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110"/>
  </p:notesMasterIdLst>
  <p:handoutMasterIdLst>
    <p:handoutMasterId r:id="rId111"/>
  </p:handoutMasterIdLst>
  <p:sldIdLst>
    <p:sldId id="262" r:id="rId2"/>
    <p:sldId id="268" r:id="rId3"/>
    <p:sldId id="282" r:id="rId4"/>
    <p:sldId id="283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5" r:id="rId14"/>
    <p:sldId id="286" r:id="rId15"/>
    <p:sldId id="284" r:id="rId16"/>
    <p:sldId id="353" r:id="rId17"/>
    <p:sldId id="354" r:id="rId18"/>
    <p:sldId id="287" r:id="rId19"/>
    <p:sldId id="356" r:id="rId20"/>
    <p:sldId id="357" r:id="rId21"/>
    <p:sldId id="358" r:id="rId22"/>
    <p:sldId id="359" r:id="rId23"/>
    <p:sldId id="288" r:id="rId24"/>
    <p:sldId id="361" r:id="rId25"/>
    <p:sldId id="289" r:id="rId26"/>
    <p:sldId id="337" r:id="rId27"/>
    <p:sldId id="290" r:id="rId28"/>
    <p:sldId id="363" r:id="rId29"/>
    <p:sldId id="364" r:id="rId30"/>
    <p:sldId id="291" r:id="rId31"/>
    <p:sldId id="292" r:id="rId32"/>
    <p:sldId id="293" r:id="rId33"/>
    <p:sldId id="294" r:id="rId34"/>
    <p:sldId id="296" r:id="rId35"/>
    <p:sldId id="295" r:id="rId36"/>
    <p:sldId id="297" r:id="rId37"/>
    <p:sldId id="366" r:id="rId38"/>
    <p:sldId id="298" r:id="rId39"/>
    <p:sldId id="368" r:id="rId40"/>
    <p:sldId id="369" r:id="rId41"/>
    <p:sldId id="370" r:id="rId42"/>
    <p:sldId id="371" r:id="rId43"/>
    <p:sldId id="299" r:id="rId44"/>
    <p:sldId id="373" r:id="rId45"/>
    <p:sldId id="374" r:id="rId46"/>
    <p:sldId id="375" r:id="rId47"/>
    <p:sldId id="376" r:id="rId48"/>
    <p:sldId id="377" r:id="rId49"/>
    <p:sldId id="339" r:id="rId50"/>
    <p:sldId id="301" r:id="rId51"/>
    <p:sldId id="379" r:id="rId52"/>
    <p:sldId id="302" r:id="rId53"/>
    <p:sldId id="381" r:id="rId54"/>
    <p:sldId id="303" r:id="rId55"/>
    <p:sldId id="304" r:id="rId56"/>
    <p:sldId id="383" r:id="rId57"/>
    <p:sldId id="305" r:id="rId58"/>
    <p:sldId id="306" r:id="rId59"/>
    <p:sldId id="307" r:id="rId60"/>
    <p:sldId id="342" r:id="rId61"/>
    <p:sldId id="343" r:id="rId62"/>
    <p:sldId id="308" r:id="rId63"/>
    <p:sldId id="385" r:id="rId64"/>
    <p:sldId id="309" r:id="rId65"/>
    <p:sldId id="310" r:id="rId66"/>
    <p:sldId id="387" r:id="rId67"/>
    <p:sldId id="311" r:id="rId68"/>
    <p:sldId id="312" r:id="rId69"/>
    <p:sldId id="313" r:id="rId70"/>
    <p:sldId id="314" r:id="rId71"/>
    <p:sldId id="389" r:id="rId72"/>
    <p:sldId id="315" r:id="rId73"/>
    <p:sldId id="391" r:id="rId74"/>
    <p:sldId id="392" r:id="rId75"/>
    <p:sldId id="318" r:id="rId76"/>
    <p:sldId id="338" r:id="rId77"/>
    <p:sldId id="316" r:id="rId78"/>
    <p:sldId id="319" r:id="rId79"/>
    <p:sldId id="335" r:id="rId80"/>
    <p:sldId id="344" r:id="rId81"/>
    <p:sldId id="345" r:id="rId82"/>
    <p:sldId id="394" r:id="rId83"/>
    <p:sldId id="323" r:id="rId84"/>
    <p:sldId id="324" r:id="rId85"/>
    <p:sldId id="322" r:id="rId86"/>
    <p:sldId id="346" r:id="rId87"/>
    <p:sldId id="347" r:id="rId88"/>
    <p:sldId id="348" r:id="rId89"/>
    <p:sldId id="349" r:id="rId90"/>
    <p:sldId id="325" r:id="rId91"/>
    <p:sldId id="326" r:id="rId92"/>
    <p:sldId id="327" r:id="rId93"/>
    <p:sldId id="329" r:id="rId94"/>
    <p:sldId id="396" r:id="rId95"/>
    <p:sldId id="328" r:id="rId96"/>
    <p:sldId id="340" r:id="rId97"/>
    <p:sldId id="341" r:id="rId98"/>
    <p:sldId id="332" r:id="rId99"/>
    <p:sldId id="350" r:id="rId100"/>
    <p:sldId id="333" r:id="rId101"/>
    <p:sldId id="398" r:id="rId102"/>
    <p:sldId id="399" r:id="rId103"/>
    <p:sldId id="400" r:id="rId104"/>
    <p:sldId id="401" r:id="rId105"/>
    <p:sldId id="267" r:id="rId106"/>
    <p:sldId id="351" r:id="rId107"/>
    <p:sldId id="270" r:id="rId108"/>
    <p:sldId id="272" r:id="rId109"/>
  </p:sldIdLst>
  <p:sldSz cx="9144000" cy="5143500" type="screen16x9"/>
  <p:notesSz cx="6858000" cy="9144000"/>
  <p:embeddedFontLst>
    <p:embeddedFont>
      <p:font typeface="Symbola" panose="020B0604020202020204" charset="0"/>
      <p:regular r:id="rId112"/>
    </p:embeddedFont>
    <p:embeddedFont>
      <p:font typeface="Titillium Web" panose="020B0604020202020204" charset="0"/>
      <p:regular r:id="rId113"/>
      <p:bold r:id="rId114"/>
      <p:italic r:id="rId115"/>
      <p:boldItalic r:id="rId116"/>
    </p:embeddedFont>
    <p:embeddedFont>
      <p:font typeface="APL385 Unicode" panose="020B0709000202000203" pitchFamily="49" charset="0"/>
      <p:regular r:id="rId117"/>
    </p:embeddedFont>
    <p:embeddedFont>
      <p:font typeface="Klavika Medium" panose="02000603000000000000" pitchFamily="2" charset="0"/>
      <p:regular r:id="rId118"/>
    </p:embeddedFont>
    <p:embeddedFont>
      <p:font typeface="APL333" panose="020B0604020202020204" charset="0"/>
      <p:regular r:id="rId119"/>
    </p:embeddedFont>
    <p:embeddedFont>
      <p:font typeface="Everson Mono" panose="02000500000000020004" charset="0"/>
      <p:regular r:id="rId120"/>
      <p:bold r:id="rId121"/>
      <p:italic r:id="rId122"/>
    </p:embeddedFont>
    <p:embeddedFont>
      <p:font typeface="Titillium Web Black" panose="020B0604020202020204" charset="0"/>
      <p:bold r:id="rId123"/>
    </p:embeddedFont>
    <p:embeddedFont>
      <p:font typeface="Calibri" panose="020F0502020204030204" pitchFamily="34" charset="0"/>
      <p:regular r:id="rId124"/>
      <p:bold r:id="rId125"/>
      <p:italic r:id="rId126"/>
      <p:boldItalic r:id="rId127"/>
    </p:embeddedFont>
    <p:embeddedFont>
      <p:font typeface="ＭＳ Ｐゴシック" panose="020B0600070205080204" pitchFamily="34" charset="-128"/>
      <p:regular r:id="rId128"/>
    </p:embeddedFont>
    <p:embeddedFont>
      <p:font typeface="Titillium Web SemiBold" panose="020B0604020202020204" charset="0"/>
      <p:bold r:id="rId129"/>
      <p:boldItalic r:id="rId1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7C7DCF"/>
    <a:srgbClr val="FF9421"/>
    <a:srgbClr val="F5F5F5"/>
    <a:srgbClr val="008000"/>
    <a:srgbClr val="F58220"/>
    <a:srgbClr val="EFEFBE"/>
    <a:srgbClr val="F6F6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75" autoAdjust="0"/>
    <p:restoredTop sz="96817" autoAdjust="0"/>
  </p:normalViewPr>
  <p:slideViewPr>
    <p:cSldViewPr>
      <p:cViewPr varScale="1">
        <p:scale>
          <a:sx n="151" d="100"/>
          <a:sy n="151" d="100"/>
        </p:scale>
        <p:origin x="282" y="13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130" y="-86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font" Target="fonts/font6.fntdata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font" Target="fonts/font1.fntdata"/><Relationship Id="rId133" Type="http://schemas.openxmlformats.org/officeDocument/2006/relationships/theme" Target="theme/theme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font" Target="fonts/font12.fntdata"/><Relationship Id="rId128" Type="http://schemas.openxmlformats.org/officeDocument/2006/relationships/font" Target="fonts/font17.fntdata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font" Target="fonts/font2.fntdata"/><Relationship Id="rId118" Type="http://schemas.openxmlformats.org/officeDocument/2006/relationships/font" Target="fonts/font7.fntdata"/><Relationship Id="rId126" Type="http://schemas.openxmlformats.org/officeDocument/2006/relationships/font" Target="fonts/font15.fntdata"/><Relationship Id="rId13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font" Target="fonts/font10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font" Target="fonts/font5.fntdata"/><Relationship Id="rId124" Type="http://schemas.openxmlformats.org/officeDocument/2006/relationships/font" Target="fonts/font13.fntdata"/><Relationship Id="rId129" Type="http://schemas.openxmlformats.org/officeDocument/2006/relationships/font" Target="fonts/font18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handoutMaster" Target="handoutMasters/handoutMaster1.xml"/><Relationship Id="rId13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font" Target="fonts/font3.fntdata"/><Relationship Id="rId119" Type="http://schemas.openxmlformats.org/officeDocument/2006/relationships/font" Target="fonts/font8.fntdata"/><Relationship Id="rId127" Type="http://schemas.openxmlformats.org/officeDocument/2006/relationships/font" Target="fonts/font16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font" Target="fonts/font11.fntdata"/><Relationship Id="rId130" Type="http://schemas.openxmlformats.org/officeDocument/2006/relationships/font" Target="fonts/font1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font" Target="fonts/font9.fntdata"/><Relationship Id="rId125" Type="http://schemas.openxmlformats.org/officeDocument/2006/relationships/font" Target="fonts/font14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notesMaster" Target="notesMasters/notesMaster1.xml"/><Relationship Id="rId115" Type="http://schemas.openxmlformats.org/officeDocument/2006/relationships/font" Target="fonts/font4.fntdata"/><Relationship Id="rId131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/>
              <a:t>26/03/2018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AEF8A-5BB8-41C8-B8C2-160617C17EF4}" type="datetimeFigureOut">
              <a:rPr lang="en-GB" smtClean="0"/>
              <a:t>26/03/2018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20660A-27FD-4528-AE7F-EC6080404E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03777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46346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78008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73110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70272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9782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70565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99106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69519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00308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6083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298302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7538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46880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5003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50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45273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51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07656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52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0127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53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561279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54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491270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55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33025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56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54059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966138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57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113180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58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9205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59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824748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60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23974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61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261864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62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475087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63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431869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64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237871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65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329048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66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21775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6037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67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99334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68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84357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69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494462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70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040510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71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097096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72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643466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73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213870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74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215036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75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81276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77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27326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701653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78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545890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79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809328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80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12695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81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167604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82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99394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37162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3880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7304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198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528" y="483518"/>
            <a:ext cx="8363272" cy="504056"/>
          </a:xfrm>
        </p:spPr>
        <p:txBody>
          <a:bodyPr>
            <a:noAutofit/>
          </a:bodyPr>
          <a:lstStyle>
            <a:lvl1pPr algn="ctr">
              <a:defRPr sz="3600">
                <a:solidFill>
                  <a:srgbClr val="FF9421"/>
                </a:solidFill>
                <a:latin typeface="Titillium Web" panose="00000500000000000000" pitchFamily="2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pic>
        <p:nvPicPr>
          <p:cNvPr id="1026" name="Picture 2" descr="C:\Users\fiona\Desktop\Computer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814" y="1707654"/>
            <a:ext cx="3450372" cy="2929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395288" y="1059583"/>
            <a:ext cx="8280400" cy="432047"/>
          </a:xfrm>
        </p:spPr>
        <p:txBody>
          <a:bodyPr>
            <a:noAutofit/>
          </a:bodyPr>
          <a:lstStyle>
            <a:lvl1pPr marL="0" indent="0" algn="ctr">
              <a:buNone/>
              <a:defRPr sz="2800" baseline="0">
                <a:solidFill>
                  <a:srgbClr val="FF9421"/>
                </a:solidFill>
                <a:latin typeface="Titillium Web SemiBold" panose="00000700000000000000" pitchFamily="2" charset="0"/>
              </a:defRPr>
            </a:lvl1pPr>
          </a:lstStyle>
          <a:p>
            <a:pPr lvl="0"/>
            <a:r>
              <a:rPr lang="en-US" dirty="0"/>
              <a:t>Presenter (</a:t>
            </a:r>
            <a:r>
              <a:rPr lang="en-US" dirty="0" err="1"/>
              <a:t>dd</a:t>
            </a:r>
            <a:r>
              <a:rPr lang="en-US" dirty="0"/>
              <a:t>-mm-</a:t>
            </a:r>
            <a:r>
              <a:rPr lang="en-US" dirty="0" err="1"/>
              <a:t>yyyy</a:t>
            </a:r>
            <a:r>
              <a:rPr lang="en-US" dirty="0"/>
              <a:t>)</a:t>
            </a:r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8676456" y="51470"/>
            <a:ext cx="360040" cy="288032"/>
          </a:xfrm>
          <a:prstGeom prst="rect">
            <a:avLst/>
          </a:prstGeom>
          <a:solidFill>
            <a:srgbClr val="FF9421"/>
          </a:solidFill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940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573528"/>
            <a:ext cx="8363272" cy="594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200151"/>
            <a:ext cx="8363272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8388424" y="0"/>
            <a:ext cx="720080" cy="357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2EDF88B-1B61-4481-9BD6-D2E23BF0DCD8}" type="slidenum">
              <a:rPr lang="en-GB" sz="1600" smtClean="0"/>
              <a:t>‹#›</a:t>
            </a:fld>
            <a:endParaRPr lang="en-GB" sz="1600" dirty="0"/>
          </a:p>
        </p:txBody>
      </p:sp>
      <p:pic>
        <p:nvPicPr>
          <p:cNvPr id="5" name="Picture 2" descr="C:\Users\fiona\Desktop\whiteDyalogLogo-darkshadow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96475"/>
            <a:ext cx="1080120" cy="19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U:\admin\Dyalog Logos Stationery\Webinar\PPT images\footer_text.png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867005"/>
            <a:ext cx="2421106" cy="161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Titillium Web" panose="00000500000000000000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9421"/>
        </a:buClr>
        <a:buFont typeface="Wingdings" panose="05000000000000000000" pitchFamily="2" charset="2"/>
        <a:buChar char="Ø"/>
        <a:defRPr sz="32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942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9421"/>
        </a:buClr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942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4pPr>
      <a:lvl5pPr marL="2154238" indent="-325438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Char char="—"/>
        <a:defRPr sz="20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hyperlink" Target="https://codegolf.stackexchange.com/users/43319/ad%c3%a1m?tab=profile" TargetMode="External"/><Relationship Id="rId7" Type="http://schemas.openxmlformats.org/officeDocument/2006/relationships/image" Target="../media/image10.png"/><Relationship Id="rId2" Type="http://schemas.openxmlformats.org/officeDocument/2006/relationships/hyperlink" Target="mailto:webinar@dyalog.com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hyperlink" Target="https://stackoverflow.com/questions/ask?tags=dyalog+apl" TargetMode="External"/><Relationship Id="rId4" Type="http://schemas.openxmlformats.org/officeDocument/2006/relationships/hyperlink" Target="https://chat.stackexchange.com/rooms/52405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Total Array Ordering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95288" y="1059583"/>
            <a:ext cx="8280400" cy="432047"/>
          </a:xfrm>
        </p:spPr>
        <p:txBody>
          <a:bodyPr anchor="ctr"/>
          <a:lstStyle/>
          <a:p>
            <a:pPr>
              <a:tabLst>
                <a:tab pos="1376363" algn="ctr"/>
                <a:tab pos="4057650" algn="ctr"/>
                <a:tab pos="6862763" algn="ctr"/>
              </a:tabLst>
            </a:pPr>
            <a:r>
              <a:rPr lang="en-US" dirty="0">
                <a:solidFill>
                  <a:schemeClr val="tx1"/>
                </a:solidFill>
              </a:rPr>
              <a:t>	Jay </a:t>
            </a:r>
            <a:r>
              <a:rPr lang="en-US" dirty="0" err="1">
                <a:solidFill>
                  <a:schemeClr val="tx1"/>
                </a:solidFill>
              </a:rPr>
              <a:t>Foad</a:t>
            </a:r>
            <a:r>
              <a:rPr lang="en-US" dirty="0">
                <a:solidFill>
                  <a:schemeClr val="tx1"/>
                </a:solidFill>
              </a:rPr>
              <a:t> &amp; </a:t>
            </a:r>
            <a:r>
              <a:rPr lang="en-US" dirty="0" err="1">
                <a:solidFill>
                  <a:schemeClr val="tx1"/>
                </a:solidFill>
              </a:rPr>
              <a:t>Adám</a:t>
            </a:r>
            <a:r>
              <a:rPr lang="en-US" dirty="0">
                <a:solidFill>
                  <a:schemeClr val="tx1"/>
                </a:solidFill>
              </a:rPr>
              <a:t> Brudzewsky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D4489D-8734-4CA2-96A6-726B097196C2}"/>
              </a:ext>
            </a:extLst>
          </p:cNvPr>
          <p:cNvSpPr txBox="1"/>
          <p:nvPr/>
        </p:nvSpPr>
        <p:spPr>
          <a:xfrm>
            <a:off x="3131840" y="2190278"/>
            <a:ext cx="2880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b="1" dirty="0">
                <a:solidFill>
                  <a:srgbClr val="F58220"/>
                </a:solidFill>
                <a:latin typeface="Titillium Web SemiBold" panose="00000700000000000000" pitchFamily="2" charset="0"/>
              </a:rPr>
              <a:t>大道至簡</a:t>
            </a:r>
            <a:endParaRPr lang="en-GB" sz="1400" b="1" dirty="0">
              <a:solidFill>
                <a:srgbClr val="F58220"/>
              </a:solidFill>
              <a:latin typeface="Titillium Web SemiBold" panose="00000700000000000000" pitchFamily="2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7B99DA0-24B3-475A-820C-70C62B7A7CBE}"/>
              </a:ext>
            </a:extLst>
          </p:cNvPr>
          <p:cNvGrpSpPr/>
          <p:nvPr/>
        </p:nvGrpSpPr>
        <p:grpSpPr>
          <a:xfrm>
            <a:off x="4365149" y="2391730"/>
            <a:ext cx="413701" cy="375245"/>
            <a:chOff x="5815023" y="1684094"/>
            <a:chExt cx="2214500" cy="2056314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482B613-7908-463C-B6DD-4D637084F594}"/>
                </a:ext>
              </a:extLst>
            </p:cNvPr>
            <p:cNvSpPr/>
            <p:nvPr/>
          </p:nvSpPr>
          <p:spPr>
            <a:xfrm>
              <a:off x="6282188" y="2076694"/>
              <a:ext cx="1280161" cy="1280160"/>
            </a:xfrm>
            <a:prstGeom prst="ellipse">
              <a:avLst/>
            </a:prstGeom>
            <a:gradFill flip="none" rotWithShape="1">
              <a:gsLst>
                <a:gs pos="50000">
                  <a:srgbClr val="F5F5F5"/>
                </a:gs>
                <a:gs pos="50000">
                  <a:srgbClr val="F58220"/>
                </a:gs>
              </a:gsLst>
              <a:lin ang="1380000" scaled="0"/>
              <a:tileRect/>
            </a:gradFill>
            <a:ln w="19050">
              <a:solidFill>
                <a:srgbClr val="F5822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1600"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</a:p>
          </p:txBody>
        </p:sp>
        <p:sp>
          <p:nvSpPr>
            <p:cNvPr id="7" name="Text Box 2">
              <a:extLst>
                <a:ext uri="{FF2B5EF4-FFF2-40B4-BE49-F238E27FC236}">
                  <a16:creationId xmlns:a16="http://schemas.microsoft.com/office/drawing/2014/main" id="{B371F486-9447-4D2B-9921-4C262E857B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15023" y="1684094"/>
              <a:ext cx="2214500" cy="2056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rot="0" vert="horz" wrap="square" lIns="91440" tIns="45720" rIns="91440" bIns="45720" anchor="ctr" anchorCtr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1400" dirty="0">
                  <a:solidFill>
                    <a:srgbClr val="F58220"/>
                  </a:solidFill>
                  <a:effectLst/>
                  <a:latin typeface="APL385 Unicode" panose="020B0709000202000203" pitchFamily="49" charset="0"/>
                  <a:ea typeface="Calibri" panose="020F0502020204030204" pitchFamily="34" charset="0"/>
                  <a:cs typeface="Arial" panose="020B0604020202020204" pitchFamily="34" charset="0"/>
                </a:rPr>
                <a:t>⍒</a:t>
              </a:r>
              <a:r>
                <a:rPr lang="en-GB" sz="1400" dirty="0">
                  <a:solidFill>
                    <a:srgbClr val="F5F5F5"/>
                  </a:solidFill>
                  <a:effectLst/>
                  <a:latin typeface="APL385 Unicode" panose="020B0709000202000203" pitchFamily="49" charset="0"/>
                  <a:ea typeface="Calibri" panose="020F0502020204030204" pitchFamily="34" charset="0"/>
                  <a:cs typeface="Arial" panose="020B0604020202020204" pitchFamily="34" charset="0"/>
                </a:rPr>
                <a:t>⍋</a:t>
              </a:r>
              <a:endParaRPr lang="en-GB" sz="1400" dirty="0">
                <a:solidFill>
                  <a:srgbClr val="F5F5F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8798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Major Cells:</a:t>
            </a:r>
            <a:r>
              <a:rPr lang="en-US" b="0" dirty="0">
                <a:latin typeface="APL385 Unicode" panose="020B0709000202000203" pitchFamily="49" charset="0"/>
              </a:rPr>
              <a:t> mat	    ⍋mat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┌→─────┐      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3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5</a:t>
            </a:r>
            <a:r>
              <a:rPr lang="en-US" dirty="0">
                <a:latin typeface="APL385 Unicode" panose="020B0709000202000203" pitchFamily="49" charset="0"/>
              </a:rPr>
              <a:t> 1 4 2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↓John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│Roger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│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Adam</a:t>
            </a:r>
            <a:r>
              <a:rPr lang="en-US" dirty="0">
                <a:latin typeface="APL385 Unicode" panose="020B0709000202000203" pitchFamily="49" charset="0"/>
              </a:rPr>
              <a:t>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│Morten│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│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Jay</a:t>
            </a:r>
            <a:r>
              <a:rPr lang="en-US" dirty="0">
                <a:latin typeface="APL385 Unicode" panose="020B0709000202000203" pitchFamily="49" charset="0"/>
              </a:rPr>
              <a:t>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└──────┘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8D3773-9DE6-4B48-80D0-10902A8F67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964617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TAO: a true team effort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0"/>
            <a:ext cx="8613957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857500" algn="r"/>
                <a:tab pos="3086100" algn="l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	Arthur Whitney</a:t>
            </a:r>
            <a:r>
              <a:rPr lang="en-US" sz="2400" dirty="0"/>
              <a:t>	initial suggestion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857500" algn="r"/>
                <a:tab pos="3086100" algn="l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	Roger Hui</a:t>
            </a:r>
            <a:r>
              <a:rPr lang="en-US" sz="2400" dirty="0"/>
              <a:t>	TAO of J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857500" algn="r"/>
                <a:tab pos="3086100" algn="l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	John Scholes</a:t>
            </a:r>
            <a:r>
              <a:rPr lang="en-US" sz="2400" dirty="0"/>
              <a:t>	model: dfns.dyalog.com/n_le.htm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857500" algn="r"/>
                <a:tab pos="3086100" algn="l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	Roger Hui</a:t>
            </a:r>
            <a:r>
              <a:rPr lang="en-US" sz="2400" dirty="0"/>
              <a:t>	</a:t>
            </a:r>
            <a:r>
              <a:rPr lang="en-US" sz="2400" dirty="0" err="1"/>
              <a:t>Dyalog</a:t>
            </a:r>
            <a:r>
              <a:rPr lang="en-US" sz="2400" dirty="0"/>
              <a:t> implementation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971800" algn="ctr"/>
              </a:tabLst>
            </a:pPr>
            <a:endParaRPr lang="en-US" sz="2400" dirty="0"/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971800" algn="ctr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	</a:t>
            </a:r>
            <a:r>
              <a:rPr lang="en-US" sz="2400" b="1" dirty="0" err="1">
                <a:latin typeface="Titillium Web" panose="00000500000000000000" pitchFamily="2" charset="0"/>
              </a:rPr>
              <a:t>Adám</a:t>
            </a:r>
            <a:r>
              <a:rPr lang="en-US" sz="2400" b="1" dirty="0">
                <a:latin typeface="Titillium Web" panose="00000500000000000000" pitchFamily="2" charset="0"/>
              </a:rPr>
              <a:t> Brudzewsky, Roger Hui, Jay </a:t>
            </a:r>
            <a:r>
              <a:rPr lang="en-US" sz="2400" b="1" dirty="0" err="1">
                <a:latin typeface="Titillium Web" panose="00000500000000000000" pitchFamily="2" charset="0"/>
              </a:rPr>
              <a:t>Foad</a:t>
            </a:r>
            <a:r>
              <a:rPr lang="en-US" sz="2400" b="1" dirty="0">
                <a:latin typeface="Titillium Web" panose="00000500000000000000" pitchFamily="2" charset="0"/>
              </a:rPr>
              <a:t>, 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971800" algn="ctr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	John Scholes, Morten </a:t>
            </a:r>
            <a:r>
              <a:rPr lang="en-US" sz="2400" b="1" dirty="0" err="1">
                <a:latin typeface="Titillium Web" panose="00000500000000000000" pitchFamily="2" charset="0"/>
              </a:rPr>
              <a:t>Kromberg</a:t>
            </a:r>
            <a:endParaRPr lang="en-US" sz="2400" b="1" dirty="0">
              <a:latin typeface="Titillium Web" panose="00000500000000000000" pitchFamily="2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68D3773-9DE6-4B48-80D0-10902A8F67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413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TAO: a true team effort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0"/>
            <a:ext cx="8613957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857500" algn="r"/>
                <a:tab pos="3086100" algn="l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	Arthur Whitney</a:t>
            </a:r>
            <a:r>
              <a:rPr lang="en-US" sz="2400" dirty="0"/>
              <a:t>	initial suggestion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857500" algn="r"/>
                <a:tab pos="3086100" algn="l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	Roger Hui</a:t>
            </a:r>
            <a:r>
              <a:rPr lang="en-US" sz="2400" dirty="0"/>
              <a:t>	TAO of J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857500" algn="r"/>
                <a:tab pos="3086100" algn="l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	John Scholes</a:t>
            </a:r>
            <a:r>
              <a:rPr lang="en-US" sz="2400" dirty="0"/>
              <a:t>	model: dfns.dyalog.com/n_le.htm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857500" algn="r"/>
                <a:tab pos="3086100" algn="l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	Roger Hui</a:t>
            </a:r>
            <a:r>
              <a:rPr lang="en-US" sz="2400" dirty="0"/>
              <a:t>	</a:t>
            </a:r>
            <a:r>
              <a:rPr lang="en-US" sz="2400" dirty="0" err="1"/>
              <a:t>Dyalog</a:t>
            </a:r>
            <a:r>
              <a:rPr lang="en-US" sz="2400" dirty="0"/>
              <a:t> implementation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971800" algn="ctr"/>
              </a:tabLst>
            </a:pPr>
            <a:endParaRPr lang="en-US" sz="2400" dirty="0"/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971800" algn="ctr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	</a:t>
            </a:r>
            <a:r>
              <a:rPr lang="en-US" sz="2400" b="1" dirty="0" err="1">
                <a:latin typeface="Titillium Web" panose="00000500000000000000" pitchFamily="2" charset="0"/>
              </a:rPr>
              <a:t>Adám</a:t>
            </a:r>
            <a:r>
              <a:rPr lang="en-US" sz="2400" b="1" dirty="0">
                <a:latin typeface="Titillium Web" panose="00000500000000000000" pitchFamily="2" charset="0"/>
              </a:rPr>
              <a:t> Brudzewsky, Roger Hui, Jay </a:t>
            </a:r>
            <a:r>
              <a:rPr lang="en-US" sz="2400" b="1" dirty="0" err="1">
                <a:latin typeface="Titillium Web" panose="00000500000000000000" pitchFamily="2" charset="0"/>
              </a:rPr>
              <a:t>Foad</a:t>
            </a:r>
            <a:r>
              <a:rPr lang="en-US" sz="2400" b="1" dirty="0">
                <a:latin typeface="Titillium Web" panose="00000500000000000000" pitchFamily="2" charset="0"/>
              </a:rPr>
              <a:t>, 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971800" algn="ctr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	John Scholes, Morten </a:t>
            </a:r>
            <a:r>
              <a:rPr lang="en-US" sz="2400" b="1" dirty="0" err="1">
                <a:latin typeface="Titillium Web" panose="00000500000000000000" pitchFamily="2" charset="0"/>
              </a:rPr>
              <a:t>Kromberg</a:t>
            </a:r>
            <a:endParaRPr lang="en-US" sz="2400" b="1" dirty="0">
              <a:latin typeface="Titillium Web" panose="00000500000000000000" pitchFamily="2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68D3773-9DE6-4B48-80D0-10902A8F67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TAO of J" descr=" 6">
            <a:extLst>
              <a:ext uri="{FF2B5EF4-FFF2-40B4-BE49-F238E27FC236}">
                <a16:creationId xmlns:a16="http://schemas.microsoft.com/office/drawing/2014/main" id="{05225E18-B307-495B-BD65-71565C4294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26" t="9790" r="2087" b="-459"/>
          <a:stretch/>
        </p:blipFill>
        <p:spPr>
          <a:xfrm>
            <a:off x="346995" y="1281002"/>
            <a:ext cx="8469557" cy="9706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494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TAO: a true team effort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0"/>
            <a:ext cx="8613957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857500" algn="r"/>
                <a:tab pos="3086100" algn="l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	Arthur Whitney</a:t>
            </a:r>
            <a:r>
              <a:rPr lang="en-US" sz="2400" dirty="0"/>
              <a:t>	initial suggestion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857500" algn="r"/>
                <a:tab pos="3086100" algn="l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	Roger Hui</a:t>
            </a:r>
            <a:r>
              <a:rPr lang="en-US" sz="2400" dirty="0"/>
              <a:t>	TAO of J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857500" algn="r"/>
                <a:tab pos="3086100" algn="l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	John Scholes</a:t>
            </a:r>
            <a:r>
              <a:rPr lang="en-US" sz="2400" dirty="0"/>
              <a:t>	model: dfns.dyalog.com/n_le.htm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857500" algn="r"/>
                <a:tab pos="3086100" algn="l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	Roger Hui</a:t>
            </a:r>
            <a:r>
              <a:rPr lang="en-US" sz="2400" dirty="0"/>
              <a:t>	</a:t>
            </a:r>
            <a:r>
              <a:rPr lang="en-US" sz="2400" dirty="0" err="1"/>
              <a:t>Dyalog</a:t>
            </a:r>
            <a:r>
              <a:rPr lang="en-US" sz="2400" dirty="0"/>
              <a:t> implementation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971800" algn="ctr"/>
              </a:tabLst>
            </a:pPr>
            <a:endParaRPr lang="en-US" sz="2400" dirty="0"/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971800" algn="ctr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	</a:t>
            </a:r>
            <a:r>
              <a:rPr lang="en-US" sz="2400" b="1" dirty="0" err="1">
                <a:latin typeface="Titillium Web" panose="00000500000000000000" pitchFamily="2" charset="0"/>
              </a:rPr>
              <a:t>Adám</a:t>
            </a:r>
            <a:r>
              <a:rPr lang="en-US" sz="2400" b="1" dirty="0">
                <a:latin typeface="Titillium Web" panose="00000500000000000000" pitchFamily="2" charset="0"/>
              </a:rPr>
              <a:t> Brudzewsky, Roger Hui, Jay </a:t>
            </a:r>
            <a:r>
              <a:rPr lang="en-US" sz="2400" b="1" dirty="0" err="1">
                <a:latin typeface="Titillium Web" panose="00000500000000000000" pitchFamily="2" charset="0"/>
              </a:rPr>
              <a:t>Foad</a:t>
            </a:r>
            <a:r>
              <a:rPr lang="en-US" sz="2400" b="1" dirty="0">
                <a:latin typeface="Titillium Web" panose="00000500000000000000" pitchFamily="2" charset="0"/>
              </a:rPr>
              <a:t>, 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971800" algn="ctr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	John Scholes, Morten </a:t>
            </a:r>
            <a:r>
              <a:rPr lang="en-US" sz="2400" b="1" dirty="0" err="1">
                <a:latin typeface="Titillium Web" panose="00000500000000000000" pitchFamily="2" charset="0"/>
              </a:rPr>
              <a:t>Kromberg</a:t>
            </a:r>
            <a:endParaRPr lang="en-US" sz="2400" b="1" dirty="0">
              <a:latin typeface="Titillium Web" panose="00000500000000000000" pitchFamily="2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68D3773-9DE6-4B48-80D0-10902A8F67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4786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TAO: a true team effort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0"/>
            <a:ext cx="8613957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857500" algn="r"/>
                <a:tab pos="3086100" algn="l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	Arthur Whitney</a:t>
            </a:r>
            <a:r>
              <a:rPr lang="en-US" sz="2400" dirty="0"/>
              <a:t>	initial suggestion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857500" algn="r"/>
                <a:tab pos="3086100" algn="l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	Roger Hui</a:t>
            </a:r>
            <a:r>
              <a:rPr lang="en-US" sz="2400" dirty="0"/>
              <a:t>	TAO of J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857500" algn="r"/>
                <a:tab pos="3086100" algn="l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	John Scholes</a:t>
            </a:r>
            <a:r>
              <a:rPr lang="en-US" sz="2400" dirty="0"/>
              <a:t>	model: dfns.dyalog.com/n_le.htm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857500" algn="r"/>
                <a:tab pos="3086100" algn="l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	Roger Hui</a:t>
            </a:r>
            <a:r>
              <a:rPr lang="en-US" sz="2400" dirty="0"/>
              <a:t>	</a:t>
            </a:r>
            <a:r>
              <a:rPr lang="en-US" sz="2400" dirty="0" err="1"/>
              <a:t>Dyalog</a:t>
            </a:r>
            <a:r>
              <a:rPr lang="en-US" sz="2400" dirty="0"/>
              <a:t> implementation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971800" algn="ctr"/>
              </a:tabLst>
            </a:pPr>
            <a:endParaRPr lang="en-US" sz="2400" dirty="0"/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971800" algn="ctr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	</a:t>
            </a:r>
            <a:r>
              <a:rPr lang="en-US" sz="2400" b="1" dirty="0" err="1">
                <a:latin typeface="Titillium Web" panose="00000500000000000000" pitchFamily="2" charset="0"/>
              </a:rPr>
              <a:t>Adám</a:t>
            </a:r>
            <a:r>
              <a:rPr lang="en-US" sz="2400" b="1" dirty="0">
                <a:latin typeface="Titillium Web" panose="00000500000000000000" pitchFamily="2" charset="0"/>
              </a:rPr>
              <a:t> Brudzewsky, Roger Hui, Jay </a:t>
            </a:r>
            <a:r>
              <a:rPr lang="en-US" sz="2400" b="1" dirty="0" err="1">
                <a:latin typeface="Titillium Web" panose="00000500000000000000" pitchFamily="2" charset="0"/>
              </a:rPr>
              <a:t>Foad</a:t>
            </a:r>
            <a:r>
              <a:rPr lang="en-US" sz="2400" b="1" dirty="0">
                <a:latin typeface="Titillium Web" panose="00000500000000000000" pitchFamily="2" charset="0"/>
              </a:rPr>
              <a:t>, 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971800" algn="ctr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	John Scholes, Morten </a:t>
            </a:r>
            <a:r>
              <a:rPr lang="en-US" sz="2400" b="1" dirty="0" err="1">
                <a:latin typeface="Titillium Web" panose="00000500000000000000" pitchFamily="2" charset="0"/>
              </a:rPr>
              <a:t>Kromberg</a:t>
            </a:r>
            <a:endParaRPr lang="en-US" sz="2400" b="1" dirty="0">
              <a:latin typeface="Titillium Web" panose="00000500000000000000" pitchFamily="2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68D3773-9DE6-4B48-80D0-10902A8F67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dfns le" descr=" 7">
            <a:extLst>
              <a:ext uri="{FF2B5EF4-FFF2-40B4-BE49-F238E27FC236}">
                <a16:creationId xmlns:a16="http://schemas.microsoft.com/office/drawing/2014/main" id="{1C5045BF-E0AF-40DA-81D8-FD7A3B0D28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995" y="1264974"/>
            <a:ext cx="8473477" cy="86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911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TAO: a true team effort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0"/>
            <a:ext cx="8613957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857500" algn="r"/>
                <a:tab pos="3086100" algn="l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	Arthur Whitney</a:t>
            </a:r>
            <a:r>
              <a:rPr lang="en-US" sz="2400" dirty="0"/>
              <a:t>	initial suggestion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857500" algn="r"/>
                <a:tab pos="3086100" algn="l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	Roger Hui</a:t>
            </a:r>
            <a:r>
              <a:rPr lang="en-US" sz="2400" dirty="0"/>
              <a:t>	TAO of J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857500" algn="r"/>
                <a:tab pos="3086100" algn="l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	John Scholes</a:t>
            </a:r>
            <a:r>
              <a:rPr lang="en-US" sz="2400" dirty="0"/>
              <a:t>	model: dfns.dyalog.com/n_le.htm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857500" algn="r"/>
                <a:tab pos="3086100" algn="l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	Roger Hui</a:t>
            </a:r>
            <a:r>
              <a:rPr lang="en-US" sz="2400" dirty="0"/>
              <a:t>	</a:t>
            </a:r>
            <a:r>
              <a:rPr lang="en-US" sz="2400" dirty="0" err="1"/>
              <a:t>Dyalog</a:t>
            </a:r>
            <a:r>
              <a:rPr lang="en-US" sz="2400" dirty="0"/>
              <a:t> implementation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971800" algn="ctr"/>
              </a:tabLst>
            </a:pPr>
            <a:endParaRPr lang="en-US" sz="2400" dirty="0"/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971800" algn="ctr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	</a:t>
            </a:r>
            <a:r>
              <a:rPr lang="en-US" sz="2400" b="1" dirty="0" err="1">
                <a:latin typeface="Titillium Web" panose="00000500000000000000" pitchFamily="2" charset="0"/>
              </a:rPr>
              <a:t>Adám</a:t>
            </a:r>
            <a:r>
              <a:rPr lang="en-US" sz="2400" b="1" dirty="0">
                <a:latin typeface="Titillium Web" panose="00000500000000000000" pitchFamily="2" charset="0"/>
              </a:rPr>
              <a:t> Brudzewsky, Roger Hui, Jay </a:t>
            </a:r>
            <a:r>
              <a:rPr lang="en-US" sz="2400" b="1" dirty="0" err="1">
                <a:latin typeface="Titillium Web" panose="00000500000000000000" pitchFamily="2" charset="0"/>
              </a:rPr>
              <a:t>Foad</a:t>
            </a:r>
            <a:r>
              <a:rPr lang="en-US" sz="2400" b="1" dirty="0">
                <a:latin typeface="Titillium Web" panose="00000500000000000000" pitchFamily="2" charset="0"/>
              </a:rPr>
              <a:t>, 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971800" algn="ctr"/>
              </a:tabLst>
            </a:pPr>
            <a:r>
              <a:rPr lang="en-US" sz="2400" b="1" dirty="0">
                <a:latin typeface="Titillium Web" panose="00000500000000000000" pitchFamily="2" charset="0"/>
              </a:rPr>
              <a:t>	John Scholes, Morten </a:t>
            </a:r>
            <a:r>
              <a:rPr lang="en-US" sz="2400" b="1" dirty="0" err="1">
                <a:latin typeface="Titillium Web" panose="00000500000000000000" pitchFamily="2" charset="0"/>
              </a:rPr>
              <a:t>Kromberg</a:t>
            </a:r>
            <a:endParaRPr lang="en-US" sz="2400" b="1" dirty="0">
              <a:latin typeface="Titillium Web" panose="00000500000000000000" pitchFamily="2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68D3773-9DE6-4B48-80D0-10902A8F67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26981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8DB45-26CC-4CC3-AC3E-B20348631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73527"/>
            <a:ext cx="9144000" cy="2853318"/>
          </a:xfrm>
        </p:spPr>
        <p:txBody>
          <a:bodyPr>
            <a:noAutofit/>
          </a:bodyPr>
          <a:lstStyle/>
          <a:p>
            <a:pPr algn="ctr"/>
            <a:r>
              <a:rPr lang="da-DK" sz="23900" dirty="0">
                <a:ln w="38100">
                  <a:solidFill>
                    <a:srgbClr val="FF9421"/>
                  </a:solidFill>
                </a:ln>
                <a:solidFill>
                  <a:srgbClr val="7C7DCF">
                    <a:alpha val="25000"/>
                  </a:srgbClr>
                </a:solidFill>
                <a:latin typeface="Titillium Web Black" panose="00000A00000000000000" pitchFamily="2" charset="0"/>
              </a:rPr>
              <a:t>Demo</a:t>
            </a:r>
            <a:endParaRPr lang="da-DK" sz="6000" dirty="0">
              <a:ln w="38100">
                <a:solidFill>
                  <a:srgbClr val="FF9421"/>
                </a:solidFill>
              </a:ln>
              <a:solidFill>
                <a:srgbClr val="7C7DCF">
                  <a:alpha val="25000"/>
                </a:srgbClr>
              </a:solidFill>
              <a:latin typeface="Titillium Web Black" panose="00000A00000000000000" pitchFamily="2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36116C-0309-4E2F-BEB5-FDA8B84C1D2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B11D8B-3C27-47D5-9866-B600DDCE31F9}"/>
              </a:ext>
            </a:extLst>
          </p:cNvPr>
          <p:cNvSpPr txBox="1"/>
          <p:nvPr/>
        </p:nvSpPr>
        <p:spPr>
          <a:xfrm>
            <a:off x="521550" y="3066805"/>
            <a:ext cx="58056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tillium Web SemiBold" panose="00000700000000000000" pitchFamily="2" charset="0"/>
              </a:rPr>
              <a:t>Features coming in version 17.0…</a:t>
            </a:r>
          </a:p>
        </p:txBody>
      </p:sp>
    </p:spTree>
    <p:extLst>
      <p:ext uri="{BB962C8B-B14F-4D97-AF65-F5344CB8AC3E}">
        <p14:creationId xmlns:p14="http://schemas.microsoft.com/office/powerpoint/2010/main" val="355651502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60FF8-9AD1-4FB7-82DF-787EC5BA9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Demo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A0F259-6CB8-4382-8F5A-93939B2BF8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 fontScale="40000" lnSpcReduction="20000"/>
          </a:bodyPr>
          <a:lstStyle/>
          <a:p>
            <a:pPr marL="0" indent="0">
              <a:buNone/>
            </a:pPr>
            <a:r>
              <a:rPr lang="en-GB" b="1" dirty="0">
                <a:latin typeface="Titillium Web" panose="00000500000000000000" pitchFamily="2" charset="0"/>
              </a:rPr>
              <a:t>Phonebook Record Insertion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]load /</a:t>
            </a:r>
            <a:r>
              <a:rPr lang="en-GB" dirty="0" err="1">
                <a:latin typeface="APL385 Unicode" panose="020B0709000202000203" pitchFamily="49" charset="0"/>
              </a:rPr>
              <a:t>tao</a:t>
            </a:r>
            <a:r>
              <a:rPr lang="en-GB" dirty="0">
                <a:latin typeface="APL385 Unicode" panose="020B0709000202000203" pitchFamily="49" charset="0"/>
              </a:rPr>
              <a:t>/</a:t>
            </a:r>
            <a:r>
              <a:rPr lang="en-GB" dirty="0" err="1">
                <a:latin typeface="APL385 Unicode" panose="020B0709000202000203" pitchFamily="49" charset="0"/>
              </a:rPr>
              <a:t>pb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Sort ← {(⊂⍋⍵)⌷⍵}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Sort </a:t>
            </a:r>
            <a:r>
              <a:rPr lang="en-GB" dirty="0" err="1">
                <a:latin typeface="APL385 Unicode" panose="020B0709000202000203" pitchFamily="49" charset="0"/>
              </a:rPr>
              <a:t>pb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 err="1">
                <a:latin typeface="APL385 Unicode" panose="020B0709000202000203" pitchFamily="49" charset="0"/>
              </a:rPr>
              <a:t>pb</a:t>
            </a:r>
            <a:r>
              <a:rPr lang="en-GB" dirty="0">
                <a:latin typeface="APL385 Unicode" panose="020B0709000202000203" pitchFamily="49" charset="0"/>
              </a:rPr>
              <a:t> ← Sort </a:t>
            </a:r>
            <a:r>
              <a:rPr lang="en-GB" dirty="0" err="1">
                <a:latin typeface="APL385 Unicode" panose="020B0709000202000203" pitchFamily="49" charset="0"/>
              </a:rPr>
              <a:t>pb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new ← '</a:t>
            </a:r>
            <a:r>
              <a:rPr lang="en-GB" dirty="0" err="1">
                <a:latin typeface="APL385 Unicode" panose="020B0709000202000203" pitchFamily="49" charset="0"/>
              </a:rPr>
              <a:t>Kromberg</a:t>
            </a:r>
            <a:r>
              <a:rPr lang="en-GB" dirty="0">
                <a:latin typeface="APL385 Unicode" panose="020B0709000202000203" pitchFamily="49" charset="0"/>
              </a:rPr>
              <a:t>' 'Morten' 584</a:t>
            </a:r>
          </a:p>
          <a:p>
            <a:pPr marL="0" indent="0">
              <a:buNone/>
            </a:pPr>
            <a:r>
              <a:rPr lang="en-GB" dirty="0" err="1">
                <a:latin typeface="APL385 Unicode" panose="020B0709000202000203" pitchFamily="49" charset="0"/>
              </a:rPr>
              <a:t>pb</a:t>
            </a:r>
            <a:r>
              <a:rPr lang="en-GB" dirty="0">
                <a:latin typeface="APL385 Unicode" panose="020B0709000202000203" pitchFamily="49" charset="0"/>
              </a:rPr>
              <a:t> ⍸ new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(2↑pb)⍪new⍪(2↓pb)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2(↑⍪new⍪↓)</a:t>
            </a:r>
            <a:r>
              <a:rPr lang="en-GB" dirty="0" err="1">
                <a:latin typeface="APL385 Unicode" panose="020B0709000202000203" pitchFamily="49" charset="0"/>
              </a:rPr>
              <a:t>pb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Into ← {(⍵⍸⍺)(↑⍪⍺⍪↓)⍵}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new Into </a:t>
            </a:r>
            <a:r>
              <a:rPr lang="en-GB" dirty="0" err="1">
                <a:latin typeface="APL385 Unicode" panose="020B0709000202000203" pitchFamily="49" charset="0"/>
              </a:rPr>
              <a:t>pb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sz="3300" b="1" dirty="0">
                <a:latin typeface="Titillium Web" panose="00000500000000000000" pitchFamily="2" charset="0"/>
              </a:rPr>
              <a:t>Spreadsheet Data Types</a:t>
            </a:r>
          </a:p>
          <a:p>
            <a:pPr marL="0" indent="0">
              <a:buNone/>
            </a:pPr>
            <a:r>
              <a:rPr lang="en-GB" dirty="0" err="1">
                <a:latin typeface="APL385 Unicode" panose="020B0709000202000203" pitchFamily="49" charset="0"/>
              </a:rPr>
              <a:t>ss</a:t>
            </a:r>
            <a:r>
              <a:rPr lang="en-GB" dirty="0">
                <a:latin typeface="APL385 Unicode" panose="020B0709000202000203" pitchFamily="49" charset="0"/>
              </a:rPr>
              <a:t> ← (⎕</a:t>
            </a:r>
            <a:r>
              <a:rPr lang="en-GB" dirty="0" err="1">
                <a:latin typeface="APL385 Unicode" panose="020B0709000202000203" pitchFamily="49" charset="0"/>
              </a:rPr>
              <a:t>NEW⊂'Clipboard</a:t>
            </a:r>
            <a:r>
              <a:rPr lang="en-GB" dirty="0">
                <a:latin typeface="APL385 Unicode" panose="020B0709000202000203" pitchFamily="49" charset="0"/>
              </a:rPr>
              <a:t>').Array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Sort </a:t>
            </a:r>
            <a:r>
              <a:rPr lang="en-GB" dirty="0" err="1">
                <a:latin typeface="APL385 Unicode" panose="020B0709000202000203" pitchFamily="49" charset="0"/>
              </a:rPr>
              <a:t>ss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 err="1">
                <a:latin typeface="APL385 Unicode" panose="020B0709000202000203" pitchFamily="49" charset="0"/>
              </a:rPr>
              <a:t>ss</a:t>
            </a:r>
            <a:r>
              <a:rPr lang="en-GB" dirty="0">
                <a:latin typeface="APL385 Unicode" panose="020B0709000202000203" pitchFamily="49" charset="0"/>
              </a:rPr>
              <a:t>[⍋</a:t>
            </a:r>
            <a:r>
              <a:rPr lang="en-GB" dirty="0" err="1">
                <a:latin typeface="APL385 Unicode" panose="020B0709000202000203" pitchFamily="49" charset="0"/>
              </a:rPr>
              <a:t>ss</a:t>
            </a:r>
            <a:r>
              <a:rPr lang="en-GB" dirty="0">
                <a:latin typeface="APL385 Unicode" panose="020B0709000202000203" pitchFamily="49" charset="0"/>
              </a:rPr>
              <a:t>[;1 3];]</a:t>
            </a:r>
          </a:p>
          <a:p>
            <a:pPr marL="0" indent="0">
              <a:buNone/>
            </a:pPr>
            <a:r>
              <a:rPr lang="en-GB" sz="3300" b="1" dirty="0">
                <a:latin typeface="Titillium Web" panose="00000500000000000000" pitchFamily="2" charset="0"/>
              </a:rPr>
              <a:t>Natural Sorting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)clear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]load /</a:t>
            </a:r>
            <a:r>
              <a:rPr lang="en-GB" dirty="0" err="1">
                <a:latin typeface="APL385 Unicode" panose="020B0709000202000203" pitchFamily="49" charset="0"/>
              </a:rPr>
              <a:t>tao</a:t>
            </a:r>
            <a:r>
              <a:rPr lang="en-GB" dirty="0">
                <a:latin typeface="APL385 Unicode" panose="020B0709000202000203" pitchFamily="49" charset="0"/>
              </a:rPr>
              <a:t>/names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Digits ← {⍵∊⎕D}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Digits 'my10b'</a:t>
            </a:r>
          </a:p>
          <a:p>
            <a:pPr marL="0" indent="0">
              <a:buNone/>
            </a:pPr>
            <a:r>
              <a:rPr lang="en-GB" dirty="0" err="1">
                <a:latin typeface="APL385 Unicode" panose="020B0709000202000203" pitchFamily="49" charset="0"/>
              </a:rPr>
              <a:t>CutOffs</a:t>
            </a:r>
            <a:r>
              <a:rPr lang="en-GB" dirty="0">
                <a:latin typeface="APL385 Unicode" panose="020B0709000202000203" pitchFamily="49" charset="0"/>
              </a:rPr>
              <a:t> ← {1,2≠/Digits ⍵}</a:t>
            </a:r>
          </a:p>
          <a:p>
            <a:pPr marL="0" indent="0">
              <a:buNone/>
            </a:pPr>
            <a:r>
              <a:rPr lang="en-GB" dirty="0" err="1">
                <a:latin typeface="APL385 Unicode" panose="020B0709000202000203" pitchFamily="49" charset="0"/>
              </a:rPr>
              <a:t>CutOffs</a:t>
            </a:r>
            <a:r>
              <a:rPr lang="en-GB" dirty="0">
                <a:latin typeface="APL385 Unicode" panose="020B0709000202000203" pitchFamily="49" charset="0"/>
              </a:rPr>
              <a:t> 'my10b'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Parts ← {(</a:t>
            </a:r>
            <a:r>
              <a:rPr lang="en-GB" dirty="0" err="1">
                <a:latin typeface="APL385 Unicode" panose="020B0709000202000203" pitchFamily="49" charset="0"/>
              </a:rPr>
              <a:t>CutOffs</a:t>
            </a:r>
            <a:r>
              <a:rPr lang="en-GB" dirty="0">
                <a:latin typeface="APL385 Unicode" panose="020B0709000202000203" pitchFamily="49" charset="0"/>
              </a:rPr>
              <a:t> ⍵)⊂⍵}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Parts 'my10b'</a:t>
            </a:r>
          </a:p>
          <a:p>
            <a:pPr marL="0" indent="0">
              <a:buNone/>
            </a:pPr>
            <a:r>
              <a:rPr lang="en-GB" dirty="0" err="1">
                <a:latin typeface="APL385 Unicode" panose="020B0709000202000203" pitchFamily="49" charset="0"/>
              </a:rPr>
              <a:t>ExecNums</a:t>
            </a:r>
            <a:r>
              <a:rPr lang="en-GB" dirty="0">
                <a:latin typeface="APL385 Unicode" panose="020B0709000202000203" pitchFamily="49" charset="0"/>
              </a:rPr>
              <a:t> ← {∧/Digits ⍵:⍎⍵ ⋄ ⍵}</a:t>
            </a:r>
          </a:p>
          <a:p>
            <a:pPr marL="0" indent="0">
              <a:buNone/>
            </a:pPr>
            <a:r>
              <a:rPr lang="en-GB" dirty="0" err="1">
                <a:latin typeface="APL385 Unicode" panose="020B0709000202000203" pitchFamily="49" charset="0"/>
              </a:rPr>
              <a:t>ExecNums¨Parts</a:t>
            </a:r>
            <a:r>
              <a:rPr lang="en-GB" dirty="0">
                <a:latin typeface="APL385 Unicode" panose="020B0709000202000203" pitchFamily="49" charset="0"/>
              </a:rPr>
              <a:t> 'my10b'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Order ← {⍋</a:t>
            </a:r>
            <a:r>
              <a:rPr lang="en-GB" dirty="0" err="1">
                <a:latin typeface="APL385 Unicode" panose="020B0709000202000203" pitchFamily="49" charset="0"/>
              </a:rPr>
              <a:t>ExecNums</a:t>
            </a:r>
            <a:r>
              <a:rPr lang="en-GB" dirty="0">
                <a:latin typeface="APL385 Unicode" panose="020B0709000202000203" pitchFamily="49" charset="0"/>
              </a:rPr>
              <a:t>¨∘Parts¨⍵}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Order names</a:t>
            </a:r>
          </a:p>
          <a:p>
            <a:pPr marL="0" indent="0">
              <a:buNone/>
            </a:pPr>
            <a:r>
              <a:rPr lang="en-GB" dirty="0" err="1">
                <a:latin typeface="APL385 Unicode" panose="020B0709000202000203" pitchFamily="49" charset="0"/>
              </a:rPr>
              <a:t>NatSort</a:t>
            </a:r>
            <a:r>
              <a:rPr lang="en-GB" dirty="0">
                <a:latin typeface="APL385 Unicode" panose="020B0709000202000203" pitchFamily="49" charset="0"/>
              </a:rPr>
              <a:t> ← {(⊂Order ⍵)⌷⍵}</a:t>
            </a:r>
          </a:p>
          <a:p>
            <a:pPr marL="0" indent="0">
              <a:buNone/>
            </a:pPr>
            <a:r>
              <a:rPr lang="en-GB" dirty="0" err="1">
                <a:latin typeface="APL385 Unicode" panose="020B0709000202000203" pitchFamily="49" charset="0"/>
              </a:rPr>
              <a:t>NatSort</a:t>
            </a:r>
            <a:r>
              <a:rPr lang="en-GB" dirty="0">
                <a:latin typeface="APL385 Unicode" panose="020B0709000202000203" pitchFamily="49" charset="0"/>
              </a:rPr>
              <a:t> names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]</a:t>
            </a:r>
            <a:r>
              <a:rPr lang="en-GB" dirty="0" err="1">
                <a:latin typeface="APL385 Unicode" panose="020B0709000202000203" pitchFamily="49" charset="0"/>
              </a:rPr>
              <a:t>defs</a:t>
            </a:r>
            <a:r>
              <a:rPr lang="en-GB" dirty="0">
                <a:latin typeface="APL385 Unicode" panose="020B0709000202000203" pitchFamily="49" charset="0"/>
              </a:rPr>
              <a:t> -</a:t>
            </a:r>
            <a:r>
              <a:rPr lang="en-GB" dirty="0" err="1">
                <a:latin typeface="APL385 Unicode" panose="020B0709000202000203" pitchFamily="49" charset="0"/>
              </a:rPr>
              <a:t>topdown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10308B-4EF1-4B6D-902C-E8D35C53BB7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6029845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6539B-F7E8-4AF5-B06B-621437589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Features coming in version 17.0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B78B66-AE43-499B-8E43-2C55E0E5E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37118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>
                <a:latin typeface="Titillium Web SemiBold" panose="00000700000000000000" pitchFamily="2" charset="0"/>
              </a:rPr>
              <a:t>Grade and Sort </a:t>
            </a:r>
            <a:r>
              <a:rPr lang="en-US" sz="4000" dirty="0" err="1">
                <a:latin typeface="Titillium Web SemiBold" panose="00000700000000000000" pitchFamily="2" charset="0"/>
              </a:rPr>
              <a:t>any</a:t>
            </a:r>
            <a:r>
              <a:rPr lang="en-US" sz="4000" b="1" baseline="30000" dirty="0" err="1">
                <a:latin typeface="Titillium Web" panose="00000500000000000000" pitchFamily="2" charset="0"/>
                <a:cs typeface="Times New Roman" panose="02020603050405020304" pitchFamily="18" charset="0"/>
              </a:rPr>
              <a:t>no</a:t>
            </a:r>
            <a:r>
              <a:rPr lang="en-US" sz="4000" b="1" baseline="30000" dirty="0">
                <a:latin typeface="Titillium Web" panose="00000500000000000000" pitchFamily="2" charset="0"/>
                <a:cs typeface="Times New Roman" panose="02020603050405020304" pitchFamily="18" charset="0"/>
              </a:rPr>
              <a:t> refs</a:t>
            </a:r>
            <a:r>
              <a:rPr lang="en-US" sz="4000" dirty="0">
                <a:latin typeface="Titillium Web SemiBold" panose="00000700000000000000" pitchFamily="2" charset="0"/>
              </a:rPr>
              <a:t> Array</a:t>
            </a:r>
            <a:br>
              <a:rPr lang="en-US" sz="4000" dirty="0">
                <a:latin typeface="Titillium Web SemiBold" panose="00000700000000000000" pitchFamily="2" charset="0"/>
              </a:rPr>
            </a:br>
            <a:br>
              <a:rPr lang="en-US" sz="4000" dirty="0">
                <a:latin typeface="Titillium Web SemiBold" panose="00000700000000000000" pitchFamily="2" charset="0"/>
              </a:rPr>
            </a:br>
            <a:r>
              <a:rPr lang="en-US" sz="4000" dirty="0">
                <a:solidFill>
                  <a:srgbClr val="0000FF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{(⊂⍋⍵}⌷⍵}</a:t>
            </a:r>
            <a:r>
              <a:rPr lang="en-US" sz="4000" dirty="0">
                <a:latin typeface="APL385 Unicode" panose="020B0709000202000203" pitchFamily="49" charset="0"/>
              </a:rPr>
              <a:t> </a:t>
            </a:r>
            <a:r>
              <a:rPr lang="en-US" sz="4000" dirty="0"/>
              <a:t>for all ranks </a:t>
            </a:r>
            <a:r>
              <a:rPr lang="en-US" sz="4000" i="1" dirty="0"/>
              <a:t>– fast!</a:t>
            </a:r>
          </a:p>
          <a:p>
            <a:pPr marL="0" indent="0">
              <a:buNone/>
            </a:pPr>
            <a:endParaRPr lang="en-US" sz="2000" i="1" dirty="0"/>
          </a:p>
          <a:p>
            <a:pPr marL="0" indent="0">
              <a:buNone/>
            </a:pPr>
            <a:r>
              <a:rPr lang="en-US" sz="4000" dirty="0">
                <a:latin typeface="APL385 Unicode" panose="020B0709000202000203" pitchFamily="49" charset="0"/>
              </a:rPr>
              <a:t>  </a:t>
            </a:r>
            <a:r>
              <a:rPr lang="en-US" sz="4000" dirty="0">
                <a:solidFill>
                  <a:srgbClr val="0000FF"/>
                </a:solidFill>
                <a:latin typeface="APL385 Unicode" panose="020B0709000202000203" pitchFamily="49" charset="0"/>
              </a:rPr>
              <a:t>⍋</a:t>
            </a:r>
            <a:r>
              <a:rPr lang="en-US" sz="4000" dirty="0">
                <a:latin typeface="APL385 Unicode" panose="020B0709000202000203" pitchFamily="49" charset="0"/>
              </a:rPr>
              <a:t>⍵   </a:t>
            </a:r>
            <a:r>
              <a:rPr lang="en-US" sz="4000" dirty="0">
                <a:solidFill>
                  <a:srgbClr val="0000FF"/>
                </a:solidFill>
                <a:latin typeface="APL385 Unicode" panose="020B0709000202000203" pitchFamily="49" charset="0"/>
              </a:rPr>
              <a:t>⍒</a:t>
            </a:r>
            <a:r>
              <a:rPr lang="en-US" sz="4000" dirty="0">
                <a:latin typeface="APL385 Unicode" panose="020B0709000202000203" pitchFamily="49" charset="0"/>
              </a:rPr>
              <a:t>⍵   ⍺</a:t>
            </a:r>
            <a:r>
              <a:rPr lang="en-US" sz="4000" dirty="0">
                <a:solidFill>
                  <a:srgbClr val="0000FF"/>
                </a:solidFill>
                <a:latin typeface="APL385 Unicode" panose="020B0709000202000203" pitchFamily="49" charset="0"/>
              </a:rPr>
              <a:t>⍸</a:t>
            </a:r>
            <a:r>
              <a:rPr lang="en-US" sz="4000" dirty="0">
                <a:latin typeface="APL385 Unicode" panose="020B0709000202000203" pitchFamily="49" charset="0"/>
              </a:rPr>
              <a:t>⍵</a:t>
            </a:r>
          </a:p>
          <a:p>
            <a:pPr marL="0" indent="0">
              <a:buNone/>
            </a:pPr>
            <a:endParaRPr lang="en-US" sz="4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5FDAEC-CD71-46C1-8C96-B6FEED64C3E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3666312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b="1" dirty="0">
                <a:latin typeface="Titillium Web" panose="00000500000000000000" pitchFamily="2" charset="0"/>
              </a:rPr>
              <a:t>Webinars on Thursdays at 15:00 UTC</a:t>
            </a:r>
            <a:endParaRPr lang="en-GB" b="1" dirty="0">
              <a:latin typeface="Titillium Web" panose="000005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407189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da-DK" sz="2800" dirty="0">
                <a:latin typeface="Titillium Web SemiBold" panose="00000700000000000000" pitchFamily="2" charset="0"/>
              </a:rPr>
              <a:t>Comment and suggest to </a:t>
            </a:r>
            <a:r>
              <a:rPr lang="da-DK" sz="2800" dirty="0">
                <a:latin typeface="Titillium Web SemiBold" panose="00000700000000000000" pitchFamily="2" charset="0"/>
                <a:hlinkClick r:id="rId2"/>
              </a:rPr>
              <a:t>webinar@dyalog.com</a:t>
            </a:r>
            <a:r>
              <a:rPr lang="da-DK" sz="2800" dirty="0">
                <a:latin typeface="Titillium Web SemiBold" panose="00000700000000000000" pitchFamily="2" charset="0"/>
              </a:rPr>
              <a:t> or</a:t>
            </a:r>
          </a:p>
          <a:p>
            <a:pPr marL="0" indent="0">
              <a:spcBef>
                <a:spcPts val="0"/>
              </a:spcBef>
              <a:buNone/>
            </a:pPr>
            <a:r>
              <a:rPr lang="da-DK" sz="2800" dirty="0">
                <a:latin typeface="Titillium Web SemiBold" panose="00000700000000000000" pitchFamily="2" charset="0"/>
                <a:hlinkClick r:id="rId3"/>
              </a:rPr>
              <a:t>@Adám</a:t>
            </a:r>
            <a:r>
              <a:rPr lang="da-DK" sz="2800" dirty="0">
                <a:latin typeface="Titillium Web SemiBold" panose="00000700000000000000" pitchFamily="2" charset="0"/>
              </a:rPr>
              <a:t> in </a:t>
            </a:r>
            <a:r>
              <a:rPr lang="da-DK" sz="2800" dirty="0">
                <a:latin typeface="Titillium Web SemiBold" panose="00000700000000000000" pitchFamily="2" charset="0"/>
                <a:hlinkClick r:id="rId4"/>
              </a:rPr>
              <a:t>chat.stackexchange.com/rooms/52405</a:t>
            </a:r>
            <a:endParaRPr lang="da-DK" sz="2800" dirty="0">
              <a:latin typeface="Titillium Web SemiBold" panose="00000700000000000000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da-DK" sz="1400" b="1" dirty="0">
              <a:latin typeface="Titillium Web" panose="00000500000000000000" pitchFamily="2" charset="0"/>
            </a:endParaRPr>
          </a:p>
          <a:p>
            <a:pPr marL="400050" lvl="1" indent="0">
              <a:spcBef>
                <a:spcPts val="0"/>
              </a:spcBef>
              <a:buNone/>
              <a:tabLst>
                <a:tab pos="1595438" algn="r"/>
              </a:tabLst>
            </a:pPr>
            <a:r>
              <a:rPr lang="da-DK" b="1" dirty="0">
                <a:latin typeface="Titillium Web" panose="00000500000000000000" pitchFamily="2" charset="0"/>
              </a:rPr>
              <a:t>April	19	</a:t>
            </a:r>
            <a:r>
              <a:rPr lang="en-GB" dirty="0"/>
              <a:t>APL Processes and Isolates in the Clouds</a:t>
            </a:r>
            <a:endParaRPr lang="da-DK" dirty="0"/>
          </a:p>
          <a:p>
            <a:pPr marL="400050" lvl="1" indent="0">
              <a:spcBef>
                <a:spcPts val="0"/>
              </a:spcBef>
              <a:buNone/>
              <a:tabLst>
                <a:tab pos="1595438" algn="r"/>
              </a:tabLst>
            </a:pPr>
            <a:r>
              <a:rPr lang="da-DK" b="1" dirty="0">
                <a:latin typeface="Titillium Web" panose="00000500000000000000" pitchFamily="2" charset="0"/>
              </a:rPr>
              <a:t>May	17	</a:t>
            </a:r>
            <a:r>
              <a:rPr lang="da-DK" dirty="0"/>
              <a:t>to be announced</a:t>
            </a:r>
          </a:p>
          <a:p>
            <a:pPr marL="400050" lvl="1" indent="0">
              <a:spcBef>
                <a:spcPts val="0"/>
              </a:spcBef>
              <a:buNone/>
              <a:tabLst>
                <a:tab pos="1595438" algn="r"/>
              </a:tabLst>
            </a:pPr>
            <a:r>
              <a:rPr lang="da-DK" b="1" dirty="0">
                <a:latin typeface="Titillium Web" panose="00000500000000000000" pitchFamily="2" charset="0"/>
              </a:rPr>
              <a:t>June	21	</a:t>
            </a:r>
            <a:r>
              <a:rPr lang="da-DK" dirty="0"/>
              <a:t>to be announced</a:t>
            </a:r>
          </a:p>
          <a:p>
            <a:pPr marL="0" indent="0">
              <a:spcBef>
                <a:spcPts val="0"/>
              </a:spcBef>
              <a:buNone/>
            </a:pPr>
            <a:endParaRPr lang="da-DK" sz="1400" b="1" dirty="0">
              <a:latin typeface="Titillium Web" panose="00000500000000000000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da-DK" sz="2800" b="1" dirty="0">
                <a:latin typeface="Titillium Web" panose="00000500000000000000" pitchFamily="2" charset="0"/>
              </a:rPr>
              <a:t>General APL Questions</a:t>
            </a:r>
          </a:p>
          <a:p>
            <a:pPr marL="0" indent="0">
              <a:spcBef>
                <a:spcPts val="0"/>
              </a:spcBef>
              <a:buNone/>
            </a:pPr>
            <a:r>
              <a:rPr lang="da-DK" sz="2800" dirty="0">
                <a:hlinkClick r:id="rId5"/>
              </a:rPr>
              <a:t>stackoverflow.com</a:t>
            </a:r>
            <a:endParaRPr lang="da-DK" sz="28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40C18B-0AF3-418D-B0E7-482191B7C59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SE logo">
            <a:extLst>
              <a:ext uri="{FF2B5EF4-FFF2-40B4-BE49-F238E27FC236}">
                <a16:creationId xmlns:a16="http://schemas.microsoft.com/office/drawing/2014/main" id="{C74B5C35-A772-4202-BE18-0072D5567D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36750" y="1671650"/>
            <a:ext cx="450050" cy="450050"/>
          </a:xfrm>
          <a:prstGeom prst="rect">
            <a:avLst/>
          </a:prstGeom>
        </p:spPr>
      </p:pic>
      <p:pic>
        <p:nvPicPr>
          <p:cNvPr id="7" name="SO logo">
            <a:extLst>
              <a:ext uri="{FF2B5EF4-FFF2-40B4-BE49-F238E27FC236}">
                <a16:creationId xmlns:a16="http://schemas.microsoft.com/office/drawing/2014/main" id="{2E9A9E30-9036-4AB8-8944-F91E02DA8F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1870" y="4101920"/>
            <a:ext cx="630070" cy="630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567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Major Cells:</a:t>
            </a:r>
            <a:r>
              <a:rPr lang="en-US" b="0" dirty="0">
                <a:latin typeface="APL385 Unicode" panose="020B0709000202000203" pitchFamily="49" charset="0"/>
              </a:rPr>
              <a:t> mat	mat[⍋mat;]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┌→─────┐  ┌→─────┐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↓John  │  ↓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Adam</a:t>
            </a:r>
            <a:r>
              <a:rPr lang="en-US" dirty="0">
                <a:latin typeface="APL385 Unicode" panose="020B0709000202000203" pitchFamily="49" charset="0"/>
              </a:rPr>
              <a:t>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│Roger │  │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Jay</a:t>
            </a:r>
            <a:r>
              <a:rPr lang="en-US" dirty="0">
                <a:latin typeface="APL385 Unicode" panose="020B0709000202000203" pitchFamily="49" charset="0"/>
              </a:rPr>
              <a:t>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│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Adam</a:t>
            </a:r>
            <a:r>
              <a:rPr lang="en-US" dirty="0">
                <a:latin typeface="APL385 Unicode" panose="020B0709000202000203" pitchFamily="49" charset="0"/>
              </a:rPr>
              <a:t>  │  │John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│Morten│  │Morten│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│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Jay</a:t>
            </a:r>
            <a:r>
              <a:rPr lang="en-US" dirty="0">
                <a:latin typeface="APL385 Unicode" panose="020B0709000202000203" pitchFamily="49" charset="0"/>
              </a:rPr>
              <a:t>   │  │Roger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└──────┘  └──────┘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8D3773-9DE6-4B48-80D0-10902A8F67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3073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Sorting</a:t>
            </a:r>
            <a:r>
              <a:rPr lang="en-US" b="0" dirty="0">
                <a:latin typeface="APL385 Unicode" panose="020B0709000202000203" pitchFamily="49" charset="0"/>
              </a:rPr>
              <a:t>	mat[⍋mat;]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     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{(⊂⍋</a:t>
            </a:r>
            <a:r>
              <a:rPr lang="en-US" dirty="0">
                <a:latin typeface="APL385 Unicode" panose="020B0709000202000203" pitchFamily="49" charset="0"/>
              </a:rPr>
              <a:t>⍵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)⌷</a:t>
            </a:r>
            <a:r>
              <a:rPr lang="en-US" dirty="0">
                <a:latin typeface="APL385 Unicode" panose="020B0709000202000203" pitchFamily="49" charset="0"/>
              </a:rPr>
              <a:t>⍵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}</a:t>
            </a:r>
            <a:r>
              <a:rPr lang="en-US" dirty="0">
                <a:latin typeface="APL385 Unicode" panose="020B0709000202000203" pitchFamily="49" charset="0"/>
              </a:rPr>
              <a:t> mat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8D3773-9DE6-4B48-80D0-10902A8F67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6062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Sorting</a:t>
            </a:r>
            <a:r>
              <a:rPr lang="en-US" b="0" dirty="0">
                <a:latin typeface="APL385 Unicode" panose="020B0709000202000203" pitchFamily="49" charset="0"/>
              </a:rPr>
              <a:t>	mat[⍋mat;]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     </a:t>
            </a:r>
            <a:r>
              <a:rPr lang="en-US" dirty="0">
                <a:solidFill>
                  <a:srgbClr val="0000FF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{(⊂⍋⍵)⌷⍵}</a:t>
            </a:r>
            <a:r>
              <a:rPr lang="en-US" dirty="0">
                <a:latin typeface="APL385 Unicode" panose="020B0709000202000203" pitchFamily="49" charset="0"/>
              </a:rPr>
              <a:t> mat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8D3773-9DE6-4B48-80D0-10902A8F67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73429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Sorting</a:t>
            </a:r>
            <a:r>
              <a:rPr lang="en-US" b="0" dirty="0">
                <a:latin typeface="APL385 Unicode" panose="020B0709000202000203" pitchFamily="49" charset="0"/>
              </a:rPr>
              <a:t>	mat[⍋mat;]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     </a:t>
            </a:r>
            <a:r>
              <a:rPr lang="en-US" dirty="0">
                <a:solidFill>
                  <a:srgbClr val="0000FF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{(⊂⍒⍵)⌷⍵}</a:t>
            </a:r>
            <a:r>
              <a:rPr lang="en-US" dirty="0">
                <a:latin typeface="APL385 Unicode" panose="020B0709000202000203" pitchFamily="49" charset="0"/>
              </a:rPr>
              <a:t> mat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8D3773-9DE6-4B48-80D0-10902A8F67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24531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Sorting</a:t>
            </a:r>
            <a:r>
              <a:rPr lang="en-US" b="0" dirty="0">
                <a:latin typeface="APL385 Unicode" panose="020B0709000202000203" pitchFamily="49" charset="0"/>
              </a:rPr>
              <a:t>	mat[⍋mat;]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Sort 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{(⊂⍋⍵)⌷⍵}</a:t>
            </a:r>
          </a:p>
          <a:p>
            <a:pPr>
              <a:lnSpc>
                <a:spcPct val="80000"/>
              </a:lnSpc>
              <a:spcBef>
                <a:spcPts val="0"/>
              </a:spcBef>
              <a:buChar char=" "/>
            </a:pPr>
            <a:r>
              <a:rPr lang="en-US">
                <a:latin typeface="APL385 Unicode" panose="020B0709000202000203" pitchFamily="49" charset="0"/>
              </a:rPr>
              <a:t>             </a:t>
            </a:r>
            <a:endParaRPr lang="en-US" dirty="0">
              <a:latin typeface="APL385 Unicode" panose="020B0709000202000203" pitchFamily="49" charset="0"/>
            </a:endParaRPr>
          </a:p>
          <a:p>
            <a:pPr>
              <a:lnSpc>
                <a:spcPct val="80000"/>
              </a:lnSpc>
              <a:spcBef>
                <a:spcPts val="0"/>
              </a:spcBef>
              <a:buChar char=" "/>
            </a:pPr>
            <a:r>
              <a:rPr lang="en-US">
                <a:latin typeface="APL385 Unicode" panose="020B0709000202000203" pitchFamily="49" charset="0"/>
              </a:rPr>
              <a:t>    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   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    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      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     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68D3773-9DE6-4B48-80D0-10902A8F67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4534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Sorting</a:t>
            </a:r>
            <a:r>
              <a:rPr lang="en-US" b="0" dirty="0">
                <a:latin typeface="APL385 Unicode" panose="020B0709000202000203" pitchFamily="49" charset="0"/>
              </a:rPr>
              <a:t>	mat[⍋mat;]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Sort 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{(⊂⍋⍵)⌷⍵}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     Sort mat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>
                <a:latin typeface="APL385 Unicode" panose="020B0709000202000203" pitchFamily="49" charset="0"/>
              </a:rPr>
              <a:t>    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   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    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      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     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68D3773-9DE6-4B48-80D0-10902A8F67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2957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Sorting</a:t>
            </a:r>
            <a:r>
              <a:rPr lang="en-US" b="0" dirty="0">
                <a:latin typeface="APL385 Unicode" panose="020B0709000202000203" pitchFamily="49" charset="0"/>
              </a:rPr>
              <a:t>	mat[⍋mat;]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Sort 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highlight>
                  <a:srgbClr val="FFFF00"/>
                </a:highlight>
                <a:latin typeface="APL385 Unicode" panose="020B0709000202000203" pitchFamily="49" charset="0"/>
              </a:rPr>
              <a:t>{(⊂⍋⍵)⌷⍵}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     Sort mat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Adam</a:t>
            </a:r>
            <a:b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</a:b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Jay</a:t>
            </a:r>
            <a:b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</a:b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John</a:t>
            </a:r>
            <a:b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</a:b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Morten</a:t>
            </a:r>
            <a:b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</a:b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Roger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68D3773-9DE6-4B48-80D0-10902A8F67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23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Sorting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658962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n 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← </a:t>
            </a:r>
            <a:r>
              <a:rPr lang="en-GB" dirty="0">
                <a:solidFill>
                  <a:schemeClr val="accent5">
                    <a:lumMod val="75000"/>
                  </a:schemeClr>
                </a:solidFill>
                <a:latin typeface="APL385 Unicode" panose="020B0709000202000203" pitchFamily="49" charset="0"/>
              </a:rPr>
              <a:t>'Roger' 'Adam' 'Jay'</a:t>
            </a:r>
            <a:endParaRPr lang="en-US" dirty="0">
              <a:solidFill>
                <a:schemeClr val="accent5">
                  <a:lumMod val="75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dirty="0">
              <a:latin typeface="APL385 Unicode" panose="020B0709000202000203" pitchFamily="49" charset="0"/>
            </a:endParaRPr>
          </a:p>
          <a:p>
            <a:pPr>
              <a:lnSpc>
                <a:spcPct val="80000"/>
              </a:lnSpc>
              <a:spcBef>
                <a:spcPts val="0"/>
              </a:spcBef>
              <a:buChar char=" "/>
            </a:pPr>
            <a:r>
              <a:rPr lang="en-US">
                <a:latin typeface="APL385 Unicode" panose="020B0709000202000203" pitchFamily="49" charset="0"/>
              </a:rPr>
              <a:t>              </a:t>
            </a:r>
            <a:r>
              <a:rPr lang="en-US">
                <a:solidFill>
                  <a:srgbClr val="008000"/>
                </a:solidFill>
                <a:latin typeface="APL333" panose="020B0700000202000203" pitchFamily="34" charset="0"/>
              </a:rPr>
              <a:t>      </a:t>
            </a:r>
            <a:endParaRPr lang="en-US" dirty="0">
              <a:solidFill>
                <a:srgbClr val="008000"/>
              </a:solidFill>
              <a:latin typeface="APL333" panose="020B0700000202000203" pitchFamily="34" charset="0"/>
            </a:endParaRPr>
          </a:p>
          <a:p>
            <a:pPr>
              <a:lnSpc>
                <a:spcPct val="80000"/>
              </a:lnSpc>
              <a:spcBef>
                <a:spcPts val="0"/>
              </a:spcBef>
              <a:buChar char=" "/>
            </a:pPr>
            <a:r>
              <a:rPr lang="en-US">
                <a:latin typeface="APL333" panose="020B0700000202000203" pitchFamily="34" charset="0"/>
              </a:rPr>
              <a:t>            </a:t>
            </a:r>
            <a:endParaRPr lang="en-US" dirty="0">
              <a:latin typeface="APL333" panose="020B0700000202000203" pitchFamily="34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dirty="0">
              <a:latin typeface="APL333" panose="020B0700000202000203" pitchFamily="34" charset="0"/>
            </a:endParaRPr>
          </a:p>
          <a:p>
            <a:pPr>
              <a:lnSpc>
                <a:spcPct val="80000"/>
              </a:lnSpc>
              <a:spcBef>
                <a:spcPts val="0"/>
              </a:spcBef>
              <a:buChar char=" "/>
            </a:pPr>
            <a:r>
              <a:rPr lang="en-US">
                <a:latin typeface="APL385 Unicode" panose="020B0709000202000203" pitchFamily="49" charset="0"/>
              </a:rPr>
              <a:t>              </a:t>
            </a:r>
            <a:r>
              <a:rPr lang="en-US">
                <a:solidFill>
                  <a:srgbClr val="008000"/>
                </a:solidFill>
                <a:latin typeface="APL333" panose="020B0700000202000203" pitchFamily="34" charset="0"/>
              </a:rPr>
              <a:t>      </a:t>
            </a:r>
            <a:endParaRPr lang="en-US" dirty="0">
              <a:latin typeface="APL333" panose="020B0700000202000203" pitchFamily="34" charset="0"/>
            </a:endParaRPr>
          </a:p>
          <a:p>
            <a:pPr>
              <a:lnSpc>
                <a:spcPct val="80000"/>
              </a:lnSpc>
              <a:spcBef>
                <a:spcPts val="0"/>
              </a:spcBef>
              <a:buChar char=" "/>
            </a:pPr>
            <a:r>
              <a:rPr lang="en-US">
                <a:latin typeface="APL385 Unicode" panose="020B0709000202000203" pitchFamily="49" charset="0"/>
              </a:rPr>
              <a:t>                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                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                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dirty="0">
              <a:solidFill>
                <a:srgbClr val="008000"/>
              </a:solidFill>
              <a:latin typeface="APL333" panose="020B0700000202000203" pitchFamily="34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68D3773-9DE6-4B48-80D0-10902A8F67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0172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Sorting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658962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n 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← </a:t>
            </a:r>
            <a:r>
              <a:rPr lang="en-GB" dirty="0">
                <a:solidFill>
                  <a:schemeClr val="accent5">
                    <a:lumMod val="75000"/>
                  </a:schemeClr>
                </a:solidFill>
                <a:latin typeface="APL385 Unicode" panose="020B0709000202000203" pitchFamily="49" charset="0"/>
              </a:rPr>
              <a:t>'Roger' 'Adam' 'Jay'</a:t>
            </a:r>
            <a:endParaRPr lang="en-US" dirty="0">
              <a:solidFill>
                <a:schemeClr val="accent5">
                  <a:lumMod val="75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     Sort n   </a:t>
            </a:r>
            <a:r>
              <a:rPr lang="en-US">
                <a:solidFill>
                  <a:srgbClr val="008000"/>
                </a:solidFill>
                <a:latin typeface="APL333" panose="020B0604020202020204" charset="0"/>
              </a:rPr>
              <a:t>⍝ 16.0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>
                <a:latin typeface="APL333" panose="020B0700000202000203" pitchFamily="34" charset="0"/>
              </a:rPr>
              <a:t>            </a:t>
            </a:r>
            <a:endParaRPr lang="en-US" dirty="0">
              <a:latin typeface="APL333" panose="020B0700000202000203" pitchFamily="34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dirty="0">
              <a:latin typeface="APL333" panose="020B0700000202000203" pitchFamily="34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Char char=" "/>
            </a:pPr>
            <a:r>
              <a:rPr lang="en-US">
                <a:latin typeface="APL385 Unicode" panose="020B0709000202000203" pitchFamily="49" charset="0"/>
              </a:rPr>
              <a:t>              </a:t>
            </a:r>
            <a:r>
              <a:rPr lang="en-US">
                <a:solidFill>
                  <a:srgbClr val="008000"/>
                </a:solidFill>
                <a:latin typeface="APL333" panose="020B0700000202000203" pitchFamily="34" charset="0"/>
              </a:rPr>
              <a:t>      </a:t>
            </a:r>
            <a:endParaRPr lang="en-US" dirty="0">
              <a:latin typeface="APL333" panose="020B0700000202000203" pitchFamily="34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Char char=" "/>
            </a:pPr>
            <a:r>
              <a:rPr lang="en-US">
                <a:latin typeface="APL385 Unicode" panose="020B0709000202000203" pitchFamily="49" charset="0"/>
              </a:rPr>
              <a:t>                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                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                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dirty="0">
              <a:solidFill>
                <a:srgbClr val="008000"/>
              </a:solidFill>
              <a:latin typeface="APL333" panose="020B0700000202000203" pitchFamily="34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68D3773-9DE6-4B48-80D0-10902A8F67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7679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Grading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80000"/>
              </a:lnSpc>
              <a:buNone/>
            </a:pPr>
            <a:br>
              <a:rPr lang="en-GB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⍋'APL'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1 3 2</a:t>
            </a:r>
            <a:br>
              <a:rPr lang="en-GB" dirty="0">
                <a:latin typeface="APL385 Unicode" panose="020B0709000202000203" pitchFamily="49" charset="0"/>
              </a:rPr>
            </a:br>
            <a:endParaRPr lang="en-GB" spc="-96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8D3773-9DE6-4B48-80D0-10902A8F67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70366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Sorting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658962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n 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← </a:t>
            </a:r>
            <a:r>
              <a:rPr lang="en-GB" dirty="0">
                <a:solidFill>
                  <a:schemeClr val="accent5">
                    <a:lumMod val="75000"/>
                  </a:schemeClr>
                </a:solidFill>
                <a:latin typeface="APL385 Unicode" panose="020B0709000202000203" pitchFamily="49" charset="0"/>
              </a:rPr>
              <a:t>'Roger' 'Adam' 'Jay'</a:t>
            </a:r>
            <a:endParaRPr lang="en-US" dirty="0">
              <a:solidFill>
                <a:schemeClr val="accent5">
                  <a:lumMod val="75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     Sort n   </a:t>
            </a:r>
            <a:r>
              <a:rPr lang="en-US">
                <a:solidFill>
                  <a:srgbClr val="008000"/>
                </a:solidFill>
                <a:latin typeface="APL333" panose="020B0604020202020204" charset="0"/>
              </a:rPr>
              <a:t>⍝ 16.0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APL333" panose="020B0604020202020204" charset="0"/>
              </a:rPr>
              <a:t>DOMAIN ERROR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dirty="0">
              <a:latin typeface="APL333" panose="020B0700000202000203" pitchFamily="34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Char char=" "/>
            </a:pPr>
            <a:r>
              <a:rPr lang="en-US">
                <a:latin typeface="APL385 Unicode" panose="020B0709000202000203" pitchFamily="49" charset="0"/>
              </a:rPr>
              <a:t>              </a:t>
            </a:r>
            <a:r>
              <a:rPr lang="en-US">
                <a:solidFill>
                  <a:srgbClr val="008000"/>
                </a:solidFill>
                <a:latin typeface="APL333" panose="020B0700000202000203" pitchFamily="34" charset="0"/>
              </a:rPr>
              <a:t>      </a:t>
            </a:r>
            <a:endParaRPr lang="en-US" dirty="0">
              <a:latin typeface="APL333" panose="020B0700000202000203" pitchFamily="34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Char char=" "/>
            </a:pPr>
            <a:r>
              <a:rPr lang="en-US">
                <a:latin typeface="APL385 Unicode" panose="020B0709000202000203" pitchFamily="49" charset="0"/>
              </a:rPr>
              <a:t>                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                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                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dirty="0">
              <a:solidFill>
                <a:srgbClr val="008000"/>
              </a:solidFill>
              <a:latin typeface="APL333" panose="020B0700000202000203" pitchFamily="34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68D3773-9DE6-4B48-80D0-10902A8F67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0368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Sorting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658962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n 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← </a:t>
            </a:r>
            <a:r>
              <a:rPr lang="en-GB" dirty="0">
                <a:solidFill>
                  <a:schemeClr val="accent5">
                    <a:lumMod val="75000"/>
                  </a:schemeClr>
                </a:solidFill>
                <a:latin typeface="APL385 Unicode" panose="020B0709000202000203" pitchFamily="49" charset="0"/>
              </a:rPr>
              <a:t>'Roger' 'Adam' 'Jay'</a:t>
            </a:r>
            <a:endParaRPr lang="en-US" dirty="0">
              <a:solidFill>
                <a:schemeClr val="accent5">
                  <a:lumMod val="75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     Sort n   </a:t>
            </a:r>
            <a:r>
              <a:rPr lang="en-US">
                <a:solidFill>
                  <a:srgbClr val="008000"/>
                </a:solidFill>
                <a:latin typeface="APL333" panose="020B0604020202020204" charset="0"/>
              </a:rPr>
              <a:t>⍝ 16.0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APL333" panose="020B0604020202020204" charset="0"/>
              </a:rPr>
              <a:t>DOMAIN ERROR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dirty="0">
              <a:latin typeface="APL333" panose="020B0700000202000203" pitchFamily="34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     Sort n   </a:t>
            </a:r>
            <a:r>
              <a:rPr lang="en-US">
                <a:solidFill>
                  <a:srgbClr val="008000"/>
                </a:solidFill>
                <a:latin typeface="APL333" panose="020B0604020202020204" charset="0"/>
              </a:rPr>
              <a:t>⍝ 17.0</a:t>
            </a:r>
            <a:endParaRPr lang="en-US">
              <a:solidFill>
                <a:schemeClr val="tx1">
                  <a:lumMod val="100000"/>
                </a:schemeClr>
              </a:solidFill>
              <a:latin typeface="APL333" panose="020B0604020202020204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>
                <a:latin typeface="APL385 Unicode" panose="020B0709000202000203" pitchFamily="49" charset="0"/>
              </a:rPr>
              <a:t>                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                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                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dirty="0">
              <a:solidFill>
                <a:srgbClr val="008000"/>
              </a:solidFill>
              <a:latin typeface="APL333" panose="020B0700000202000203" pitchFamily="34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68D3773-9DE6-4B48-80D0-10902A8F67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8029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Sorting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658962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n 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← </a:t>
            </a:r>
            <a:r>
              <a:rPr lang="en-GB" dirty="0">
                <a:solidFill>
                  <a:schemeClr val="accent5">
                    <a:lumMod val="75000"/>
                  </a:schemeClr>
                </a:solidFill>
                <a:latin typeface="APL385 Unicode" panose="020B0709000202000203" pitchFamily="49" charset="0"/>
              </a:rPr>
              <a:t>'Roger' 'Adam' 'Jay'</a:t>
            </a:r>
            <a:endParaRPr lang="en-US" dirty="0">
              <a:solidFill>
                <a:schemeClr val="accent5">
                  <a:lumMod val="75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     Sort n   </a:t>
            </a:r>
            <a:r>
              <a:rPr lang="en-US">
                <a:solidFill>
                  <a:srgbClr val="008000"/>
                </a:solidFill>
                <a:latin typeface="APL333" panose="020B0604020202020204" charset="0"/>
              </a:rPr>
              <a:t>⍝ 16.0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APL333" panose="020B0604020202020204" charset="0"/>
              </a:rPr>
              <a:t>DOMAIN ERROR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dirty="0">
              <a:latin typeface="APL333" panose="020B0700000202000203" pitchFamily="34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     Sort n   </a:t>
            </a:r>
            <a:r>
              <a:rPr lang="en-US">
                <a:solidFill>
                  <a:srgbClr val="008000"/>
                </a:solidFill>
                <a:latin typeface="APL333" panose="020B0604020202020204" charset="0"/>
              </a:rPr>
              <a:t>⍝ 17.0</a:t>
            </a:r>
            <a:endParaRPr lang="en-US">
              <a:solidFill>
                <a:schemeClr val="tx1">
                  <a:lumMod val="100000"/>
                </a:schemeClr>
              </a:solidFill>
              <a:latin typeface="APL333" panose="020B0604020202020204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┌────┬───┬─────┐</a:t>
            </a:r>
            <a:b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</a:b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│Adam│Jay│Roger│</a:t>
            </a:r>
            <a:b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</a:b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└────┴───┴─────┘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dirty="0">
              <a:solidFill>
                <a:srgbClr val="008000"/>
              </a:solidFill>
              <a:latin typeface="APL333" panose="020B0700000202000203" pitchFamily="34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68D3773-9DE6-4B48-80D0-10902A8F67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6434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05469A98-55E7-4FCC-9F75-036052CF7C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>
              <a:solidFill>
                <a:srgbClr val="008000"/>
              </a:solidFill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endParaRPr lang="en-US" dirty="0">
              <a:solidFill>
                <a:srgbClr val="008000"/>
              </a:solidFill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US" dirty="0">
                <a:solidFill>
                  <a:srgbClr val="008000"/>
                </a:solidFill>
                <a:latin typeface="APL385 Unicode" panose="020B0709000202000203" pitchFamily="49" charset="0"/>
              </a:rPr>
              <a:t>⍝ That's all, folks!</a:t>
            </a:r>
            <a:endParaRPr lang="en-GB" dirty="0">
              <a:solidFill>
                <a:srgbClr val="008000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4D7F3964-2C97-4DBD-8704-E8FE86E3EBA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85E61C3-EE13-4A9E-8136-3963943FB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071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85E61C3-EE13-4A9E-8136-3963943FB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5" name="Title 1" descr=" 2">
            <a:extLst>
              <a:ext uri="{FF2B5EF4-FFF2-40B4-BE49-F238E27FC236}">
                <a16:creationId xmlns:a16="http://schemas.microsoft.com/office/drawing/2014/main" id="{5D195492-A9A4-489D-A9C9-96A35A82AE17}"/>
              </a:ext>
            </a:extLst>
          </p:cNvPr>
          <p:cNvSpPr txBox="1">
            <a:spLocks/>
          </p:cNvSpPr>
          <p:nvPr/>
        </p:nvSpPr>
        <p:spPr>
          <a:xfrm>
            <a:off x="323528" y="2391730"/>
            <a:ext cx="8363272" cy="594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Titillium Web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/>
              <a:t>Total Array Ordering</a:t>
            </a:r>
            <a:endParaRPr lang="en-GB" dirty="0"/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05469A98-55E7-4FCC-9F75-036052CF7C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>
              <a:solidFill>
                <a:srgbClr val="008000"/>
              </a:solidFill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endParaRPr lang="en-US" dirty="0">
              <a:solidFill>
                <a:srgbClr val="008000"/>
              </a:solidFill>
              <a:latin typeface="APL385 Unicode" panose="020B0709000202000203" pitchFamily="49" charset="0"/>
            </a:endParaRPr>
          </a:p>
          <a:p>
            <a:pPr algn="ctr">
              <a:buChar char=" "/>
            </a:pPr>
            <a:r>
              <a:rPr lang="en-US">
                <a:solidFill>
                  <a:srgbClr val="008000"/>
                </a:solidFill>
                <a:latin typeface="APL385 Unicode" panose="020B0709000202000203" pitchFamily="49" charset="0"/>
              </a:rPr>
              <a:t>                    </a:t>
            </a:r>
            <a:endParaRPr lang="en-GB" dirty="0">
              <a:solidFill>
                <a:srgbClr val="008000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4D7F3964-2C97-4DBD-8704-E8FE86E3EBA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5967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EAE8B-B856-46FC-A9BB-0FDED9378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History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5F7234-0EED-486E-98B9-364DC827FF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  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APL385 Unicode" panose="020B0709000202000203" pitchFamily="49" charset="0"/>
              </a:rPr>
              <a:t>'Morten'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  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APL385 Unicode" panose="020B0709000202000203" pitchFamily="49" charset="0"/>
              </a:rPr>
              <a:t>'Roger</a:t>
            </a:r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8B3E4F-8EB6-43E7-8C5B-E76565EDEB5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14020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EAE8B-B856-46FC-A9BB-0FDED9378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History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5F7234-0EED-486E-98B9-364DC827FF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  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APL385 Unicode" panose="020B0709000202000203" pitchFamily="49" charset="0"/>
              </a:rPr>
              <a:t>'Morten'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  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APL385 Unicode" panose="020B0709000202000203" pitchFamily="49" charset="0"/>
              </a:rPr>
              <a:t>'Roger</a:t>
            </a:r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▉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8B3E4F-8EB6-43E7-8C5B-E76565EDEB5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627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48DEAE8B-B856-46FC-A9BB-0FDED9378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History</a:t>
            </a:r>
            <a:endParaRPr lang="en-GB" dirty="0"/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9C5F7234-0EED-486E-98B9-364DC827FF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8363272" cy="3846874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A 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APL385 Unicode" panose="020B0709000202000203" pitchFamily="49" charset="0"/>
              </a:rPr>
              <a:t>'Morten'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B 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APL385 Unicode" panose="020B0709000202000203" pitchFamily="49" charset="0"/>
              </a:rPr>
              <a:t>'Roger</a:t>
            </a:r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▉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>
              <a:latin typeface="APL385 Unicode" panose="020B0709000202000203" pitchFamily="49" charset="0"/>
            </a:endParaRPr>
          </a:p>
          <a:p>
            <a:pPr>
              <a:spcBef>
                <a:spcPts val="0"/>
              </a:spcBef>
              <a:buChar char=" "/>
            </a:pPr>
            <a:r>
              <a:rPr lang="en-US">
                <a:latin typeface="APL385 Unicode" panose="020B0709000202000203" pitchFamily="49" charset="0"/>
              </a:rPr>
              <a:t>      </a:t>
            </a:r>
            <a:r>
              <a:rPr lang="en-US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en-US">
                <a:latin typeface="APL385 Unicode" panose="020B0709000202000203" pitchFamily="49" charset="0"/>
              </a:rPr>
              <a:t>   </a:t>
            </a:r>
            <a:r>
              <a:rPr lang="en-US">
                <a:solidFill>
                  <a:srgbClr val="0000FF"/>
                </a:solidFill>
                <a:latin typeface="APL385 Unicode" panose="020B0709000202000203" pitchFamily="49" charset="0"/>
              </a:rPr>
              <a:t>  </a:t>
            </a:r>
            <a:r>
              <a:rPr lang="en-US">
                <a:latin typeface="APL385 Unicode" panose="020B0709000202000203" pitchFamily="49" charset="0"/>
              </a:rPr>
              <a:t>   </a:t>
            </a:r>
            <a:r>
              <a:rPr lang="en-US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en-US">
                <a:latin typeface="APL385 Unicode" panose="020B0709000202000203" pitchFamily="49" charset="0"/>
              </a:rPr>
              <a:t>  </a:t>
            </a:r>
            <a:endParaRPr lang="en-US" dirty="0">
              <a:latin typeface="APL385 Unicode" panose="020B0709000202000203" pitchFamily="49" charset="0"/>
            </a:endParaRPr>
          </a:p>
          <a:p>
            <a:pPr>
              <a:spcBef>
                <a:spcPts val="0"/>
              </a:spcBef>
              <a:buChar char=" "/>
            </a:pPr>
            <a:r>
              <a:rPr lang="en-US">
                <a:latin typeface="APL385 Unicode" panose="020B0709000202000203" pitchFamily="49" charset="0"/>
              </a:rPr>
              <a:t>   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dirty="0">
              <a:latin typeface="APL385 Unicode" panose="020B0709000202000203" pitchFamily="49" charset="0"/>
            </a:endParaRPr>
          </a:p>
          <a:p>
            <a:pPr>
              <a:spcBef>
                <a:spcPts val="0"/>
              </a:spcBef>
              <a:buChar char=" "/>
            </a:pPr>
            <a:r>
              <a:rPr lang="en-US">
                <a:latin typeface="APL385 Unicode" panose="020B0709000202000203" pitchFamily="49" charset="0"/>
              </a:rPr>
              <a:t>   </a:t>
            </a:r>
            <a:r>
              <a:rPr lang="en-US">
                <a:solidFill>
                  <a:schemeClr val="accent5">
                    <a:lumMod val="75000"/>
                  </a:schemeClr>
                </a:solidFill>
                <a:latin typeface="APL385 Unicode" panose="020B0709000202000203" pitchFamily="49" charset="0"/>
              </a:rPr>
              <a:t>        </a:t>
            </a:r>
            <a:r>
              <a:rPr lang="en-US">
                <a:latin typeface="APL385 Unicode" panose="020B0709000202000203" pitchFamily="49" charset="0"/>
              </a:rPr>
              <a:t> 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 </a:t>
            </a:r>
            <a:r>
              <a:rPr lang="en-US">
                <a:latin typeface="APL385 Unicode" panose="020B0709000202000203" pitchFamily="49" charset="0"/>
              </a:rPr>
              <a:t> </a:t>
            </a:r>
            <a:r>
              <a:rPr lang="en-US">
                <a:solidFill>
                  <a:schemeClr val="accent5">
                    <a:lumMod val="75000"/>
                  </a:schemeClr>
                </a:solidFill>
                <a:latin typeface="APL385 Unicode" panose="020B0709000202000203" pitchFamily="49" charset="0"/>
              </a:rPr>
              <a:t>      </a:t>
            </a:r>
            <a:r>
              <a:rPr lang="en-US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US">
                <a:solidFill>
                  <a:schemeClr val="accent5">
                    <a:lumMod val="75000"/>
                  </a:schemeClr>
                </a:solidFill>
                <a:latin typeface="APL385 Unicode" panose="020B0709000202000203" pitchFamily="49" charset="0"/>
              </a:rPr>
              <a:t> </a:t>
            </a:r>
            <a:endParaRPr lang="en-US" dirty="0">
              <a:solidFill>
                <a:schemeClr val="accent5">
                  <a:lumMod val="75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2F8B3E4F-8EB6-43E7-8C5B-E76565EDEB5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3355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48DEAE8B-B856-46FC-A9BB-0FDED9378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History</a:t>
            </a:r>
            <a:endParaRPr lang="en-GB" dirty="0"/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9C5F7234-0EED-486E-98B9-364DC827FF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8363272" cy="3846874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A 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APL385 Unicode" panose="020B0709000202000203" pitchFamily="49" charset="0"/>
              </a:rPr>
              <a:t>'Morten'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B 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APL385 Unicode" panose="020B0709000202000203" pitchFamily="49" charset="0"/>
              </a:rPr>
              <a:t>'Roger</a:t>
            </a:r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▉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      </a:t>
            </a:r>
            <a:r>
              <a:rPr lang="en-US">
                <a:solidFill>
                  <a:srgbClr val="0000FF"/>
                </a:solidFill>
                <a:latin typeface="APL385 Unicode" panose="020B0709000202000203" pitchFamily="49" charset="0"/>
              </a:rPr>
              <a:t>⍋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 A </a:t>
            </a:r>
            <a:r>
              <a:rPr lang="en-US">
                <a:solidFill>
                  <a:srgbClr val="0000FF"/>
                </a:solidFill>
                <a:latin typeface="APL385 Unicode" panose="020B0709000202000203" pitchFamily="49" charset="0"/>
              </a:rPr>
              <a:t>,[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0.5</a:t>
            </a:r>
            <a:r>
              <a:rPr lang="en-US">
                <a:solidFill>
                  <a:srgbClr val="0000FF"/>
                </a:solidFill>
                <a:latin typeface="APL385 Unicode" panose="020B0709000202000203" pitchFamily="49" charset="0"/>
              </a:rPr>
              <a:t>]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 B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1 2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Char char=" "/>
            </a:pPr>
            <a:r>
              <a:rPr lang="en-US">
                <a:latin typeface="APL385 Unicode" panose="020B0709000202000203" pitchFamily="49" charset="0"/>
              </a:rPr>
              <a:t>   </a:t>
            </a:r>
            <a:r>
              <a:rPr lang="en-US">
                <a:solidFill>
                  <a:schemeClr val="accent5">
                    <a:lumMod val="75000"/>
                  </a:schemeClr>
                </a:solidFill>
                <a:latin typeface="APL385 Unicode" panose="020B0709000202000203" pitchFamily="49" charset="0"/>
              </a:rPr>
              <a:t>        </a:t>
            </a:r>
            <a:r>
              <a:rPr lang="en-US">
                <a:latin typeface="APL385 Unicode" panose="020B0709000202000203" pitchFamily="49" charset="0"/>
              </a:rPr>
              <a:t> 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 </a:t>
            </a:r>
            <a:r>
              <a:rPr lang="en-US">
                <a:latin typeface="APL385 Unicode" panose="020B0709000202000203" pitchFamily="49" charset="0"/>
              </a:rPr>
              <a:t> </a:t>
            </a:r>
            <a:r>
              <a:rPr lang="en-US">
                <a:solidFill>
                  <a:schemeClr val="accent5">
                    <a:lumMod val="75000"/>
                  </a:schemeClr>
                </a:solidFill>
                <a:latin typeface="APL385 Unicode" panose="020B0709000202000203" pitchFamily="49" charset="0"/>
              </a:rPr>
              <a:t>      </a:t>
            </a:r>
            <a:r>
              <a:rPr lang="en-US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US">
                <a:solidFill>
                  <a:schemeClr val="accent5">
                    <a:lumMod val="75000"/>
                  </a:schemeClr>
                </a:solidFill>
                <a:latin typeface="APL385 Unicode" panose="020B0709000202000203" pitchFamily="49" charset="0"/>
              </a:rPr>
              <a:t> </a:t>
            </a:r>
            <a:endParaRPr lang="en-US" dirty="0">
              <a:solidFill>
                <a:schemeClr val="accent5">
                  <a:lumMod val="75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2F8B3E4F-8EB6-43E7-8C5B-E76565EDEB5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7947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48DEAE8B-B856-46FC-A9BB-0FDED9378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History</a:t>
            </a:r>
            <a:endParaRPr lang="en-GB" dirty="0"/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9C5F7234-0EED-486E-98B9-364DC827FF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8363272" cy="3846874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A 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APL385 Unicode" panose="020B0709000202000203" pitchFamily="49" charset="0"/>
              </a:rPr>
              <a:t>'Morten'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B </a:t>
            </a:r>
            <a:r>
              <a:rPr lang="en-US" dirty="0">
                <a:solidFill>
                  <a:srgbClr val="0000FF"/>
                </a:solidFill>
                <a:latin typeface="APL385 Unicode" panose="020B0709000202000203" pitchFamily="49" charset="0"/>
              </a:rPr>
              <a:t>←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APL385 Unicode" panose="020B0709000202000203" pitchFamily="49" charset="0"/>
              </a:rPr>
              <a:t>'Roger</a:t>
            </a:r>
            <a:r>
              <a:rPr lang="en-US" dirty="0">
                <a:solidFill>
                  <a:schemeClr val="accent5">
                    <a:lumMod val="40000"/>
                    <a:lumOff val="60000"/>
                  </a:schemeClr>
                </a:solidFill>
                <a:latin typeface="APL385 Unicode" panose="020B0709000202000203" pitchFamily="49" charset="0"/>
              </a:rPr>
              <a:t>▉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APL385 Unicode" panose="020B0709000202000203" pitchFamily="49" charset="0"/>
              </a:rPr>
              <a:t>'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      </a:t>
            </a:r>
            <a:r>
              <a:rPr lang="en-US">
                <a:solidFill>
                  <a:srgbClr val="0000FF"/>
                </a:solidFill>
                <a:latin typeface="APL385 Unicode" panose="020B0709000202000203" pitchFamily="49" charset="0"/>
              </a:rPr>
              <a:t>⍋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 A </a:t>
            </a:r>
            <a:r>
              <a:rPr lang="en-US">
                <a:solidFill>
                  <a:srgbClr val="0000FF"/>
                </a:solidFill>
                <a:latin typeface="APL385 Unicode" panose="020B0709000202000203" pitchFamily="49" charset="0"/>
              </a:rPr>
              <a:t>,[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0.5</a:t>
            </a:r>
            <a:r>
              <a:rPr lang="en-US">
                <a:solidFill>
                  <a:srgbClr val="0000FF"/>
                </a:solidFill>
                <a:latin typeface="APL385 Unicode" panose="020B0709000202000203" pitchFamily="49" charset="0"/>
              </a:rPr>
              <a:t>]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 B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1 2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   </a:t>
            </a:r>
            <a:r>
              <a:rPr lang="en-US">
                <a:solidFill>
                  <a:srgbClr val="4BACC6">
                    <a:lumMod val="75000"/>
                  </a:srgbClr>
                </a:solidFill>
                <a:latin typeface="APL385 Unicode" panose="020B0709000202000203" pitchFamily="49" charset="0"/>
              </a:rPr>
              <a:t>'Morte</a:t>
            </a:r>
            <a:r>
              <a:rPr lang="en-US">
                <a:solidFill>
                  <a:prstClr val="black">
                    <a:lumMod val="75000"/>
                  </a:prstClr>
                </a:solidFill>
                <a:latin typeface="APL385 Unicode" panose="020B0709000202000203" pitchFamily="49" charset="0"/>
              </a:rPr>
              <a:t>n</a:t>
            </a:r>
            <a:r>
              <a:rPr lang="en-US">
                <a:ln w="12700">
                  <a:solidFill>
                    <a:srgbClr val="FF0000"/>
                  </a:solidFill>
                </a:ln>
                <a:solidFill>
                  <a:srgbClr val="FF0000">
                    <a:lumMod val="75000"/>
                  </a:srgbClr>
                </a:solidFill>
                <a:latin typeface="APL385 Unicode" panose="020B0709000202000203" pitchFamily="49" charset="0"/>
                <a:ea typeface="Symbola" panose="02020503060805020204" pitchFamily="18" charset="0"/>
                <a:cs typeface="Everson Mono" panose="02000500000000020004" pitchFamily="2" charset="0"/>
              </a:rPr>
              <a:t>'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US" b="1">
                <a:solidFill>
                  <a:srgbClr val="FF0000"/>
                </a:solidFill>
                <a:latin typeface="Symbola" panose="020B0604020202020204" charset="0"/>
              </a:rPr>
              <a:t>≺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US">
                <a:solidFill>
                  <a:srgbClr val="4BACC6">
                    <a:lumMod val="75000"/>
                  </a:srgbClr>
                </a:solidFill>
                <a:latin typeface="APL385 Unicode" panose="020B0709000202000203" pitchFamily="49" charset="0"/>
              </a:rPr>
              <a:t>'Roger</a:t>
            </a:r>
            <a:r>
              <a:rPr lang="en-US">
                <a:solidFill>
                  <a:srgbClr val="4BACC6">
                    <a:lumMod val="40000"/>
                    <a:lumOff val="60000"/>
                  </a:srgbClr>
                </a:solidFill>
                <a:latin typeface="APL385 Unicode" panose="020B0709000202000203" pitchFamily="49" charset="0"/>
              </a:rPr>
              <a:t>▉</a:t>
            </a:r>
            <a:r>
              <a:rPr lang="en-US">
                <a:solidFill>
                  <a:srgbClr val="4BACC6">
                    <a:lumMod val="75000"/>
                  </a:srgbClr>
                </a:solidFill>
                <a:latin typeface="APL385 Unicode" panose="020B0709000202000203" pitchFamily="49" charset="0"/>
              </a:rPr>
              <a:t>'</a:t>
            </a:r>
            <a:endParaRPr lang="en-US" dirty="0">
              <a:solidFill>
                <a:srgbClr val="4BACC6">
                  <a:lumMod val="75000"/>
                </a:srgbClr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2F8B3E4F-8EB6-43E7-8C5B-E76565EDEB5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8248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Grading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9109012" cy="3394472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  <a:tabLst>
                <a:tab pos="8747125" algn="l"/>
              </a:tabLst>
            </a:pPr>
            <a:br>
              <a:rPr lang="en-GB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⍋'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A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P</a:t>
            </a:r>
            <a:r>
              <a:rPr lang="en-US" dirty="0">
                <a:solidFill>
                  <a:srgbClr val="7C7DCF"/>
                </a:solidFill>
                <a:latin typeface="APL385 Unicode" panose="020B0709000202000203" pitchFamily="49" charset="0"/>
              </a:rPr>
              <a:t>L</a:t>
            </a:r>
            <a:r>
              <a:rPr lang="en-US" dirty="0">
                <a:latin typeface="APL385 Unicode" panose="020B0709000202000203" pitchFamily="49" charset="0"/>
              </a:rPr>
              <a:t>'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1 </a:t>
            </a:r>
            <a:r>
              <a:rPr lang="en-GB" dirty="0">
                <a:solidFill>
                  <a:srgbClr val="7C7DCF"/>
                </a:solidFill>
                <a:latin typeface="APL385 Unicode" panose="020B0709000202000203" pitchFamily="49" charset="0"/>
              </a:rPr>
              <a:t>3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B0F0"/>
                </a:solidFill>
                <a:latin typeface="APL385 Unicode" panose="020B0709000202000203" pitchFamily="49" charset="0"/>
              </a:rPr>
              <a:t>2</a:t>
            </a:r>
            <a:br>
              <a:rPr lang="en-GB" dirty="0">
                <a:solidFill>
                  <a:srgbClr val="00B0F0"/>
                </a:solidFill>
                <a:latin typeface="APL385 Unicode" panose="020B0709000202000203" pitchFamily="49" charset="0"/>
              </a:rPr>
            </a:br>
            <a:endParaRPr lang="en-GB" spc="-96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8D3773-9DE6-4B48-80D0-10902A8F67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86191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Total Array Ordering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r>
              <a:rPr lang="en-US" dirty="0"/>
              <a:t>	some		other</a:t>
            </a:r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r>
              <a:rPr lang="en-US" dirty="0"/>
              <a:t>		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US" b="1" dirty="0">
                <a:ln w="12700">
                  <a:solidFill>
                    <a:schemeClr val="tx1"/>
                  </a:solidFill>
                </a:ln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		</a:t>
            </a:r>
            <a:r>
              <a:rPr lang="en-US" dirty="0"/>
              <a:t>?</a:t>
            </a:r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r>
              <a:rPr lang="en-US" dirty="0"/>
              <a:t>	array		array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6320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3E6CC-D795-4138-8F3D-D959C46A7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Total Array Ordering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D056EF-5B52-4789-A4F7-6F3D49F94F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703967" cy="3394472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/>
              <a:t>How would you order: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GB" dirty="0"/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⎕ ← 0 'Jay' (2 3⍴'DYALOG') (⍳9)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┌→──────────────────────────────────┐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│   ┌→──┐ ┌→──┐ ┌→────────────────┐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│ 0 │Jay│ ↓DYA│ │1 2 3 4 5 6 7 8 9│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│   └───┘ │LOG│ └~────────────────┘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│         └───┘                  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└∊──────────────────────────────────┘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AE77AF-A1F0-4414-9D5C-C12560D86D4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94218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3E6CC-D795-4138-8F3D-D959C46A7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Total Array Ordering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D056EF-5B52-4789-A4F7-6F3D49F94F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703967" cy="3394472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/>
              <a:t>How would you order: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GB" dirty="0"/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    ⎕ ← </a:t>
            </a:r>
            <a:r>
              <a:rPr lang="en-GB" dirty="0">
                <a:solidFill>
                  <a:srgbClr val="00B0F0"/>
                </a:solidFill>
                <a:latin typeface="APL385 Unicode" panose="020B0709000202000203" pitchFamily="49" charset="0"/>
              </a:rPr>
              <a:t>0 </a:t>
            </a:r>
            <a:r>
              <a:rPr lang="en-GB" dirty="0">
                <a:latin typeface="APL385 Unicode" panose="020B0709000202000203" pitchFamily="49" charset="0"/>
              </a:rPr>
              <a:t>'Jay' </a:t>
            </a:r>
            <a:r>
              <a:rPr lang="en-GB" dirty="0">
                <a:solidFill>
                  <a:srgbClr val="00B0F0"/>
                </a:solidFill>
                <a:latin typeface="APL385 Unicode" panose="020B0709000202000203" pitchFamily="49" charset="0"/>
              </a:rPr>
              <a:t>(2 3⍴'DYALOG') </a:t>
            </a:r>
            <a:r>
              <a:rPr lang="en-GB" dirty="0">
                <a:latin typeface="APL385 Unicode" panose="020B0709000202000203" pitchFamily="49" charset="0"/>
              </a:rPr>
              <a:t>(⍳9)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┌→──────────────────────────────────┐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│   ┌→──┐ </a:t>
            </a:r>
            <a:r>
              <a:rPr lang="en-GB" dirty="0">
                <a:solidFill>
                  <a:srgbClr val="00B0F0"/>
                </a:solidFill>
                <a:latin typeface="APL385 Unicode" panose="020B0709000202000203" pitchFamily="49" charset="0"/>
              </a:rPr>
              <a:t>┌→──┐</a:t>
            </a:r>
            <a:r>
              <a:rPr lang="en-GB" dirty="0">
                <a:latin typeface="APL385 Unicode" panose="020B0709000202000203" pitchFamily="49" charset="0"/>
              </a:rPr>
              <a:t> ┌→────────────────┐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│ </a:t>
            </a:r>
            <a:r>
              <a:rPr lang="en-GB" dirty="0">
                <a:solidFill>
                  <a:srgbClr val="00B0F0"/>
                </a:solidFill>
                <a:latin typeface="APL385 Unicode" panose="020B0709000202000203" pitchFamily="49" charset="0"/>
              </a:rPr>
              <a:t>0</a:t>
            </a:r>
            <a:r>
              <a:rPr lang="en-GB" dirty="0">
                <a:latin typeface="APL385 Unicode" panose="020B0709000202000203" pitchFamily="49" charset="0"/>
              </a:rPr>
              <a:t> │Jay│ </a:t>
            </a:r>
            <a:r>
              <a:rPr lang="en-GB" dirty="0">
                <a:solidFill>
                  <a:srgbClr val="00B0F0"/>
                </a:solidFill>
                <a:latin typeface="APL385 Unicode" panose="020B0709000202000203" pitchFamily="49" charset="0"/>
              </a:rPr>
              <a:t>↓DYA│</a:t>
            </a:r>
            <a:r>
              <a:rPr lang="en-GB" dirty="0">
                <a:latin typeface="APL385 Unicode" panose="020B0709000202000203" pitchFamily="49" charset="0"/>
              </a:rPr>
              <a:t> │1 2 3 4 5 6 7 8 9│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│   └───┘ </a:t>
            </a:r>
            <a:r>
              <a:rPr lang="en-GB" dirty="0">
                <a:solidFill>
                  <a:srgbClr val="00B0F0"/>
                </a:solidFill>
                <a:latin typeface="APL385 Unicode" panose="020B0709000202000203" pitchFamily="49" charset="0"/>
              </a:rPr>
              <a:t>│LOG│</a:t>
            </a:r>
            <a:r>
              <a:rPr lang="en-GB" dirty="0">
                <a:latin typeface="APL385 Unicode" panose="020B0709000202000203" pitchFamily="49" charset="0"/>
              </a:rPr>
              <a:t> └~────────────────┘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│         </a:t>
            </a:r>
            <a:r>
              <a:rPr lang="en-GB" dirty="0">
                <a:solidFill>
                  <a:srgbClr val="00B0F0"/>
                </a:solidFill>
                <a:latin typeface="APL385 Unicode" panose="020B0709000202000203" pitchFamily="49" charset="0"/>
              </a:rPr>
              <a:t>└───┘</a:t>
            </a:r>
            <a:r>
              <a:rPr lang="en-GB" dirty="0">
                <a:latin typeface="APL385 Unicode" panose="020B0709000202000203" pitchFamily="49" charset="0"/>
              </a:rPr>
              <a:t>                  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dirty="0">
                <a:latin typeface="APL385 Unicode" panose="020B0709000202000203" pitchFamily="49" charset="0"/>
              </a:rPr>
              <a:t>└∊──────────────────────────────────┘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AE77AF-A1F0-4414-9D5C-C12560D86D4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937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FD064-A78F-4EF6-BF2D-3DA90D178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FC0A7-AFA2-42F4-81F3-9DFAA5D24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109958-1F12-41C1-A752-8E7D1E159A6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36333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FD064-A78F-4EF6-BF2D-3DA90D178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A</a:t>
            </a:r>
            <a:r>
              <a:rPr lang="en-US" dirty="0"/>
              <a:t>O Rules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FC0A7-AFA2-42F4-81F3-9DFAA5D24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109958-1F12-41C1-A752-8E7D1E159A6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95CFFE0-03DA-4435-89DE-8D072D2946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982" b="2222"/>
          <a:stretch/>
        </p:blipFill>
        <p:spPr>
          <a:xfrm>
            <a:off x="1376645" y="114300"/>
            <a:ext cx="493776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7469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r>
              <a:rPr lang="en-US" dirty="0"/>
              <a:t>	some		other</a:t>
            </a:r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r>
              <a:rPr lang="en-US" dirty="0"/>
              <a:t>		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US" b="1" dirty="0">
                <a:ln w="12700">
                  <a:solidFill>
                    <a:schemeClr val="tx1"/>
                  </a:solidFill>
                </a:ln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		</a:t>
            </a:r>
            <a:r>
              <a:rPr lang="en-US" dirty="0"/>
              <a:t>?</a:t>
            </a:r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r>
              <a:rPr lang="en-US" dirty="0"/>
              <a:t>	array		array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64432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T</a:t>
            </a:r>
            <a:r>
              <a:rPr lang="en-US" dirty="0"/>
              <a:t>AO</a:t>
            </a:r>
            <a:endParaRPr lang="en-GB" dirty="0"/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r>
              <a:rPr lang="en-US" dirty="0"/>
              <a:t>	some		other</a:t>
            </a:r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r>
              <a:rPr lang="en-US" dirty="0"/>
              <a:t>		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US" b="1" dirty="0">
                <a:ln w="12700">
                  <a:solidFill>
                    <a:schemeClr val="tx1"/>
                  </a:solidFill>
                </a:ln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		</a:t>
            </a:r>
            <a:r>
              <a:rPr lang="en-US" dirty="0"/>
              <a:t>?</a:t>
            </a:r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r>
              <a:rPr lang="en-US" dirty="0"/>
              <a:t>	array		array</a:t>
            </a:r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sz="1600" dirty="0"/>
          </a:p>
          <a:p>
            <a:pPr>
              <a:lnSpc>
                <a:spcPct val="40000"/>
              </a:lnSpc>
              <a:spcBef>
                <a:spcPts val="0"/>
              </a:spcBef>
              <a:buChar char=" "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br>
              <a:rPr lang="en-US" sz="2400"/>
            </a:br>
            <a:r>
              <a:rPr lang="en-US" sz="2400"/>
              <a:t>                 </a:t>
            </a:r>
            <a:endParaRPr lang="en-US" sz="2400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GB" sz="2400" dirty="0"/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6805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T</a:t>
            </a:r>
            <a:r>
              <a:rPr lang="en-US" dirty="0"/>
              <a:t>AO</a:t>
            </a:r>
            <a:endParaRPr lang="en-GB" dirty="0"/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8363272" cy="3394472"/>
          </a:xfrm>
        </p:spPr>
        <p:txBody>
          <a:bodyPr/>
          <a:lstStyle/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r>
              <a:rPr lang="en-US" dirty="0"/>
              <a:t>	some		other</a:t>
            </a:r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r>
              <a:rPr lang="en-US" dirty="0"/>
              <a:t>		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US" b="1" dirty="0">
                <a:ln w="12700">
                  <a:solidFill>
                    <a:schemeClr val="tx1"/>
                  </a:solidFill>
                </a:ln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		</a:t>
            </a:r>
            <a:r>
              <a:rPr lang="en-US" dirty="0"/>
              <a:t>?</a:t>
            </a:r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r>
              <a:rPr lang="en-US" dirty="0"/>
              <a:t>	array		array</a:t>
            </a:r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US" sz="1600" dirty="0"/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br>
              <a:rPr lang="en-US" sz="2400">
                <a:solidFill>
                  <a:schemeClr val="tx1">
                    <a:lumMod val="100000"/>
                  </a:schemeClr>
                </a:solidFill>
                <a:latin typeface="Titillium Web SemiBold" panose="020B0604020202020204" charset="0"/>
              </a:rPr>
            </a:br>
            <a:r>
              <a:rPr lang="en-US" sz="2400">
                <a:solidFill>
                  <a:schemeClr val="tx1">
                    <a:lumMod val="100000"/>
                  </a:schemeClr>
                </a:solidFill>
                <a:latin typeface="Titillium Web SemiBold" panose="020B0604020202020204" charset="0"/>
              </a:rPr>
              <a:t>	no refs		no refs</a:t>
            </a:r>
          </a:p>
          <a:p>
            <a:pPr marL="0" indent="0">
              <a:lnSpc>
                <a:spcPct val="40000"/>
              </a:lnSpc>
              <a:spcBef>
                <a:spcPts val="0"/>
              </a:spcBef>
              <a:buNone/>
              <a:tabLst>
                <a:tab pos="2343150" algn="ctr"/>
                <a:tab pos="3200400" algn="ctr"/>
                <a:tab pos="4114800" algn="ctr"/>
                <a:tab pos="5029200" algn="ctr"/>
              </a:tabLst>
            </a:pPr>
            <a:endParaRPr lang="en-GB" sz="2400" dirty="0"/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660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</a:t>
            </a:r>
            <a:endParaRPr lang="en-GB" dirty="0"/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buChar char=" "/>
              <a:tabLst>
                <a:tab pos="3775075" algn="ctr"/>
                <a:tab pos="6518275" algn="ctr"/>
              </a:tabLst>
            </a:pPr>
            <a:r>
              <a:rPr lang="en-US"/>
              <a:t>                            </a:t>
            </a:r>
            <a:endParaRPr lang="en-US" dirty="0"/>
          </a:p>
          <a:p>
            <a:pPr marL="0" indent="0">
              <a:spcBef>
                <a:spcPts val="0"/>
              </a:spcBef>
              <a:buNone/>
              <a:tabLst>
                <a:tab pos="3775075" algn="ctr"/>
                <a:tab pos="6518275" algn="ctr"/>
              </a:tabLst>
            </a:pPr>
            <a:endParaRPr lang="en-US" sz="1600" dirty="0"/>
          </a:p>
          <a:p>
            <a:pPr>
              <a:spcBef>
                <a:spcPts val="0"/>
              </a:spcBef>
              <a:buChar char=" "/>
              <a:tabLst>
                <a:tab pos="3775075" algn="ctr"/>
                <a:tab pos="6518275" algn="ctr"/>
              </a:tabLst>
            </a:pPr>
            <a:r>
              <a:rPr lang="en-US"/>
              <a:t>             </a:t>
            </a:r>
            <a:r>
              <a:rPr lang="en-US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en-US">
                <a:latin typeface="APL385 Unicode" panose="020B0709000202000203" pitchFamily="49" charset="0"/>
              </a:rPr>
              <a:t> 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 </a:t>
            </a:r>
            <a:r>
              <a:rPr lang="en-US">
                <a:latin typeface="APL385 Unicode" panose="020B0709000202000203" pitchFamily="49" charset="0"/>
              </a:rPr>
              <a:t> </a:t>
            </a:r>
            <a:r>
              <a:rPr lang="en-US">
                <a:solidFill>
                  <a:srgbClr val="0000FF"/>
                </a:solidFill>
                <a:latin typeface="APL385 Unicode" panose="020B0709000202000203" pitchFamily="49" charset="0"/>
              </a:rPr>
              <a:t>   </a:t>
            </a:r>
            <a:r>
              <a:rPr lang="en-US">
                <a:latin typeface="APL385 Unicode" panose="020B0709000202000203" pitchFamily="49" charset="0"/>
              </a:rPr>
              <a:t> 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 </a:t>
            </a:r>
            <a:r>
              <a:rPr lang="en-US">
                <a:latin typeface="APL385 Unicode" panose="020B0709000202000203" pitchFamily="49" charset="0"/>
              </a:rPr>
              <a:t> </a:t>
            </a:r>
            <a:r>
              <a:rPr lang="en-US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en-US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 </a:t>
            </a:r>
            <a:r>
              <a:rPr lang="en-US">
                <a:latin typeface="APL385 Unicode" panose="020B0709000202000203" pitchFamily="49" charset="0"/>
              </a:rPr>
              <a:t>  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 </a:t>
            </a:r>
            <a:r>
              <a:rPr lang="en-US">
                <a:latin typeface="APL385 Unicode" panose="020B0709000202000203" pitchFamily="49" charset="0"/>
              </a:rPr>
              <a:t> </a:t>
            </a:r>
            <a:endParaRPr lang="en-US" dirty="0">
              <a:latin typeface="APL385 Unicode" panose="020B0709000202000203" pitchFamily="49" charset="0"/>
            </a:endParaRPr>
          </a:p>
          <a:p>
            <a:pPr>
              <a:spcBef>
                <a:spcPts val="0"/>
              </a:spcBef>
              <a:buChar char=" "/>
              <a:tabLst>
                <a:tab pos="3775075" algn="ctr"/>
                <a:tab pos="6518275" algn="ctr"/>
              </a:tabLst>
            </a:pPr>
            <a:r>
              <a:rPr lang="en-US">
                <a:latin typeface="APL385 Unicode" panose="020B0709000202000203" pitchFamily="49" charset="0"/>
              </a:rPr>
              <a:t>   </a:t>
            </a:r>
            <a:r>
              <a:rPr lang="en-US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en-US">
                <a:latin typeface="APL385 Unicode" panose="020B0709000202000203" pitchFamily="49" charset="0"/>
              </a:rPr>
              <a:t> </a:t>
            </a:r>
            <a:endParaRPr lang="en-US" dirty="0">
              <a:latin typeface="APL385 Unicode" panose="020B0709000202000203" pitchFamily="49" charset="0"/>
            </a:endParaRPr>
          </a:p>
          <a:p>
            <a:pPr>
              <a:spcBef>
                <a:spcPts val="0"/>
              </a:spcBef>
              <a:buChar char=" "/>
              <a:tabLst>
                <a:tab pos="3775075" algn="ctr"/>
                <a:tab pos="6518275" algn="ctr"/>
              </a:tabLst>
            </a:pPr>
            <a:r>
              <a:rPr lang="en-US">
                <a:latin typeface="APL385 Unicode" panose="020B0709000202000203" pitchFamily="49" charset="0"/>
              </a:rPr>
              <a:t>  </a:t>
            </a:r>
            <a:r>
              <a:rPr lang="en-US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en-US">
                <a:solidFill>
                  <a:schemeClr val="accent5">
                    <a:lumMod val="75000"/>
                  </a:schemeClr>
                </a:solidFill>
                <a:latin typeface="APL385 Unicode" panose="020B0709000202000203" pitchFamily="49" charset="0"/>
              </a:rPr>
              <a:t>  </a:t>
            </a:r>
            <a:endParaRPr lang="en-US" dirty="0">
              <a:solidFill>
                <a:schemeClr val="accent5">
                  <a:lumMod val="75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917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</a:t>
            </a:r>
            <a:endParaRPr lang="en-GB" dirty="0"/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8363272" cy="3394472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  <a:tabLst>
                <a:tab pos="3775075" algn="ctr"/>
                <a:tab pos="6518275" algn="ctr"/>
              </a:tabLst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Titillium Web SemiBold" panose="020B0604020202020204" charset="0"/>
              </a:rPr>
              <a:t>Compatibility: simple arrays</a:t>
            </a:r>
          </a:p>
          <a:p>
            <a:pPr marL="0" indent="0">
              <a:spcBef>
                <a:spcPts val="0"/>
              </a:spcBef>
              <a:buNone/>
              <a:tabLst>
                <a:tab pos="3775075" algn="ctr"/>
                <a:tab pos="6518275" algn="ctr"/>
              </a:tabLst>
            </a:pPr>
            <a:endParaRPr lang="en-US" sz="1600" dirty="0"/>
          </a:p>
          <a:p>
            <a:pPr marL="0" indent="0">
              <a:spcBef>
                <a:spcPts val="0"/>
              </a:spcBef>
              <a:buChar char=" "/>
              <a:tabLst>
                <a:tab pos="3775075" algn="ctr"/>
                <a:tab pos="6518275" algn="ctr"/>
              </a:tabLst>
            </a:pPr>
            <a:r>
              <a:rPr lang="en-US"/>
              <a:t>             </a:t>
            </a:r>
            <a:r>
              <a:rPr lang="en-US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en-US">
                <a:latin typeface="APL385 Unicode" panose="020B0709000202000203" pitchFamily="49" charset="0"/>
              </a:rPr>
              <a:t> 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 </a:t>
            </a:r>
            <a:r>
              <a:rPr lang="en-US">
                <a:latin typeface="APL385 Unicode" panose="020B0709000202000203" pitchFamily="49" charset="0"/>
              </a:rPr>
              <a:t> </a:t>
            </a:r>
            <a:r>
              <a:rPr lang="en-US">
                <a:solidFill>
                  <a:srgbClr val="0000FF"/>
                </a:solidFill>
                <a:latin typeface="APL385 Unicode" panose="020B0709000202000203" pitchFamily="49" charset="0"/>
              </a:rPr>
              <a:t>   </a:t>
            </a:r>
            <a:r>
              <a:rPr lang="en-US">
                <a:latin typeface="APL385 Unicode" panose="020B0709000202000203" pitchFamily="49" charset="0"/>
              </a:rPr>
              <a:t> 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 </a:t>
            </a:r>
            <a:r>
              <a:rPr lang="en-US">
                <a:latin typeface="APL385 Unicode" panose="020B0709000202000203" pitchFamily="49" charset="0"/>
              </a:rPr>
              <a:t> </a:t>
            </a:r>
            <a:r>
              <a:rPr lang="en-US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en-US">
                <a:solidFill>
                  <a:schemeClr val="accent6">
                    <a:lumMod val="50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 </a:t>
            </a:r>
            <a:r>
              <a:rPr lang="en-US">
                <a:latin typeface="APL385 Unicode" panose="020B0709000202000203" pitchFamily="49" charset="0"/>
              </a:rPr>
              <a:t>  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 </a:t>
            </a:r>
            <a:r>
              <a:rPr lang="en-US">
                <a:latin typeface="APL385 Unicode" panose="020B0709000202000203" pitchFamily="49" charset="0"/>
              </a:rPr>
              <a:t> 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Char char=" "/>
              <a:tabLst>
                <a:tab pos="3775075" algn="ctr"/>
                <a:tab pos="6518275" algn="ctr"/>
              </a:tabLst>
            </a:pPr>
            <a:r>
              <a:rPr lang="en-US">
                <a:latin typeface="APL385 Unicode" panose="020B0709000202000203" pitchFamily="49" charset="0"/>
              </a:rPr>
              <a:t>   </a:t>
            </a:r>
            <a:r>
              <a:rPr lang="en-US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en-US">
                <a:latin typeface="APL385 Unicode" panose="020B0709000202000203" pitchFamily="49" charset="0"/>
              </a:rPr>
              <a:t> 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Char char=" "/>
              <a:tabLst>
                <a:tab pos="3775075" algn="ctr"/>
                <a:tab pos="6518275" algn="ctr"/>
              </a:tabLst>
            </a:pPr>
            <a:r>
              <a:rPr lang="en-US">
                <a:latin typeface="APL385 Unicode" panose="020B0709000202000203" pitchFamily="49" charset="0"/>
              </a:rPr>
              <a:t>  </a:t>
            </a:r>
            <a:r>
              <a:rPr lang="en-US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en-US">
                <a:solidFill>
                  <a:schemeClr val="accent5">
                    <a:lumMod val="75000"/>
                  </a:schemeClr>
                </a:solidFill>
                <a:latin typeface="APL385 Unicode" panose="020B0709000202000203" pitchFamily="49" charset="0"/>
              </a:rPr>
              <a:t>  </a:t>
            </a:r>
            <a:endParaRPr lang="en-US" dirty="0">
              <a:solidFill>
                <a:schemeClr val="accent5">
                  <a:lumMod val="75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55640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Grading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9109012" cy="3394472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  <a:tabLst>
                <a:tab pos="8747125" algn="l"/>
              </a:tabLst>
            </a:pPr>
            <a:r>
              <a:rPr lang="en-GB" dirty="0">
                <a:latin typeface="APL385 Unicode" panose="020B0709000202000203" pitchFamily="49" charset="0"/>
              </a:rPr>
              <a:t>       </a:t>
            </a:r>
            <a:r>
              <a:rPr lang="en-GB" dirty="0">
                <a:highlight>
                  <a:srgbClr val="C0C0C0"/>
                </a:highlight>
                <a:latin typeface="APL385 Unicode" panose="020B0709000202000203" pitchFamily="49" charset="0"/>
              </a:rPr>
              <a:t>[</a:t>
            </a:r>
            <a:r>
              <a:rPr lang="en-GB" spc="-950" dirty="0">
                <a:solidFill>
                  <a:srgbClr val="FF9421"/>
                </a:solidFill>
                <a:highlight>
                  <a:srgbClr val="C0C0C0"/>
                </a:highlight>
                <a:latin typeface="APL385 Unicode" panose="020B0709000202000203" pitchFamily="49" charset="0"/>
              </a:rPr>
              <a:t>1</a:t>
            </a:r>
            <a:r>
              <a:rPr lang="en-GB" spc="-950" dirty="0">
                <a:highlight>
                  <a:srgbClr val="C0C0C0"/>
                </a:highlight>
                <a:latin typeface="APL385 Unicode" panose="020B0709000202000203" pitchFamily="49" charset="0"/>
              </a:rPr>
              <a:t>,</a:t>
            </a:r>
            <a:r>
              <a:rPr lang="en-GB" spc="-950" dirty="0">
                <a:solidFill>
                  <a:srgbClr val="00B0F0"/>
                </a:solidFill>
                <a:highlight>
                  <a:srgbClr val="C0C0C0"/>
                </a:highlight>
                <a:latin typeface="APL385 Unicode" panose="020B0709000202000203" pitchFamily="49" charset="0"/>
              </a:rPr>
              <a:t>2</a:t>
            </a:r>
            <a:r>
              <a:rPr lang="en-GB" spc="-950" dirty="0">
                <a:highlight>
                  <a:srgbClr val="C0C0C0"/>
                </a:highlight>
                <a:latin typeface="APL385 Unicode" panose="020B0709000202000203" pitchFamily="49" charset="0"/>
              </a:rPr>
              <a:t>,</a:t>
            </a:r>
            <a:r>
              <a:rPr lang="en-GB" dirty="0">
                <a:solidFill>
                  <a:srgbClr val="7C7DCF"/>
                </a:solidFill>
                <a:highlight>
                  <a:srgbClr val="C0C0C0"/>
                </a:highlight>
                <a:latin typeface="APL385 Unicode" panose="020B0709000202000203" pitchFamily="49" charset="0"/>
              </a:rPr>
              <a:t>3</a:t>
            </a:r>
            <a:r>
              <a:rPr lang="en-GB" dirty="0">
                <a:highlight>
                  <a:srgbClr val="C0C0C0"/>
                </a:highlight>
                <a:latin typeface="APL385 Unicode" panose="020B0709000202000203" pitchFamily="49" charset="0"/>
              </a:rPr>
              <a:t>]</a:t>
            </a:r>
            <a:br>
              <a:rPr lang="en-GB" dirty="0">
                <a:solidFill>
                  <a:srgbClr val="7C7DCF"/>
                </a:solidFill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⍋'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A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P</a:t>
            </a:r>
            <a:r>
              <a:rPr lang="en-US" dirty="0">
                <a:solidFill>
                  <a:srgbClr val="7C7DCF"/>
                </a:solidFill>
                <a:latin typeface="APL385 Unicode" panose="020B0709000202000203" pitchFamily="49" charset="0"/>
              </a:rPr>
              <a:t>L</a:t>
            </a:r>
            <a:r>
              <a:rPr lang="en-US" dirty="0">
                <a:latin typeface="APL385 Unicode" panose="020B0709000202000203" pitchFamily="49" charset="0"/>
              </a:rPr>
              <a:t>'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1 </a:t>
            </a:r>
            <a:r>
              <a:rPr lang="en-GB" dirty="0">
                <a:solidFill>
                  <a:srgbClr val="7C7DCF"/>
                </a:solidFill>
                <a:latin typeface="APL385 Unicode" panose="020B0709000202000203" pitchFamily="49" charset="0"/>
              </a:rPr>
              <a:t>3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00B0F0"/>
                </a:solidFill>
                <a:latin typeface="APL385 Unicode" panose="020B0709000202000203" pitchFamily="49" charset="0"/>
              </a:rPr>
              <a:t>2</a:t>
            </a:r>
            <a:br>
              <a:rPr lang="en-GB" dirty="0">
                <a:solidFill>
                  <a:srgbClr val="00B0F0"/>
                </a:solidFill>
                <a:latin typeface="APL385 Unicode" panose="020B0709000202000203" pitchFamily="49" charset="0"/>
              </a:rPr>
            </a:br>
            <a:r>
              <a:rPr lang="en-GB" spc="-970" dirty="0">
                <a:solidFill>
                  <a:srgbClr val="00B0F0"/>
                </a:solidFill>
                <a:latin typeface="APL385 Unicode" panose="020B0709000202000203" pitchFamily="49" charset="0"/>
              </a:rPr>
              <a:t> </a:t>
            </a:r>
            <a:r>
              <a:rPr lang="en-GB" spc="-960" dirty="0">
                <a:highlight>
                  <a:srgbClr val="C0C0C0"/>
                </a:highlight>
                <a:latin typeface="APL385 Unicode" panose="020B0709000202000203" pitchFamily="49" charset="0"/>
              </a:rPr>
              <a:t>'</a:t>
            </a:r>
            <a:r>
              <a:rPr lang="en-US" spc="-960" dirty="0">
                <a:solidFill>
                  <a:srgbClr val="FF9421"/>
                </a:solidFill>
                <a:highlight>
                  <a:srgbClr val="C0C0C0"/>
                </a:highlight>
                <a:latin typeface="APL385 Unicode" panose="020B0709000202000203" pitchFamily="49" charset="0"/>
              </a:rPr>
              <a:t>A</a:t>
            </a:r>
            <a:r>
              <a:rPr lang="en-US" spc="-960" dirty="0">
                <a:highlight>
                  <a:srgbClr val="C0C0C0"/>
                </a:highlight>
                <a:latin typeface="APL385 Unicode" panose="020B0709000202000203" pitchFamily="49" charset="0"/>
              </a:rPr>
              <a:t>' '</a:t>
            </a:r>
            <a:r>
              <a:rPr lang="en-US" spc="-960" dirty="0">
                <a:solidFill>
                  <a:srgbClr val="7C7DCF"/>
                </a:solidFill>
                <a:highlight>
                  <a:srgbClr val="C0C0C0"/>
                </a:highlight>
                <a:latin typeface="APL385 Unicode" panose="020B0709000202000203" pitchFamily="49" charset="0"/>
              </a:rPr>
              <a:t>L</a:t>
            </a:r>
            <a:r>
              <a:rPr lang="en-US" spc="-960" dirty="0">
                <a:highlight>
                  <a:srgbClr val="C0C0C0"/>
                </a:highlight>
                <a:latin typeface="APL385 Unicode" panose="020B0709000202000203" pitchFamily="49" charset="0"/>
              </a:rPr>
              <a:t>' '</a:t>
            </a:r>
            <a:r>
              <a:rPr lang="en-US" spc="-960" dirty="0">
                <a:solidFill>
                  <a:srgbClr val="00B0F0"/>
                </a:solidFill>
                <a:highlight>
                  <a:srgbClr val="C0C0C0"/>
                </a:highlight>
                <a:latin typeface="APL385 Unicode" panose="020B0709000202000203" pitchFamily="49" charset="0"/>
              </a:rPr>
              <a:t>P</a:t>
            </a:r>
            <a:r>
              <a:rPr lang="en-US" spc="-960" dirty="0">
                <a:highlight>
                  <a:srgbClr val="C0C0C0"/>
                </a:highlight>
                <a:latin typeface="APL385 Unicode" panose="020B0709000202000203" pitchFamily="49" charset="0"/>
              </a:rPr>
              <a:t>' </a:t>
            </a:r>
            <a:r>
              <a:rPr lang="en-US" spc="-960" dirty="0">
                <a:latin typeface="APL385 Unicode" panose="020B0709000202000203" pitchFamily="49" charset="0"/>
              </a:rPr>
              <a:t>	⍨</a:t>
            </a:r>
            <a:endParaRPr lang="en-GB" spc="-96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8D3773-9DE6-4B48-80D0-10902A8F67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87134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</a:t>
            </a:r>
            <a:endParaRPr lang="en-GB" dirty="0"/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8363272" cy="3394472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  <a:tabLst>
                <a:tab pos="3775075" algn="ctr"/>
                <a:tab pos="6518275" algn="ctr"/>
              </a:tabLst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Titillium Web SemiBold" panose="020B0604020202020204" charset="0"/>
              </a:rPr>
              <a:t>Compatibility: simple arrays</a:t>
            </a:r>
          </a:p>
          <a:p>
            <a:pPr marL="0" indent="0">
              <a:spcBef>
                <a:spcPts val="0"/>
              </a:spcBef>
              <a:buNone/>
              <a:tabLst>
                <a:tab pos="3775075" algn="ctr"/>
                <a:tab pos="6518275" algn="ctr"/>
              </a:tabLst>
            </a:pPr>
            <a:endParaRPr lang="en-US" sz="1600" dirty="0"/>
          </a:p>
          <a:p>
            <a:pPr marL="0" indent="0">
              <a:spcBef>
                <a:spcPts val="0"/>
              </a:spcBef>
              <a:buNone/>
              <a:tabLst>
                <a:tab pos="3775075" algn="ctr"/>
                <a:tab pos="6518275" algn="ctr"/>
              </a:tabLst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Titillium Web SemiBold" panose="020B0604020202020204" charset="0"/>
              </a:rPr>
              <a:t>Consistency: </a:t>
            </a:r>
            <a:r>
              <a:rPr lang="en-US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⍺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B0604020202020204" charset="0"/>
                <a:ea typeface="Symbola" panose="02020503060805020204" pitchFamily="18" charset="0"/>
                <a:cs typeface="Everson Mono" panose="02000500000000020004" pitchFamily="2" charset="0"/>
              </a:rPr>
              <a:t>≼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⍵</a:t>
            </a:r>
            <a:r>
              <a:rPr lang="en-US">
                <a:solidFill>
                  <a:srgbClr val="0000FF"/>
                </a:solidFill>
                <a:latin typeface="APL385 Unicode" panose="020B0709000202000203" pitchFamily="49" charset="0"/>
              </a:rPr>
              <a:t>)∧(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⍵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B0604020202020204" charset="0"/>
                <a:ea typeface="Symbola" panose="02020503060805020204" pitchFamily="18" charset="0"/>
                <a:cs typeface="Everson Mono" panose="02000500000000020004" pitchFamily="2" charset="0"/>
              </a:rPr>
              <a:t>≼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⍺</a:t>
            </a:r>
            <a:r>
              <a:rPr lang="en-US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r>
              <a:rPr lang="en-US">
                <a:solidFill>
                  <a:srgbClr val="F79646">
                    <a:lumMod val="50000"/>
                  </a:srgbClr>
                </a:solidFill>
                <a:latin typeface="APL385 Unicode" panose="020B0709000202000203" pitchFamily="49" charset="0"/>
              </a:rPr>
              <a:t> 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B0604020202020204" charset="0"/>
                <a:ea typeface="Symbola" panose="02020503060805020204" pitchFamily="18" charset="0"/>
                <a:cs typeface="Everson Mono" panose="02000500000000020004" pitchFamily="2" charset="0"/>
              </a:rPr>
              <a:t>⇔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 ⍺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B0604020202020204" charset="0"/>
                <a:ea typeface="Symbola" panose="02020503060805020204" pitchFamily="18" charset="0"/>
                <a:cs typeface="Everson Mono" panose="02000500000000020004" pitchFamily="2" charset="0"/>
              </a:rPr>
              <a:t>=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⍵</a:t>
            </a:r>
          </a:p>
          <a:p>
            <a:pPr marL="0" indent="0">
              <a:spcBef>
                <a:spcPts val="0"/>
              </a:spcBef>
              <a:buChar char=" "/>
              <a:tabLst>
                <a:tab pos="3775075" algn="ctr"/>
                <a:tab pos="6518275" algn="ctr"/>
              </a:tabLst>
            </a:pPr>
            <a:r>
              <a:rPr lang="en-US">
                <a:latin typeface="APL385 Unicode" panose="020B0709000202000203" pitchFamily="49" charset="0"/>
              </a:rPr>
              <a:t>   </a:t>
            </a:r>
            <a:r>
              <a:rPr lang="en-US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en-US">
                <a:latin typeface="APL385 Unicode" panose="020B0709000202000203" pitchFamily="49" charset="0"/>
              </a:rPr>
              <a:t> 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Char char=" "/>
              <a:tabLst>
                <a:tab pos="3775075" algn="ctr"/>
                <a:tab pos="6518275" algn="ctr"/>
              </a:tabLst>
            </a:pPr>
            <a:r>
              <a:rPr lang="en-US">
                <a:latin typeface="APL385 Unicode" panose="020B0709000202000203" pitchFamily="49" charset="0"/>
              </a:rPr>
              <a:t>  </a:t>
            </a:r>
            <a:r>
              <a:rPr lang="en-US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en-US">
                <a:solidFill>
                  <a:schemeClr val="accent5">
                    <a:lumMod val="75000"/>
                  </a:schemeClr>
                </a:solidFill>
                <a:latin typeface="APL385 Unicode" panose="020B0709000202000203" pitchFamily="49" charset="0"/>
              </a:rPr>
              <a:t>  </a:t>
            </a:r>
            <a:endParaRPr lang="en-US" dirty="0">
              <a:solidFill>
                <a:schemeClr val="accent5">
                  <a:lumMod val="75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831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</a:t>
            </a:r>
            <a:endParaRPr lang="en-GB" dirty="0"/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8363272" cy="3394472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  <a:tabLst>
                <a:tab pos="3775075" algn="ctr"/>
                <a:tab pos="6518275" algn="ctr"/>
              </a:tabLst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Titillium Web SemiBold" panose="020B0604020202020204" charset="0"/>
              </a:rPr>
              <a:t>Compatibility: simple arrays</a:t>
            </a:r>
          </a:p>
          <a:p>
            <a:pPr marL="0" indent="0">
              <a:spcBef>
                <a:spcPts val="0"/>
              </a:spcBef>
              <a:buNone/>
              <a:tabLst>
                <a:tab pos="3775075" algn="ctr"/>
                <a:tab pos="6518275" algn="ctr"/>
              </a:tabLst>
            </a:pPr>
            <a:endParaRPr lang="en-US" sz="1600" dirty="0"/>
          </a:p>
          <a:p>
            <a:pPr marL="0" indent="0">
              <a:spcBef>
                <a:spcPts val="0"/>
              </a:spcBef>
              <a:buNone/>
              <a:tabLst>
                <a:tab pos="3775075" algn="ctr"/>
                <a:tab pos="6518275" algn="ctr"/>
              </a:tabLst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Titillium Web SemiBold" panose="020B0604020202020204" charset="0"/>
              </a:rPr>
              <a:t>Consistency: </a:t>
            </a:r>
            <a:r>
              <a:rPr lang="en-US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⍺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B0604020202020204" charset="0"/>
                <a:ea typeface="Symbola" panose="02020503060805020204" pitchFamily="18" charset="0"/>
                <a:cs typeface="Everson Mono" panose="02000500000000020004" pitchFamily="2" charset="0"/>
              </a:rPr>
              <a:t>≼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⍵</a:t>
            </a:r>
            <a:r>
              <a:rPr lang="en-US">
                <a:solidFill>
                  <a:srgbClr val="0000FF"/>
                </a:solidFill>
                <a:latin typeface="APL385 Unicode" panose="020B0709000202000203" pitchFamily="49" charset="0"/>
              </a:rPr>
              <a:t>)∧(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⍵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B0604020202020204" charset="0"/>
                <a:ea typeface="Symbola" panose="02020503060805020204" pitchFamily="18" charset="0"/>
                <a:cs typeface="Everson Mono" panose="02000500000000020004" pitchFamily="2" charset="0"/>
              </a:rPr>
              <a:t>≼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⍺</a:t>
            </a:r>
            <a:r>
              <a:rPr lang="en-US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r>
              <a:rPr lang="en-US">
                <a:solidFill>
                  <a:srgbClr val="F79646">
                    <a:lumMod val="50000"/>
                  </a:srgbClr>
                </a:solidFill>
                <a:latin typeface="APL385 Unicode" panose="020B0709000202000203" pitchFamily="49" charset="0"/>
              </a:rPr>
              <a:t> 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B0604020202020204" charset="0"/>
                <a:ea typeface="Symbola" panose="02020503060805020204" pitchFamily="18" charset="0"/>
                <a:cs typeface="Everson Mono" panose="02000500000000020004" pitchFamily="2" charset="0"/>
              </a:rPr>
              <a:t>⇔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 ⍺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B0604020202020204" charset="0"/>
                <a:ea typeface="Symbola" panose="02020503060805020204" pitchFamily="18" charset="0"/>
                <a:cs typeface="Everson Mono" panose="02000500000000020004" pitchFamily="2" charset="0"/>
              </a:rPr>
              <a:t>=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⍵</a:t>
            </a:r>
          </a:p>
          <a:p>
            <a:pPr marL="0" indent="0">
              <a:spcBef>
                <a:spcPts val="0"/>
              </a:spcBef>
              <a:buNone/>
              <a:tabLst>
                <a:tab pos="3775075" algn="ctr"/>
                <a:tab pos="6518275" algn="ctr"/>
              </a:tabLst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		⍺</a:t>
            </a:r>
            <a:r>
              <a:rPr lang="en-US">
                <a:solidFill>
                  <a:srgbClr val="0000FF"/>
                </a:solidFill>
                <a:latin typeface="APL385 Unicode" panose="020B0709000202000203" pitchFamily="49" charset="0"/>
              </a:rPr>
              <a:t>≡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⍵</a:t>
            </a:r>
          </a:p>
          <a:p>
            <a:pPr marL="0" indent="0">
              <a:spcBef>
                <a:spcPts val="0"/>
              </a:spcBef>
              <a:buChar char=" "/>
              <a:tabLst>
                <a:tab pos="3775075" algn="ctr"/>
                <a:tab pos="6518275" algn="ctr"/>
              </a:tabLst>
            </a:pPr>
            <a:r>
              <a:rPr lang="en-US">
                <a:latin typeface="APL385 Unicode" panose="020B0709000202000203" pitchFamily="49" charset="0"/>
              </a:rPr>
              <a:t>  </a:t>
            </a:r>
            <a:r>
              <a:rPr lang="en-US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en-US">
                <a:solidFill>
                  <a:schemeClr val="accent5">
                    <a:lumMod val="75000"/>
                  </a:schemeClr>
                </a:solidFill>
                <a:latin typeface="APL385 Unicode" panose="020B0709000202000203" pitchFamily="49" charset="0"/>
              </a:rPr>
              <a:t>  </a:t>
            </a:r>
            <a:endParaRPr lang="en-US" dirty="0">
              <a:solidFill>
                <a:schemeClr val="accent5">
                  <a:lumMod val="75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4081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</a:t>
            </a:r>
            <a:endParaRPr lang="en-GB" dirty="0"/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8363272" cy="3394472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  <a:tabLst>
                <a:tab pos="3775075" algn="ctr"/>
                <a:tab pos="6518275" algn="ctr"/>
              </a:tabLst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Titillium Web SemiBold" panose="020B0604020202020204" charset="0"/>
              </a:rPr>
              <a:t>Compatibility: simple arrays</a:t>
            </a:r>
          </a:p>
          <a:p>
            <a:pPr marL="0" indent="0">
              <a:spcBef>
                <a:spcPts val="0"/>
              </a:spcBef>
              <a:buNone/>
              <a:tabLst>
                <a:tab pos="3775075" algn="ctr"/>
                <a:tab pos="6518275" algn="ctr"/>
              </a:tabLst>
            </a:pPr>
            <a:endParaRPr lang="en-US" sz="1600" dirty="0"/>
          </a:p>
          <a:p>
            <a:pPr marL="0" indent="0">
              <a:spcBef>
                <a:spcPts val="0"/>
              </a:spcBef>
              <a:buNone/>
              <a:tabLst>
                <a:tab pos="3775075" algn="ctr"/>
                <a:tab pos="6518275" algn="ctr"/>
              </a:tabLst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Titillium Web SemiBold" panose="020B0604020202020204" charset="0"/>
              </a:rPr>
              <a:t>Consistency: </a:t>
            </a:r>
            <a:r>
              <a:rPr lang="en-US">
                <a:solidFill>
                  <a:srgbClr val="0000FF"/>
                </a:solidFill>
                <a:latin typeface="APL385 Unicode" panose="020B0709000202000203" pitchFamily="49" charset="0"/>
              </a:rPr>
              <a:t>(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⍺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B0604020202020204" charset="0"/>
                <a:ea typeface="Symbola" panose="02020503060805020204" pitchFamily="18" charset="0"/>
                <a:cs typeface="Everson Mono" panose="02000500000000020004" pitchFamily="2" charset="0"/>
              </a:rPr>
              <a:t>≼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⍵</a:t>
            </a:r>
            <a:r>
              <a:rPr lang="en-US">
                <a:solidFill>
                  <a:srgbClr val="0000FF"/>
                </a:solidFill>
                <a:latin typeface="APL385 Unicode" panose="020B0709000202000203" pitchFamily="49" charset="0"/>
              </a:rPr>
              <a:t>)∧(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⍵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B0604020202020204" charset="0"/>
                <a:ea typeface="Symbola" panose="02020503060805020204" pitchFamily="18" charset="0"/>
                <a:cs typeface="Everson Mono" panose="02000500000000020004" pitchFamily="2" charset="0"/>
              </a:rPr>
              <a:t>≼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⍺</a:t>
            </a:r>
            <a:r>
              <a:rPr lang="en-US">
                <a:solidFill>
                  <a:srgbClr val="0000FF"/>
                </a:solidFill>
                <a:latin typeface="APL385 Unicode" panose="020B0709000202000203" pitchFamily="49" charset="0"/>
              </a:rPr>
              <a:t>)</a:t>
            </a:r>
            <a:r>
              <a:rPr lang="en-US">
                <a:solidFill>
                  <a:srgbClr val="F79646">
                    <a:lumMod val="50000"/>
                  </a:srgbClr>
                </a:solidFill>
                <a:latin typeface="APL385 Unicode" panose="020B0709000202000203" pitchFamily="49" charset="0"/>
              </a:rPr>
              <a:t> 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B0604020202020204" charset="0"/>
                <a:ea typeface="Symbola" panose="02020503060805020204" pitchFamily="18" charset="0"/>
                <a:cs typeface="Everson Mono" panose="02000500000000020004" pitchFamily="2" charset="0"/>
              </a:rPr>
              <a:t>⇔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 ⍺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B0604020202020204" charset="0"/>
                <a:ea typeface="Symbola" panose="02020503060805020204" pitchFamily="18" charset="0"/>
                <a:cs typeface="Everson Mono" panose="02000500000000020004" pitchFamily="2" charset="0"/>
              </a:rPr>
              <a:t>=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⍵</a:t>
            </a:r>
          </a:p>
          <a:p>
            <a:pPr marL="0" indent="0">
              <a:spcBef>
                <a:spcPts val="0"/>
              </a:spcBef>
              <a:buNone/>
              <a:tabLst>
                <a:tab pos="3775075" algn="ctr"/>
                <a:tab pos="6518275" algn="ctr"/>
              </a:tabLst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		⍺</a:t>
            </a:r>
            <a:r>
              <a:rPr lang="en-US">
                <a:solidFill>
                  <a:srgbClr val="0000FF"/>
                </a:solidFill>
                <a:latin typeface="APL385 Unicode" panose="020B0709000202000203" pitchFamily="49" charset="0"/>
              </a:rPr>
              <a:t>≡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⍵</a:t>
            </a:r>
          </a:p>
          <a:p>
            <a:pPr marL="0" indent="0">
              <a:spcBef>
                <a:spcPts val="0"/>
              </a:spcBef>
              <a:buNone/>
              <a:tabLst>
                <a:tab pos="3775075" algn="ctr"/>
                <a:tab pos="6518275" algn="ctr"/>
              </a:tabLst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	⍬</a:t>
            </a:r>
            <a:r>
              <a:rPr lang="en-US">
                <a:solidFill>
                  <a:srgbClr val="0000FF"/>
                </a:solidFill>
                <a:latin typeface="APL385 Unicode" panose="020B0709000202000203" pitchFamily="49" charset="0"/>
              </a:rPr>
              <a:t>≢</a:t>
            </a:r>
            <a:r>
              <a:rPr lang="en-US">
                <a:solidFill>
                  <a:srgbClr val="4BACC6">
                    <a:lumMod val="75000"/>
                  </a:srgbClr>
                </a:solidFill>
                <a:latin typeface="APL385 Unicode" panose="020B0709000202000203" pitchFamily="49" charset="0"/>
              </a:rPr>
              <a:t>''</a:t>
            </a:r>
            <a:endParaRPr lang="en-US" dirty="0">
              <a:solidFill>
                <a:schemeClr val="accent5">
                  <a:lumMod val="75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680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simple scalars</a:t>
            </a:r>
            <a:endParaRPr lang="en-GB" dirty="0"/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30000"/>
              </a:lnSpc>
              <a:spcBef>
                <a:spcPts val="0"/>
              </a:spcBef>
              <a:buChar char=" "/>
              <a:tabLst>
                <a:tab pos="5486400" algn="r"/>
              </a:tabLst>
            </a:pPr>
            <a:r>
              <a:rPr lang="en-US"/>
              <a:t>                        </a:t>
            </a:r>
            <a:r>
              <a:rPr lang="en-US">
                <a:solidFill>
                  <a:srgbClr val="00B050"/>
                </a:solidFill>
                <a:latin typeface="Symbola" panose="02020503060805020204" pitchFamily="18" charset="0"/>
                <a:ea typeface="Symbola" panose="02020503060805020204" pitchFamily="18" charset="0"/>
              </a:rPr>
              <a:t> </a:t>
            </a:r>
            <a:endParaRPr lang="en-US" dirty="0">
              <a:solidFill>
                <a:srgbClr val="00B050"/>
              </a:solidFill>
              <a:latin typeface="Symbola" panose="02020503060805020204" pitchFamily="18" charset="0"/>
              <a:ea typeface="Symbola" panose="02020503060805020204" pitchFamily="18" charset="0"/>
            </a:endParaRPr>
          </a:p>
          <a:p>
            <a:pPr>
              <a:lnSpc>
                <a:spcPct val="130000"/>
              </a:lnSpc>
              <a:spcBef>
                <a:spcPts val="0"/>
              </a:spcBef>
              <a:buChar char=" "/>
              <a:tabLst>
                <a:tab pos="5486400" algn="r"/>
              </a:tabLst>
            </a:pPr>
            <a:r>
              <a:rPr lang="en-US"/>
              <a:t>                            </a:t>
            </a:r>
            <a:r>
              <a:rPr lang="en-US">
                <a:solidFill>
                  <a:srgbClr val="00B050"/>
                </a:solidFill>
                <a:latin typeface="Symbola" panose="02020503060805020204" pitchFamily="18" charset="0"/>
                <a:ea typeface="Symbola" panose="02020503060805020204" pitchFamily="18" charset="0"/>
              </a:rPr>
              <a:t> </a:t>
            </a:r>
            <a:endParaRPr lang="en-US" dirty="0"/>
          </a:p>
          <a:p>
            <a:pPr>
              <a:lnSpc>
                <a:spcPct val="130000"/>
              </a:lnSpc>
              <a:spcBef>
                <a:spcPts val="0"/>
              </a:spcBef>
              <a:buChar char=" "/>
              <a:tabLst>
                <a:tab pos="5486400" algn="r"/>
              </a:tabLst>
            </a:pPr>
            <a:r>
              <a:rPr lang="en-US"/>
              <a:t>         </a:t>
            </a:r>
            <a:r>
              <a:rPr lang="en-US">
                <a:latin typeface="APL385 Unicode" panose="020B0709000202000203" pitchFamily="49" charset="0"/>
              </a:rPr>
              <a:t> </a:t>
            </a:r>
            <a:r>
              <a:rPr lang="en-US">
                <a:latin typeface="APL333" panose="020B0700000202000203" pitchFamily="34" charset="0"/>
              </a:rPr>
              <a:t> 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 </a:t>
            </a:r>
            <a:r>
              <a:rPr lang="en-US">
                <a:latin typeface="APL333" panose="020B0700000202000203" pitchFamily="34" charset="0"/>
              </a:rPr>
              <a:t>  </a:t>
            </a:r>
            <a:r>
              <a:rPr lang="en-US" sz="2800">
                <a:latin typeface="APL333" panose="020B0700000202000203" pitchFamily="34" charset="0"/>
              </a:rPr>
              <a:t> </a:t>
            </a:r>
            <a:r>
              <a:rPr lang="en-US" sz="2400" b="1">
                <a:latin typeface="APL333" panose="020B0700000202000203" pitchFamily="34" charset="0"/>
              </a:rPr>
              <a:t> </a:t>
            </a:r>
            <a:r>
              <a:rPr lang="en-US">
                <a:latin typeface="APL333" panose="020B0700000202000203" pitchFamily="34" charset="0"/>
              </a:rPr>
              <a:t> 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 </a:t>
            </a:r>
            <a:r>
              <a:rPr lang="en-US">
                <a:latin typeface="APL333" panose="020B0700000202000203" pitchFamily="34" charset="0"/>
              </a:rPr>
              <a:t>  </a:t>
            </a:r>
            <a:r>
              <a:rPr lang="en-US" sz="2800">
                <a:latin typeface="APL333" panose="020B0700000202000203" pitchFamily="34" charset="0"/>
              </a:rPr>
              <a:t> </a:t>
            </a:r>
            <a:r>
              <a:rPr lang="en-US" sz="2400" b="1">
                <a:latin typeface="APL333" panose="020B0700000202000203" pitchFamily="34" charset="0"/>
              </a:rPr>
              <a:t>  </a:t>
            </a:r>
            <a:r>
              <a:rPr lang="en-US">
                <a:latin typeface="APL333" panose="020B0700000202000203" pitchFamily="34" charset="0"/>
              </a:rPr>
              <a:t> 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 </a:t>
            </a:r>
            <a:r>
              <a:rPr lang="en-US">
                <a:latin typeface="APL333" panose="020B0700000202000203" pitchFamily="34" charset="0"/>
              </a:rPr>
              <a:t> </a:t>
            </a:r>
            <a:r>
              <a:rPr lang="en-US">
                <a:latin typeface="APL385 Unicode" panose="020B0709000202000203" pitchFamily="49" charset="0"/>
              </a:rPr>
              <a:t> </a:t>
            </a:r>
            <a:endParaRPr lang="en-US" dirty="0">
              <a:latin typeface="APL385 Unicode" panose="020B0709000202000203" pitchFamily="49" charset="0"/>
            </a:endParaRPr>
          </a:p>
          <a:p>
            <a:pPr>
              <a:lnSpc>
                <a:spcPct val="130000"/>
              </a:lnSpc>
              <a:spcBef>
                <a:spcPts val="0"/>
              </a:spcBef>
              <a:buChar char=" "/>
              <a:tabLst>
                <a:tab pos="5486400" algn="r"/>
              </a:tabLst>
            </a:pPr>
            <a:r>
              <a:rPr lang="en-US"/>
              <a:t>                     </a:t>
            </a:r>
            <a:r>
              <a:rPr lang="en-US">
                <a:latin typeface="APL385 Unicode" panose="020B0709000202000203" pitchFamily="49" charset="0"/>
              </a:rPr>
              <a:t>   </a:t>
            </a:r>
            <a:r>
              <a:rPr lang="en-US">
                <a:latin typeface="APL333" panose="020B0700000202000203" pitchFamily="34" charset="0"/>
              </a:rPr>
              <a:t> 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 </a:t>
            </a:r>
            <a:r>
              <a:rPr lang="en-US">
                <a:latin typeface="APL333" panose="020B0700000202000203" pitchFamily="34" charset="0"/>
              </a:rPr>
              <a:t>    </a:t>
            </a:r>
            <a:endParaRPr lang="en-US" dirty="0">
              <a:latin typeface="APL333" panose="020B0700000202000203" pitchFamily="34" charset="0"/>
            </a:endParaRPr>
          </a:p>
          <a:p>
            <a:pPr>
              <a:lnSpc>
                <a:spcPct val="130000"/>
              </a:lnSpc>
              <a:spcBef>
                <a:spcPts val="0"/>
              </a:spcBef>
              <a:buChar char=" "/>
              <a:tabLst>
                <a:tab pos="5486400" algn="r"/>
              </a:tabLst>
            </a:pPr>
            <a:r>
              <a:rPr lang="en-US"/>
              <a:t>      </a:t>
            </a:r>
            <a:r>
              <a:rPr lang="en-US">
                <a:latin typeface="APL333" panose="020B0700000202000203" pitchFamily="34" charset="0"/>
              </a:rPr>
              <a:t>      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 </a:t>
            </a:r>
            <a:r>
              <a:rPr lang="en-US">
                <a:latin typeface="APL333" panose="020B0700000202000203" pitchFamily="34" charset="0"/>
              </a:rPr>
              <a:t> </a:t>
            </a:r>
            <a:r>
              <a:rPr lang="en-US">
                <a:latin typeface="APL385 Unicode" panose="020B0709000202000203" pitchFamily="49" charset="0"/>
              </a:rPr>
              <a:t>    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4728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simple scalars</a:t>
            </a:r>
            <a:endParaRPr lang="en-GB" dirty="0"/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8363272" cy="3394472"/>
          </a:xfrm>
        </p:spPr>
        <p:txBody>
          <a:bodyPr>
            <a:noAutofit/>
          </a:bodyPr>
          <a:lstStyle/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Titillium Web SemiBold" panose="020B0604020202020204" charset="0"/>
              </a:rPr>
              <a:t>character vs character:	</a:t>
            </a:r>
            <a:r>
              <a:rPr lang="en-US">
                <a:solidFill>
                  <a:srgbClr val="00B050"/>
                </a:solidFill>
                <a:latin typeface="Symbola" panose="020B0604020202020204" charset="0"/>
                <a:ea typeface="Symbola" panose="02020503060805020204" pitchFamily="18" charset="0"/>
              </a:rPr>
              <a:t>✓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Char char=" "/>
              <a:tabLst>
                <a:tab pos="5486400" algn="r"/>
              </a:tabLst>
            </a:pPr>
            <a:r>
              <a:rPr lang="en-US"/>
              <a:t>                            </a:t>
            </a:r>
            <a:r>
              <a:rPr lang="en-US">
                <a:solidFill>
                  <a:srgbClr val="00B050"/>
                </a:solidFill>
                <a:latin typeface="Symbola" panose="02020503060805020204" pitchFamily="18" charset="0"/>
                <a:ea typeface="Symbola" panose="02020503060805020204" pitchFamily="18" charset="0"/>
              </a:rPr>
              <a:t> </a:t>
            </a:r>
            <a:endParaRPr lang="en-US" dirty="0"/>
          </a:p>
          <a:p>
            <a:pPr marL="0" indent="0">
              <a:lnSpc>
                <a:spcPct val="130000"/>
              </a:lnSpc>
              <a:spcBef>
                <a:spcPts val="0"/>
              </a:spcBef>
              <a:buChar char=" "/>
              <a:tabLst>
                <a:tab pos="5486400" algn="r"/>
              </a:tabLst>
            </a:pPr>
            <a:r>
              <a:rPr lang="en-US"/>
              <a:t>         </a:t>
            </a:r>
            <a:r>
              <a:rPr lang="en-US">
                <a:latin typeface="APL385 Unicode" panose="020B0709000202000203" pitchFamily="49" charset="0"/>
              </a:rPr>
              <a:t> </a:t>
            </a:r>
            <a:r>
              <a:rPr lang="en-US">
                <a:latin typeface="APL333" panose="020B0700000202000203" pitchFamily="34" charset="0"/>
              </a:rPr>
              <a:t> 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 </a:t>
            </a:r>
            <a:r>
              <a:rPr lang="en-US">
                <a:latin typeface="APL333" panose="020B0700000202000203" pitchFamily="34" charset="0"/>
              </a:rPr>
              <a:t>  </a:t>
            </a:r>
            <a:r>
              <a:rPr lang="en-US" sz="2800">
                <a:latin typeface="APL333" panose="020B0700000202000203" pitchFamily="34" charset="0"/>
              </a:rPr>
              <a:t> </a:t>
            </a:r>
            <a:r>
              <a:rPr lang="en-US" sz="2400" b="1">
                <a:latin typeface="APL333" panose="020B0700000202000203" pitchFamily="34" charset="0"/>
              </a:rPr>
              <a:t> </a:t>
            </a:r>
            <a:r>
              <a:rPr lang="en-US">
                <a:latin typeface="APL333" panose="020B0700000202000203" pitchFamily="34" charset="0"/>
              </a:rPr>
              <a:t> 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 </a:t>
            </a:r>
            <a:r>
              <a:rPr lang="en-US">
                <a:latin typeface="APL333" panose="020B0700000202000203" pitchFamily="34" charset="0"/>
              </a:rPr>
              <a:t>  </a:t>
            </a:r>
            <a:r>
              <a:rPr lang="en-US" sz="2800">
                <a:latin typeface="APL333" panose="020B0700000202000203" pitchFamily="34" charset="0"/>
              </a:rPr>
              <a:t> </a:t>
            </a:r>
            <a:r>
              <a:rPr lang="en-US" sz="2400" b="1">
                <a:latin typeface="APL333" panose="020B0700000202000203" pitchFamily="34" charset="0"/>
              </a:rPr>
              <a:t>  </a:t>
            </a:r>
            <a:r>
              <a:rPr lang="en-US">
                <a:latin typeface="APL333" panose="020B0700000202000203" pitchFamily="34" charset="0"/>
              </a:rPr>
              <a:t> 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 </a:t>
            </a:r>
            <a:r>
              <a:rPr lang="en-US">
                <a:latin typeface="APL333" panose="020B0700000202000203" pitchFamily="34" charset="0"/>
              </a:rPr>
              <a:t> </a:t>
            </a:r>
            <a:r>
              <a:rPr lang="en-US">
                <a:latin typeface="APL385 Unicode" panose="020B0709000202000203" pitchFamily="49" charset="0"/>
              </a:rPr>
              <a:t> 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30000"/>
              </a:lnSpc>
              <a:spcBef>
                <a:spcPts val="0"/>
              </a:spcBef>
              <a:buChar char=" "/>
              <a:tabLst>
                <a:tab pos="5486400" algn="r"/>
              </a:tabLst>
            </a:pPr>
            <a:r>
              <a:rPr lang="en-US"/>
              <a:t>                     </a:t>
            </a:r>
            <a:r>
              <a:rPr lang="en-US">
                <a:latin typeface="APL385 Unicode" panose="020B0709000202000203" pitchFamily="49" charset="0"/>
              </a:rPr>
              <a:t>   </a:t>
            </a:r>
            <a:r>
              <a:rPr lang="en-US">
                <a:latin typeface="APL333" panose="020B0700000202000203" pitchFamily="34" charset="0"/>
              </a:rPr>
              <a:t> 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 </a:t>
            </a:r>
            <a:r>
              <a:rPr lang="en-US">
                <a:latin typeface="APL333" panose="020B0700000202000203" pitchFamily="34" charset="0"/>
              </a:rPr>
              <a:t>    </a:t>
            </a:r>
            <a:endParaRPr lang="en-US" dirty="0">
              <a:latin typeface="APL333" panose="020B0700000202000203" pitchFamily="34" charset="0"/>
            </a:endParaRPr>
          </a:p>
          <a:p>
            <a:pPr marL="0" indent="0">
              <a:lnSpc>
                <a:spcPct val="130000"/>
              </a:lnSpc>
              <a:spcBef>
                <a:spcPts val="0"/>
              </a:spcBef>
              <a:buChar char=" "/>
              <a:tabLst>
                <a:tab pos="5486400" algn="r"/>
              </a:tabLst>
            </a:pPr>
            <a:r>
              <a:rPr lang="en-US"/>
              <a:t>      </a:t>
            </a:r>
            <a:r>
              <a:rPr lang="en-US">
                <a:latin typeface="APL333" panose="020B0700000202000203" pitchFamily="34" charset="0"/>
              </a:rPr>
              <a:t>      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 </a:t>
            </a:r>
            <a:r>
              <a:rPr lang="en-US">
                <a:latin typeface="APL333" panose="020B0700000202000203" pitchFamily="34" charset="0"/>
              </a:rPr>
              <a:t> </a:t>
            </a:r>
            <a:r>
              <a:rPr lang="en-US">
                <a:latin typeface="APL385 Unicode" panose="020B0709000202000203" pitchFamily="49" charset="0"/>
              </a:rPr>
              <a:t>    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1625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simple scalars</a:t>
            </a:r>
            <a:endParaRPr lang="en-GB" dirty="0"/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8363272" cy="3394472"/>
          </a:xfrm>
        </p:spPr>
        <p:txBody>
          <a:bodyPr>
            <a:noAutofit/>
          </a:bodyPr>
          <a:lstStyle/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Titillium Web SemiBold" panose="020B0604020202020204" charset="0"/>
              </a:rPr>
              <a:t>character vs character:	</a:t>
            </a:r>
            <a:r>
              <a:rPr lang="en-US">
                <a:solidFill>
                  <a:srgbClr val="00B050"/>
                </a:solidFill>
                <a:latin typeface="Symbola" panose="020B0604020202020204" charset="0"/>
                <a:ea typeface="Symbola" panose="02020503060805020204" pitchFamily="18" charset="0"/>
              </a:rPr>
              <a:t>✓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Titillium Web SemiBold" panose="020B0604020202020204" charset="0"/>
              </a:rPr>
              <a:t>real number vs real number:	</a:t>
            </a:r>
            <a:r>
              <a:rPr lang="en-US">
                <a:solidFill>
                  <a:srgbClr val="00B050"/>
                </a:solidFill>
                <a:latin typeface="Symbola" panose="020B0604020202020204" charset="0"/>
                <a:ea typeface="Symbola" panose="02020503060805020204" pitchFamily="18" charset="0"/>
              </a:rPr>
              <a:t>✓</a:t>
            </a:r>
            <a:endParaRPr lang="en-US">
              <a:solidFill>
                <a:schemeClr val="tx1">
                  <a:lumMod val="100000"/>
                </a:schemeClr>
              </a:solidFill>
              <a:latin typeface="Titillium Web SemiBold" panose="020B0604020202020204" charset="0"/>
            </a:endParaRPr>
          </a:p>
          <a:p>
            <a:pPr marL="0" indent="0">
              <a:lnSpc>
                <a:spcPct val="130000"/>
              </a:lnSpc>
              <a:spcBef>
                <a:spcPts val="0"/>
              </a:spcBef>
              <a:buChar char=" "/>
              <a:tabLst>
                <a:tab pos="5486400" algn="r"/>
              </a:tabLst>
            </a:pPr>
            <a:r>
              <a:rPr lang="en-US"/>
              <a:t>         </a:t>
            </a:r>
            <a:r>
              <a:rPr lang="en-US">
                <a:latin typeface="APL385 Unicode" panose="020B0709000202000203" pitchFamily="49" charset="0"/>
              </a:rPr>
              <a:t> </a:t>
            </a:r>
            <a:r>
              <a:rPr lang="en-US">
                <a:latin typeface="APL333" panose="020B0700000202000203" pitchFamily="34" charset="0"/>
              </a:rPr>
              <a:t> 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 </a:t>
            </a:r>
            <a:r>
              <a:rPr lang="en-US">
                <a:latin typeface="APL333" panose="020B0700000202000203" pitchFamily="34" charset="0"/>
              </a:rPr>
              <a:t>  </a:t>
            </a:r>
            <a:r>
              <a:rPr lang="en-US" sz="2800">
                <a:latin typeface="APL333" panose="020B0700000202000203" pitchFamily="34" charset="0"/>
              </a:rPr>
              <a:t> </a:t>
            </a:r>
            <a:r>
              <a:rPr lang="en-US" sz="2400" b="1">
                <a:latin typeface="APL333" panose="020B0700000202000203" pitchFamily="34" charset="0"/>
              </a:rPr>
              <a:t> </a:t>
            </a:r>
            <a:r>
              <a:rPr lang="en-US">
                <a:latin typeface="APL333" panose="020B0700000202000203" pitchFamily="34" charset="0"/>
              </a:rPr>
              <a:t> 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 </a:t>
            </a:r>
            <a:r>
              <a:rPr lang="en-US">
                <a:latin typeface="APL333" panose="020B0700000202000203" pitchFamily="34" charset="0"/>
              </a:rPr>
              <a:t>  </a:t>
            </a:r>
            <a:r>
              <a:rPr lang="en-US" sz="2800">
                <a:latin typeface="APL333" panose="020B0700000202000203" pitchFamily="34" charset="0"/>
              </a:rPr>
              <a:t> </a:t>
            </a:r>
            <a:r>
              <a:rPr lang="en-US" sz="2400" b="1">
                <a:latin typeface="APL333" panose="020B0700000202000203" pitchFamily="34" charset="0"/>
              </a:rPr>
              <a:t>  </a:t>
            </a:r>
            <a:r>
              <a:rPr lang="en-US">
                <a:latin typeface="APL333" panose="020B0700000202000203" pitchFamily="34" charset="0"/>
              </a:rPr>
              <a:t> 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 </a:t>
            </a:r>
            <a:r>
              <a:rPr lang="en-US">
                <a:latin typeface="APL333" panose="020B0700000202000203" pitchFamily="34" charset="0"/>
              </a:rPr>
              <a:t> </a:t>
            </a:r>
            <a:r>
              <a:rPr lang="en-US">
                <a:latin typeface="APL385 Unicode" panose="020B0709000202000203" pitchFamily="49" charset="0"/>
              </a:rPr>
              <a:t> 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30000"/>
              </a:lnSpc>
              <a:spcBef>
                <a:spcPts val="0"/>
              </a:spcBef>
              <a:buChar char=" "/>
              <a:tabLst>
                <a:tab pos="5486400" algn="r"/>
              </a:tabLst>
            </a:pPr>
            <a:r>
              <a:rPr lang="en-US"/>
              <a:t>                     </a:t>
            </a:r>
            <a:r>
              <a:rPr lang="en-US">
                <a:latin typeface="APL385 Unicode" panose="020B0709000202000203" pitchFamily="49" charset="0"/>
              </a:rPr>
              <a:t>   </a:t>
            </a:r>
            <a:r>
              <a:rPr lang="en-US">
                <a:latin typeface="APL333" panose="020B0700000202000203" pitchFamily="34" charset="0"/>
              </a:rPr>
              <a:t> 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 </a:t>
            </a:r>
            <a:r>
              <a:rPr lang="en-US">
                <a:latin typeface="APL333" panose="020B0700000202000203" pitchFamily="34" charset="0"/>
              </a:rPr>
              <a:t>    </a:t>
            </a:r>
            <a:endParaRPr lang="en-US" dirty="0">
              <a:latin typeface="APL333" panose="020B0700000202000203" pitchFamily="34" charset="0"/>
            </a:endParaRPr>
          </a:p>
          <a:p>
            <a:pPr marL="0" indent="0">
              <a:lnSpc>
                <a:spcPct val="130000"/>
              </a:lnSpc>
              <a:spcBef>
                <a:spcPts val="0"/>
              </a:spcBef>
              <a:buChar char=" "/>
              <a:tabLst>
                <a:tab pos="5486400" algn="r"/>
              </a:tabLst>
            </a:pPr>
            <a:r>
              <a:rPr lang="en-US"/>
              <a:t>      </a:t>
            </a:r>
            <a:r>
              <a:rPr lang="en-US">
                <a:latin typeface="APL333" panose="020B0700000202000203" pitchFamily="34" charset="0"/>
              </a:rPr>
              <a:t>      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 </a:t>
            </a:r>
            <a:r>
              <a:rPr lang="en-US">
                <a:latin typeface="APL333" panose="020B0700000202000203" pitchFamily="34" charset="0"/>
              </a:rPr>
              <a:t> </a:t>
            </a:r>
            <a:r>
              <a:rPr lang="en-US">
                <a:latin typeface="APL385 Unicode" panose="020B0709000202000203" pitchFamily="49" charset="0"/>
              </a:rPr>
              <a:t>    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495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simple scalars</a:t>
            </a:r>
            <a:endParaRPr lang="en-GB" dirty="0"/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8363272" cy="3394472"/>
          </a:xfrm>
        </p:spPr>
        <p:txBody>
          <a:bodyPr>
            <a:noAutofit/>
          </a:bodyPr>
          <a:lstStyle/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Titillium Web SemiBold" panose="020B0604020202020204" charset="0"/>
              </a:rPr>
              <a:t>character vs character:	</a:t>
            </a:r>
            <a:r>
              <a:rPr lang="en-US">
                <a:solidFill>
                  <a:srgbClr val="00B050"/>
                </a:solidFill>
                <a:latin typeface="Symbola" panose="020B0604020202020204" charset="0"/>
                <a:ea typeface="Symbola" panose="02020503060805020204" pitchFamily="18" charset="0"/>
              </a:rPr>
              <a:t>✓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Titillium Web SemiBold" panose="020B0604020202020204" charset="0"/>
              </a:rPr>
              <a:t>real number vs real number:	</a:t>
            </a:r>
            <a:r>
              <a:rPr lang="en-US">
                <a:solidFill>
                  <a:srgbClr val="00B050"/>
                </a:solidFill>
                <a:latin typeface="Symbola" panose="020B0604020202020204" charset="0"/>
                <a:ea typeface="Symbola" panose="02020503060805020204" pitchFamily="18" charset="0"/>
              </a:rPr>
              <a:t>✓</a:t>
            </a:r>
            <a:endParaRPr lang="en-US">
              <a:solidFill>
                <a:schemeClr val="tx1">
                  <a:lumMod val="100000"/>
                </a:schemeClr>
              </a:solidFill>
              <a:latin typeface="Titillium Web SemiBold" panose="020B0604020202020204" charset="0"/>
            </a:endParaRP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Titillium Web SemiBold" panose="020B0604020202020204" charset="0"/>
              </a:rPr>
              <a:t>complex:	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1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33" panose="020B0604020202020204" charset="0"/>
              </a:rPr>
              <a:t> 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B0604020202020204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33" panose="020B0604020202020204" charset="0"/>
              </a:rPr>
              <a:t> 1</a:t>
            </a:r>
            <a:r>
              <a:rPr lang="en-US" sz="2800">
                <a:solidFill>
                  <a:schemeClr val="tx1">
                    <a:lumMod val="100000"/>
                  </a:schemeClr>
                </a:solidFill>
                <a:latin typeface="APL333" panose="020B0604020202020204" charset="0"/>
              </a:rPr>
              <a:t>J</a:t>
            </a:r>
            <a:r>
              <a:rPr lang="en-US" sz="2400" b="1">
                <a:solidFill>
                  <a:schemeClr val="tx1">
                    <a:lumMod val="100000"/>
                  </a:schemeClr>
                </a:solidFill>
                <a:latin typeface="APL333" panose="020B0604020202020204" charset="0"/>
              </a:rPr>
              <a:t>1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33" panose="020B0604020202020204" charset="0"/>
              </a:rPr>
              <a:t> 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B0604020202020204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33" panose="020B0604020202020204" charset="0"/>
              </a:rPr>
              <a:t> 2</a:t>
            </a:r>
            <a:r>
              <a:rPr lang="en-US" sz="2800">
                <a:solidFill>
                  <a:schemeClr val="tx1">
                    <a:lumMod val="100000"/>
                  </a:schemeClr>
                </a:solidFill>
                <a:latin typeface="APL333" panose="020B0604020202020204" charset="0"/>
              </a:rPr>
              <a:t>J</a:t>
            </a:r>
            <a:r>
              <a:rPr lang="en-US" sz="2400" b="1">
                <a:solidFill>
                  <a:schemeClr val="tx1">
                    <a:lumMod val="100000"/>
                  </a:schemeClr>
                </a:solidFill>
                <a:latin typeface="APL333" panose="020B0604020202020204" charset="0"/>
              </a:rPr>
              <a:t>¯1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33" panose="020B0604020202020204" charset="0"/>
              </a:rPr>
              <a:t> 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B0604020202020204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33" panose="020B0604020202020204" charset="0"/>
              </a:rPr>
              <a:t> 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2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Char char=" "/>
              <a:tabLst>
                <a:tab pos="5486400" algn="r"/>
              </a:tabLst>
            </a:pPr>
            <a:r>
              <a:rPr lang="en-US"/>
              <a:t>                     </a:t>
            </a:r>
            <a:r>
              <a:rPr lang="en-US">
                <a:latin typeface="APL385 Unicode" panose="020B0709000202000203" pitchFamily="49" charset="0"/>
              </a:rPr>
              <a:t>   </a:t>
            </a:r>
            <a:r>
              <a:rPr lang="en-US">
                <a:latin typeface="APL333" panose="020B0700000202000203" pitchFamily="34" charset="0"/>
              </a:rPr>
              <a:t> 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 </a:t>
            </a:r>
            <a:r>
              <a:rPr lang="en-US">
                <a:latin typeface="APL333" panose="020B0700000202000203" pitchFamily="34" charset="0"/>
              </a:rPr>
              <a:t>    </a:t>
            </a:r>
            <a:endParaRPr lang="en-US" dirty="0">
              <a:latin typeface="APL333" panose="020B0700000202000203" pitchFamily="34" charset="0"/>
            </a:endParaRPr>
          </a:p>
          <a:p>
            <a:pPr marL="0" indent="0">
              <a:lnSpc>
                <a:spcPct val="130000"/>
              </a:lnSpc>
              <a:spcBef>
                <a:spcPts val="0"/>
              </a:spcBef>
              <a:buChar char=" "/>
              <a:tabLst>
                <a:tab pos="5486400" algn="r"/>
              </a:tabLst>
            </a:pPr>
            <a:r>
              <a:rPr lang="en-US"/>
              <a:t>      </a:t>
            </a:r>
            <a:r>
              <a:rPr lang="en-US">
                <a:latin typeface="APL333" panose="020B0700000202000203" pitchFamily="34" charset="0"/>
              </a:rPr>
              <a:t>      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 </a:t>
            </a:r>
            <a:r>
              <a:rPr lang="en-US">
                <a:latin typeface="APL333" panose="020B0700000202000203" pitchFamily="34" charset="0"/>
              </a:rPr>
              <a:t> </a:t>
            </a:r>
            <a:r>
              <a:rPr lang="en-US">
                <a:latin typeface="APL385 Unicode" panose="020B0709000202000203" pitchFamily="49" charset="0"/>
              </a:rPr>
              <a:t>    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9227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simple scalars</a:t>
            </a:r>
            <a:endParaRPr lang="en-GB" dirty="0"/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8363272" cy="3394472"/>
          </a:xfrm>
        </p:spPr>
        <p:txBody>
          <a:bodyPr>
            <a:noAutofit/>
          </a:bodyPr>
          <a:lstStyle/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Titillium Web SemiBold" panose="020B0604020202020204" charset="0"/>
              </a:rPr>
              <a:t>character vs character:	</a:t>
            </a:r>
            <a:r>
              <a:rPr lang="en-US">
                <a:solidFill>
                  <a:srgbClr val="00B050"/>
                </a:solidFill>
                <a:latin typeface="Symbola" panose="020B0604020202020204" charset="0"/>
                <a:ea typeface="Symbola" panose="02020503060805020204" pitchFamily="18" charset="0"/>
              </a:rPr>
              <a:t>✓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Titillium Web SemiBold" panose="020B0604020202020204" charset="0"/>
              </a:rPr>
              <a:t>real number vs real number:	</a:t>
            </a:r>
            <a:r>
              <a:rPr lang="en-US">
                <a:solidFill>
                  <a:srgbClr val="00B050"/>
                </a:solidFill>
                <a:latin typeface="Symbola" panose="020B0604020202020204" charset="0"/>
                <a:ea typeface="Symbola" panose="02020503060805020204" pitchFamily="18" charset="0"/>
              </a:rPr>
              <a:t>✓</a:t>
            </a:r>
            <a:endParaRPr lang="en-US">
              <a:solidFill>
                <a:schemeClr val="tx1">
                  <a:lumMod val="100000"/>
                </a:schemeClr>
              </a:solidFill>
              <a:latin typeface="Titillium Web SemiBold" panose="020B0604020202020204" charset="0"/>
            </a:endParaRP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Titillium Web SemiBold" panose="020B0604020202020204" charset="0"/>
              </a:rPr>
              <a:t>complex:	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1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33" panose="020B0604020202020204" charset="0"/>
              </a:rPr>
              <a:t> 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B0604020202020204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33" panose="020B0604020202020204" charset="0"/>
              </a:rPr>
              <a:t> 1</a:t>
            </a:r>
            <a:r>
              <a:rPr lang="en-US" sz="2800">
                <a:solidFill>
                  <a:schemeClr val="tx1">
                    <a:lumMod val="100000"/>
                  </a:schemeClr>
                </a:solidFill>
                <a:latin typeface="APL333" panose="020B0604020202020204" charset="0"/>
              </a:rPr>
              <a:t>J</a:t>
            </a:r>
            <a:r>
              <a:rPr lang="en-US" sz="2400" b="1">
                <a:solidFill>
                  <a:schemeClr val="tx1">
                    <a:lumMod val="100000"/>
                  </a:schemeClr>
                </a:solidFill>
                <a:latin typeface="APL333" panose="020B0604020202020204" charset="0"/>
              </a:rPr>
              <a:t>1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33" panose="020B0604020202020204" charset="0"/>
              </a:rPr>
              <a:t> 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B0604020202020204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33" panose="020B0604020202020204" charset="0"/>
              </a:rPr>
              <a:t> 2</a:t>
            </a:r>
            <a:r>
              <a:rPr lang="en-US" sz="2800">
                <a:solidFill>
                  <a:schemeClr val="tx1">
                    <a:lumMod val="100000"/>
                  </a:schemeClr>
                </a:solidFill>
                <a:latin typeface="APL333" panose="020B0604020202020204" charset="0"/>
              </a:rPr>
              <a:t>J</a:t>
            </a:r>
            <a:r>
              <a:rPr lang="en-US" sz="2400" b="1">
                <a:solidFill>
                  <a:schemeClr val="tx1">
                    <a:lumMod val="100000"/>
                  </a:schemeClr>
                </a:solidFill>
                <a:latin typeface="APL333" panose="020B0604020202020204" charset="0"/>
              </a:rPr>
              <a:t>¯1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33" panose="020B0604020202020204" charset="0"/>
              </a:rPr>
              <a:t> 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B0604020202020204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33" panose="020B0604020202020204" charset="0"/>
              </a:rPr>
              <a:t> 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2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Titillium Web SemiBold" panose="020B0604020202020204" charset="0"/>
              </a:rPr>
              <a:t>number vs character:	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100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33" panose="020B0604020202020204" charset="0"/>
              </a:rPr>
              <a:t> 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B0604020202020204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33" panose="020B0604020202020204" charset="0"/>
              </a:rPr>
              <a:t> 'A'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Char char=" "/>
              <a:tabLst>
                <a:tab pos="5486400" algn="r"/>
              </a:tabLst>
            </a:pPr>
            <a:r>
              <a:rPr lang="en-US"/>
              <a:t>      </a:t>
            </a:r>
            <a:r>
              <a:rPr lang="en-US">
                <a:latin typeface="APL333" panose="020B0700000202000203" pitchFamily="34" charset="0"/>
              </a:rPr>
              <a:t>      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 </a:t>
            </a:r>
            <a:r>
              <a:rPr lang="en-US">
                <a:latin typeface="APL333" panose="020B0700000202000203" pitchFamily="34" charset="0"/>
              </a:rPr>
              <a:t> </a:t>
            </a:r>
            <a:r>
              <a:rPr lang="en-US">
                <a:latin typeface="APL385 Unicode" panose="020B0709000202000203" pitchFamily="49" charset="0"/>
              </a:rPr>
              <a:t>    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7359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simple scalars</a:t>
            </a:r>
            <a:endParaRPr lang="en-GB" dirty="0"/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8363272" cy="3394472"/>
          </a:xfrm>
        </p:spPr>
        <p:txBody>
          <a:bodyPr>
            <a:noAutofit/>
          </a:bodyPr>
          <a:lstStyle/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Titillium Web SemiBold" panose="020B0604020202020204" charset="0"/>
              </a:rPr>
              <a:t>character vs character:	</a:t>
            </a:r>
            <a:r>
              <a:rPr lang="en-US">
                <a:solidFill>
                  <a:srgbClr val="00B050"/>
                </a:solidFill>
                <a:latin typeface="Symbola" panose="020B0604020202020204" charset="0"/>
                <a:ea typeface="Symbola" panose="02020503060805020204" pitchFamily="18" charset="0"/>
              </a:rPr>
              <a:t>✓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Titillium Web SemiBold" panose="020B0604020202020204" charset="0"/>
              </a:rPr>
              <a:t>real number vs real number:	</a:t>
            </a:r>
            <a:r>
              <a:rPr lang="en-US">
                <a:solidFill>
                  <a:srgbClr val="00B050"/>
                </a:solidFill>
                <a:latin typeface="Symbola" panose="020B0604020202020204" charset="0"/>
                <a:ea typeface="Symbola" panose="02020503060805020204" pitchFamily="18" charset="0"/>
              </a:rPr>
              <a:t>✓</a:t>
            </a:r>
            <a:endParaRPr lang="en-US">
              <a:solidFill>
                <a:schemeClr val="tx1">
                  <a:lumMod val="100000"/>
                </a:schemeClr>
              </a:solidFill>
              <a:latin typeface="Titillium Web SemiBold" panose="020B0604020202020204" charset="0"/>
            </a:endParaRP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Titillium Web SemiBold" panose="020B0604020202020204" charset="0"/>
              </a:rPr>
              <a:t>complex:	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1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33" panose="020B0604020202020204" charset="0"/>
              </a:rPr>
              <a:t> 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B0604020202020204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33" panose="020B0604020202020204" charset="0"/>
              </a:rPr>
              <a:t> 1</a:t>
            </a:r>
            <a:r>
              <a:rPr lang="en-US" sz="2800">
                <a:solidFill>
                  <a:schemeClr val="tx1">
                    <a:lumMod val="100000"/>
                  </a:schemeClr>
                </a:solidFill>
                <a:latin typeface="APL333" panose="020B0604020202020204" charset="0"/>
              </a:rPr>
              <a:t>J</a:t>
            </a:r>
            <a:r>
              <a:rPr lang="en-US" sz="2400" b="1">
                <a:solidFill>
                  <a:schemeClr val="tx1">
                    <a:lumMod val="100000"/>
                  </a:schemeClr>
                </a:solidFill>
                <a:latin typeface="APL333" panose="020B0604020202020204" charset="0"/>
              </a:rPr>
              <a:t>1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33" panose="020B0604020202020204" charset="0"/>
              </a:rPr>
              <a:t> 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B0604020202020204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33" panose="020B0604020202020204" charset="0"/>
              </a:rPr>
              <a:t> 2</a:t>
            </a:r>
            <a:r>
              <a:rPr lang="en-US" sz="2800">
                <a:solidFill>
                  <a:schemeClr val="tx1">
                    <a:lumMod val="100000"/>
                  </a:schemeClr>
                </a:solidFill>
                <a:latin typeface="APL333" panose="020B0604020202020204" charset="0"/>
              </a:rPr>
              <a:t>J</a:t>
            </a:r>
            <a:r>
              <a:rPr lang="en-US" sz="2400" b="1">
                <a:solidFill>
                  <a:schemeClr val="tx1">
                    <a:lumMod val="100000"/>
                  </a:schemeClr>
                </a:solidFill>
                <a:latin typeface="APL333" panose="020B0604020202020204" charset="0"/>
              </a:rPr>
              <a:t>¯1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33" panose="020B0604020202020204" charset="0"/>
              </a:rPr>
              <a:t> 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B0604020202020204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33" panose="020B0604020202020204" charset="0"/>
              </a:rPr>
              <a:t> 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2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Titillium Web SemiBold" panose="020B0604020202020204" charset="0"/>
              </a:rPr>
              <a:t>number vs character:	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100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33" panose="020B0604020202020204" charset="0"/>
              </a:rPr>
              <a:t> 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B0604020202020204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33" panose="020B0604020202020204" charset="0"/>
              </a:rPr>
              <a:t> 'A'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Titillium Web SemiBold" panose="020B0604020202020204" charset="0"/>
              </a:rPr>
              <a:t>null:	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33" panose="020B0604020202020204" charset="0"/>
              </a:rPr>
              <a:t>⎕NULL </a:t>
            </a:r>
            <a:r>
              <a:rPr lang="en-US" b="1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B0604020202020204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33" panose="020B0604020202020204" charset="0"/>
              </a:rPr>
              <a:t> 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¯100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8443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A7E35-8143-4A29-BD04-2911722F7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simple scalars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7AAF5-B719-450F-B776-C378F1509A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253917" cy="3394472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endParaRPr lang="en-US" dirty="0"/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  <a:p>
            <a:pPr marL="0" indent="0" algn="r">
              <a:spcBef>
                <a:spcPts val="0"/>
              </a:spcBef>
              <a:buNone/>
            </a:pPr>
            <a:r>
              <a:rPr lang="pl-PL" dirty="0">
                <a:solidFill>
                  <a:srgbClr val="002060"/>
                </a:solidFill>
                <a:latin typeface="APL333" panose="020B0700000202000203" pitchFamily="34" charset="0"/>
              </a:rPr>
              <a:t>⎕NULL</a:t>
            </a:r>
            <a:r>
              <a:rPr lang="en-US" dirty="0">
                <a:solidFill>
                  <a:srgbClr val="002060"/>
                </a:solidFill>
                <a:latin typeface="APL333" panose="020B0700000202000203" pitchFamily="34" charset="0"/>
              </a:rPr>
              <a:t> 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US" dirty="0">
                <a:solidFill>
                  <a:srgbClr val="002060"/>
                </a:solidFill>
                <a:latin typeface="APL333" panose="020B0700000202000203" pitchFamily="34" charset="0"/>
              </a:rPr>
              <a:t> </a:t>
            </a:r>
            <a:r>
              <a:rPr lang="pl-PL" dirty="0">
                <a:latin typeface="APL333" panose="020B0700000202000203" pitchFamily="34" charset="0"/>
              </a:rPr>
              <a:t>¯1</a:t>
            </a:r>
            <a:r>
              <a:rPr lang="en-US" dirty="0">
                <a:solidFill>
                  <a:srgbClr val="002060"/>
                </a:solidFill>
                <a:latin typeface="APL333" panose="020B0700000202000203" pitchFamily="34" charset="0"/>
              </a:rPr>
              <a:t> 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US" dirty="0">
                <a:solidFill>
                  <a:srgbClr val="002060"/>
                </a:solidFill>
                <a:latin typeface="APL333" panose="020B0700000202000203" pitchFamily="34" charset="0"/>
              </a:rPr>
              <a:t> </a:t>
            </a:r>
            <a:r>
              <a:rPr lang="pl-PL" dirty="0">
                <a:latin typeface="APL333" panose="020B0700000202000203" pitchFamily="34" charset="0"/>
              </a:rPr>
              <a:t>0</a:t>
            </a:r>
            <a:r>
              <a:rPr lang="pl-PL" sz="2800" dirty="0">
                <a:latin typeface="APL333" panose="020B0700000202000203" pitchFamily="34" charset="0"/>
              </a:rPr>
              <a:t>J</a:t>
            </a:r>
            <a:r>
              <a:rPr lang="pl-PL" sz="2400" b="1" dirty="0">
                <a:latin typeface="APL333" panose="020B0700000202000203" pitchFamily="34" charset="0"/>
              </a:rPr>
              <a:t>¯2</a:t>
            </a:r>
            <a:r>
              <a:rPr lang="en-US" dirty="0">
                <a:solidFill>
                  <a:srgbClr val="002060"/>
                </a:solidFill>
                <a:latin typeface="APL333" panose="020B0700000202000203" pitchFamily="34" charset="0"/>
              </a:rPr>
              <a:t> 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US" dirty="0">
                <a:solidFill>
                  <a:srgbClr val="002060"/>
                </a:solidFill>
                <a:latin typeface="APL333" panose="020B0700000202000203" pitchFamily="34" charset="0"/>
              </a:rPr>
              <a:t> </a:t>
            </a:r>
            <a:r>
              <a:rPr lang="pl-PL" dirty="0">
                <a:latin typeface="APL333" panose="020B0700000202000203" pitchFamily="34" charset="0"/>
              </a:rPr>
              <a:t>0</a:t>
            </a:r>
            <a:r>
              <a:rPr lang="en-US" dirty="0">
                <a:solidFill>
                  <a:srgbClr val="002060"/>
                </a:solidFill>
                <a:latin typeface="APL333" panose="020B0700000202000203" pitchFamily="34" charset="0"/>
              </a:rPr>
              <a:t> 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US" dirty="0">
                <a:solidFill>
                  <a:srgbClr val="002060"/>
                </a:solidFill>
                <a:latin typeface="APL333" panose="020B0700000202000203" pitchFamily="34" charset="0"/>
              </a:rPr>
              <a:t> </a:t>
            </a:r>
            <a:r>
              <a:rPr lang="pl-PL" dirty="0">
                <a:latin typeface="APL333" panose="020B0700000202000203" pitchFamily="34" charset="0"/>
              </a:rPr>
              <a:t>0</a:t>
            </a:r>
            <a:r>
              <a:rPr lang="pl-PL" sz="2800" dirty="0">
                <a:latin typeface="APL333" panose="020B0700000202000203" pitchFamily="34" charset="0"/>
              </a:rPr>
              <a:t>J</a:t>
            </a:r>
            <a:r>
              <a:rPr lang="pl-PL" sz="2400" b="1" dirty="0">
                <a:latin typeface="APL333" panose="020B0700000202000203" pitchFamily="34" charset="0"/>
              </a:rPr>
              <a:t>2</a:t>
            </a:r>
            <a:r>
              <a:rPr lang="en-US" dirty="0">
                <a:solidFill>
                  <a:srgbClr val="002060"/>
                </a:solidFill>
                <a:latin typeface="APL333" panose="020B0700000202000203" pitchFamily="34" charset="0"/>
              </a:rPr>
              <a:t> 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US" dirty="0">
                <a:solidFill>
                  <a:srgbClr val="002060"/>
                </a:solidFill>
                <a:latin typeface="APL333" panose="020B0700000202000203" pitchFamily="34" charset="0"/>
              </a:rPr>
              <a:t> </a:t>
            </a:r>
            <a:r>
              <a:rPr lang="pl-PL" dirty="0">
                <a:latin typeface="APL333" panose="020B0700000202000203" pitchFamily="34" charset="0"/>
              </a:rPr>
              <a:t>1</a:t>
            </a:r>
            <a:r>
              <a:rPr lang="en-US" dirty="0">
                <a:solidFill>
                  <a:srgbClr val="002060"/>
                </a:solidFill>
                <a:latin typeface="APL333" panose="020B0700000202000203" pitchFamily="34" charset="0"/>
              </a:rPr>
              <a:t> 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US" dirty="0">
                <a:solidFill>
                  <a:srgbClr val="002060"/>
                </a:solidFill>
                <a:latin typeface="APL333" panose="020B0700000202000203" pitchFamily="34" charset="0"/>
              </a:rPr>
              <a:t> 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  <a:latin typeface="APL333" panose="020B0700000202000203" pitchFamily="34" charset="0"/>
              </a:rPr>
              <a:t>'A'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096536-210C-40EA-98D4-11DA5C09811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9350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Major Cells: Vector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en-US" dirty="0">
                <a:latin typeface="APL385 Unicode" panose="020B0709000202000203" pitchFamily="49" charset="0"/>
              </a:rPr>
              <a:t>       ┌→──┐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│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A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P</a:t>
            </a:r>
            <a:r>
              <a:rPr lang="en-US" dirty="0">
                <a:solidFill>
                  <a:srgbClr val="7C7DCF"/>
                </a:solidFill>
                <a:latin typeface="APL385 Unicode" panose="020B0709000202000203" pitchFamily="49" charset="0"/>
              </a:rPr>
              <a:t>L</a:t>
            </a:r>
            <a:r>
              <a:rPr lang="en-US" dirty="0">
                <a:latin typeface="APL385 Unicode" panose="020B0709000202000203" pitchFamily="49" charset="0"/>
              </a:rPr>
              <a:t>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└───┘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8D3773-9DE6-4B48-80D0-10902A8F67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85600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same shape</a:t>
            </a:r>
            <a:endParaRPr lang="en-GB" dirty="0"/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  <a:buChar char=" "/>
              <a:tabLst>
                <a:tab pos="5486400" algn="r"/>
              </a:tabLst>
            </a:pPr>
            <a:r>
              <a:rPr lang="en-US">
                <a:latin typeface="APL385 Unicode" panose="020B0709000202000203" pitchFamily="49" charset="0"/>
              </a:rPr>
              <a:t>              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     </a:t>
            </a:r>
            <a:r>
              <a:rPr lang="en-US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US">
                <a:latin typeface="APL385 Unicode" panose="020B0709000202000203" pitchFamily="49" charset="0"/>
              </a:rPr>
              <a:t>        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              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3684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same shape</a:t>
            </a:r>
            <a:endParaRPr lang="en-GB" dirty="0"/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 ┌→───┐ ┌→───┐</a:t>
            </a:r>
            <a:b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</a:b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 │Jay</a:t>
            </a:r>
            <a:r>
              <a:rPr lang="en-US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▉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│ │John│</a:t>
            </a:r>
            <a:b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</a:b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 └────┘ └────┘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8839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same shape</a:t>
            </a:r>
            <a:endParaRPr lang="en-GB" dirty="0"/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 dirty="0">
                <a:latin typeface="APL385 Unicode" panose="020B0709000202000203" pitchFamily="49" charset="0"/>
              </a:rPr>
              <a:t> ┌→───┐ ┌→───┐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 dirty="0">
                <a:latin typeface="APL385 Unicode" panose="020B0709000202000203" pitchFamily="49" charset="0"/>
              </a:rPr>
              <a:t> │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J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a</a:t>
            </a:r>
            <a:r>
              <a:rPr lang="en-US" dirty="0">
                <a:solidFill>
                  <a:srgbClr val="7C7DCF"/>
                </a:solidFill>
                <a:latin typeface="APL385 Unicode" panose="020B0709000202000203" pitchFamily="49" charset="0"/>
              </a:rPr>
              <a:t>y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▉</a:t>
            </a:r>
            <a:r>
              <a:rPr lang="en-US" dirty="0">
                <a:latin typeface="APL385 Unicode" panose="020B0709000202000203" pitchFamily="49" charset="0"/>
              </a:rPr>
              <a:t>│ │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J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o</a:t>
            </a:r>
            <a:r>
              <a:rPr lang="en-US" dirty="0">
                <a:solidFill>
                  <a:srgbClr val="7C7DCF"/>
                </a:solidFill>
                <a:latin typeface="APL385 Unicode" panose="020B0709000202000203" pitchFamily="49" charset="0"/>
              </a:rPr>
              <a:t>h</a:t>
            </a:r>
            <a:r>
              <a:rPr lang="en-US" dirty="0">
                <a:latin typeface="APL385 Unicode" panose="020B0709000202000203" pitchFamily="49" charset="0"/>
              </a:rPr>
              <a:t>n│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└────┘ └────┘</a:t>
            </a:r>
          </a:p>
          <a:p>
            <a:pPr>
              <a:lnSpc>
                <a:spcPct val="80000"/>
              </a:lnSpc>
              <a:spcBef>
                <a:spcPts val="0"/>
              </a:spcBef>
              <a:buChar char=" "/>
              <a:tabLst>
                <a:tab pos="5486400" algn="r"/>
              </a:tabLst>
            </a:pPr>
            <a:r>
              <a:rPr lang="en-US">
                <a:latin typeface="APL385 Unicode" panose="020B0709000202000203" pitchFamily="49" charset="0"/>
              </a:rPr>
              <a:t>                         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                         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                         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                         </a:t>
            </a:r>
            <a:br>
              <a:rPr lang="en-US">
                <a:latin typeface="APL385 Unicode" panose="020B0709000202000203" pitchFamily="49" charset="0"/>
              </a:rPr>
            </a:br>
            <a:r>
              <a:rPr lang="en-US">
                <a:latin typeface="APL385 Unicode" panose="020B0709000202000203" pitchFamily="49" charset="0"/>
              </a:rPr>
              <a:t>                         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2333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same shape</a:t>
            </a:r>
            <a:endParaRPr lang="en-GB" dirty="0"/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 dirty="0">
                <a:latin typeface="APL385 Unicode" panose="020B0709000202000203" pitchFamily="49" charset="0"/>
              </a:rPr>
              <a:t> ┌→───┐ ┌→───┐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 dirty="0">
                <a:latin typeface="APL385 Unicode" panose="020B0709000202000203" pitchFamily="49" charset="0"/>
              </a:rPr>
              <a:t> │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J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a</a:t>
            </a:r>
            <a:r>
              <a:rPr lang="en-US" dirty="0">
                <a:solidFill>
                  <a:srgbClr val="7C7DCF"/>
                </a:solidFill>
                <a:latin typeface="APL385 Unicode" panose="020B0709000202000203" pitchFamily="49" charset="0"/>
              </a:rPr>
              <a:t>y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▉</a:t>
            </a:r>
            <a:r>
              <a:rPr lang="en-US" dirty="0">
                <a:latin typeface="APL385 Unicode" panose="020B0709000202000203" pitchFamily="49" charset="0"/>
              </a:rPr>
              <a:t>│ │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J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o</a:t>
            </a:r>
            <a:r>
              <a:rPr lang="en-US" dirty="0">
                <a:solidFill>
                  <a:srgbClr val="7C7DCF"/>
                </a:solidFill>
                <a:latin typeface="APL385 Unicode" panose="020B0709000202000203" pitchFamily="49" charset="0"/>
              </a:rPr>
              <a:t>h</a:t>
            </a:r>
            <a:r>
              <a:rPr lang="en-US" dirty="0">
                <a:latin typeface="APL385 Unicode" panose="020B0709000202000203" pitchFamily="49" charset="0"/>
              </a:rPr>
              <a:t>n│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└────┘ └────┘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┌→─────────┐ ┌→─────────┐</a:t>
            </a:r>
            <a:b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</a:b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│ ┌→─┐     │ │ ┌→─┐     │</a:t>
            </a:r>
            <a:b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</a:b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│ │JF│ 3 1 │ │ │JD│ 2 7 │</a:t>
            </a:r>
            <a:b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</a:b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│ └──┘     │ │ └──┘     │</a:t>
            </a:r>
            <a:b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</a:b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└∊─────────┘ └∊─────────┘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3598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same shape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 dirty="0">
                <a:latin typeface="APL385 Unicode" panose="020B0709000202000203" pitchFamily="49" charset="0"/>
              </a:rPr>
              <a:t> ┌→───┐ ┌→───┐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 dirty="0">
                <a:latin typeface="APL385 Unicode" panose="020B0709000202000203" pitchFamily="49" charset="0"/>
              </a:rPr>
              <a:t> │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J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a</a:t>
            </a:r>
            <a:r>
              <a:rPr lang="en-US" dirty="0">
                <a:solidFill>
                  <a:srgbClr val="7C7DCF"/>
                </a:solidFill>
                <a:latin typeface="APL385 Unicode" panose="020B0709000202000203" pitchFamily="49" charset="0"/>
              </a:rPr>
              <a:t>y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▉</a:t>
            </a:r>
            <a:r>
              <a:rPr lang="en-US" dirty="0">
                <a:latin typeface="APL385 Unicode" panose="020B0709000202000203" pitchFamily="49" charset="0"/>
              </a:rPr>
              <a:t>│ │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J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o</a:t>
            </a:r>
            <a:r>
              <a:rPr lang="en-US" dirty="0">
                <a:solidFill>
                  <a:srgbClr val="7C7DCF"/>
                </a:solidFill>
                <a:latin typeface="APL385 Unicode" panose="020B0709000202000203" pitchFamily="49" charset="0"/>
              </a:rPr>
              <a:t>h</a:t>
            </a:r>
            <a:r>
              <a:rPr lang="en-US" dirty="0">
                <a:latin typeface="APL385 Unicode" panose="020B0709000202000203" pitchFamily="49" charset="0"/>
              </a:rPr>
              <a:t>n│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└────┘ └────┘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 dirty="0">
                <a:latin typeface="APL385 Unicode" panose="020B0709000202000203" pitchFamily="49" charset="0"/>
              </a:rPr>
              <a:t>┌→─────────┐ ┌→─────────┐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 dirty="0">
                <a:latin typeface="APL385 Unicode" panose="020B0709000202000203" pitchFamily="49" charset="0"/>
              </a:rPr>
              <a:t>│ 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┌→─┐</a:t>
            </a:r>
            <a:r>
              <a:rPr lang="en-US" dirty="0">
                <a:latin typeface="APL385 Unicode" panose="020B0709000202000203" pitchFamily="49" charset="0"/>
              </a:rPr>
              <a:t>     │ │ 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┌→─┐</a:t>
            </a:r>
            <a:r>
              <a:rPr lang="en-US" dirty="0">
                <a:latin typeface="APL385 Unicode" panose="020B0709000202000203" pitchFamily="49" charset="0"/>
              </a:rPr>
              <a:t>  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 dirty="0">
                <a:latin typeface="APL385 Unicode" panose="020B0709000202000203" pitchFamily="49" charset="0"/>
              </a:rPr>
              <a:t>│ 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│JF│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3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rgbClr val="7C7DCF"/>
                </a:solidFill>
                <a:latin typeface="APL385 Unicode" panose="020B0709000202000203" pitchFamily="49" charset="0"/>
              </a:rPr>
              <a:t>1</a:t>
            </a:r>
            <a:r>
              <a:rPr lang="en-US" dirty="0">
                <a:latin typeface="APL385 Unicode" panose="020B0709000202000203" pitchFamily="49" charset="0"/>
              </a:rPr>
              <a:t> │ │ 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│JD│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2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rgbClr val="7C7DCF"/>
                </a:solidFill>
                <a:latin typeface="APL385 Unicode" panose="020B0709000202000203" pitchFamily="49" charset="0"/>
              </a:rPr>
              <a:t>7</a:t>
            </a:r>
            <a:r>
              <a:rPr lang="en-US" dirty="0">
                <a:latin typeface="APL385 Unicode" panose="020B0709000202000203" pitchFamily="49" charset="0"/>
              </a:rPr>
              <a:t>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 dirty="0">
                <a:latin typeface="APL385 Unicode" panose="020B0709000202000203" pitchFamily="49" charset="0"/>
              </a:rPr>
              <a:t>│ 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└──┘</a:t>
            </a:r>
            <a:r>
              <a:rPr lang="en-US" dirty="0">
                <a:latin typeface="APL385 Unicode" panose="020B0709000202000203" pitchFamily="49" charset="0"/>
              </a:rPr>
              <a:t>     │ │ 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└──┘</a:t>
            </a:r>
            <a:r>
              <a:rPr lang="en-US" dirty="0">
                <a:latin typeface="APL385 Unicode" panose="020B0709000202000203" pitchFamily="49" charset="0"/>
              </a:rPr>
              <a:t>   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 dirty="0">
                <a:latin typeface="APL385 Unicode" panose="020B0709000202000203" pitchFamily="49" charset="0"/>
              </a:rPr>
              <a:t>└∊─────────┘ └∊─────────┘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71334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CAN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CAR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CARPENTER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CARPET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CAT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09577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CAN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CAR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CARPENTER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CARPET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CAT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Wikipedia" descr=" 5">
            <a:extLst>
              <a:ext uri="{FF2B5EF4-FFF2-40B4-BE49-F238E27FC236}">
                <a16:creationId xmlns:a16="http://schemas.microsoft.com/office/drawing/2014/main" id="{CB27973F-B76C-4472-A199-A11AF26D4D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982" b="7555"/>
          <a:stretch/>
        </p:blipFill>
        <p:spPr>
          <a:xfrm>
            <a:off x="1383418" y="388620"/>
            <a:ext cx="4937760" cy="475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245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CAR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CARPENTER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481714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  <a:r>
              <a:rPr lang="en-GB" dirty="0">
                <a:latin typeface="APL385 Unicode" panose="020B0709000202000203" pitchFamily="49" charset="0"/>
              </a:rPr>
              <a:t>PENTER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386752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  <a:endParaRPr lang="en-GB" dirty="0">
              <a:solidFill>
                <a:schemeClr val="bg1">
                  <a:lumMod val="85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  <a:r>
              <a:rPr lang="en-GB" dirty="0">
                <a:latin typeface="APL385 Unicode" panose="020B0709000202000203" pitchFamily="49" charset="0"/>
              </a:rPr>
              <a:t>PENTER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E5791C2-E448-4AE1-8DCC-D67C61D31C77}"/>
              </a:ext>
            </a:extLst>
          </p:cNvPr>
          <p:cNvCxnSpPr>
            <a:cxnSpLocks/>
          </p:cNvCxnSpPr>
          <p:nvPr/>
        </p:nvCxnSpPr>
        <p:spPr>
          <a:xfrm>
            <a:off x="2501770" y="2225631"/>
            <a:ext cx="1305145" cy="0"/>
          </a:xfrm>
          <a:prstGeom prst="straightConnector1">
            <a:avLst/>
          </a:prstGeom>
          <a:ln w="38100" cap="rnd">
            <a:solidFill>
              <a:schemeClr val="bg1">
                <a:lumMod val="65000"/>
              </a:schemeClr>
            </a:solidFill>
            <a:prstDash val="sysDot"/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8971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Major Cells: Matrix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en-US" dirty="0">
                <a:latin typeface="APL385 Unicode" panose="020B0709000202000203" pitchFamily="49" charset="0"/>
              </a:rPr>
              <a:t>       ┌→──┐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↓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AAA</a:t>
            </a:r>
            <a:r>
              <a:rPr lang="en-US" dirty="0">
                <a:latin typeface="APL385 Unicode" panose="020B0709000202000203" pitchFamily="49" charset="0"/>
              </a:rPr>
              <a:t>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│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PPP</a:t>
            </a:r>
            <a:r>
              <a:rPr lang="en-US" dirty="0">
                <a:latin typeface="APL385 Unicode" panose="020B0709000202000203" pitchFamily="49" charset="0"/>
              </a:rPr>
              <a:t>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│</a:t>
            </a:r>
            <a:r>
              <a:rPr lang="en-US" dirty="0">
                <a:solidFill>
                  <a:srgbClr val="7C7DCF"/>
                </a:solidFill>
                <a:latin typeface="APL385 Unicode" panose="020B0709000202000203" pitchFamily="49" charset="0"/>
              </a:rPr>
              <a:t>LLL</a:t>
            </a:r>
            <a:r>
              <a:rPr lang="en-US" dirty="0">
                <a:latin typeface="APL385 Unicode" panose="020B0709000202000203" pitchFamily="49" charset="0"/>
              </a:rPr>
              <a:t>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└───┘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8D3773-9DE6-4B48-80D0-10902A8F67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866002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CAN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CAR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CARPENTER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CARPET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CAT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885318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CAN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  <a:r>
              <a:rPr lang="en-GB" dirty="0">
                <a:latin typeface="APL385 Unicode" panose="020B0709000202000203" pitchFamily="49" charset="0"/>
              </a:rPr>
              <a:t>PENTER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  <a:r>
              <a:rPr lang="en-GB" dirty="0">
                <a:latin typeface="APL385 Unicode" panose="020B0709000202000203" pitchFamily="49" charset="0"/>
              </a:rPr>
              <a:t>PET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CAT</a:t>
            </a:r>
            <a:endParaRPr lang="en-US" dirty="0">
              <a:solidFill>
                <a:srgbClr val="FF9421"/>
              </a:solidFill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336945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↑'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  <a:r>
              <a:rPr lang="en-GB" dirty="0">
                <a:latin typeface="APL385 Unicode" panose="020B0709000202000203" pitchFamily="49" charset="0"/>
              </a:rPr>
              <a:t>' '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  <a:r>
              <a:rPr lang="en-GB" dirty="0">
                <a:latin typeface="APL385 Unicode" panose="020B0709000202000203" pitchFamily="49" charset="0"/>
              </a:rPr>
              <a:t>PENTER'</a:t>
            </a:r>
          </a:p>
          <a:p>
            <a:pPr>
              <a:lnSpc>
                <a:spcPct val="150000"/>
              </a:lnSpc>
              <a:spcBef>
                <a:spcPts val="0"/>
              </a:spcBef>
              <a:buChar char=" "/>
              <a:tabLst>
                <a:tab pos="5486400" algn="r"/>
              </a:tabLst>
            </a:pPr>
            <a:r>
              <a:rPr lang="en-GB">
                <a:solidFill>
                  <a:srgbClr val="FF9421"/>
                </a:solidFill>
                <a:latin typeface="APL385 Unicode" panose="020B0709000202000203" pitchFamily="49" charset="0"/>
              </a:rPr>
              <a:t>   </a:t>
            </a:r>
            <a:r>
              <a:rPr lang="en-GB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      </a:t>
            </a:r>
            <a:endParaRPr lang="en-GB" dirty="0">
              <a:solidFill>
                <a:schemeClr val="bg1">
                  <a:lumMod val="85000"/>
                </a:schemeClr>
              </a:solidFill>
              <a:latin typeface="APL385 Unicode" panose="020B0709000202000203" pitchFamily="49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Char char=" "/>
              <a:tabLst>
                <a:tab pos="5486400" algn="r"/>
              </a:tabLst>
            </a:pPr>
            <a:r>
              <a:rPr lang="en-GB">
                <a:solidFill>
                  <a:srgbClr val="FF9421"/>
                </a:solidFill>
                <a:latin typeface="APL385 Unicode" panose="020B0709000202000203" pitchFamily="49" charset="0"/>
              </a:rPr>
              <a:t>   </a:t>
            </a:r>
            <a:r>
              <a:rPr lang="en-GB">
                <a:latin typeface="APL385 Unicode" panose="020B0709000202000203" pitchFamily="49" charset="0"/>
              </a:rPr>
              <a:t>      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526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↑'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  <a:r>
              <a:rPr lang="en-GB" dirty="0">
                <a:latin typeface="APL385 Unicode" panose="020B0709000202000203" pitchFamily="49" charset="0"/>
              </a:rPr>
              <a:t>' '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  <a:r>
              <a:rPr lang="en-GB" dirty="0">
                <a:latin typeface="APL385 Unicode" panose="020B0709000202000203" pitchFamily="49" charset="0"/>
              </a:rPr>
              <a:t>PENTER'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  <a:r>
              <a:rPr lang="en-GB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▉▉▉▉▉▉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  <a:r>
              <a:rPr lang="en-GB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PENTER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>
                <a:latin typeface="APL385 Unicode" panose="020B0709000202000203" pitchFamily="49" charset="0"/>
              </a:rPr>
              <a:t> 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4722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↑'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  <a:r>
              <a:rPr lang="en-GB" dirty="0">
                <a:latin typeface="APL385 Unicode" panose="020B0709000202000203" pitchFamily="49" charset="0"/>
              </a:rPr>
              <a:t>' '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  <a:r>
              <a:rPr lang="en-GB" b="1" dirty="0">
                <a:latin typeface="APL385 Unicode" panose="020B0709000202000203" pitchFamily="49" charset="0"/>
              </a:rPr>
              <a:t>␀␀␀␀␀␀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  <a:r>
              <a:rPr lang="en-GB" dirty="0">
                <a:solidFill>
                  <a:schemeClr val="bg1">
                    <a:lumMod val="85000"/>
                  </a:schemeClr>
                </a:solidFill>
                <a:latin typeface="APL385 Unicode" panose="020B0709000202000203" pitchFamily="49" charset="0"/>
              </a:rPr>
              <a:t>▉▉▉▉▉▉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  <a:r>
              <a:rPr lang="en-GB" b="1" dirty="0">
                <a:latin typeface="APL385 Unicode" panose="020B0709000202000203" pitchFamily="49" charset="0"/>
              </a:rPr>
              <a:t>␀␀␀␀␀␀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700810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⍋↑'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  <a:r>
              <a:rPr lang="en-GB" dirty="0">
                <a:latin typeface="APL385 Unicode" panose="020B0709000202000203" pitchFamily="49" charset="0"/>
              </a:rPr>
              <a:t>' '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  <a:r>
              <a:rPr lang="en-GB" b="1" dirty="0">
                <a:latin typeface="APL385 Unicode" panose="020B0709000202000203" pitchFamily="49" charset="0"/>
              </a:rPr>
              <a:t>␀␀␀␀␀␀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2 1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5629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⍋↑'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  <a:r>
              <a:rPr lang="en-GB" dirty="0">
                <a:latin typeface="APL385 Unicode" panose="020B0709000202000203" pitchFamily="49" charset="0"/>
              </a:rPr>
              <a:t>' '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  <a:r>
              <a:rPr lang="en-GB" b="1" dirty="0">
                <a:latin typeface="APL385 Unicode" panose="020B0709000202000203" pitchFamily="49" charset="0"/>
              </a:rPr>
              <a:t>␀␀␀␀␀␀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2 1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miley Face 4" descr=" 5">
            <a:extLst>
              <a:ext uri="{FF2B5EF4-FFF2-40B4-BE49-F238E27FC236}">
                <a16:creationId xmlns:a16="http://schemas.microsoft.com/office/drawing/2014/main" id="{90902A20-B653-4163-9725-6C632D1EC83A}"/>
              </a:ext>
            </a:extLst>
          </p:cNvPr>
          <p:cNvSpPr/>
          <p:nvPr/>
        </p:nvSpPr>
        <p:spPr>
          <a:xfrm>
            <a:off x="71500" y="2391730"/>
            <a:ext cx="1363646" cy="3055193"/>
          </a:xfrm>
          <a:custGeom>
            <a:avLst/>
            <a:gdLst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388335 w 1349644"/>
              <a:gd name="connsiteY0" fmla="*/ 473000 h 1349644"/>
              <a:gd name="connsiteX1" fmla="*/ 458629 w 1349644"/>
              <a:gd name="connsiteY1" fmla="*/ 402706 h 1349644"/>
              <a:gd name="connsiteX2" fmla="*/ 528923 w 1349644"/>
              <a:gd name="connsiteY2" fmla="*/ 473000 h 1349644"/>
              <a:gd name="connsiteX3" fmla="*/ 458629 w 1349644"/>
              <a:gd name="connsiteY3" fmla="*/ 543294 h 1349644"/>
              <a:gd name="connsiteX4" fmla="*/ 388335 w 1349644"/>
              <a:gd name="connsiteY4" fmla="*/ 473000 h 1349644"/>
              <a:gd name="connsiteX5" fmla="*/ 820721 w 1349644"/>
              <a:gd name="connsiteY5" fmla="*/ 473000 h 1349644"/>
              <a:gd name="connsiteX6" fmla="*/ 891015 w 1349644"/>
              <a:gd name="connsiteY6" fmla="*/ 402706 h 1349644"/>
              <a:gd name="connsiteX7" fmla="*/ 961309 w 1349644"/>
              <a:gd name="connsiteY7" fmla="*/ 473000 h 1349644"/>
              <a:gd name="connsiteX8" fmla="*/ 891015 w 1349644"/>
              <a:gd name="connsiteY8" fmla="*/ 543294 h 1349644"/>
              <a:gd name="connsiteX9" fmla="*/ 820721 w 1349644"/>
              <a:gd name="connsiteY9" fmla="*/ 473000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388335 w 1349644"/>
              <a:gd name="connsiteY0" fmla="*/ 473000 h 1349644"/>
              <a:gd name="connsiteX1" fmla="*/ 458629 w 1349644"/>
              <a:gd name="connsiteY1" fmla="*/ 402706 h 1349644"/>
              <a:gd name="connsiteX2" fmla="*/ 458629 w 1349644"/>
              <a:gd name="connsiteY2" fmla="*/ 543294 h 1349644"/>
              <a:gd name="connsiteX3" fmla="*/ 388335 w 1349644"/>
              <a:gd name="connsiteY3" fmla="*/ 473000 h 1349644"/>
              <a:gd name="connsiteX4" fmla="*/ 820721 w 1349644"/>
              <a:gd name="connsiteY4" fmla="*/ 473000 h 1349644"/>
              <a:gd name="connsiteX5" fmla="*/ 891015 w 1349644"/>
              <a:gd name="connsiteY5" fmla="*/ 402706 h 1349644"/>
              <a:gd name="connsiteX6" fmla="*/ 961309 w 1349644"/>
              <a:gd name="connsiteY6" fmla="*/ 473000 h 1349644"/>
              <a:gd name="connsiteX7" fmla="*/ 891015 w 1349644"/>
              <a:gd name="connsiteY7" fmla="*/ 543294 h 1349644"/>
              <a:gd name="connsiteX8" fmla="*/ 820721 w 1349644"/>
              <a:gd name="connsiteY8" fmla="*/ 473000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388335 w 1349644"/>
              <a:gd name="connsiteY0" fmla="*/ 473000 h 1349644"/>
              <a:gd name="connsiteX1" fmla="*/ 458629 w 1349644"/>
              <a:gd name="connsiteY1" fmla="*/ 402706 h 1349644"/>
              <a:gd name="connsiteX2" fmla="*/ 458629 w 1349644"/>
              <a:gd name="connsiteY2" fmla="*/ 543294 h 1349644"/>
              <a:gd name="connsiteX3" fmla="*/ 820721 w 1349644"/>
              <a:gd name="connsiteY3" fmla="*/ 473000 h 1349644"/>
              <a:gd name="connsiteX4" fmla="*/ 891015 w 1349644"/>
              <a:gd name="connsiteY4" fmla="*/ 402706 h 1349644"/>
              <a:gd name="connsiteX5" fmla="*/ 961309 w 1349644"/>
              <a:gd name="connsiteY5" fmla="*/ 473000 h 1349644"/>
              <a:gd name="connsiteX6" fmla="*/ 891015 w 1349644"/>
              <a:gd name="connsiteY6" fmla="*/ 543294 h 1349644"/>
              <a:gd name="connsiteX7" fmla="*/ 820721 w 1349644"/>
              <a:gd name="connsiteY7" fmla="*/ 473000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388335 w 1349644"/>
              <a:gd name="connsiteY0" fmla="*/ 473000 h 1349644"/>
              <a:gd name="connsiteX1" fmla="*/ 458629 w 1349644"/>
              <a:gd name="connsiteY1" fmla="*/ 543294 h 1349644"/>
              <a:gd name="connsiteX2" fmla="*/ 820721 w 1349644"/>
              <a:gd name="connsiteY2" fmla="*/ 473000 h 1349644"/>
              <a:gd name="connsiteX3" fmla="*/ 891015 w 1349644"/>
              <a:gd name="connsiteY3" fmla="*/ 402706 h 1349644"/>
              <a:gd name="connsiteX4" fmla="*/ 961309 w 1349644"/>
              <a:gd name="connsiteY4" fmla="*/ 473000 h 1349644"/>
              <a:gd name="connsiteX5" fmla="*/ 891015 w 1349644"/>
              <a:gd name="connsiteY5" fmla="*/ 543294 h 1349644"/>
              <a:gd name="connsiteX6" fmla="*/ 820721 w 1349644"/>
              <a:gd name="connsiteY6" fmla="*/ 473000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820721 w 1349644"/>
              <a:gd name="connsiteY0" fmla="*/ 473000 h 1349644"/>
              <a:gd name="connsiteX1" fmla="*/ 891015 w 1349644"/>
              <a:gd name="connsiteY1" fmla="*/ 402706 h 1349644"/>
              <a:gd name="connsiteX2" fmla="*/ 961309 w 1349644"/>
              <a:gd name="connsiteY2" fmla="*/ 473000 h 1349644"/>
              <a:gd name="connsiteX3" fmla="*/ 891015 w 1349644"/>
              <a:gd name="connsiteY3" fmla="*/ 543294 h 1349644"/>
              <a:gd name="connsiteX4" fmla="*/ 820721 w 1349644"/>
              <a:gd name="connsiteY4" fmla="*/ 473000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820721 w 1349644"/>
              <a:gd name="connsiteY0" fmla="*/ 473000 h 1349644"/>
              <a:gd name="connsiteX1" fmla="*/ 891015 w 1349644"/>
              <a:gd name="connsiteY1" fmla="*/ 402706 h 1349644"/>
              <a:gd name="connsiteX2" fmla="*/ 961309 w 1349644"/>
              <a:gd name="connsiteY2" fmla="*/ 473000 h 1349644"/>
              <a:gd name="connsiteX3" fmla="*/ 820721 w 1349644"/>
              <a:gd name="connsiteY3" fmla="*/ 473000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820721 w 1349644"/>
              <a:gd name="connsiteY0" fmla="*/ 473000 h 1349644"/>
              <a:gd name="connsiteX1" fmla="*/ 891015 w 1349644"/>
              <a:gd name="connsiteY1" fmla="*/ 402706 h 1349644"/>
              <a:gd name="connsiteX2" fmla="*/ 961309 w 1349644"/>
              <a:gd name="connsiteY2" fmla="*/ 473000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820721 w 1349644"/>
              <a:gd name="connsiteY0" fmla="*/ 473000 h 1349644"/>
              <a:gd name="connsiteX1" fmla="*/ 891015 w 1349644"/>
              <a:gd name="connsiteY1" fmla="*/ 402706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820721 w 1349644"/>
              <a:gd name="connsiteY0" fmla="*/ 473000 h 1349644"/>
              <a:gd name="connsiteX1" fmla="*/ 891015 w 1349644"/>
              <a:gd name="connsiteY1" fmla="*/ 402706 h 1349644"/>
              <a:gd name="connsiteX2" fmla="*/ 820721 w 1349644"/>
              <a:gd name="connsiteY2" fmla="*/ 473000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1001696 w 1349644"/>
              <a:gd name="connsiteY0" fmla="*/ 584125 h 1349644"/>
              <a:gd name="connsiteX1" fmla="*/ 891015 w 1349644"/>
              <a:gd name="connsiteY1" fmla="*/ 402706 h 1349644"/>
              <a:gd name="connsiteX2" fmla="*/ 1001696 w 1349644"/>
              <a:gd name="connsiteY2" fmla="*/ 584125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1001696 w 1349644"/>
              <a:gd name="connsiteY0" fmla="*/ 584125 h 1349644"/>
              <a:gd name="connsiteX1" fmla="*/ 891015 w 1349644"/>
              <a:gd name="connsiteY1" fmla="*/ 402706 h 1349644"/>
              <a:gd name="connsiteX2" fmla="*/ 1001696 w 1349644"/>
              <a:gd name="connsiteY2" fmla="*/ 584125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891015 w 1349644"/>
              <a:gd name="connsiteY0" fmla="*/ 402706 h 1349644"/>
              <a:gd name="connsiteX1" fmla="*/ 1001696 w 1349644"/>
              <a:gd name="connsiteY1" fmla="*/ 584125 h 1349644"/>
              <a:gd name="connsiteX2" fmla="*/ 982455 w 1349644"/>
              <a:gd name="connsiteY2" fmla="*/ 494146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891015 w 1349644"/>
              <a:gd name="connsiteY0" fmla="*/ 402706 h 1349644"/>
              <a:gd name="connsiteX1" fmla="*/ 1001696 w 1349644"/>
              <a:gd name="connsiteY1" fmla="*/ 584125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63646"/>
              <a:gd name="connsiteY0" fmla="*/ 674822 h 3007053"/>
              <a:gd name="connsiteX1" fmla="*/ 674822 w 1363646"/>
              <a:gd name="connsiteY1" fmla="*/ 0 h 3007053"/>
              <a:gd name="connsiteX2" fmla="*/ 1349644 w 1363646"/>
              <a:gd name="connsiteY2" fmla="*/ 674822 h 3007053"/>
              <a:gd name="connsiteX3" fmla="*/ 674822 w 1363646"/>
              <a:gd name="connsiteY3" fmla="*/ 1349644 h 3007053"/>
              <a:gd name="connsiteX4" fmla="*/ 0 w 1363646"/>
              <a:gd name="connsiteY4" fmla="*/ 674822 h 3007053"/>
              <a:gd name="connsiteX0" fmla="*/ 891015 w 1363646"/>
              <a:gd name="connsiteY0" fmla="*/ 402706 h 3007053"/>
              <a:gd name="connsiteX1" fmla="*/ 1363646 w 1363646"/>
              <a:gd name="connsiteY1" fmla="*/ 3003475 h 3007053"/>
              <a:gd name="connsiteX0" fmla="*/ 309064 w 1363646"/>
              <a:gd name="connsiteY0" fmla="*/ 1094714 h 3007053"/>
              <a:gd name="connsiteX1" fmla="*/ 1039726 w 1363646"/>
              <a:gd name="connsiteY1" fmla="*/ 1094714 h 3007053"/>
              <a:gd name="connsiteX0" fmla="*/ 0 w 1363646"/>
              <a:gd name="connsiteY0" fmla="*/ 674822 h 3007053"/>
              <a:gd name="connsiteX1" fmla="*/ 674822 w 1363646"/>
              <a:gd name="connsiteY1" fmla="*/ 0 h 3007053"/>
              <a:gd name="connsiteX2" fmla="*/ 1349644 w 1363646"/>
              <a:gd name="connsiteY2" fmla="*/ 674822 h 3007053"/>
              <a:gd name="connsiteX3" fmla="*/ 674822 w 1363646"/>
              <a:gd name="connsiteY3" fmla="*/ 1349644 h 3007053"/>
              <a:gd name="connsiteX4" fmla="*/ 0 w 1363646"/>
              <a:gd name="connsiteY4" fmla="*/ 674822 h 3007053"/>
              <a:gd name="connsiteX0" fmla="*/ 0 w 1363646"/>
              <a:gd name="connsiteY0" fmla="*/ 674822 h 3055193"/>
              <a:gd name="connsiteX1" fmla="*/ 674822 w 1363646"/>
              <a:gd name="connsiteY1" fmla="*/ 0 h 3055193"/>
              <a:gd name="connsiteX2" fmla="*/ 1349644 w 1363646"/>
              <a:gd name="connsiteY2" fmla="*/ 674822 h 3055193"/>
              <a:gd name="connsiteX3" fmla="*/ 674822 w 1363646"/>
              <a:gd name="connsiteY3" fmla="*/ 1349644 h 3055193"/>
              <a:gd name="connsiteX4" fmla="*/ 0 w 1363646"/>
              <a:gd name="connsiteY4" fmla="*/ 674822 h 3055193"/>
              <a:gd name="connsiteX0" fmla="*/ 1014840 w 1363646"/>
              <a:gd name="connsiteY0" fmla="*/ 2955406 h 3055193"/>
              <a:gd name="connsiteX1" fmla="*/ 1363646 w 1363646"/>
              <a:gd name="connsiteY1" fmla="*/ 3003475 h 3055193"/>
              <a:gd name="connsiteX0" fmla="*/ 309064 w 1363646"/>
              <a:gd name="connsiteY0" fmla="*/ 1094714 h 3055193"/>
              <a:gd name="connsiteX1" fmla="*/ 1039726 w 1363646"/>
              <a:gd name="connsiteY1" fmla="*/ 1094714 h 3055193"/>
              <a:gd name="connsiteX0" fmla="*/ 0 w 1363646"/>
              <a:gd name="connsiteY0" fmla="*/ 674822 h 3055193"/>
              <a:gd name="connsiteX1" fmla="*/ 674822 w 1363646"/>
              <a:gd name="connsiteY1" fmla="*/ 0 h 3055193"/>
              <a:gd name="connsiteX2" fmla="*/ 1349644 w 1363646"/>
              <a:gd name="connsiteY2" fmla="*/ 674822 h 3055193"/>
              <a:gd name="connsiteX3" fmla="*/ 674822 w 1363646"/>
              <a:gd name="connsiteY3" fmla="*/ 1349644 h 3055193"/>
              <a:gd name="connsiteX4" fmla="*/ 0 w 1363646"/>
              <a:gd name="connsiteY4" fmla="*/ 674822 h 3055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646" h="3055193" stroke="0" extrusionOk="0">
                <a:moveTo>
                  <a:pt x="0" y="674822"/>
                </a:moveTo>
                <a:cubicBezTo>
                  <a:pt x="0" y="302128"/>
                  <a:pt x="302128" y="0"/>
                  <a:pt x="674822" y="0"/>
                </a:cubicBezTo>
                <a:cubicBezTo>
                  <a:pt x="1047516" y="0"/>
                  <a:pt x="1349644" y="302128"/>
                  <a:pt x="1349644" y="674822"/>
                </a:cubicBezTo>
                <a:cubicBezTo>
                  <a:pt x="1349644" y="1047516"/>
                  <a:pt x="1047516" y="1349644"/>
                  <a:pt x="674822" y="1349644"/>
                </a:cubicBezTo>
                <a:cubicBezTo>
                  <a:pt x="302128" y="1349644"/>
                  <a:pt x="0" y="1047516"/>
                  <a:pt x="0" y="674822"/>
                </a:cubicBezTo>
                <a:close/>
              </a:path>
              <a:path w="1363646" h="3055193" fill="darkenLess" extrusionOk="0">
                <a:moveTo>
                  <a:pt x="1014840" y="2955406"/>
                </a:moveTo>
                <a:cubicBezTo>
                  <a:pt x="1051734" y="3015879"/>
                  <a:pt x="1145777" y="3117627"/>
                  <a:pt x="1363646" y="3003475"/>
                </a:cubicBezTo>
              </a:path>
              <a:path w="1363646" h="3055193" fill="none" extrusionOk="0">
                <a:moveTo>
                  <a:pt x="309064" y="1094714"/>
                </a:moveTo>
                <a:cubicBezTo>
                  <a:pt x="552903" y="927251"/>
                  <a:pt x="796457" y="927251"/>
                  <a:pt x="1039726" y="1094714"/>
                </a:cubicBezTo>
              </a:path>
              <a:path w="1363646" h="3055193" fill="none">
                <a:moveTo>
                  <a:pt x="0" y="674822"/>
                </a:moveTo>
                <a:cubicBezTo>
                  <a:pt x="0" y="302128"/>
                  <a:pt x="302128" y="0"/>
                  <a:pt x="674822" y="0"/>
                </a:cubicBezTo>
                <a:cubicBezTo>
                  <a:pt x="1047516" y="0"/>
                  <a:pt x="1349644" y="302128"/>
                  <a:pt x="1349644" y="674822"/>
                </a:cubicBezTo>
                <a:cubicBezTo>
                  <a:pt x="1349644" y="1047516"/>
                  <a:pt x="1047516" y="1349644"/>
                  <a:pt x="674822" y="1349644"/>
                </a:cubicBezTo>
                <a:cubicBezTo>
                  <a:pt x="302128" y="1349644"/>
                  <a:pt x="0" y="1047516"/>
                  <a:pt x="0" y="674822"/>
                </a:cubicBezTo>
                <a:close/>
              </a:path>
            </a:pathLst>
          </a:custGeom>
          <a:noFill/>
          <a:ln w="38100" cap="rnd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6405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1  2  3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1  2  3  4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327739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¯1 ¯2 ¯3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¯1 ¯2 ¯3 ¯4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618972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¯1 ¯2 ¯3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¯1 ¯2 ¯3</a:t>
            </a:r>
            <a:r>
              <a:rPr lang="en-GB" dirty="0">
                <a:latin typeface="APL385 Unicode" panose="020B0709000202000203" pitchFamily="49" charset="0"/>
              </a:rPr>
              <a:t> ¯4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6468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Major Cells: Cube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dirty="0">
                <a:latin typeface="APL385 Unicode" panose="020B0709000202000203" pitchFamily="49" charset="0"/>
              </a:rPr>
              <a:t>       ┌→──┐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↓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AAA</a:t>
            </a:r>
            <a:r>
              <a:rPr lang="en-US" dirty="0">
                <a:latin typeface="APL385 Unicode" panose="020B0709000202000203" pitchFamily="49" charset="0"/>
              </a:rPr>
              <a:t>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│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AAA</a:t>
            </a:r>
            <a:r>
              <a:rPr lang="en-US" dirty="0">
                <a:latin typeface="APL385 Unicode" panose="020B0709000202000203" pitchFamily="49" charset="0"/>
              </a:rPr>
              <a:t>│──┐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│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AAA</a:t>
            </a:r>
            <a:r>
              <a:rPr lang="en-US" dirty="0">
                <a:latin typeface="APL385 Unicode" panose="020B0709000202000203" pitchFamily="49" charset="0"/>
              </a:rPr>
              <a:t>│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PP</a:t>
            </a:r>
            <a:r>
              <a:rPr lang="en-US" dirty="0">
                <a:latin typeface="APL385 Unicode" panose="020B0709000202000203" pitchFamily="49" charset="0"/>
              </a:rPr>
              <a:t>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└───┘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PP</a:t>
            </a:r>
            <a:r>
              <a:rPr lang="en-US" dirty="0">
                <a:latin typeface="APL385 Unicode" panose="020B0709000202000203" pitchFamily="49" charset="0"/>
              </a:rPr>
              <a:t>│──┐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   │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PPP</a:t>
            </a:r>
            <a:r>
              <a:rPr lang="en-US" dirty="0">
                <a:latin typeface="APL385 Unicode" panose="020B0709000202000203" pitchFamily="49" charset="0"/>
              </a:rPr>
              <a:t>│</a:t>
            </a:r>
            <a:r>
              <a:rPr lang="en-US" dirty="0">
                <a:solidFill>
                  <a:srgbClr val="7C7DCF"/>
                </a:solidFill>
                <a:latin typeface="APL385 Unicode" panose="020B0709000202000203" pitchFamily="49" charset="0"/>
              </a:rPr>
              <a:t>LL</a:t>
            </a:r>
            <a:r>
              <a:rPr lang="en-US" dirty="0">
                <a:latin typeface="APL385 Unicode" panose="020B0709000202000203" pitchFamily="49" charset="0"/>
              </a:rPr>
              <a:t>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   └───┘</a:t>
            </a:r>
            <a:r>
              <a:rPr lang="en-US" dirty="0">
                <a:solidFill>
                  <a:srgbClr val="7C7DCF"/>
                </a:solidFill>
                <a:latin typeface="APL385 Unicode" panose="020B0709000202000203" pitchFamily="49" charset="0"/>
              </a:rPr>
              <a:t>LL</a:t>
            </a:r>
            <a:r>
              <a:rPr lang="en-US" dirty="0">
                <a:latin typeface="APL385 Unicode" panose="020B0709000202000203" pitchFamily="49" charset="0"/>
              </a:rPr>
              <a:t>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      │</a:t>
            </a:r>
            <a:r>
              <a:rPr lang="en-US" dirty="0">
                <a:solidFill>
                  <a:srgbClr val="7C7DCF"/>
                </a:solidFill>
                <a:latin typeface="APL385 Unicode" panose="020B0709000202000203" pitchFamily="49" charset="0"/>
              </a:rPr>
              <a:t>LLL</a:t>
            </a:r>
            <a:r>
              <a:rPr lang="en-US" dirty="0">
                <a:latin typeface="APL385 Unicode" panose="020B0709000202000203" pitchFamily="49" charset="0"/>
              </a:rPr>
              <a:t>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      └───┘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8D3773-9DE6-4B48-80D0-10902A8F67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60197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↑(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¯1 ¯2 ¯3</a:t>
            </a:r>
            <a:r>
              <a:rPr lang="en-GB" dirty="0">
                <a:latin typeface="APL385 Unicode" panose="020B0709000202000203" pitchFamily="49" charset="0"/>
              </a:rPr>
              <a:t>) (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¯1 ¯2 ¯3</a:t>
            </a:r>
            <a:r>
              <a:rPr lang="en-GB" dirty="0">
                <a:latin typeface="APL385 Unicode" panose="020B0709000202000203" pitchFamily="49" charset="0"/>
              </a:rPr>
              <a:t> ¯4)</a:t>
            </a:r>
          </a:p>
          <a:p>
            <a:pPr>
              <a:lnSpc>
                <a:spcPct val="150000"/>
              </a:lnSpc>
              <a:spcBef>
                <a:spcPts val="0"/>
              </a:spcBef>
              <a:buChar char=" "/>
              <a:tabLst>
                <a:tab pos="5486400" algn="r"/>
              </a:tabLst>
            </a:pPr>
            <a:r>
              <a:rPr lang="en-GB">
                <a:solidFill>
                  <a:srgbClr val="FF9421"/>
                </a:solidFill>
                <a:latin typeface="APL385 Unicode" panose="020B0709000202000203" pitchFamily="49" charset="0"/>
              </a:rPr>
              <a:t>          </a:t>
            </a:r>
            <a:r>
              <a:rPr lang="en-GB">
                <a:latin typeface="APL385 Unicode" panose="020B0709000202000203" pitchFamily="49" charset="0"/>
              </a:rPr>
              <a:t> </a:t>
            </a:r>
            <a:endParaRPr lang="en-GB" dirty="0">
              <a:latin typeface="APL385 Unicode" panose="020B0709000202000203" pitchFamily="49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Char char=" "/>
              <a:tabLst>
                <a:tab pos="5486400" algn="r"/>
              </a:tabLst>
            </a:pPr>
            <a:r>
              <a:rPr lang="en-GB">
                <a:solidFill>
                  <a:srgbClr val="FF9421"/>
                </a:solidFill>
                <a:latin typeface="APL385 Unicode" panose="020B0709000202000203" pitchFamily="49" charset="0"/>
              </a:rPr>
              <a:t>         </a:t>
            </a:r>
            <a:r>
              <a:rPr lang="en-GB">
                <a:latin typeface="APL385 Unicode" panose="020B0709000202000203" pitchFamily="49" charset="0"/>
              </a:rPr>
              <a:t>  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9801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↑(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¯1 ¯2 ¯3</a:t>
            </a:r>
            <a:r>
              <a:rPr lang="en-GB" dirty="0">
                <a:latin typeface="APL385 Unicode" panose="020B0709000202000203" pitchFamily="49" charset="0"/>
              </a:rPr>
              <a:t>) (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¯1 ¯2 ¯3</a:t>
            </a:r>
            <a:r>
              <a:rPr lang="en-GB" dirty="0">
                <a:latin typeface="APL385 Unicode" panose="020B0709000202000203" pitchFamily="49" charset="0"/>
              </a:rPr>
              <a:t> ¯4)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>
                <a:solidFill>
                  <a:srgbClr val="FF9421"/>
                </a:solidFill>
                <a:latin typeface="APL385 Unicode" panose="020B0709000202000203" pitchFamily="49" charset="0"/>
              </a:rPr>
              <a:t>¯1 ¯2 ¯3  </a:t>
            </a:r>
            <a:r>
              <a:rPr lang="en-GB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0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>
                <a:solidFill>
                  <a:srgbClr val="FF9421"/>
                </a:solidFill>
                <a:latin typeface="APL385 Unicode" panose="020B0709000202000203" pitchFamily="49" charset="0"/>
              </a:rPr>
              <a:t>¯1 ¯2 ¯3 </a:t>
            </a:r>
            <a:r>
              <a:rPr lang="en-GB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¯4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>
                <a:latin typeface="APL385 Unicode" panose="020B0709000202000203" pitchFamily="49" charset="0"/>
              </a:rPr>
              <a:t> 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1910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⍋↑(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¯1 ¯2 ¯3</a:t>
            </a:r>
            <a:r>
              <a:rPr lang="en-GB" dirty="0">
                <a:latin typeface="APL385 Unicode" panose="020B0709000202000203" pitchFamily="49" charset="0"/>
              </a:rPr>
              <a:t>) (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¯1 ¯2 ¯3</a:t>
            </a:r>
            <a:r>
              <a:rPr lang="en-GB" dirty="0">
                <a:latin typeface="APL385 Unicode" panose="020B0709000202000203" pitchFamily="49" charset="0"/>
              </a:rPr>
              <a:t> ¯4)</a:t>
            </a:r>
          </a:p>
          <a:p>
            <a:pPr>
              <a:lnSpc>
                <a:spcPct val="150000"/>
              </a:lnSpc>
              <a:spcBef>
                <a:spcPts val="0"/>
              </a:spcBef>
              <a:buChar char=" "/>
              <a:tabLst>
                <a:tab pos="5486400" algn="r"/>
              </a:tabLst>
            </a:pPr>
            <a:r>
              <a:rPr lang="en-GB">
                <a:latin typeface="APL385 Unicode" panose="020B0709000202000203" pitchFamily="49" charset="0"/>
              </a:rPr>
              <a:t>   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6993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⍋↑(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¯1 ¯2 ¯3</a:t>
            </a:r>
            <a:r>
              <a:rPr lang="en-GB" dirty="0">
                <a:latin typeface="APL385 Unicode" panose="020B0709000202000203" pitchFamily="49" charset="0"/>
              </a:rPr>
              <a:t>) (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¯1 ¯2 ¯3</a:t>
            </a:r>
            <a:r>
              <a:rPr lang="en-GB" dirty="0">
                <a:latin typeface="APL385 Unicode" panose="020B0709000202000203" pitchFamily="49" charset="0"/>
              </a:rPr>
              <a:t> ¯4)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2 1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2815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⍋↑(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¯1 ¯2 ¯3</a:t>
            </a:r>
            <a:r>
              <a:rPr lang="en-GB" dirty="0">
                <a:latin typeface="APL385 Unicode" panose="020B0709000202000203" pitchFamily="49" charset="0"/>
              </a:rPr>
              <a:t>) (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¯1 ¯2 ¯3</a:t>
            </a:r>
            <a:r>
              <a:rPr lang="en-GB" dirty="0">
                <a:latin typeface="APL385 Unicode" panose="020B0709000202000203" pitchFamily="49" charset="0"/>
              </a:rPr>
              <a:t> ¯4)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2 1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miley Face 4" descr=" 5">
            <a:extLst>
              <a:ext uri="{FF2B5EF4-FFF2-40B4-BE49-F238E27FC236}">
                <a16:creationId xmlns:a16="http://schemas.microsoft.com/office/drawing/2014/main" id="{1422A506-45F1-40C1-B7DD-35860BC4D805}"/>
              </a:ext>
            </a:extLst>
          </p:cNvPr>
          <p:cNvSpPr/>
          <p:nvPr/>
        </p:nvSpPr>
        <p:spPr>
          <a:xfrm>
            <a:off x="71500" y="2391730"/>
            <a:ext cx="1363646" cy="3055193"/>
          </a:xfrm>
          <a:custGeom>
            <a:avLst/>
            <a:gdLst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388335 w 1349644"/>
              <a:gd name="connsiteY0" fmla="*/ 473000 h 1349644"/>
              <a:gd name="connsiteX1" fmla="*/ 458629 w 1349644"/>
              <a:gd name="connsiteY1" fmla="*/ 402706 h 1349644"/>
              <a:gd name="connsiteX2" fmla="*/ 528923 w 1349644"/>
              <a:gd name="connsiteY2" fmla="*/ 473000 h 1349644"/>
              <a:gd name="connsiteX3" fmla="*/ 458629 w 1349644"/>
              <a:gd name="connsiteY3" fmla="*/ 543294 h 1349644"/>
              <a:gd name="connsiteX4" fmla="*/ 388335 w 1349644"/>
              <a:gd name="connsiteY4" fmla="*/ 473000 h 1349644"/>
              <a:gd name="connsiteX5" fmla="*/ 820721 w 1349644"/>
              <a:gd name="connsiteY5" fmla="*/ 473000 h 1349644"/>
              <a:gd name="connsiteX6" fmla="*/ 891015 w 1349644"/>
              <a:gd name="connsiteY6" fmla="*/ 402706 h 1349644"/>
              <a:gd name="connsiteX7" fmla="*/ 961309 w 1349644"/>
              <a:gd name="connsiteY7" fmla="*/ 473000 h 1349644"/>
              <a:gd name="connsiteX8" fmla="*/ 891015 w 1349644"/>
              <a:gd name="connsiteY8" fmla="*/ 543294 h 1349644"/>
              <a:gd name="connsiteX9" fmla="*/ 820721 w 1349644"/>
              <a:gd name="connsiteY9" fmla="*/ 473000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388335 w 1349644"/>
              <a:gd name="connsiteY0" fmla="*/ 473000 h 1349644"/>
              <a:gd name="connsiteX1" fmla="*/ 458629 w 1349644"/>
              <a:gd name="connsiteY1" fmla="*/ 402706 h 1349644"/>
              <a:gd name="connsiteX2" fmla="*/ 458629 w 1349644"/>
              <a:gd name="connsiteY2" fmla="*/ 543294 h 1349644"/>
              <a:gd name="connsiteX3" fmla="*/ 388335 w 1349644"/>
              <a:gd name="connsiteY3" fmla="*/ 473000 h 1349644"/>
              <a:gd name="connsiteX4" fmla="*/ 820721 w 1349644"/>
              <a:gd name="connsiteY4" fmla="*/ 473000 h 1349644"/>
              <a:gd name="connsiteX5" fmla="*/ 891015 w 1349644"/>
              <a:gd name="connsiteY5" fmla="*/ 402706 h 1349644"/>
              <a:gd name="connsiteX6" fmla="*/ 961309 w 1349644"/>
              <a:gd name="connsiteY6" fmla="*/ 473000 h 1349644"/>
              <a:gd name="connsiteX7" fmla="*/ 891015 w 1349644"/>
              <a:gd name="connsiteY7" fmla="*/ 543294 h 1349644"/>
              <a:gd name="connsiteX8" fmla="*/ 820721 w 1349644"/>
              <a:gd name="connsiteY8" fmla="*/ 473000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388335 w 1349644"/>
              <a:gd name="connsiteY0" fmla="*/ 473000 h 1349644"/>
              <a:gd name="connsiteX1" fmla="*/ 458629 w 1349644"/>
              <a:gd name="connsiteY1" fmla="*/ 402706 h 1349644"/>
              <a:gd name="connsiteX2" fmla="*/ 458629 w 1349644"/>
              <a:gd name="connsiteY2" fmla="*/ 543294 h 1349644"/>
              <a:gd name="connsiteX3" fmla="*/ 820721 w 1349644"/>
              <a:gd name="connsiteY3" fmla="*/ 473000 h 1349644"/>
              <a:gd name="connsiteX4" fmla="*/ 891015 w 1349644"/>
              <a:gd name="connsiteY4" fmla="*/ 402706 h 1349644"/>
              <a:gd name="connsiteX5" fmla="*/ 961309 w 1349644"/>
              <a:gd name="connsiteY5" fmla="*/ 473000 h 1349644"/>
              <a:gd name="connsiteX6" fmla="*/ 891015 w 1349644"/>
              <a:gd name="connsiteY6" fmla="*/ 543294 h 1349644"/>
              <a:gd name="connsiteX7" fmla="*/ 820721 w 1349644"/>
              <a:gd name="connsiteY7" fmla="*/ 473000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388335 w 1349644"/>
              <a:gd name="connsiteY0" fmla="*/ 473000 h 1349644"/>
              <a:gd name="connsiteX1" fmla="*/ 458629 w 1349644"/>
              <a:gd name="connsiteY1" fmla="*/ 543294 h 1349644"/>
              <a:gd name="connsiteX2" fmla="*/ 820721 w 1349644"/>
              <a:gd name="connsiteY2" fmla="*/ 473000 h 1349644"/>
              <a:gd name="connsiteX3" fmla="*/ 891015 w 1349644"/>
              <a:gd name="connsiteY3" fmla="*/ 402706 h 1349644"/>
              <a:gd name="connsiteX4" fmla="*/ 961309 w 1349644"/>
              <a:gd name="connsiteY4" fmla="*/ 473000 h 1349644"/>
              <a:gd name="connsiteX5" fmla="*/ 891015 w 1349644"/>
              <a:gd name="connsiteY5" fmla="*/ 543294 h 1349644"/>
              <a:gd name="connsiteX6" fmla="*/ 820721 w 1349644"/>
              <a:gd name="connsiteY6" fmla="*/ 473000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820721 w 1349644"/>
              <a:gd name="connsiteY0" fmla="*/ 473000 h 1349644"/>
              <a:gd name="connsiteX1" fmla="*/ 891015 w 1349644"/>
              <a:gd name="connsiteY1" fmla="*/ 402706 h 1349644"/>
              <a:gd name="connsiteX2" fmla="*/ 961309 w 1349644"/>
              <a:gd name="connsiteY2" fmla="*/ 473000 h 1349644"/>
              <a:gd name="connsiteX3" fmla="*/ 891015 w 1349644"/>
              <a:gd name="connsiteY3" fmla="*/ 543294 h 1349644"/>
              <a:gd name="connsiteX4" fmla="*/ 820721 w 1349644"/>
              <a:gd name="connsiteY4" fmla="*/ 473000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820721 w 1349644"/>
              <a:gd name="connsiteY0" fmla="*/ 473000 h 1349644"/>
              <a:gd name="connsiteX1" fmla="*/ 891015 w 1349644"/>
              <a:gd name="connsiteY1" fmla="*/ 402706 h 1349644"/>
              <a:gd name="connsiteX2" fmla="*/ 961309 w 1349644"/>
              <a:gd name="connsiteY2" fmla="*/ 473000 h 1349644"/>
              <a:gd name="connsiteX3" fmla="*/ 820721 w 1349644"/>
              <a:gd name="connsiteY3" fmla="*/ 473000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820721 w 1349644"/>
              <a:gd name="connsiteY0" fmla="*/ 473000 h 1349644"/>
              <a:gd name="connsiteX1" fmla="*/ 891015 w 1349644"/>
              <a:gd name="connsiteY1" fmla="*/ 402706 h 1349644"/>
              <a:gd name="connsiteX2" fmla="*/ 961309 w 1349644"/>
              <a:gd name="connsiteY2" fmla="*/ 473000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820721 w 1349644"/>
              <a:gd name="connsiteY0" fmla="*/ 473000 h 1349644"/>
              <a:gd name="connsiteX1" fmla="*/ 891015 w 1349644"/>
              <a:gd name="connsiteY1" fmla="*/ 402706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820721 w 1349644"/>
              <a:gd name="connsiteY0" fmla="*/ 473000 h 1349644"/>
              <a:gd name="connsiteX1" fmla="*/ 891015 w 1349644"/>
              <a:gd name="connsiteY1" fmla="*/ 402706 h 1349644"/>
              <a:gd name="connsiteX2" fmla="*/ 820721 w 1349644"/>
              <a:gd name="connsiteY2" fmla="*/ 473000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1001696 w 1349644"/>
              <a:gd name="connsiteY0" fmla="*/ 584125 h 1349644"/>
              <a:gd name="connsiteX1" fmla="*/ 891015 w 1349644"/>
              <a:gd name="connsiteY1" fmla="*/ 402706 h 1349644"/>
              <a:gd name="connsiteX2" fmla="*/ 1001696 w 1349644"/>
              <a:gd name="connsiteY2" fmla="*/ 584125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1001696 w 1349644"/>
              <a:gd name="connsiteY0" fmla="*/ 584125 h 1349644"/>
              <a:gd name="connsiteX1" fmla="*/ 891015 w 1349644"/>
              <a:gd name="connsiteY1" fmla="*/ 402706 h 1349644"/>
              <a:gd name="connsiteX2" fmla="*/ 1001696 w 1349644"/>
              <a:gd name="connsiteY2" fmla="*/ 584125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891015 w 1349644"/>
              <a:gd name="connsiteY0" fmla="*/ 402706 h 1349644"/>
              <a:gd name="connsiteX1" fmla="*/ 1001696 w 1349644"/>
              <a:gd name="connsiteY1" fmla="*/ 584125 h 1349644"/>
              <a:gd name="connsiteX2" fmla="*/ 982455 w 1349644"/>
              <a:gd name="connsiteY2" fmla="*/ 494146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891015 w 1349644"/>
              <a:gd name="connsiteY0" fmla="*/ 402706 h 1349644"/>
              <a:gd name="connsiteX1" fmla="*/ 1001696 w 1349644"/>
              <a:gd name="connsiteY1" fmla="*/ 584125 h 1349644"/>
              <a:gd name="connsiteX0" fmla="*/ 309064 w 1349644"/>
              <a:gd name="connsiteY0" fmla="*/ 1094714 h 1349644"/>
              <a:gd name="connsiteX1" fmla="*/ 1039726 w 1349644"/>
              <a:gd name="connsiteY1" fmla="*/ 1094714 h 1349644"/>
              <a:gd name="connsiteX0" fmla="*/ 0 w 1349644"/>
              <a:gd name="connsiteY0" fmla="*/ 674822 h 1349644"/>
              <a:gd name="connsiteX1" fmla="*/ 674822 w 1349644"/>
              <a:gd name="connsiteY1" fmla="*/ 0 h 1349644"/>
              <a:gd name="connsiteX2" fmla="*/ 1349644 w 1349644"/>
              <a:gd name="connsiteY2" fmla="*/ 674822 h 1349644"/>
              <a:gd name="connsiteX3" fmla="*/ 674822 w 1349644"/>
              <a:gd name="connsiteY3" fmla="*/ 1349644 h 1349644"/>
              <a:gd name="connsiteX4" fmla="*/ 0 w 1349644"/>
              <a:gd name="connsiteY4" fmla="*/ 674822 h 1349644"/>
              <a:gd name="connsiteX0" fmla="*/ 0 w 1363646"/>
              <a:gd name="connsiteY0" fmla="*/ 674822 h 3007053"/>
              <a:gd name="connsiteX1" fmla="*/ 674822 w 1363646"/>
              <a:gd name="connsiteY1" fmla="*/ 0 h 3007053"/>
              <a:gd name="connsiteX2" fmla="*/ 1349644 w 1363646"/>
              <a:gd name="connsiteY2" fmla="*/ 674822 h 3007053"/>
              <a:gd name="connsiteX3" fmla="*/ 674822 w 1363646"/>
              <a:gd name="connsiteY3" fmla="*/ 1349644 h 3007053"/>
              <a:gd name="connsiteX4" fmla="*/ 0 w 1363646"/>
              <a:gd name="connsiteY4" fmla="*/ 674822 h 3007053"/>
              <a:gd name="connsiteX0" fmla="*/ 891015 w 1363646"/>
              <a:gd name="connsiteY0" fmla="*/ 402706 h 3007053"/>
              <a:gd name="connsiteX1" fmla="*/ 1363646 w 1363646"/>
              <a:gd name="connsiteY1" fmla="*/ 3003475 h 3007053"/>
              <a:gd name="connsiteX0" fmla="*/ 309064 w 1363646"/>
              <a:gd name="connsiteY0" fmla="*/ 1094714 h 3007053"/>
              <a:gd name="connsiteX1" fmla="*/ 1039726 w 1363646"/>
              <a:gd name="connsiteY1" fmla="*/ 1094714 h 3007053"/>
              <a:gd name="connsiteX0" fmla="*/ 0 w 1363646"/>
              <a:gd name="connsiteY0" fmla="*/ 674822 h 3007053"/>
              <a:gd name="connsiteX1" fmla="*/ 674822 w 1363646"/>
              <a:gd name="connsiteY1" fmla="*/ 0 h 3007053"/>
              <a:gd name="connsiteX2" fmla="*/ 1349644 w 1363646"/>
              <a:gd name="connsiteY2" fmla="*/ 674822 h 3007053"/>
              <a:gd name="connsiteX3" fmla="*/ 674822 w 1363646"/>
              <a:gd name="connsiteY3" fmla="*/ 1349644 h 3007053"/>
              <a:gd name="connsiteX4" fmla="*/ 0 w 1363646"/>
              <a:gd name="connsiteY4" fmla="*/ 674822 h 3007053"/>
              <a:gd name="connsiteX0" fmla="*/ 0 w 1363646"/>
              <a:gd name="connsiteY0" fmla="*/ 674822 h 3055193"/>
              <a:gd name="connsiteX1" fmla="*/ 674822 w 1363646"/>
              <a:gd name="connsiteY1" fmla="*/ 0 h 3055193"/>
              <a:gd name="connsiteX2" fmla="*/ 1349644 w 1363646"/>
              <a:gd name="connsiteY2" fmla="*/ 674822 h 3055193"/>
              <a:gd name="connsiteX3" fmla="*/ 674822 w 1363646"/>
              <a:gd name="connsiteY3" fmla="*/ 1349644 h 3055193"/>
              <a:gd name="connsiteX4" fmla="*/ 0 w 1363646"/>
              <a:gd name="connsiteY4" fmla="*/ 674822 h 3055193"/>
              <a:gd name="connsiteX0" fmla="*/ 1014840 w 1363646"/>
              <a:gd name="connsiteY0" fmla="*/ 2955406 h 3055193"/>
              <a:gd name="connsiteX1" fmla="*/ 1363646 w 1363646"/>
              <a:gd name="connsiteY1" fmla="*/ 3003475 h 3055193"/>
              <a:gd name="connsiteX0" fmla="*/ 309064 w 1363646"/>
              <a:gd name="connsiteY0" fmla="*/ 1094714 h 3055193"/>
              <a:gd name="connsiteX1" fmla="*/ 1039726 w 1363646"/>
              <a:gd name="connsiteY1" fmla="*/ 1094714 h 3055193"/>
              <a:gd name="connsiteX0" fmla="*/ 0 w 1363646"/>
              <a:gd name="connsiteY0" fmla="*/ 674822 h 3055193"/>
              <a:gd name="connsiteX1" fmla="*/ 674822 w 1363646"/>
              <a:gd name="connsiteY1" fmla="*/ 0 h 3055193"/>
              <a:gd name="connsiteX2" fmla="*/ 1349644 w 1363646"/>
              <a:gd name="connsiteY2" fmla="*/ 674822 h 3055193"/>
              <a:gd name="connsiteX3" fmla="*/ 674822 w 1363646"/>
              <a:gd name="connsiteY3" fmla="*/ 1349644 h 3055193"/>
              <a:gd name="connsiteX4" fmla="*/ 0 w 1363646"/>
              <a:gd name="connsiteY4" fmla="*/ 674822 h 3055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3646" h="3055193" stroke="0" extrusionOk="0">
                <a:moveTo>
                  <a:pt x="0" y="674822"/>
                </a:moveTo>
                <a:cubicBezTo>
                  <a:pt x="0" y="302128"/>
                  <a:pt x="302128" y="0"/>
                  <a:pt x="674822" y="0"/>
                </a:cubicBezTo>
                <a:cubicBezTo>
                  <a:pt x="1047516" y="0"/>
                  <a:pt x="1349644" y="302128"/>
                  <a:pt x="1349644" y="674822"/>
                </a:cubicBezTo>
                <a:cubicBezTo>
                  <a:pt x="1349644" y="1047516"/>
                  <a:pt x="1047516" y="1349644"/>
                  <a:pt x="674822" y="1349644"/>
                </a:cubicBezTo>
                <a:cubicBezTo>
                  <a:pt x="302128" y="1349644"/>
                  <a:pt x="0" y="1047516"/>
                  <a:pt x="0" y="674822"/>
                </a:cubicBezTo>
                <a:close/>
              </a:path>
              <a:path w="1363646" h="3055193" fill="darkenLess" extrusionOk="0">
                <a:moveTo>
                  <a:pt x="1014840" y="2955406"/>
                </a:moveTo>
                <a:cubicBezTo>
                  <a:pt x="1051734" y="3015879"/>
                  <a:pt x="1145777" y="3117627"/>
                  <a:pt x="1363646" y="3003475"/>
                </a:cubicBezTo>
              </a:path>
              <a:path w="1363646" h="3055193" fill="none" extrusionOk="0">
                <a:moveTo>
                  <a:pt x="309064" y="1094714"/>
                </a:moveTo>
                <a:cubicBezTo>
                  <a:pt x="552903" y="927251"/>
                  <a:pt x="796457" y="927251"/>
                  <a:pt x="1039726" y="1094714"/>
                </a:cubicBezTo>
              </a:path>
              <a:path w="1363646" h="3055193" fill="none">
                <a:moveTo>
                  <a:pt x="0" y="674822"/>
                </a:moveTo>
                <a:cubicBezTo>
                  <a:pt x="0" y="302128"/>
                  <a:pt x="302128" y="0"/>
                  <a:pt x="674822" y="0"/>
                </a:cubicBezTo>
                <a:cubicBezTo>
                  <a:pt x="1047516" y="0"/>
                  <a:pt x="1349644" y="302128"/>
                  <a:pt x="1349644" y="674822"/>
                </a:cubicBezTo>
                <a:cubicBezTo>
                  <a:pt x="1349644" y="1047516"/>
                  <a:pt x="1047516" y="1349644"/>
                  <a:pt x="674822" y="1349644"/>
                </a:cubicBezTo>
                <a:cubicBezTo>
                  <a:pt x="302128" y="1349644"/>
                  <a:pt x="0" y="1047516"/>
                  <a:pt x="0" y="674822"/>
                </a:cubicBezTo>
                <a:close/>
              </a:path>
            </a:pathLst>
          </a:custGeom>
          <a:noFill/>
          <a:ln w="38100" cap="rnd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10677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505" y="1200151"/>
            <a:ext cx="8820980" cy="339447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sz="9600" spc="-96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sz="96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endParaRPr lang="en-US" sz="9600" dirty="0">
              <a:solidFill>
                <a:schemeClr val="bg1">
                  <a:lumMod val="65000"/>
                </a:schemeClr>
              </a:solidFill>
              <a:latin typeface="APL333" panose="020B0700000202000203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201018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A7E35-8143-4A29-BD04-2911722F7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7AAF5-B719-450F-B776-C378F1509A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253917" cy="3394472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endParaRPr lang="en-US" dirty="0"/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  <a:p>
            <a:pPr marL="0" indent="0" algn="r">
              <a:spcBef>
                <a:spcPts val="0"/>
              </a:spcBef>
              <a:buNone/>
            </a:pP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33" panose="020B0700000202000203" pitchFamily="34" charset="0"/>
              </a:rPr>
              <a:t> 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33" panose="020B0700000202000203" pitchFamily="34" charset="0"/>
              </a:rPr>
              <a:t> </a:t>
            </a:r>
            <a:r>
              <a:rPr lang="pl-PL" dirty="0">
                <a:solidFill>
                  <a:srgbClr val="002060"/>
                </a:solidFill>
                <a:latin typeface="APL333" panose="020B0700000202000203" pitchFamily="34" charset="0"/>
              </a:rPr>
              <a:t>⎕NULL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33" panose="020B0700000202000203" pitchFamily="34" charset="0"/>
              </a:rPr>
              <a:t> 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33" panose="020B0700000202000203" pitchFamily="34" charset="0"/>
              </a:rPr>
              <a:t> </a:t>
            </a:r>
            <a:r>
              <a:rPr lang="pl-PL" dirty="0">
                <a:latin typeface="APL333" panose="020B0700000202000203" pitchFamily="34" charset="0"/>
              </a:rPr>
              <a:t>¯1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33" panose="020B0700000202000203" pitchFamily="34" charset="0"/>
              </a:rPr>
              <a:t> 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33" panose="020B0700000202000203" pitchFamily="34" charset="0"/>
              </a:rPr>
              <a:t> </a:t>
            </a:r>
            <a:r>
              <a:rPr lang="pl-PL" dirty="0">
                <a:latin typeface="APL333" panose="020B0700000202000203" pitchFamily="34" charset="0"/>
              </a:rPr>
              <a:t>0</a:t>
            </a:r>
            <a:r>
              <a:rPr lang="pl-PL" sz="2800" dirty="0">
                <a:latin typeface="APL333" panose="020B0700000202000203" pitchFamily="34" charset="0"/>
              </a:rPr>
              <a:t>J</a:t>
            </a:r>
            <a:r>
              <a:rPr lang="pl-PL" sz="2400" b="1" dirty="0">
                <a:latin typeface="APL333" panose="020B0700000202000203" pitchFamily="34" charset="0"/>
              </a:rPr>
              <a:t>¯2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33" panose="020B0700000202000203" pitchFamily="34" charset="0"/>
              </a:rPr>
              <a:t> 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33" panose="020B0700000202000203" pitchFamily="34" charset="0"/>
              </a:rPr>
              <a:t> </a:t>
            </a:r>
            <a:r>
              <a:rPr lang="pl-PL" dirty="0">
                <a:latin typeface="APL333" panose="020B0700000202000203" pitchFamily="34" charset="0"/>
              </a:rPr>
              <a:t>0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33" panose="020B0700000202000203" pitchFamily="34" charset="0"/>
              </a:rPr>
              <a:t> 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33" panose="020B0700000202000203" pitchFamily="34" charset="0"/>
              </a:rPr>
              <a:t> </a:t>
            </a:r>
            <a:r>
              <a:rPr lang="pl-PL" dirty="0">
                <a:latin typeface="APL333" panose="020B0700000202000203" pitchFamily="34" charset="0"/>
              </a:rPr>
              <a:t>0</a:t>
            </a:r>
            <a:r>
              <a:rPr lang="pl-PL" sz="2800" dirty="0">
                <a:latin typeface="APL333" panose="020B0700000202000203" pitchFamily="34" charset="0"/>
              </a:rPr>
              <a:t>J</a:t>
            </a:r>
            <a:r>
              <a:rPr lang="pl-PL" sz="2400" b="1" dirty="0">
                <a:latin typeface="APL333" panose="020B0700000202000203" pitchFamily="34" charset="0"/>
              </a:rPr>
              <a:t>2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33" panose="020B0700000202000203" pitchFamily="34" charset="0"/>
              </a:rPr>
              <a:t> 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33" panose="020B0700000202000203" pitchFamily="34" charset="0"/>
              </a:rPr>
              <a:t> </a:t>
            </a:r>
            <a:r>
              <a:rPr lang="pl-PL" dirty="0">
                <a:latin typeface="APL333" panose="020B0700000202000203" pitchFamily="34" charset="0"/>
              </a:rPr>
              <a:t>1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33" panose="020B0700000202000203" pitchFamily="34" charset="0"/>
              </a:rPr>
              <a:t> 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33" panose="020B0700000202000203" pitchFamily="34" charset="0"/>
              </a:rPr>
              <a:t> </a:t>
            </a:r>
            <a:r>
              <a:rPr lang="pl-PL" dirty="0">
                <a:solidFill>
                  <a:schemeClr val="accent5">
                    <a:lumMod val="75000"/>
                  </a:schemeClr>
                </a:solidFill>
                <a:latin typeface="APL333" panose="020B0700000202000203" pitchFamily="34" charset="0"/>
              </a:rPr>
              <a:t>'A'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096536-210C-40EA-98D4-11DA5C09811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52345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  <a:r>
              <a:rPr lang="en-GB" dirty="0">
                <a:latin typeface="APL385 Unicode" panose="020B0709000202000203" pitchFamily="49" charset="0"/>
              </a:rPr>
              <a:t>PENTER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48169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  <a:r>
              <a:rPr lang="en-GB" spc="-3000" dirty="0">
                <a:solidFill>
                  <a:srgbClr val="00B0F0"/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rgbClr val="00B0F0"/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rgbClr val="FF9421"/>
                </a:solidFill>
                <a:latin typeface="APL385 Unicode" panose="020B0709000202000203" pitchFamily="49" charset="0"/>
              </a:rPr>
              <a:t>CAR</a:t>
            </a:r>
            <a:r>
              <a:rPr lang="en-GB" dirty="0">
                <a:solidFill>
                  <a:srgbClr val="00B0F0"/>
                </a:solidFill>
                <a:latin typeface="APL385 Unicode" panose="020B0709000202000203" pitchFamily="49" charset="0"/>
              </a:rPr>
              <a:t>P</a:t>
            </a:r>
            <a:r>
              <a:rPr lang="en-GB" dirty="0">
                <a:latin typeface="APL385 Unicode" panose="020B0709000202000203" pitchFamily="49" charset="0"/>
              </a:rPr>
              <a:t>ENTER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302475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/>
          </a:bodyPr>
          <a:lstStyle/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US" sz="3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US" sz="3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sz="3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sz="3000" dirty="0">
                <a:latin typeface="APL385 Unicode" panose="020B0709000202000203" pitchFamily="49" charset="0"/>
              </a:rPr>
              <a:t>      1 2        1 2 </a:t>
            </a:r>
            <a:r>
              <a:rPr lang="en-GB" sz="3000" spc="-3000" dirty="0">
                <a:latin typeface="APL385 Unicode" panose="020B0709000202000203" pitchFamily="49" charset="0"/>
              </a:rPr>
              <a:t>3</a:t>
            </a:r>
            <a:endParaRPr lang="en-GB" sz="3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sz="3000" dirty="0">
                <a:latin typeface="APL385 Unicode" panose="020B0709000202000203" pitchFamily="49" charset="0"/>
              </a:rPr>
              <a:t>      1 2        1 2 3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 sz="3000" dirty="0">
                <a:latin typeface="APL385 Unicode" panose="020B0709000202000203" pitchFamily="49" charset="0"/>
              </a:rPr>
              <a:t>      1 2</a:t>
            </a:r>
            <a:r>
              <a:rPr lang="en-GB" sz="3000" dirty="0">
                <a:latin typeface="APL385 Unicode" panose="020B0709000202000203" pitchFamily="49" charset="0"/>
              </a:rPr>
              <a:t>        </a:t>
            </a:r>
            <a:endParaRPr lang="en-US" sz="30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6003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Major Cells:</a:t>
            </a:r>
            <a:r>
              <a:rPr lang="en-US" b="0" dirty="0">
                <a:latin typeface="APL385 Unicode" panose="020B0709000202000203" pitchFamily="49" charset="0"/>
              </a:rPr>
              <a:t> mat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dirty="0">
                <a:latin typeface="APL385 Unicode" panose="020B0709000202000203" pitchFamily="49" charset="0"/>
              </a:rPr>
              <a:t>       ┌→─────┐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↓John  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│Roger 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│Adam  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│Morten│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│Jay   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└──────┘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8D3773-9DE6-4B48-80D0-10902A8F67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155061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/>
          </a:bodyPr>
          <a:lstStyle/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US" sz="3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US" sz="3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sz="3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sz="3000" dirty="0">
                <a:latin typeface="APL385 Unicode" panose="020B0709000202000203" pitchFamily="49" charset="0"/>
              </a:rPr>
              <a:t>      1 2</a:t>
            </a:r>
            <a:r>
              <a:rPr lang="en-GB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GB" sz="3000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z="3000" dirty="0">
                <a:latin typeface="APL385 Unicode" panose="020B0709000202000203" pitchFamily="49" charset="0"/>
              </a:rPr>
              <a:t>      1 2 </a:t>
            </a:r>
            <a:r>
              <a:rPr lang="en-GB" sz="3000" spc="-3000" dirty="0">
                <a:latin typeface="APL385 Unicode" panose="020B0709000202000203" pitchFamily="49" charset="0"/>
              </a:rPr>
              <a:t>3</a:t>
            </a:r>
            <a:endParaRPr lang="en-GB" sz="3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sz="3000" dirty="0">
                <a:latin typeface="APL385 Unicode" panose="020B0709000202000203" pitchFamily="49" charset="0"/>
              </a:rPr>
              <a:t>      1 2</a:t>
            </a:r>
            <a:r>
              <a:rPr lang="en-GB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GB" sz="3000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z="3000" dirty="0">
                <a:latin typeface="APL385 Unicode" panose="020B0709000202000203" pitchFamily="49" charset="0"/>
              </a:rPr>
              <a:t>      1 2 3</a:t>
            </a:r>
            <a:endParaRPr lang="en-GB" sz="3000" dirty="0">
              <a:solidFill>
                <a:schemeClr val="bg1">
                  <a:lumMod val="65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 sz="3000" dirty="0">
                <a:latin typeface="APL385 Unicode" panose="020B0709000202000203" pitchFamily="49" charset="0"/>
              </a:rPr>
              <a:t>      1 2</a:t>
            </a:r>
            <a:r>
              <a:rPr lang="en-GB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GB" sz="3000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      </a:t>
            </a:r>
            <a:r>
              <a:rPr lang="en-GB" sz="3000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US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GB" sz="3000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 </a:t>
            </a:r>
            <a:r>
              <a:rPr lang="en-GB" sz="3000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US" sz="30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095787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/>
          </a:bodyPr>
          <a:lstStyle/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US" sz="3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US" sz="3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sz="3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sz="3000" dirty="0">
                <a:latin typeface="APL385 Unicode" panose="020B0709000202000203" pitchFamily="49" charset="0"/>
              </a:rPr>
              <a:t>      </a:t>
            </a:r>
            <a:r>
              <a:rPr lang="en-GB" sz="3000" dirty="0">
                <a:solidFill>
                  <a:srgbClr val="FF9421"/>
                </a:solidFill>
                <a:latin typeface="APL385 Unicode" panose="020B0709000202000203" pitchFamily="49" charset="0"/>
              </a:rPr>
              <a:t>1</a:t>
            </a:r>
            <a:r>
              <a:rPr lang="en-GB" sz="3000" dirty="0">
                <a:latin typeface="APL385 Unicode" panose="020B0709000202000203" pitchFamily="49" charset="0"/>
              </a:rPr>
              <a:t> </a:t>
            </a:r>
            <a:r>
              <a:rPr lang="en-GB" sz="3000" dirty="0">
                <a:solidFill>
                  <a:srgbClr val="00B0F0"/>
                </a:solidFill>
                <a:latin typeface="APL385 Unicode" panose="020B0709000202000203" pitchFamily="49" charset="0"/>
              </a:rPr>
              <a:t>2</a:t>
            </a:r>
            <a:r>
              <a:rPr lang="en-GB" sz="3000" dirty="0">
                <a:latin typeface="APL385 Unicode" panose="020B0709000202000203" pitchFamily="49" charset="0"/>
              </a:rPr>
              <a:t> </a:t>
            </a:r>
            <a:r>
              <a:rPr lang="en-GB" sz="3000" spc="-3000" dirty="0">
                <a:solidFill>
                  <a:srgbClr val="7C7DCF"/>
                </a:solidFill>
                <a:latin typeface="APL385 Unicode" panose="020B0709000202000203" pitchFamily="49" charset="0"/>
              </a:rPr>
              <a:t>¯</a:t>
            </a:r>
            <a:r>
              <a:rPr lang="en-GB" sz="3000" dirty="0">
                <a:solidFill>
                  <a:srgbClr val="7C7DCF"/>
                </a:solidFill>
                <a:latin typeface="APL385 Unicode" panose="020B0709000202000203" pitchFamily="49" charset="0"/>
              </a:rPr>
              <a:t>∞</a:t>
            </a:r>
            <a:r>
              <a:rPr lang="en-GB" sz="3000" dirty="0">
                <a:latin typeface="APL385 Unicode" panose="020B0709000202000203" pitchFamily="49" charset="0"/>
              </a:rPr>
              <a:t>      </a:t>
            </a:r>
            <a:r>
              <a:rPr lang="en-GB" sz="3000" dirty="0">
                <a:solidFill>
                  <a:srgbClr val="FF9421"/>
                </a:solidFill>
                <a:latin typeface="APL385 Unicode" panose="020B0709000202000203" pitchFamily="49" charset="0"/>
              </a:rPr>
              <a:t>1</a:t>
            </a:r>
            <a:r>
              <a:rPr lang="en-GB" sz="3000" dirty="0">
                <a:latin typeface="APL385 Unicode" panose="020B0709000202000203" pitchFamily="49" charset="0"/>
              </a:rPr>
              <a:t> </a:t>
            </a:r>
            <a:r>
              <a:rPr lang="en-GB" sz="3000" dirty="0">
                <a:solidFill>
                  <a:srgbClr val="00B0F0"/>
                </a:solidFill>
                <a:latin typeface="APL385 Unicode" panose="020B0709000202000203" pitchFamily="49" charset="0"/>
              </a:rPr>
              <a:t>2</a:t>
            </a:r>
            <a:r>
              <a:rPr lang="en-GB" sz="3000" dirty="0">
                <a:latin typeface="APL385 Unicode" panose="020B0709000202000203" pitchFamily="49" charset="0"/>
              </a:rPr>
              <a:t> </a:t>
            </a:r>
            <a:r>
              <a:rPr lang="en-GB" sz="3000" spc="-3000" dirty="0">
                <a:solidFill>
                  <a:srgbClr val="7C7DCF"/>
                </a:solidFill>
                <a:latin typeface="APL385 Unicode" panose="020B0709000202000203" pitchFamily="49" charset="0"/>
              </a:rPr>
              <a:t>3</a:t>
            </a:r>
            <a:endParaRPr lang="en-GB" sz="3000" dirty="0">
              <a:solidFill>
                <a:srgbClr val="7C7DCF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sz="3000" dirty="0">
                <a:latin typeface="APL385 Unicode" panose="020B0709000202000203" pitchFamily="49" charset="0"/>
              </a:rPr>
              <a:t>      1 2</a:t>
            </a:r>
            <a:r>
              <a:rPr lang="en-GB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GB" sz="3000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z="3000" dirty="0">
                <a:latin typeface="APL385 Unicode" panose="020B0709000202000203" pitchFamily="49" charset="0"/>
              </a:rPr>
              <a:t>      1 2 3</a:t>
            </a:r>
            <a:endParaRPr lang="en-GB" sz="3000" dirty="0">
              <a:solidFill>
                <a:schemeClr val="bg1">
                  <a:lumMod val="65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 sz="3000" dirty="0">
                <a:latin typeface="APL385 Unicode" panose="020B0709000202000203" pitchFamily="49" charset="0"/>
              </a:rPr>
              <a:t>      1 2</a:t>
            </a:r>
            <a:r>
              <a:rPr lang="en-GB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GB" sz="3000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      </a:t>
            </a:r>
            <a:r>
              <a:rPr lang="en-GB" sz="3000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US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GB" sz="3000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 </a:t>
            </a:r>
            <a:r>
              <a:rPr lang="en-GB" sz="3000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US" sz="30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6392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C10CB583-9D1D-4FA0-91BE-9B18287C4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Rules: different shape</a:t>
            </a:r>
            <a:endParaRPr lang="en-GB" dirty="0"/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F88FFFF4-607D-418B-901E-79AFD4B3C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613957" cy="3394472"/>
          </a:xfrm>
        </p:spPr>
        <p:txBody>
          <a:bodyPr>
            <a:normAutofit/>
          </a:bodyPr>
          <a:lstStyle/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US" sz="3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US" sz="3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GB" sz="30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sz="3000" dirty="0">
                <a:latin typeface="APL385 Unicode" panose="020B0709000202000203" pitchFamily="49" charset="0"/>
              </a:rPr>
              <a:t>      </a:t>
            </a:r>
            <a:r>
              <a:rPr lang="en-GB" sz="3000" dirty="0">
                <a:solidFill>
                  <a:srgbClr val="FF9421"/>
                </a:solidFill>
                <a:latin typeface="APL385 Unicode" panose="020B0709000202000203" pitchFamily="49" charset="0"/>
              </a:rPr>
              <a:t>1</a:t>
            </a:r>
            <a:r>
              <a:rPr lang="en-GB" sz="3000" dirty="0">
                <a:latin typeface="APL385 Unicode" panose="020B0709000202000203" pitchFamily="49" charset="0"/>
              </a:rPr>
              <a:t> </a:t>
            </a:r>
            <a:r>
              <a:rPr lang="en-GB" sz="3000" dirty="0">
                <a:solidFill>
                  <a:srgbClr val="00B0F0"/>
                </a:solidFill>
                <a:latin typeface="APL385 Unicode" panose="020B0709000202000203" pitchFamily="49" charset="0"/>
              </a:rPr>
              <a:t>2</a:t>
            </a:r>
            <a:r>
              <a:rPr lang="en-GB" sz="3000" dirty="0">
                <a:latin typeface="APL385 Unicode" panose="020B0709000202000203" pitchFamily="49" charset="0"/>
              </a:rPr>
              <a:t> </a:t>
            </a:r>
            <a:r>
              <a:rPr lang="en-GB" sz="3000" spc="-3000" dirty="0">
                <a:solidFill>
                  <a:srgbClr val="7C7DCF"/>
                </a:solidFill>
                <a:latin typeface="APL385 Unicode" panose="020B0709000202000203" pitchFamily="49" charset="0"/>
              </a:rPr>
              <a:t>¯</a:t>
            </a:r>
            <a:r>
              <a:rPr lang="en-GB" sz="3000" dirty="0">
                <a:solidFill>
                  <a:srgbClr val="7C7DCF"/>
                </a:solidFill>
                <a:latin typeface="APL385 Unicode" panose="020B0709000202000203" pitchFamily="49" charset="0"/>
              </a:rPr>
              <a:t>∞</a:t>
            </a:r>
            <a:r>
              <a:rPr lang="en-GB" sz="3000" dirty="0">
                <a:latin typeface="APL385 Unicode" panose="020B0709000202000203" pitchFamily="49" charset="0"/>
              </a:rPr>
              <a:t>      </a:t>
            </a:r>
            <a:r>
              <a:rPr lang="en-GB" sz="3000" dirty="0">
                <a:solidFill>
                  <a:srgbClr val="FF9421"/>
                </a:solidFill>
                <a:latin typeface="APL385 Unicode" panose="020B0709000202000203" pitchFamily="49" charset="0"/>
              </a:rPr>
              <a:t>1</a:t>
            </a:r>
            <a:r>
              <a:rPr lang="en-GB" sz="3000" dirty="0">
                <a:latin typeface="APL385 Unicode" panose="020B0709000202000203" pitchFamily="49" charset="0"/>
              </a:rPr>
              <a:t> </a:t>
            </a:r>
            <a:r>
              <a:rPr lang="en-GB" sz="3000" dirty="0">
                <a:solidFill>
                  <a:srgbClr val="00B0F0"/>
                </a:solidFill>
                <a:latin typeface="APL385 Unicode" panose="020B0709000202000203" pitchFamily="49" charset="0"/>
              </a:rPr>
              <a:t>2</a:t>
            </a:r>
            <a:r>
              <a:rPr lang="en-GB" sz="3000" dirty="0">
                <a:latin typeface="APL385 Unicode" panose="020B0709000202000203" pitchFamily="49" charset="0"/>
              </a:rPr>
              <a:t> </a:t>
            </a:r>
            <a:r>
              <a:rPr lang="en-GB" sz="3000" spc="-3000" dirty="0">
                <a:solidFill>
                  <a:srgbClr val="7C7DCF"/>
                </a:solidFill>
                <a:latin typeface="APL385 Unicode" panose="020B0709000202000203" pitchFamily="49" charset="0"/>
              </a:rPr>
              <a:t>3</a:t>
            </a:r>
            <a:endParaRPr lang="en-GB" sz="3000" dirty="0">
              <a:solidFill>
                <a:srgbClr val="7C7DCF"/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GB" sz="3000" dirty="0">
                <a:latin typeface="APL385 Unicode" panose="020B0709000202000203" pitchFamily="49" charset="0"/>
              </a:rPr>
              <a:t>      1 2</a:t>
            </a:r>
            <a:r>
              <a:rPr lang="en-GB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GB" sz="3000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z="3000" dirty="0">
                <a:latin typeface="APL385 Unicode" panose="020B0709000202000203" pitchFamily="49" charset="0"/>
              </a:rPr>
              <a:t>      1 2 3</a:t>
            </a:r>
            <a:endParaRPr lang="en-GB" sz="3000" dirty="0">
              <a:solidFill>
                <a:schemeClr val="bg1">
                  <a:lumMod val="65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r>
              <a:rPr lang="en-US" sz="3000" dirty="0">
                <a:latin typeface="APL385 Unicode" panose="020B0709000202000203" pitchFamily="49" charset="0"/>
              </a:rPr>
              <a:t>      1 2</a:t>
            </a:r>
            <a:r>
              <a:rPr lang="en-GB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GB" sz="3000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      </a:t>
            </a:r>
            <a:r>
              <a:rPr lang="en-GB" sz="3000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US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</a:t>
            </a:r>
            <a:r>
              <a:rPr lang="en-GB" sz="3000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 </a:t>
            </a:r>
            <a:r>
              <a:rPr lang="en-GB" sz="3000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sz="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  <a:tabLst>
                <a:tab pos="5486400" algn="r"/>
              </a:tabLst>
            </a:pPr>
            <a:endParaRPr lang="en-US" sz="30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53187A7-19EE-41C0-A48E-6D09E3E747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Box 4" descr=" 5">
            <a:extLst>
              <a:ext uri="{FF2B5EF4-FFF2-40B4-BE49-F238E27FC236}">
                <a16:creationId xmlns:a16="http://schemas.microsoft.com/office/drawing/2014/main" id="{B6E3C6F1-05E1-4454-996C-AAC7ED1CC210}"/>
              </a:ext>
            </a:extLst>
          </p:cNvPr>
          <p:cNvSpPr txBox="1"/>
          <p:nvPr/>
        </p:nvSpPr>
        <p:spPr>
          <a:xfrm>
            <a:off x="3311860" y="2344406"/>
            <a:ext cx="675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endParaRPr lang="en-GB" sz="3200" b="1" dirty="0">
              <a:ln w="12700">
                <a:solidFill>
                  <a:srgbClr val="FF0000"/>
                </a:solidFill>
              </a:ln>
              <a:solidFill>
                <a:srgbClr val="FF0000"/>
              </a:solidFill>
              <a:latin typeface="Symbola" panose="02020503060805020204" pitchFamily="18" charset="0"/>
              <a:ea typeface="Symbola" panose="02020503060805020204" pitchFamily="18" charset="0"/>
              <a:cs typeface="Everson Mono" panose="02000500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71570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TAO Rules: different rank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┌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→</a:t>
            </a:r>
            <a:r>
              <a:rPr lang="en-US" dirty="0">
                <a:latin typeface="APL385 Unicode" panose="020B0709000202000203" pitchFamily="49" charset="0"/>
              </a:rPr>
              <a:t>──┐     ┌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→</a:t>
            </a:r>
            <a:r>
              <a:rPr lang="en-US" dirty="0">
                <a:latin typeface="APL385 Unicode" panose="020B0709000202000203" pitchFamily="49" charset="0"/>
              </a:rPr>
              <a:t>────┐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│APL│     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↓</a:t>
            </a:r>
            <a:r>
              <a:rPr lang="en-US" dirty="0">
                <a:latin typeface="APL385 Unicode" panose="020B0709000202000203" pitchFamily="49" charset="0"/>
              </a:rPr>
              <a:t>Adam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└───┘     │Jay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          │Roger│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          └─────┘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8D3773-9DE6-4B48-80D0-10902A8F67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06955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TAO Rules: different rank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┌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→</a:t>
            </a:r>
            <a:r>
              <a:rPr lang="en-US" dirty="0">
                <a:latin typeface="APL385 Unicode" panose="020B0709000202000203" pitchFamily="49" charset="0"/>
              </a:rPr>
              <a:t>──┐     ┌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→</a:t>
            </a:r>
            <a:r>
              <a:rPr lang="en-US" dirty="0">
                <a:latin typeface="APL385 Unicode" panose="020B0709000202000203" pitchFamily="49" charset="0"/>
              </a:rPr>
              <a:t>────┐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↓</a:t>
            </a:r>
            <a:r>
              <a:rPr lang="en-US" dirty="0">
                <a:latin typeface="APL385 Unicode" panose="020B0709000202000203" pitchFamily="49" charset="0"/>
              </a:rPr>
              <a:t>APL│     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↓</a:t>
            </a:r>
            <a:r>
              <a:rPr lang="en-US" dirty="0">
                <a:latin typeface="APL385 Unicode" panose="020B0709000202000203" pitchFamily="49" charset="0"/>
              </a:rPr>
              <a:t>Adam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└───┘     │Jay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          │Roger│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          └─────┘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8D3773-9DE6-4B48-80D0-10902A8F67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855760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TAO Rules: different rank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┌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→</a:t>
            </a:r>
            <a:r>
              <a:rPr lang="en-US" dirty="0">
                <a:latin typeface="APL385 Unicode" panose="020B0709000202000203" pitchFamily="49" charset="0"/>
              </a:rPr>
              <a:t>────┐   ┌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→</a:t>
            </a:r>
            <a:r>
              <a:rPr lang="en-US" dirty="0">
                <a:latin typeface="APL385 Unicode" panose="020B0709000202000203" pitchFamily="49" charset="0"/>
              </a:rPr>
              <a:t>────┐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↓</a:t>
            </a:r>
            <a:r>
              <a:rPr lang="en-US" dirty="0">
                <a:latin typeface="APL385 Unicode" panose="020B0709000202000203" pitchFamily="49" charset="0"/>
              </a:rPr>
              <a:t>APL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US" dirty="0">
                <a:latin typeface="APL385 Unicode" panose="020B0709000202000203" pitchFamily="49" charset="0"/>
              </a:rPr>
              <a:t>│   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↓</a:t>
            </a:r>
            <a:r>
              <a:rPr lang="en-US" dirty="0">
                <a:latin typeface="APL385 Unicode" panose="020B0709000202000203" pitchFamily="49" charset="0"/>
              </a:rPr>
              <a:t>Adam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│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US" dirty="0">
                <a:latin typeface="APL385 Unicode" panose="020B0709000202000203" pitchFamily="49" charset="0"/>
              </a:rPr>
              <a:t>│   │Jay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│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US" dirty="0">
                <a:latin typeface="APL385 Unicode" panose="020B0709000202000203" pitchFamily="49" charset="0"/>
              </a:rPr>
              <a:t>│   │Roger│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└─────┘   └─────┘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8D3773-9DE6-4B48-80D0-10902A8F67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377850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TAO Rules: different rank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┌→────┐   ┌→────┐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↓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A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P</a:t>
            </a:r>
            <a:r>
              <a:rPr lang="en-US" dirty="0">
                <a:solidFill>
                  <a:srgbClr val="7C7DCF"/>
                </a:solidFill>
                <a:latin typeface="APL385 Unicode" panose="020B0709000202000203" pitchFamily="49" charset="0"/>
              </a:rPr>
              <a:t>L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US" dirty="0">
                <a:latin typeface="APL385 Unicode" panose="020B0709000202000203" pitchFamily="49" charset="0"/>
              </a:rPr>
              <a:t>│   ↓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A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d</a:t>
            </a:r>
            <a:r>
              <a:rPr lang="en-US" dirty="0">
                <a:solidFill>
                  <a:srgbClr val="7C7DCF"/>
                </a:solidFill>
                <a:latin typeface="APL385 Unicode" panose="020B0709000202000203" pitchFamily="49" charset="0"/>
              </a:rPr>
              <a:t>a</a:t>
            </a:r>
            <a:r>
              <a:rPr lang="en-US" dirty="0">
                <a:latin typeface="APL385 Unicode" panose="020B0709000202000203" pitchFamily="49" charset="0"/>
              </a:rPr>
              <a:t>m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│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US" dirty="0">
                <a:latin typeface="APL385 Unicode" panose="020B0709000202000203" pitchFamily="49" charset="0"/>
              </a:rPr>
              <a:t>│   │Jay  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│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  <a:r>
              <a:rPr lang="en-US" dirty="0">
                <a:latin typeface="APL385 Unicode" panose="020B0709000202000203" pitchFamily="49" charset="0"/>
              </a:rPr>
              <a:t>│   │Roger│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└─────┘   └─────┘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8D3773-9DE6-4B48-80D0-10902A8F67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30430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TAO Rules: different rank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┌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→</a:t>
            </a:r>
            <a:r>
              <a:rPr lang="en-US" dirty="0">
                <a:latin typeface="APL385 Unicode" panose="020B0709000202000203" pitchFamily="49" charset="0"/>
              </a:rPr>
              <a:t>──┐     ┌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→</a:t>
            </a:r>
            <a:r>
              <a:rPr lang="en-US" dirty="0">
                <a:latin typeface="APL385 Unicode" panose="020B0709000202000203" pitchFamily="49" charset="0"/>
              </a:rPr>
              <a:t>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│APL│     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↓</a:t>
            </a:r>
            <a:r>
              <a:rPr lang="en-US" dirty="0">
                <a:latin typeface="APL385 Unicode" panose="020B0709000202000203" pitchFamily="49" charset="0"/>
              </a:rPr>
              <a:t>APL│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└───┘     └───┘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8D3773-9DE6-4B48-80D0-10902A8F67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244987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TAO Rules: different rank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┌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→</a:t>
            </a:r>
            <a:r>
              <a:rPr lang="en-US" dirty="0">
                <a:latin typeface="APL385 Unicode" panose="020B0709000202000203" pitchFamily="49" charset="0"/>
              </a:rPr>
              <a:t>──┐     ┌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→</a:t>
            </a:r>
            <a:r>
              <a:rPr lang="en-US" dirty="0">
                <a:latin typeface="APL385 Unicode" panose="020B0709000202000203" pitchFamily="49" charset="0"/>
              </a:rPr>
              <a:t>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↓</a:t>
            </a:r>
            <a:r>
              <a:rPr lang="en-US" dirty="0">
                <a:latin typeface="APL385 Unicode" panose="020B0709000202000203" pitchFamily="49" charset="0"/>
              </a:rPr>
              <a:t>APL│     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↓</a:t>
            </a:r>
            <a:r>
              <a:rPr lang="en-US" dirty="0">
                <a:latin typeface="APL385 Unicode" panose="020B0709000202000203" pitchFamily="49" charset="0"/>
              </a:rPr>
              <a:t>APL│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└───┘     └───┘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8D3773-9DE6-4B48-80D0-10902A8F67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908413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TAO Rules: different rank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┌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→</a:t>
            </a:r>
            <a:r>
              <a:rPr lang="en-US" dirty="0">
                <a:latin typeface="APL385 Unicode" panose="020B0709000202000203" pitchFamily="49" charset="0"/>
              </a:rPr>
              <a:t>──┐     ┌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→</a:t>
            </a:r>
            <a:r>
              <a:rPr lang="en-US" dirty="0">
                <a:latin typeface="APL385 Unicode" panose="020B0709000202000203" pitchFamily="49" charset="0"/>
              </a:rPr>
              <a:t>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│APL│     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↓</a:t>
            </a:r>
            <a:r>
              <a:rPr lang="en-US" dirty="0">
                <a:latin typeface="APL385 Unicode" panose="020B0709000202000203" pitchFamily="49" charset="0"/>
              </a:rPr>
              <a:t>APL│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└───┘     └───┘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dirty="0">
                <a:latin typeface="APL385 Unicode" panose="020B0709000202000203" pitchFamily="49" charset="0"/>
              </a:rPr>
              <a:t>         </a:t>
            </a:r>
            <a:r>
              <a:rPr lang="en-US" dirty="0">
                <a:solidFill>
                  <a:srgbClr val="7C7DCF"/>
                </a:solidFill>
                <a:latin typeface="APL385 Unicode" panose="020B0709000202000203" pitchFamily="49" charset="0"/>
              </a:rPr>
              <a:t>1</a:t>
            </a:r>
            <a:r>
              <a:rPr lang="en-US" dirty="0">
                <a:latin typeface="APL385 Unicode" panose="020B0709000202000203" pitchFamily="49" charset="0"/>
              </a:rPr>
              <a:t>         </a:t>
            </a:r>
            <a:r>
              <a:rPr lang="en-US" dirty="0">
                <a:solidFill>
                  <a:srgbClr val="7C7DCF"/>
                </a:solidFill>
                <a:latin typeface="APL385 Unicode" panose="020B0709000202000203" pitchFamily="49" charset="0"/>
              </a:rPr>
              <a:t>2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8D3773-9DE6-4B48-80D0-10902A8F67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0155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Major Cells:</a:t>
            </a:r>
            <a:r>
              <a:rPr lang="en-US" b="0" dirty="0">
                <a:latin typeface="APL385 Unicode" panose="020B0709000202000203" pitchFamily="49" charset="0"/>
              </a:rPr>
              <a:t> mat	    ⍋mat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dirty="0">
                <a:latin typeface="APL385 Unicode" panose="020B0709000202000203" pitchFamily="49" charset="0"/>
              </a:rPr>
              <a:t>       ┌→─────┐      3 5 1 4 2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↓John  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│Roger 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│Adam  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│Morten│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│Jay   │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└──────┘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8D3773-9DE6-4B48-80D0-10902A8F67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116486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TAO Rules: different rank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4251919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2743200" algn="l"/>
              </a:tabLst>
            </a:pP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2743200" algn="l"/>
              </a:tabLst>
            </a:pPr>
            <a:r>
              <a:rPr lang="en-US" dirty="0">
                <a:latin typeface="APL385 Unicode" panose="020B0709000202000203" pitchFamily="49" charset="0"/>
              </a:rPr>
              <a:t> 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scalar	</a:t>
            </a:r>
            <a:r>
              <a:rPr lang="en-US" dirty="0">
                <a:latin typeface="APL385 Unicode" panose="020B0709000202000203" pitchFamily="49" charset="0"/>
              </a:rPr>
              <a:t> 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vector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2743200" algn="l"/>
              </a:tabLst>
            </a:pPr>
            <a:r>
              <a:rPr lang="en-US" dirty="0">
                <a:latin typeface="APL385 Unicode" panose="020B0709000202000203" pitchFamily="49" charset="0"/>
              </a:rPr>
              <a:t>  'A'	  'APL'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2743200" algn="l"/>
              </a:tabLst>
            </a:pPr>
            <a:r>
              <a:rPr lang="en-US" dirty="0">
                <a:latin typeface="APL385 Unicode" panose="020B0709000202000203" pitchFamily="49" charset="0"/>
              </a:rPr>
              <a:t>A	APL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2743200" algn="l"/>
              </a:tabLst>
            </a:pPr>
            <a:endParaRPr lang="en-US" dirty="0"/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2743200" algn="l"/>
              </a:tabLst>
            </a:pPr>
            <a:endParaRPr lang="en-US" sz="2400" dirty="0"/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2743200" algn="l"/>
              </a:tabLst>
            </a:pPr>
            <a:r>
              <a:rPr lang="en-US" dirty="0">
                <a:latin typeface="APL385 Unicode" panose="020B0709000202000203" pitchFamily="49" charset="0"/>
              </a:rPr>
              <a:t> 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vector	</a:t>
            </a:r>
            <a:r>
              <a:rPr lang="en-US" dirty="0">
                <a:latin typeface="APL385 Unicode" panose="020B0709000202000203" pitchFamily="49" charset="0"/>
              </a:rPr>
              <a:t> 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1-row matrix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2743200" algn="l"/>
              </a:tabLst>
            </a:pPr>
            <a:r>
              <a:rPr lang="en-US" dirty="0">
                <a:latin typeface="APL385 Unicode" panose="020B0709000202000203" pitchFamily="49" charset="0"/>
              </a:rPr>
              <a:t>  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3</a:t>
            </a:r>
            <a:r>
              <a:rPr lang="en-US" dirty="0">
                <a:latin typeface="APL385 Unicode" panose="020B0709000202000203" pitchFamily="49" charset="0"/>
              </a:rPr>
              <a:t>⍴'APL'	  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1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3</a:t>
            </a:r>
            <a:r>
              <a:rPr lang="en-US" dirty="0">
                <a:latin typeface="APL385 Unicode" panose="020B0709000202000203" pitchFamily="49" charset="0"/>
              </a:rPr>
              <a:t>⍴'APL'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2743200" algn="l"/>
              </a:tabLst>
            </a:pPr>
            <a:r>
              <a:rPr lang="en-US" dirty="0">
                <a:latin typeface="APL385 Unicode" panose="020B0709000202000203" pitchFamily="49" charset="0"/>
              </a:rPr>
              <a:t>APL	APL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8D3773-9DE6-4B48-80D0-10902A8F67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291857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TAO Rules: recap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3576845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628900" algn="r"/>
                <a:tab pos="2857500" algn="l"/>
              </a:tabLst>
            </a:pPr>
            <a:r>
              <a:rPr lang="en-GB" b="1" dirty="0">
                <a:latin typeface="Titillium Web" panose="00000500000000000000" pitchFamily="2" charset="0"/>
              </a:rPr>
              <a:t>	simple scalars</a:t>
            </a:r>
            <a:r>
              <a:rPr lang="en-GB" dirty="0"/>
              <a:t>	</a:t>
            </a:r>
            <a:r>
              <a:rPr lang="en-GB" dirty="0">
                <a:solidFill>
                  <a:srgbClr val="002060"/>
                </a:solidFill>
                <a:latin typeface="APL333" panose="020B0700000202000203" pitchFamily="34" charset="0"/>
              </a:rPr>
              <a:t>⎕NULL</a:t>
            </a:r>
            <a:r>
              <a:rPr lang="en-GB" dirty="0"/>
              <a:t> 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GB" dirty="0"/>
              <a:t> </a:t>
            </a:r>
            <a:r>
              <a:rPr lang="en-GB" dirty="0" err="1"/>
              <a:t>nums</a:t>
            </a:r>
            <a:r>
              <a:rPr lang="en-GB" dirty="0"/>
              <a:t> 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GB" dirty="0"/>
              <a:t> </a:t>
            </a: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chars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628900" algn="r"/>
                <a:tab pos="2857500" algn="l"/>
              </a:tabLst>
            </a:pPr>
            <a:r>
              <a:rPr lang="en-GB" b="1" dirty="0">
                <a:latin typeface="Titillium Web" panose="00000500000000000000" pitchFamily="2" charset="0"/>
              </a:rPr>
              <a:t>	same shape</a:t>
            </a:r>
            <a:r>
              <a:rPr lang="en-GB" dirty="0"/>
              <a:t>	item-by-item in ravel order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628900" algn="r"/>
                <a:tab pos="2857500" algn="l"/>
              </a:tabLst>
            </a:pPr>
            <a:r>
              <a:rPr lang="en-GB" b="1" dirty="0">
                <a:latin typeface="Titillium Web" panose="00000500000000000000" pitchFamily="2" charset="0"/>
              </a:rPr>
              <a:t>	unequal shape	</a:t>
            </a:r>
            <a:r>
              <a:rPr lang="en-GB" dirty="0"/>
              <a:t>pad with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628900" algn="r"/>
                <a:tab pos="2857500" algn="l"/>
              </a:tabLst>
            </a:pPr>
            <a:r>
              <a:rPr lang="en-GB" dirty="0"/>
              <a:t>	</a:t>
            </a:r>
            <a:r>
              <a:rPr lang="en-GB" b="1" dirty="0">
                <a:latin typeface="Titillium Web" panose="00000500000000000000" pitchFamily="2" charset="0"/>
              </a:rPr>
              <a:t>unequal rank</a:t>
            </a:r>
            <a:r>
              <a:rPr lang="en-GB" dirty="0"/>
              <a:t>	prefix shape with 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/>
              <a:t>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8D3773-9DE6-4B48-80D0-10902A8F67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245051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TAO Rules: empty arrays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8363272" cy="336982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r>
              <a:rPr lang="en-US" dirty="0">
                <a:latin typeface="APL385 Unicode" panose="020B0709000202000203" pitchFamily="49" charset="0"/>
              </a:rPr>
              <a:t>	2 0 0⍴⍬		0 0 3⍴''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8D3773-9DE6-4B48-80D0-10902A8F67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378122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TAO Rules: empty arrays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348683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r>
              <a:rPr lang="en-US" dirty="0">
                <a:latin typeface="APL385 Unicode" panose="020B0709000202000203" pitchFamily="49" charset="0"/>
              </a:rPr>
              <a:t>	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2</a:t>
            </a:r>
            <a:r>
              <a:rPr lang="en-US" dirty="0">
                <a:latin typeface="APL385 Unicode" panose="020B0709000202000203" pitchFamily="49" charset="0"/>
              </a:rPr>
              <a:t> 0 0⍴⍬		0 0 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3</a:t>
            </a:r>
            <a:r>
              <a:rPr lang="en-US" dirty="0">
                <a:latin typeface="APL385 Unicode" panose="020B0709000202000203" pitchFamily="49" charset="0"/>
              </a:rPr>
              <a:t>⍴''</a:t>
            </a:r>
          </a:p>
          <a:p>
            <a:pPr>
              <a:spcBef>
                <a:spcPts val="0"/>
              </a:spcBef>
              <a:buChar char=" "/>
              <a:tabLst>
                <a:tab pos="2286000" algn="ctr"/>
                <a:tab pos="4114800" algn="ctr"/>
                <a:tab pos="5943600" algn="ctr"/>
              </a:tabLst>
            </a:pPr>
            <a:r>
              <a:rPr lang="en-US">
                <a:latin typeface="APL385 Unicode" panose="020B0709000202000203" pitchFamily="49" charset="0"/>
              </a:rPr>
              <a:t> </a:t>
            </a:r>
            <a:r>
              <a:rPr lang="en-US">
                <a:solidFill>
                  <a:srgbClr val="FF9421"/>
                </a:solidFill>
                <a:latin typeface="APL385 Unicode" panose="020B0709000202000203" pitchFamily="49" charset="0"/>
              </a:rPr>
              <a:t> </a:t>
            </a:r>
            <a:r>
              <a:rPr lang="en-US">
                <a:latin typeface="APL385 Unicode" panose="020B0709000202000203" pitchFamily="49" charset="0"/>
              </a:rPr>
              <a:t>   </a:t>
            </a:r>
            <a:r>
              <a:rPr lang="en-US">
                <a:solidFill>
                  <a:srgbClr val="00B0F0"/>
                </a:solidFill>
                <a:latin typeface="APL385 Unicode" panose="020B0709000202000203" pitchFamily="49" charset="0"/>
              </a:rPr>
              <a:t> </a:t>
            </a:r>
            <a:r>
              <a:rPr lang="en-US">
                <a:latin typeface="APL385 Unicode" panose="020B0709000202000203" pitchFamily="49" charset="0"/>
              </a:rPr>
              <a:t>    </a:t>
            </a:r>
            <a:r>
              <a:rPr lang="en-US">
                <a:solidFill>
                  <a:srgbClr val="FF9421"/>
                </a:solidFill>
                <a:latin typeface="APL385 Unicode" panose="020B0709000202000203" pitchFamily="49" charset="0"/>
              </a:rPr>
              <a:t> </a:t>
            </a:r>
            <a:r>
              <a:rPr lang="en-US">
                <a:latin typeface="APL385 Unicode" panose="020B0709000202000203" pitchFamily="49" charset="0"/>
              </a:rPr>
              <a:t>   </a:t>
            </a:r>
            <a:r>
              <a:rPr lang="en-US">
                <a:solidFill>
                  <a:srgbClr val="00B0F0"/>
                </a:solidFill>
                <a:latin typeface="APL385 Unicode" panose="020B0709000202000203" pitchFamily="49" charset="0"/>
              </a:rPr>
              <a:t> </a:t>
            </a:r>
            <a:r>
              <a:rPr lang="en-US">
                <a:latin typeface="APL385 Unicode" panose="020B0709000202000203" pitchFamily="49" charset="0"/>
              </a:rPr>
              <a:t>   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68D3773-9DE6-4B48-80D0-10902A8F67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021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 2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TAO Rules: empty arrays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 descr=" 3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348683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r>
              <a:rPr lang="en-US" dirty="0">
                <a:latin typeface="APL385 Unicode" panose="020B0709000202000203" pitchFamily="49" charset="0"/>
              </a:rPr>
              <a:t>	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2</a:t>
            </a:r>
            <a:r>
              <a:rPr lang="en-US" dirty="0">
                <a:latin typeface="APL385 Unicode" panose="020B0709000202000203" pitchFamily="49" charset="0"/>
              </a:rPr>
              <a:t> 0 0⍴⍬		0 0 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3</a:t>
            </a:r>
            <a:r>
              <a:rPr lang="en-US" dirty="0">
                <a:latin typeface="APL385 Unicode" panose="020B0709000202000203" pitchFamily="49" charset="0"/>
              </a:rPr>
              <a:t>⍴''</a:t>
            </a:r>
          </a:p>
          <a:p>
            <a:pPr marL="0" indent="0"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	</a:t>
            </a:r>
            <a:r>
              <a:rPr lang="en-US">
                <a:solidFill>
                  <a:srgbClr val="FF9421"/>
                </a:solidFill>
                <a:latin typeface="APL385 Unicode" panose="020B0709000202000203" pitchFamily="49" charset="0"/>
              </a:rPr>
              <a:t>2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 0 </a:t>
            </a:r>
            <a:r>
              <a:rPr lang="en-US">
                <a:solidFill>
                  <a:srgbClr val="00B0F0"/>
                </a:solidFill>
                <a:latin typeface="APL385 Unicode" panose="020B0709000202000203" pitchFamily="49" charset="0"/>
              </a:rPr>
              <a:t>3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⍴⍬		</a:t>
            </a:r>
            <a:r>
              <a:rPr lang="en-US">
                <a:solidFill>
                  <a:srgbClr val="FF9421"/>
                </a:solidFill>
                <a:latin typeface="APL385 Unicode" panose="020B0709000202000203" pitchFamily="49" charset="0"/>
              </a:rPr>
              <a:t>2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 0 </a:t>
            </a:r>
            <a:r>
              <a:rPr lang="en-US">
                <a:solidFill>
                  <a:srgbClr val="00B0F0"/>
                </a:solidFill>
                <a:latin typeface="APL385 Unicode" panose="020B0709000202000203" pitchFamily="49" charset="0"/>
              </a:rPr>
              <a:t>3</a:t>
            </a:r>
            <a:r>
              <a:rPr lang="en-US">
                <a:solidFill>
                  <a:schemeClr val="tx1">
                    <a:lumMod val="100000"/>
                  </a:schemeClr>
                </a:solidFill>
                <a:latin typeface="APL385 Unicode" panose="020B0709000202000203" pitchFamily="49" charset="0"/>
              </a:rPr>
              <a:t>⍴''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 descr=" 4">
            <a:extLst>
              <a:ext uri="{FF2B5EF4-FFF2-40B4-BE49-F238E27FC236}">
                <a16:creationId xmlns:a16="http://schemas.microsoft.com/office/drawing/2014/main" id="{E68D3773-9DE6-4B48-80D0-10902A8F67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5676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TAO Rules: empty arrays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8363272" cy="371186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r>
              <a:rPr lang="en-US" dirty="0">
                <a:latin typeface="APL385 Unicode" panose="020B0709000202000203" pitchFamily="49" charset="0"/>
              </a:rPr>
              <a:t>	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2 0 0</a:t>
            </a:r>
            <a:r>
              <a:rPr lang="en-US" dirty="0">
                <a:latin typeface="APL385 Unicode" panose="020B0709000202000203" pitchFamily="49" charset="0"/>
              </a:rPr>
              <a:t>⍴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⍬</a:t>
            </a:r>
            <a:r>
              <a:rPr lang="en-US" dirty="0">
                <a:latin typeface="APL385 Unicode" panose="020B0709000202000203" pitchFamily="49" charset="0"/>
              </a:rPr>
              <a:t>		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0 0 3</a:t>
            </a:r>
            <a:r>
              <a:rPr lang="en-US" dirty="0">
                <a:latin typeface="APL385 Unicode" panose="020B0709000202000203" pitchFamily="49" charset="0"/>
              </a:rPr>
              <a:t>⍴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''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endParaRPr lang="en-US" dirty="0">
              <a:solidFill>
                <a:srgbClr val="00B0F0"/>
              </a:solidFill>
              <a:latin typeface="APL385 Unicode" panose="020B0709000202000203" pitchFamily="49" charset="0"/>
            </a:endParaRP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⍬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 </a:t>
            </a:r>
            <a:r>
              <a:rPr lang="en-US" dirty="0"/>
              <a:t>prototypical items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 ''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r>
              <a:rPr lang="en-US" dirty="0"/>
              <a:t>or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2 0 0 </a:t>
            </a:r>
            <a:r>
              <a:rPr lang="en-US" dirty="0"/>
              <a:t>original shapes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 0 0 3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r>
              <a:rPr lang="en-US" dirty="0"/>
              <a:t>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8D3773-9DE6-4B48-80D0-10902A8F67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540552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TAO Rules: empty arrays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8363272" cy="371186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r>
              <a:rPr lang="en-US" dirty="0">
                <a:latin typeface="APL385 Unicode" panose="020B0709000202000203" pitchFamily="49" charset="0"/>
              </a:rPr>
              <a:t>	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2 0 0</a:t>
            </a:r>
            <a:r>
              <a:rPr lang="en-US" dirty="0">
                <a:latin typeface="APL385 Unicode" panose="020B0709000202000203" pitchFamily="49" charset="0"/>
              </a:rPr>
              <a:t>⍴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⍬</a:t>
            </a:r>
            <a:r>
              <a:rPr lang="en-US" dirty="0">
                <a:latin typeface="APL385 Unicode" panose="020B0709000202000203" pitchFamily="49" charset="0"/>
              </a:rPr>
              <a:t>		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0 0 3</a:t>
            </a:r>
            <a:r>
              <a:rPr lang="en-US" dirty="0">
                <a:latin typeface="APL385 Unicode" panose="020B0709000202000203" pitchFamily="49" charset="0"/>
              </a:rPr>
              <a:t>⍴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''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endParaRPr lang="en-US" dirty="0">
              <a:solidFill>
                <a:srgbClr val="00B0F0"/>
              </a:solidFill>
              <a:latin typeface="APL385 Unicode" panose="020B0709000202000203" pitchFamily="49" charset="0"/>
            </a:endParaRP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⍬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 </a:t>
            </a:r>
            <a:r>
              <a:rPr lang="en-US" dirty="0"/>
              <a:t>prototypical items</a:t>
            </a:r>
            <a:r>
              <a:rPr lang="en-US" dirty="0">
                <a:solidFill>
                  <a:srgbClr val="00B0F0"/>
                </a:solidFill>
                <a:latin typeface="APL385 Unicode" panose="020B0709000202000203" pitchFamily="49" charset="0"/>
              </a:rPr>
              <a:t> ''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2 0 0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original shapes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0 0 3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8D3773-9DE6-4B48-80D0-10902A8F67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063845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5318125" algn="l"/>
              </a:tabLst>
            </a:pPr>
            <a:r>
              <a:rPr lang="en-US" dirty="0"/>
              <a:t>TAO Rules: empty arrays</a:t>
            </a:r>
            <a:endParaRPr lang="en-GB" b="0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8363272" cy="371186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r>
              <a:rPr lang="en-US" dirty="0">
                <a:latin typeface="APL385 Unicode" panose="020B0709000202000203" pitchFamily="49" charset="0"/>
              </a:rPr>
              <a:t>	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2 0 0</a:t>
            </a:r>
            <a:r>
              <a:rPr lang="en-US" dirty="0">
                <a:latin typeface="APL385 Unicode" panose="020B0709000202000203" pitchFamily="49" charset="0"/>
              </a:rPr>
              <a:t>⍴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⍬</a:t>
            </a:r>
            <a:r>
              <a:rPr lang="en-US" dirty="0">
                <a:latin typeface="APL385 Unicode" panose="020B0709000202000203" pitchFamily="49" charset="0"/>
              </a:rPr>
              <a:t>		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0 0 3</a:t>
            </a:r>
            <a:r>
              <a:rPr lang="en-US" dirty="0">
                <a:latin typeface="APL385 Unicode" panose="020B0709000202000203" pitchFamily="49" charset="0"/>
              </a:rPr>
              <a:t>⍴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⍬ 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endParaRPr lang="en-US" dirty="0">
              <a:solidFill>
                <a:srgbClr val="00B0F0"/>
              </a:solidFill>
              <a:latin typeface="APL385 Unicode" panose="020B0709000202000203" pitchFamily="49" charset="0"/>
            </a:endParaRP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⍬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prototypical items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⍬ 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2 0 0 </a:t>
            </a:r>
            <a:r>
              <a:rPr lang="en-US" dirty="0"/>
              <a:t>original shapes</a:t>
            </a:r>
            <a:r>
              <a:rPr lang="en-US" dirty="0">
                <a:solidFill>
                  <a:srgbClr val="FF9421"/>
                </a:solidFill>
                <a:latin typeface="APL385 Unicode" panose="020B0709000202000203" pitchFamily="49" charset="0"/>
              </a:rPr>
              <a:t> 0 0 3</a:t>
            </a:r>
          </a:p>
          <a:p>
            <a:pPr marL="0" indent="0" algn="ctr">
              <a:lnSpc>
                <a:spcPct val="80000"/>
              </a:lnSpc>
              <a:spcBef>
                <a:spcPts val="0"/>
              </a:spcBef>
              <a:buNone/>
              <a:tabLst>
                <a:tab pos="2286000" algn="ctr"/>
                <a:tab pos="4114800" algn="ctr"/>
                <a:tab pos="5943600" algn="ctr"/>
              </a:tabLst>
            </a:pPr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8D3773-9DE6-4B48-80D0-10902A8F67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9373967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BA4A-6932-4EED-8587-7AE5E0599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8"/>
            <a:ext cx="8928992" cy="594066"/>
          </a:xfrm>
        </p:spPr>
        <p:txBody>
          <a:bodyPr>
            <a:normAutofit fontScale="90000"/>
          </a:bodyPr>
          <a:lstStyle/>
          <a:p>
            <a:pPr>
              <a:tabLst>
                <a:tab pos="2860675" algn="l"/>
                <a:tab pos="5318125" algn="l"/>
              </a:tabLst>
            </a:pPr>
            <a:r>
              <a:rPr lang="en-US" dirty="0"/>
              <a:t>TAO Rules</a:t>
            </a:r>
            <a:endParaRPr lang="en-GB" b="0" dirty="0">
              <a:solidFill>
                <a:srgbClr val="0000FF"/>
              </a:solidFill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D0B75-5EEB-4747-B0B9-9263072B3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8363272" cy="3711860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628900" algn="r"/>
                <a:tab pos="2857500" algn="l"/>
              </a:tabLst>
            </a:pPr>
            <a:r>
              <a:rPr lang="en-GB" b="1" dirty="0">
                <a:latin typeface="Titillium Web" panose="00000500000000000000" pitchFamily="2" charset="0"/>
              </a:rPr>
              <a:t>	simple scalars</a:t>
            </a:r>
            <a:r>
              <a:rPr lang="en-GB" dirty="0"/>
              <a:t>	</a:t>
            </a:r>
            <a:r>
              <a:rPr lang="en-GB" dirty="0">
                <a:solidFill>
                  <a:srgbClr val="002060"/>
                </a:solidFill>
                <a:latin typeface="APL333" panose="020B0700000202000203" pitchFamily="34" charset="0"/>
              </a:rPr>
              <a:t>⎕NULL</a:t>
            </a:r>
            <a:r>
              <a:rPr lang="en-GB" dirty="0"/>
              <a:t> 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GB" dirty="0"/>
              <a:t> </a:t>
            </a:r>
            <a:r>
              <a:rPr lang="en-GB" dirty="0" err="1"/>
              <a:t>nums</a:t>
            </a:r>
            <a:r>
              <a:rPr lang="en-GB" dirty="0"/>
              <a:t> </a:t>
            </a:r>
            <a:r>
              <a:rPr lang="en-US" b="1" dirty="0">
                <a:ln w="12700">
                  <a:solidFill>
                    <a:srgbClr val="FF0000"/>
                  </a:solidFill>
                </a:ln>
                <a:solidFill>
                  <a:srgbClr val="FF0000"/>
                </a:solidFill>
                <a:latin typeface="Symbola" panose="02020503060805020204" pitchFamily="18" charset="0"/>
                <a:ea typeface="Symbola" panose="02020503060805020204" pitchFamily="18" charset="0"/>
                <a:cs typeface="Everson Mono" panose="02000500000000020004" pitchFamily="2" charset="0"/>
              </a:rPr>
              <a:t>≺</a:t>
            </a:r>
            <a:r>
              <a:rPr lang="en-GB" dirty="0"/>
              <a:t> </a:t>
            </a: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chars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628900" algn="r"/>
                <a:tab pos="2857500" algn="l"/>
              </a:tabLst>
            </a:pPr>
            <a:r>
              <a:rPr lang="en-GB" b="1" dirty="0">
                <a:latin typeface="Titillium Web" panose="00000500000000000000" pitchFamily="2" charset="0"/>
              </a:rPr>
              <a:t>	same shape</a:t>
            </a:r>
            <a:r>
              <a:rPr lang="en-GB" dirty="0"/>
              <a:t>	item-by-item in ravel order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628900" algn="r"/>
                <a:tab pos="2857500" algn="l"/>
              </a:tabLst>
            </a:pPr>
            <a:r>
              <a:rPr lang="en-GB" b="1" dirty="0">
                <a:latin typeface="Titillium Web" panose="00000500000000000000" pitchFamily="2" charset="0"/>
              </a:rPr>
              <a:t>	unequal shape	</a:t>
            </a:r>
            <a:r>
              <a:rPr lang="en-GB" dirty="0"/>
              <a:t>pad with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GB" spc="-3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¯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∞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628900" algn="r"/>
                <a:tab pos="2857500" algn="l"/>
              </a:tabLst>
            </a:pPr>
            <a:r>
              <a:rPr lang="en-GB" dirty="0"/>
              <a:t>	</a:t>
            </a:r>
            <a:r>
              <a:rPr lang="en-GB" b="1" dirty="0">
                <a:latin typeface="Titillium Web" panose="00000500000000000000" pitchFamily="2" charset="0"/>
              </a:rPr>
              <a:t>unequal rank</a:t>
            </a:r>
            <a:r>
              <a:rPr lang="en-GB" dirty="0"/>
              <a:t>	prefix shape with </a:t>
            </a:r>
            <a:r>
              <a:rPr lang="en-GB" dirty="0">
                <a:latin typeface="APL385 Unicode" panose="020B0709000202000203" pitchFamily="49" charset="0"/>
              </a:rPr>
              <a:t>1</a:t>
            </a:r>
            <a:r>
              <a:rPr lang="en-GB" dirty="0"/>
              <a:t>s</a:t>
            </a:r>
          </a:p>
          <a:p>
            <a:pPr marL="0" indent="0">
              <a:lnSpc>
                <a:spcPct val="130000"/>
              </a:lnSpc>
              <a:spcBef>
                <a:spcPts val="0"/>
              </a:spcBef>
              <a:buNone/>
              <a:tabLst>
                <a:tab pos="2628900" algn="r"/>
                <a:tab pos="2857500" algn="l"/>
              </a:tabLst>
            </a:pPr>
            <a:r>
              <a:rPr lang="en-GB" dirty="0"/>
              <a:t>	</a:t>
            </a:r>
            <a:r>
              <a:rPr lang="en-US" b="1" dirty="0">
                <a:latin typeface="Titillium Web" panose="00000500000000000000" pitchFamily="2" charset="0"/>
              </a:rPr>
              <a:t>both empty</a:t>
            </a:r>
            <a:r>
              <a:rPr lang="en-US" dirty="0"/>
              <a:t>	type then shape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8D3773-9DE6-4B48-80D0-10902A8F67D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663385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45E59-3642-42C6-B373-3BA78250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TAO Scope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24A3B6-07FC-4508-BB8F-AAAE3316C0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4000" dirty="0">
                <a:solidFill>
                  <a:srgbClr val="0000FF"/>
                </a:solidFill>
                <a:latin typeface="APL385 Unicode" panose="020B0709000202000203" pitchFamily="49" charset="0"/>
              </a:rPr>
              <a:t> ⍋</a:t>
            </a:r>
            <a:r>
              <a:rPr lang="en-US" sz="4000" dirty="0">
                <a:latin typeface="APL385 Unicode" panose="020B0709000202000203" pitchFamily="49" charset="0"/>
              </a:rPr>
              <a:t>⍵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4000" dirty="0">
                <a:solidFill>
                  <a:srgbClr val="0000FF"/>
                </a:solidFill>
                <a:latin typeface="APL385 Unicode" panose="020B0709000202000203" pitchFamily="49" charset="0"/>
              </a:rPr>
              <a:t> ⍒</a:t>
            </a:r>
            <a:r>
              <a:rPr lang="en-US" sz="4000" dirty="0">
                <a:latin typeface="APL385 Unicode" panose="020B0709000202000203" pitchFamily="49" charset="0"/>
              </a:rPr>
              <a:t>⍵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4000" dirty="0">
                <a:latin typeface="APL385 Unicode" panose="020B0709000202000203" pitchFamily="49" charset="0"/>
              </a:rPr>
              <a:t>⍺</a:t>
            </a:r>
            <a:r>
              <a:rPr lang="en-US" sz="4000" dirty="0">
                <a:solidFill>
                  <a:srgbClr val="0000FF"/>
                </a:solidFill>
                <a:latin typeface="APL385 Unicode" panose="020B0709000202000203" pitchFamily="49" charset="0"/>
              </a:rPr>
              <a:t>⍸</a:t>
            </a:r>
            <a:r>
              <a:rPr lang="en-US" sz="4000" dirty="0">
                <a:latin typeface="APL385 Unicode" panose="020B0709000202000203" pitchFamily="49" charset="0"/>
              </a:rPr>
              <a:t>⍵</a:t>
            </a:r>
            <a:endParaRPr lang="en-GB" sz="4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5842C9-BD7D-48F0-87EF-36111E791F4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88894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14094</TotalTime>
  <Words>1855</Words>
  <Application>Microsoft Office PowerPoint</Application>
  <PresentationFormat>On-screen Show (16:9)</PresentationFormat>
  <Paragraphs>687</Paragraphs>
  <Slides>108</Slides>
  <Notes>54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108</vt:i4>
      </vt:variant>
    </vt:vector>
  </HeadingPairs>
  <TitlesOfParts>
    <vt:vector size="123" baseType="lpstr">
      <vt:lpstr>Wingdings</vt:lpstr>
      <vt:lpstr>Arial</vt:lpstr>
      <vt:lpstr>Symbola</vt:lpstr>
      <vt:lpstr>Titillium Web</vt:lpstr>
      <vt:lpstr>APL385 Unicode</vt:lpstr>
      <vt:lpstr>Klavika Medium</vt:lpstr>
      <vt:lpstr>APL333</vt:lpstr>
      <vt:lpstr>Everson Mono</vt:lpstr>
      <vt:lpstr>Titillium Web Black</vt:lpstr>
      <vt:lpstr>Calibri</vt:lpstr>
      <vt:lpstr>Courier New</vt:lpstr>
      <vt:lpstr>Times New Roman</vt:lpstr>
      <vt:lpstr>ＭＳ Ｐゴシック</vt:lpstr>
      <vt:lpstr>Titillium Web SemiBold</vt:lpstr>
      <vt:lpstr>Office Theme</vt:lpstr>
      <vt:lpstr>Total Array Ordering</vt:lpstr>
      <vt:lpstr>Grading</vt:lpstr>
      <vt:lpstr>Grading</vt:lpstr>
      <vt:lpstr>Grading</vt:lpstr>
      <vt:lpstr>Major Cells: Vector</vt:lpstr>
      <vt:lpstr>Major Cells: Matrix</vt:lpstr>
      <vt:lpstr>Major Cells: Cube</vt:lpstr>
      <vt:lpstr>Major Cells: mat</vt:lpstr>
      <vt:lpstr>Major Cells: mat     ⍋mat</vt:lpstr>
      <vt:lpstr>Major Cells: mat     ⍋mat</vt:lpstr>
      <vt:lpstr>Major Cells: mat mat[⍋mat;]</vt:lpstr>
      <vt:lpstr>Sorting mat[⍋mat;]</vt:lpstr>
      <vt:lpstr>Sorting mat[⍋mat;]</vt:lpstr>
      <vt:lpstr>Sorting mat[⍋mat;]</vt:lpstr>
      <vt:lpstr>Sorting mat[⍋mat;]</vt:lpstr>
      <vt:lpstr>Sorting mat[⍋mat;]</vt:lpstr>
      <vt:lpstr>Sorting mat[⍋mat;]</vt:lpstr>
      <vt:lpstr>Sorting</vt:lpstr>
      <vt:lpstr>Sorting</vt:lpstr>
      <vt:lpstr>Sorting</vt:lpstr>
      <vt:lpstr>Sorting</vt:lpstr>
      <vt:lpstr>Sorting</vt:lpstr>
      <vt:lpstr>PowerPoint Presentation</vt:lpstr>
      <vt:lpstr>PowerPoint Presentation</vt:lpstr>
      <vt:lpstr>History</vt:lpstr>
      <vt:lpstr>History</vt:lpstr>
      <vt:lpstr>History</vt:lpstr>
      <vt:lpstr>History</vt:lpstr>
      <vt:lpstr>History</vt:lpstr>
      <vt:lpstr>Total Array Ordering</vt:lpstr>
      <vt:lpstr>Total Array Ordering</vt:lpstr>
      <vt:lpstr>Total Array Ordering</vt:lpstr>
      <vt:lpstr>TAO</vt:lpstr>
      <vt:lpstr>TAO Rules</vt:lpstr>
      <vt:lpstr>TAO</vt:lpstr>
      <vt:lpstr>TAO</vt:lpstr>
      <vt:lpstr>TAO</vt:lpstr>
      <vt:lpstr>TAO Rules</vt:lpstr>
      <vt:lpstr>TAO Rules</vt:lpstr>
      <vt:lpstr>TAO Rules</vt:lpstr>
      <vt:lpstr>TAO Rules</vt:lpstr>
      <vt:lpstr>TAO Rules</vt:lpstr>
      <vt:lpstr>TAO Rules: simple scalars</vt:lpstr>
      <vt:lpstr>TAO Rules: simple scalars</vt:lpstr>
      <vt:lpstr>TAO Rules: simple scalars</vt:lpstr>
      <vt:lpstr>TAO Rules: simple scalars</vt:lpstr>
      <vt:lpstr>TAO Rules: simple scalars</vt:lpstr>
      <vt:lpstr>TAO Rules: simple scalars</vt:lpstr>
      <vt:lpstr>TAO Rules: simple scalars</vt:lpstr>
      <vt:lpstr>TAO Rules: same shape</vt:lpstr>
      <vt:lpstr>TAO Rules: same shape</vt:lpstr>
      <vt:lpstr>TAO Rules: same shape</vt:lpstr>
      <vt:lpstr>TAO Rules: same shape</vt:lpstr>
      <vt:lpstr>TAO Rules: same shape</vt:lpstr>
      <vt:lpstr>TAO Rules: different shape</vt:lpstr>
      <vt:lpstr>TAO Rules: different shape</vt:lpstr>
      <vt:lpstr>TAO Rules: different shape</vt:lpstr>
      <vt:lpstr>TAO Rules: different shape</vt:lpstr>
      <vt:lpstr>TAO Rules: different shape</vt:lpstr>
      <vt:lpstr>TAO Rules: different shape</vt:lpstr>
      <vt:lpstr>TAO Rules: different shape</vt:lpstr>
      <vt:lpstr>TAO Rules: different shape</vt:lpstr>
      <vt:lpstr>TAO Rules: different shape</vt:lpstr>
      <vt:lpstr>TAO Rules: different shape</vt:lpstr>
      <vt:lpstr>TAO Rules: different shape</vt:lpstr>
      <vt:lpstr>TAO Rules: different shape</vt:lpstr>
      <vt:lpstr>TAO Rules: different shape</vt:lpstr>
      <vt:lpstr>TAO Rules: different shape</vt:lpstr>
      <vt:lpstr>TAO Rules: different shape</vt:lpstr>
      <vt:lpstr>TAO Rules: different shape</vt:lpstr>
      <vt:lpstr>TAO Rules: different shape</vt:lpstr>
      <vt:lpstr>TAO Rules: different shape</vt:lpstr>
      <vt:lpstr>TAO Rules: different shape</vt:lpstr>
      <vt:lpstr>TAO Rules: different shape</vt:lpstr>
      <vt:lpstr>TAO Rules: different shape</vt:lpstr>
      <vt:lpstr>TAO Rules: different shape</vt:lpstr>
      <vt:lpstr>TAO Rules: different shape</vt:lpstr>
      <vt:lpstr>TAO Rules: different shape</vt:lpstr>
      <vt:lpstr>TAO Rules: different shape</vt:lpstr>
      <vt:lpstr>TAO Rules: different shape</vt:lpstr>
      <vt:lpstr>TAO Rules: different shape</vt:lpstr>
      <vt:lpstr>TAO Rules: different shape</vt:lpstr>
      <vt:lpstr>TAO Rules: different rank</vt:lpstr>
      <vt:lpstr>TAO Rules: different rank</vt:lpstr>
      <vt:lpstr>TAO Rules: different rank</vt:lpstr>
      <vt:lpstr>TAO Rules: different rank</vt:lpstr>
      <vt:lpstr>TAO Rules: different rank</vt:lpstr>
      <vt:lpstr>TAO Rules: different rank</vt:lpstr>
      <vt:lpstr>TAO Rules: different rank</vt:lpstr>
      <vt:lpstr>TAO Rules: different rank</vt:lpstr>
      <vt:lpstr>TAO Rules: recap</vt:lpstr>
      <vt:lpstr>TAO Rules: empty arrays</vt:lpstr>
      <vt:lpstr>TAO Rules: empty arrays</vt:lpstr>
      <vt:lpstr>TAO Rules: empty arrays</vt:lpstr>
      <vt:lpstr>TAO Rules: empty arrays</vt:lpstr>
      <vt:lpstr>TAO Rules: empty arrays</vt:lpstr>
      <vt:lpstr>TAO Rules: empty arrays</vt:lpstr>
      <vt:lpstr>TAO Rules</vt:lpstr>
      <vt:lpstr>TAO Scope</vt:lpstr>
      <vt:lpstr>TAO: a true team effort</vt:lpstr>
      <vt:lpstr>TAO: a true team effort</vt:lpstr>
      <vt:lpstr>TAO: a true team effort</vt:lpstr>
      <vt:lpstr>TAO: a true team effort</vt:lpstr>
      <vt:lpstr>TAO: a true team effort</vt:lpstr>
      <vt:lpstr>Demo</vt:lpstr>
      <vt:lpstr>Demo</vt:lpstr>
      <vt:lpstr>Features coming in version 17.0</vt:lpstr>
      <vt:lpstr>Webinars on Thursdays at 15:00 UTC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Fiona Smith</cp:lastModifiedBy>
  <cp:revision>176</cp:revision>
  <dcterms:created xsi:type="dcterms:W3CDTF">2016-07-29T08:25:06Z</dcterms:created>
  <dcterms:modified xsi:type="dcterms:W3CDTF">2018-03-26T11:35:28Z</dcterms:modified>
</cp:coreProperties>
</file>