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64" r:id="rId2"/>
    <p:sldId id="267" r:id="rId3"/>
    <p:sldId id="260" r:id="rId4"/>
    <p:sldId id="305" r:id="rId5"/>
    <p:sldId id="268" r:id="rId6"/>
    <p:sldId id="306" r:id="rId7"/>
    <p:sldId id="307" r:id="rId8"/>
    <p:sldId id="297" r:id="rId9"/>
    <p:sldId id="313" r:id="rId10"/>
    <p:sldId id="314" r:id="rId11"/>
    <p:sldId id="315" r:id="rId12"/>
    <p:sldId id="316" r:id="rId13"/>
    <p:sldId id="317" r:id="rId14"/>
    <p:sldId id="319" r:id="rId15"/>
    <p:sldId id="318" r:id="rId16"/>
    <p:sldId id="320" r:id="rId17"/>
    <p:sldId id="321" r:id="rId18"/>
    <p:sldId id="322" r:id="rId19"/>
    <p:sldId id="323" r:id="rId20"/>
    <p:sldId id="324" r:id="rId21"/>
    <p:sldId id="325" r:id="rId22"/>
    <p:sldId id="326" r:id="rId23"/>
    <p:sldId id="327" r:id="rId24"/>
    <p:sldId id="308" r:id="rId25"/>
    <p:sldId id="310" r:id="rId26"/>
    <p:sldId id="309" r:id="rId27"/>
    <p:sldId id="298" r:id="rId28"/>
    <p:sldId id="312" r:id="rId2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421"/>
    <a:srgbClr val="7C7DCF"/>
    <a:srgbClr val="EFEFBE"/>
    <a:srgbClr val="F6F6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77" autoAdjust="0"/>
    <p:restoredTop sz="94662" autoAdjust="0"/>
  </p:normalViewPr>
  <p:slideViewPr>
    <p:cSldViewPr>
      <p:cViewPr varScale="1">
        <p:scale>
          <a:sx n="133" d="100"/>
          <a:sy n="133" d="100"/>
        </p:scale>
        <p:origin x="268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130" y="-8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/>
              <a:t>18/04/2018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AEF8A-5BB8-41C8-B8C2-160617C17EF4}" type="datetimeFigureOut">
              <a:rPr lang="en-GB" smtClean="0"/>
              <a:t>18/04/2018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0660A-27FD-4528-AE7F-EC6080404E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981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528" y="483518"/>
            <a:ext cx="8363272" cy="504056"/>
          </a:xfrm>
        </p:spPr>
        <p:txBody>
          <a:bodyPr>
            <a:noAutofit/>
          </a:bodyPr>
          <a:lstStyle>
            <a:lvl1pPr algn="ctr">
              <a:defRPr sz="3600">
                <a:solidFill>
                  <a:srgbClr val="FF9421"/>
                </a:solidFill>
                <a:latin typeface="Klavika Bold" panose="02000803000000000000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pic>
        <p:nvPicPr>
          <p:cNvPr id="1026" name="Picture 2" descr="C:\Users\fiona\Desktop\Computer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814" y="1707654"/>
            <a:ext cx="3450372" cy="292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95288" y="1059583"/>
            <a:ext cx="8280400" cy="432047"/>
          </a:xfrm>
        </p:spPr>
        <p:txBody>
          <a:bodyPr>
            <a:noAutofit/>
          </a:bodyPr>
          <a:lstStyle>
            <a:lvl1pPr marL="0" indent="0" algn="ctr">
              <a:buNone/>
              <a:defRPr sz="2800" baseline="0">
                <a:solidFill>
                  <a:srgbClr val="FF9421"/>
                </a:solidFill>
                <a:latin typeface="Klavika Medium" panose="02000603000000000000" pitchFamily="2" charset="0"/>
              </a:defRPr>
            </a:lvl1pPr>
          </a:lstStyle>
          <a:p>
            <a:pPr lvl="0"/>
            <a:r>
              <a:rPr lang="en-US" dirty="0"/>
              <a:t>Presenter (</a:t>
            </a:r>
            <a:r>
              <a:rPr lang="en-US" dirty="0" err="1"/>
              <a:t>dd</a:t>
            </a:r>
            <a:r>
              <a:rPr lang="en-US" dirty="0"/>
              <a:t>-mm-</a:t>
            </a:r>
            <a:r>
              <a:rPr lang="en-US" dirty="0" err="1"/>
              <a:t>yyyy</a:t>
            </a:r>
            <a:r>
              <a:rPr lang="en-US" dirty="0"/>
              <a:t>)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8676456" y="51470"/>
            <a:ext cx="360040" cy="288032"/>
          </a:xfrm>
          <a:prstGeom prst="rect">
            <a:avLst/>
          </a:prstGeom>
          <a:solidFill>
            <a:srgbClr val="FF942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94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pattFill prst="wdDnDiag">
            <a:fgClr>
              <a:schemeClr val="accent6">
                <a:lumMod val="40000"/>
                <a:lumOff val="6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pattFill prst="wdDnDiag">
            <a:fgClr>
              <a:schemeClr val="accent6">
                <a:lumMod val="40000"/>
                <a:lumOff val="6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pattFill prst="wdDnDiag">
            <a:fgClr>
              <a:schemeClr val="accent6">
                <a:lumMod val="40000"/>
                <a:lumOff val="6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224124"/>
            <a:ext cx="8370930" cy="3394472"/>
          </a:xfrm>
        </p:spPr>
        <p:txBody>
          <a:bodyPr/>
          <a:lstStyle>
            <a:lvl1pPr marL="257175" indent="-257175">
              <a:buFont typeface="Arial" panose="020B0604020202020204" pitchFamily="34" charset="0"/>
              <a:buChar char="•"/>
              <a:defRPr/>
            </a:lvl1pPr>
            <a:lvl2pPr marL="538163" indent="-266700">
              <a:buSzPct val="60000"/>
              <a:buFont typeface="Courier New" panose="02070309020205020404" pitchFamily="49" charset="0"/>
              <a:buChar char="o"/>
              <a:defRPr/>
            </a:lvl2pPr>
            <a:lvl3pPr marL="809625" indent="-271463">
              <a:buFont typeface="Wingdings" panose="05000000000000000000" pitchFamily="2" charset="2"/>
              <a:buChar char="§"/>
              <a:defRPr/>
            </a:lvl3pPr>
            <a:lvl4pPr marL="1075135" indent="-265510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676166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224124"/>
            <a:ext cx="8370930" cy="3394472"/>
          </a:xfrm>
        </p:spPr>
        <p:txBody>
          <a:bodyPr/>
          <a:lstStyle>
            <a:lvl1pPr marL="257175" indent="-257175">
              <a:buFont typeface="Arial" panose="020B0604020202020204" pitchFamily="34" charset="0"/>
              <a:buChar char="•"/>
              <a:defRPr/>
            </a:lvl1pPr>
            <a:lvl2pPr marL="538163" indent="-266700">
              <a:buSzPct val="60000"/>
              <a:buFont typeface="Courier New" panose="02070309020205020404" pitchFamily="49" charset="0"/>
              <a:buChar char="o"/>
              <a:defRPr/>
            </a:lvl2pPr>
            <a:lvl3pPr marL="809625" indent="-271463">
              <a:buFont typeface="Wingdings" panose="05000000000000000000" pitchFamily="2" charset="2"/>
              <a:buChar char="§"/>
              <a:defRPr/>
            </a:lvl3pPr>
            <a:lvl4pPr marL="1075135" indent="-265510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767098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85900"/>
            <a:ext cx="7772400" cy="3086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da-DK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4743450"/>
            <a:ext cx="1905000" cy="342900"/>
          </a:xfrm>
          <a:prstGeom prst="rect">
            <a:avLst/>
          </a:prstGeom>
          <a:ln/>
        </p:spPr>
        <p:txBody>
          <a:bodyPr/>
          <a:lstStyle>
            <a:lvl1pPr>
              <a:defRPr sz="1500">
                <a:latin typeface="+mn-lt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743450"/>
            <a:ext cx="2895600" cy="342900"/>
          </a:xfrm>
          <a:prstGeom prst="rect">
            <a:avLst/>
          </a:prstGeom>
          <a:ln/>
        </p:spPr>
        <p:txBody>
          <a:bodyPr/>
          <a:lstStyle>
            <a:lvl1pPr>
              <a:defRPr sz="1500">
                <a:latin typeface="+mn-lt"/>
              </a:defRPr>
            </a:lvl1pPr>
          </a:lstStyle>
          <a:p>
            <a:pPr>
              <a:defRPr/>
            </a:pPr>
            <a:r>
              <a:rPr lang="da-DK"/>
              <a:t>Parallel Programming</a:t>
            </a:r>
            <a:endParaRPr lang="da-DK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743450"/>
            <a:ext cx="1905000" cy="342900"/>
          </a:xfrm>
          <a:prstGeom prst="rect">
            <a:avLst/>
          </a:prstGeom>
          <a:ln/>
        </p:spPr>
        <p:txBody>
          <a:bodyPr/>
          <a:lstStyle>
            <a:lvl1pPr algn="ctr">
              <a:defRPr sz="1500">
                <a:latin typeface="+mn-lt"/>
              </a:defRPr>
            </a:lvl1pPr>
          </a:lstStyle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08981354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200151"/>
            <a:ext cx="8363272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/>
              <a:t>‹#›</a:t>
            </a:fld>
            <a:endParaRPr lang="en-GB" sz="1600" dirty="0"/>
          </a:p>
        </p:txBody>
      </p:sp>
      <p:pic>
        <p:nvPicPr>
          <p:cNvPr id="5" name="Picture 2" descr="C:\Users\fiona\Desktop\whiteDyalogLogo-darkshadow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96475"/>
            <a:ext cx="1080120" cy="19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U:\admin\Dyalog Logos Stationery\Webinar\PPT images\footer_text.png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867005"/>
            <a:ext cx="2421106" cy="161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52" r:id="rId3"/>
    <p:sldLayoutId id="2147483654" r:id="rId4"/>
    <p:sldLayoutId id="2147483655" r:id="rId5"/>
    <p:sldLayoutId id="2147483657" r:id="rId6"/>
    <p:sldLayoutId id="2147483658" r:id="rId7"/>
    <p:sldLayoutId id="2147483659" r:id="rId8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Ø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325438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—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dyalog.tv/Dyalog14/?v=JvLWvyG7JE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922" y="771550"/>
            <a:ext cx="8363272" cy="504056"/>
          </a:xfrm>
        </p:spPr>
        <p:txBody>
          <a:bodyPr/>
          <a:lstStyle/>
          <a:p>
            <a:r>
              <a:rPr lang="da-DK" dirty="0"/>
              <a:t>Webinar #10 </a:t>
            </a:r>
            <a:r>
              <a:rPr lang="da-DK"/>
              <a:t>- 19 </a:t>
            </a:r>
            <a:r>
              <a:rPr lang="da-DK" dirty="0"/>
              <a:t>April 2017</a:t>
            </a:r>
            <a:br>
              <a:rPr lang="da-DK" dirty="0"/>
            </a:br>
            <a:r>
              <a:rPr lang="da-DK" dirty="0"/>
              <a:t>Isolates in the Cloud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5048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47C2C-70EE-4468-875C-4521E1AE0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D21BB-161C-449C-949D-401FA1E81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446A25-36E0-40DD-ADB5-9DE3BB89733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10FD18-63C1-4B41-9AD9-9373F7E29D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624" y="0"/>
            <a:ext cx="8236752" cy="51435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731415B-2C8F-4219-A687-7117E3EF66D0}"/>
              </a:ext>
            </a:extLst>
          </p:cNvPr>
          <p:cNvSpPr/>
          <p:nvPr/>
        </p:nvSpPr>
        <p:spPr>
          <a:xfrm>
            <a:off x="7677345" y="1896675"/>
            <a:ext cx="630070" cy="27003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755653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3FF63-7579-40FC-8893-454F0A594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8E1E11-F06C-4A8C-ACE7-A2768763F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18D8D0-CB57-4BCC-A5DF-EB2DFC3333F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53BE64-A6FA-4A58-82E0-3DE611F9CD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624" y="0"/>
            <a:ext cx="823675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0373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74B11-C62D-42CD-AD1E-EA8FF9689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0BE35-35DB-480B-B9F0-590886FFD4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73BD53-7459-4FD9-B681-22B582E5A80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48D5EF-09A1-4F90-937A-DEB584771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161" y="0"/>
            <a:ext cx="760367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9789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528B4-FFE5-4019-95CE-5F78D4A93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46DE9-868D-49A3-AD43-E8AE518CEB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56EC3A-4811-4205-931D-925361815CD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5E0AED-DE71-403F-A1A4-0B426C90F7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161" y="0"/>
            <a:ext cx="760367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8964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F2CD5-8647-447F-9CE3-AEE834371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977EA-7F52-4D5F-9C85-DF7F1FD8BA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BB0DCC-A274-4E35-B5E6-598A6AE6534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BA30F2-346A-4375-B622-C32B0BC78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561" y="152400"/>
            <a:ext cx="760367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6072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E13C0-43B8-4DBF-9E3E-2461B0027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10DB0-ED81-4CE3-AD6E-5396AE1A7A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B4D613-84F4-4797-8BD6-1D0559A2045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870BB1-B4CA-4E0C-8B53-2205340E8B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161" y="0"/>
            <a:ext cx="760367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7650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E13C0-43B8-4DBF-9E3E-2461B0027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10DB0-ED81-4CE3-AD6E-5396AE1A7A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B4D613-84F4-4797-8BD6-1D0559A2045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3EAFC1-109C-481E-B1A9-32904776F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161" y="0"/>
            <a:ext cx="7603677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A49BA43-8AFF-47EE-8591-DB112DBC2C2D}"/>
              </a:ext>
            </a:extLst>
          </p:cNvPr>
          <p:cNvSpPr txBox="1"/>
          <p:nvPr/>
        </p:nvSpPr>
        <p:spPr>
          <a:xfrm>
            <a:off x="5697125" y="4730562"/>
            <a:ext cx="2327958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1200" dirty="0"/>
              <a:t>+ Max 20 simultaneous instances</a:t>
            </a:r>
          </a:p>
        </p:txBody>
      </p:sp>
    </p:spTree>
    <p:extLst>
      <p:ext uri="{BB962C8B-B14F-4D97-AF65-F5344CB8AC3E}">
        <p14:creationId xmlns:p14="http://schemas.microsoft.com/office/powerpoint/2010/main" val="13840413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2F68D-2632-4599-9EE4-922870688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EBA44F-22B3-4280-A54B-EAFFF8799C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914C69-8DBB-47C2-B7BB-A5F6D05FFEC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6F9239-3B08-4457-9F03-8ABBD0BFC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161" y="0"/>
            <a:ext cx="7603677" cy="51435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CB38D07-8773-4889-A703-D9F56D0A1ECF}"/>
              </a:ext>
            </a:extLst>
          </p:cNvPr>
          <p:cNvSpPr/>
          <p:nvPr/>
        </p:nvSpPr>
        <p:spPr>
          <a:xfrm>
            <a:off x="7452319" y="2652652"/>
            <a:ext cx="855095" cy="27003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403059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0BA5D-D5F8-4AB6-AE9F-49F2B2228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26EF78-9592-4136-8AA6-22329E88D4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D220F6-F64B-4CF4-A8D3-EB60A7539C4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638C68-41EB-4F64-96A3-FAB53ACEC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161" y="0"/>
            <a:ext cx="7603677" cy="51435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1400091-9DB4-45AB-A918-B4024B46E06A}"/>
              </a:ext>
            </a:extLst>
          </p:cNvPr>
          <p:cNvSpPr/>
          <p:nvPr/>
        </p:nvSpPr>
        <p:spPr>
          <a:xfrm>
            <a:off x="881591" y="2256714"/>
            <a:ext cx="180020" cy="58506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noFill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6EFBAEC-B9D3-47BC-BB69-6C92F24E5534}"/>
              </a:ext>
            </a:extLst>
          </p:cNvPr>
          <p:cNvSpPr/>
          <p:nvPr/>
        </p:nvSpPr>
        <p:spPr>
          <a:xfrm>
            <a:off x="7452319" y="4650171"/>
            <a:ext cx="855095" cy="26183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821962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FD47C-EA25-413E-B0AA-45C30B4FE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95B7EE-573F-4739-AA94-01154D5287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5DB2F1-8599-4385-9B14-7BFB8FD744B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86A2FB-A985-4B21-AF64-D8E5EE1E0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161" y="0"/>
            <a:ext cx="7603677" cy="51435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01210FF-186D-4604-AC20-FBECC7638990}"/>
              </a:ext>
            </a:extLst>
          </p:cNvPr>
          <p:cNvSpPr/>
          <p:nvPr/>
        </p:nvSpPr>
        <p:spPr>
          <a:xfrm>
            <a:off x="7857365" y="4686985"/>
            <a:ext cx="450049" cy="22502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387750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603067"/>
          </a:xfrm>
        </p:spPr>
        <p:txBody>
          <a:bodyPr>
            <a:normAutofit fontScale="90000"/>
          </a:bodyPr>
          <a:lstStyle/>
          <a:p>
            <a:r>
              <a:rPr lang="da-DK" dirty="0"/>
              <a:t>Agenda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Graphic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47948" y="726545"/>
            <a:ext cx="1738852" cy="1586356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2372EA-51B6-4C1E-AEAA-7566FC5CE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436" y="1311610"/>
            <a:ext cx="5463607" cy="3394472"/>
          </a:xfrm>
        </p:spPr>
        <p:txBody>
          <a:bodyPr>
            <a:normAutofit fontScale="92500"/>
          </a:bodyPr>
          <a:lstStyle/>
          <a:p>
            <a:r>
              <a:rPr lang="da-DK" sz="2400" dirty="0"/>
              <a:t>Quick introduction to Futures and Isolates</a:t>
            </a:r>
          </a:p>
          <a:p>
            <a:r>
              <a:rPr lang="da-DK" sz="2400" dirty="0"/>
              <a:t>Building and launching a Linux VM </a:t>
            </a:r>
            <a:br>
              <a:rPr lang="da-DK" sz="2400" dirty="0"/>
            </a:br>
            <a:r>
              <a:rPr lang="da-DK" sz="2400" dirty="0"/>
              <a:t>with Dyalog APL on the </a:t>
            </a:r>
            <a:br>
              <a:rPr lang="da-DK" sz="2400" dirty="0"/>
            </a:br>
            <a:r>
              <a:rPr lang="da-DK" sz="2400" dirty="0"/>
              <a:t>Amazon  Elastic Compute Cloud (EC2)</a:t>
            </a:r>
          </a:p>
          <a:p>
            <a:r>
              <a:rPr lang="da-DK" sz="2400" dirty="0"/>
              <a:t>Starting 20 VM's and using them as isolate servers</a:t>
            </a:r>
          </a:p>
          <a:p>
            <a:r>
              <a:rPr lang="da-DK" sz="2400" dirty="0"/>
              <a:t>A quick demo of parallel each (</a:t>
            </a:r>
            <a:r>
              <a:rPr lang="da-DK" sz="2400" dirty="0">
                <a:latin typeface="APL385 Unicode" panose="020B0709000202000203" pitchFamily="49" charset="0"/>
              </a:rPr>
              <a:t>ll.EachX</a:t>
            </a:r>
            <a:r>
              <a:rPr lang="da-DK" sz="2400" dirty="0"/>
              <a:t> in the isolate workspace since 16.0).</a:t>
            </a:r>
          </a:p>
        </p:txBody>
      </p:sp>
    </p:spTree>
    <p:extLst>
      <p:ext uri="{BB962C8B-B14F-4D97-AF65-F5344CB8AC3E}">
        <p14:creationId xmlns:p14="http://schemas.microsoft.com/office/powerpoint/2010/main" val="951075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5ACE7F2-AE82-4C8E-9DDE-9FDC3F7FC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161" y="0"/>
            <a:ext cx="760367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8DF1C4-2149-4E2B-A1D4-F3FD6034E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E75F7-ADD4-45E9-912A-217EFE44A6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169221-C938-4F4C-98D3-ADA608401CA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A8B619F-2392-4539-A715-34450E4D42A0}"/>
              </a:ext>
            </a:extLst>
          </p:cNvPr>
          <p:cNvSpPr/>
          <p:nvPr/>
        </p:nvSpPr>
        <p:spPr>
          <a:xfrm>
            <a:off x="3034780" y="3291830"/>
            <a:ext cx="2977379" cy="22502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noFill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02186A6-D325-431F-9B35-0ADDA0785E14}"/>
              </a:ext>
            </a:extLst>
          </p:cNvPr>
          <p:cNvSpPr/>
          <p:nvPr/>
        </p:nvSpPr>
        <p:spPr>
          <a:xfrm>
            <a:off x="9605509" y="5685287"/>
            <a:ext cx="14142550" cy="10070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noFill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12189C4-898C-43DA-8A74-2F2BB3FF6963}"/>
              </a:ext>
            </a:extLst>
          </p:cNvPr>
          <p:cNvSpPr/>
          <p:nvPr/>
        </p:nvSpPr>
        <p:spPr>
          <a:xfrm>
            <a:off x="5382091" y="3620129"/>
            <a:ext cx="810090" cy="27068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857562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50220-E8A6-4D35-8702-1AEA1D9DA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F39653-2C68-483E-8EA6-3F4B2F355E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D56533-D8CF-4360-906D-6EDBAF7B557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2D3EBF-D849-4DD2-B542-18B259A7D4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161" y="0"/>
            <a:ext cx="7603677" cy="51435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EE9BBDE-38BC-41A2-A24B-BBF349DF9972}"/>
              </a:ext>
            </a:extLst>
          </p:cNvPr>
          <p:cNvSpPr/>
          <p:nvPr/>
        </p:nvSpPr>
        <p:spPr>
          <a:xfrm>
            <a:off x="7473524" y="4030684"/>
            <a:ext cx="855095" cy="26183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54329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28C26-4C1F-4A8D-8E96-DFCD01310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3FA25-F0CF-494F-809E-61BF162CCB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2650EC-739C-46C8-8BAB-4BBAA216FEE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68F991-2CB2-4A58-9CE9-05CD3DC2B7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423" y="0"/>
            <a:ext cx="766715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9133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8EEC9-6A09-46EF-B7E8-D853EE035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FE5D1-2276-4208-8F1B-C09201F614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2DF305-37C0-43A0-B402-10BB87C9AAC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ACCE78-6582-4478-859D-EBEA9EADA3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423" y="0"/>
            <a:ext cx="766715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89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603067"/>
          </a:xfrm>
        </p:spPr>
        <p:txBody>
          <a:bodyPr>
            <a:normAutofit fontScale="90000"/>
          </a:bodyPr>
          <a:lstStyle/>
          <a:p>
            <a:r>
              <a:rPr lang="da-DK" dirty="0"/>
              <a:t>Agenda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Graphic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47948" y="726545"/>
            <a:ext cx="1738852" cy="1586356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2372EA-51B6-4C1E-AEAA-7566FC5CE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436" y="1311610"/>
            <a:ext cx="5463607" cy="3394472"/>
          </a:xfrm>
        </p:spPr>
        <p:txBody>
          <a:bodyPr>
            <a:normAutofit/>
          </a:bodyPr>
          <a:lstStyle/>
          <a:p>
            <a:r>
              <a:rPr lang="da-DK" sz="2400" dirty="0"/>
              <a:t>Quick introduction to isolates</a:t>
            </a:r>
          </a:p>
          <a:p>
            <a:r>
              <a:rPr lang="da-DK" sz="2400" dirty="0"/>
              <a:t>Building and launching a Linux VM </a:t>
            </a:r>
            <a:br>
              <a:rPr lang="da-DK" sz="2400" dirty="0"/>
            </a:br>
            <a:r>
              <a:rPr lang="da-DK" sz="2400" dirty="0"/>
              <a:t>with Dyalog APL on the </a:t>
            </a:r>
            <a:br>
              <a:rPr lang="da-DK" sz="2400" dirty="0"/>
            </a:br>
            <a:r>
              <a:rPr lang="da-DK" sz="2400" dirty="0"/>
              <a:t>Amazon  Elastic Compute Cloud (EC2)</a:t>
            </a:r>
          </a:p>
          <a:p>
            <a:r>
              <a:rPr lang="da-DK" sz="2400" dirty="0">
                <a:solidFill>
                  <a:srgbClr val="00B0F0"/>
                </a:solidFill>
              </a:rPr>
              <a:t>Starting 20 VM's and using them as isolate servers</a:t>
            </a:r>
          </a:p>
          <a:p>
            <a:r>
              <a:rPr lang="da-DK" sz="2400" dirty="0"/>
              <a:t>A quick demo of ll.EachX</a:t>
            </a:r>
          </a:p>
        </p:txBody>
      </p:sp>
    </p:spTree>
    <p:extLst>
      <p:ext uri="{BB962C8B-B14F-4D97-AF65-F5344CB8AC3E}">
        <p14:creationId xmlns:p14="http://schemas.microsoft.com/office/powerpoint/2010/main" val="32434269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0A574863-BB13-4F9A-88C9-02409C28539C}"/>
              </a:ext>
            </a:extLst>
          </p:cNvPr>
          <p:cNvSpPr/>
          <p:nvPr/>
        </p:nvSpPr>
        <p:spPr bwMode="auto">
          <a:xfrm>
            <a:off x="1938940" y="2800206"/>
            <a:ext cx="2860759" cy="16476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Another VM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2F908D42-D7BA-4E8A-B82D-900A4BCDB9D6}"/>
              </a:ext>
            </a:extLst>
          </p:cNvPr>
          <p:cNvSpPr/>
          <p:nvPr/>
        </p:nvSpPr>
        <p:spPr bwMode="auto">
          <a:xfrm>
            <a:off x="1837724" y="2709976"/>
            <a:ext cx="2898859" cy="16476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Another VM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B4D0E07F-7CA4-45CC-A3BD-F2F963016E3D}"/>
              </a:ext>
            </a:extLst>
          </p:cNvPr>
          <p:cNvSpPr/>
          <p:nvPr/>
        </p:nvSpPr>
        <p:spPr bwMode="auto">
          <a:xfrm>
            <a:off x="1785396" y="2627019"/>
            <a:ext cx="2860759" cy="16476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Another VM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415D80B1-E52B-479B-A7BC-877BD9B26ED8}"/>
              </a:ext>
            </a:extLst>
          </p:cNvPr>
          <p:cNvSpPr/>
          <p:nvPr/>
        </p:nvSpPr>
        <p:spPr bwMode="auto">
          <a:xfrm>
            <a:off x="1681656" y="2553988"/>
            <a:ext cx="2898859" cy="16476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Another VM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66B0A4CB-2CD5-4E62-9F0A-A07950E5330B}"/>
              </a:ext>
            </a:extLst>
          </p:cNvPr>
          <p:cNvSpPr/>
          <p:nvPr/>
        </p:nvSpPr>
        <p:spPr bwMode="auto">
          <a:xfrm>
            <a:off x="1649246" y="2474020"/>
            <a:ext cx="2860759" cy="16476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Another VM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0187B09E-287B-4ED8-B6BD-50955FB02F64}"/>
              </a:ext>
            </a:extLst>
          </p:cNvPr>
          <p:cNvSpPr/>
          <p:nvPr/>
        </p:nvSpPr>
        <p:spPr bwMode="auto">
          <a:xfrm>
            <a:off x="1531663" y="2391033"/>
            <a:ext cx="2898859" cy="16476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Another VM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68278849-72FC-45A8-8E4D-3442293C1D69}"/>
              </a:ext>
            </a:extLst>
          </p:cNvPr>
          <p:cNvSpPr/>
          <p:nvPr/>
        </p:nvSpPr>
        <p:spPr bwMode="auto">
          <a:xfrm>
            <a:off x="1495702" y="2300833"/>
            <a:ext cx="2860759" cy="16476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Another VM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5E36C6A0-AB4A-4DF3-971F-96E355AD378C}"/>
              </a:ext>
            </a:extLst>
          </p:cNvPr>
          <p:cNvSpPr/>
          <p:nvPr/>
        </p:nvSpPr>
        <p:spPr bwMode="auto">
          <a:xfrm>
            <a:off x="1391962" y="2227802"/>
            <a:ext cx="2898859" cy="16476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Another VM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1487D43D-A945-4A2F-A3C6-8E48F2196C75}"/>
              </a:ext>
            </a:extLst>
          </p:cNvPr>
          <p:cNvSpPr/>
          <p:nvPr/>
        </p:nvSpPr>
        <p:spPr bwMode="auto">
          <a:xfrm>
            <a:off x="1343888" y="2154090"/>
            <a:ext cx="2860759" cy="16476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Another VM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90E7BB94-4448-4C25-A369-1BB22FF6B533}"/>
              </a:ext>
            </a:extLst>
          </p:cNvPr>
          <p:cNvSpPr/>
          <p:nvPr/>
        </p:nvSpPr>
        <p:spPr bwMode="auto">
          <a:xfrm>
            <a:off x="1235137" y="2071654"/>
            <a:ext cx="2898859" cy="16476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Another VM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4A6794BE-FBF9-4626-8196-F172CF0D3732}"/>
              </a:ext>
            </a:extLst>
          </p:cNvPr>
          <p:cNvSpPr/>
          <p:nvPr/>
        </p:nvSpPr>
        <p:spPr bwMode="auto">
          <a:xfrm>
            <a:off x="1199606" y="1987552"/>
            <a:ext cx="2860759" cy="16476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Another VM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C230484-1C02-45EA-A57F-CC51785E2A18}"/>
              </a:ext>
            </a:extLst>
          </p:cNvPr>
          <p:cNvSpPr/>
          <p:nvPr/>
        </p:nvSpPr>
        <p:spPr bwMode="auto">
          <a:xfrm>
            <a:off x="1086604" y="1907872"/>
            <a:ext cx="2898859" cy="16476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Another VM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F6490A8D-2047-4BFF-AA2E-DB1D79946ED2}"/>
              </a:ext>
            </a:extLst>
          </p:cNvPr>
          <p:cNvSpPr/>
          <p:nvPr/>
        </p:nvSpPr>
        <p:spPr bwMode="auto">
          <a:xfrm>
            <a:off x="1046628" y="1830343"/>
            <a:ext cx="2860759" cy="16476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Another VM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F34A5D25-B266-45F2-8B79-AD95924283B4}"/>
              </a:ext>
            </a:extLst>
          </p:cNvPr>
          <p:cNvSpPr/>
          <p:nvPr/>
        </p:nvSpPr>
        <p:spPr bwMode="auto">
          <a:xfrm>
            <a:off x="934555" y="1736502"/>
            <a:ext cx="2898859" cy="16476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Another VM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ADF00DC-6AE1-4E17-AC9D-5A1B66E703E6}"/>
              </a:ext>
            </a:extLst>
          </p:cNvPr>
          <p:cNvSpPr/>
          <p:nvPr/>
        </p:nvSpPr>
        <p:spPr bwMode="auto">
          <a:xfrm>
            <a:off x="893084" y="1657156"/>
            <a:ext cx="2860759" cy="16476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Another VM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F2E88AD2-FB7D-496A-891D-2692D196E546}"/>
              </a:ext>
            </a:extLst>
          </p:cNvPr>
          <p:cNvSpPr/>
          <p:nvPr/>
        </p:nvSpPr>
        <p:spPr bwMode="auto">
          <a:xfrm>
            <a:off x="789344" y="1584125"/>
            <a:ext cx="2898859" cy="16476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Another VM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E3C7E36D-3914-4545-BB6E-F007E12C309C}"/>
              </a:ext>
            </a:extLst>
          </p:cNvPr>
          <p:cNvSpPr/>
          <p:nvPr/>
        </p:nvSpPr>
        <p:spPr bwMode="auto">
          <a:xfrm>
            <a:off x="741270" y="1510413"/>
            <a:ext cx="2860759" cy="16476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Another VM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EC13E6C7-93E0-4404-85BD-C0619202F08D}"/>
              </a:ext>
            </a:extLst>
          </p:cNvPr>
          <p:cNvSpPr/>
          <p:nvPr/>
        </p:nvSpPr>
        <p:spPr bwMode="auto">
          <a:xfrm>
            <a:off x="632519" y="1427977"/>
            <a:ext cx="2898859" cy="16476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Another VM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14B4DE1C-64B9-4946-B608-66C07E7E144B}"/>
              </a:ext>
            </a:extLst>
          </p:cNvPr>
          <p:cNvSpPr/>
          <p:nvPr/>
        </p:nvSpPr>
        <p:spPr bwMode="auto">
          <a:xfrm>
            <a:off x="596988" y="1343875"/>
            <a:ext cx="2860759" cy="16476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Another VM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D1A6138-E044-4BC7-B9C8-DA037ADA7F4B}"/>
              </a:ext>
            </a:extLst>
          </p:cNvPr>
          <p:cNvSpPr/>
          <p:nvPr/>
        </p:nvSpPr>
        <p:spPr bwMode="auto">
          <a:xfrm>
            <a:off x="483986" y="1266605"/>
            <a:ext cx="2898859" cy="16476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Another VM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5147739" y="1170832"/>
            <a:ext cx="3714750" cy="36004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A Windows Computer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40280E82-4B65-4907-963D-B47C3B9A5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Isolates in the Cloud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9B144B-4D93-40B1-A8B0-A56D8C0EFEE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Rectangle 5"/>
          <p:cNvSpPr/>
          <p:nvPr/>
        </p:nvSpPr>
        <p:spPr bwMode="auto">
          <a:xfrm>
            <a:off x="5220738" y="1533567"/>
            <a:ext cx="1340413" cy="3093613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A Dyalog</a:t>
            </a:r>
            <a:br>
              <a:rPr lang="en-GB" dirty="0">
                <a:cs typeface="Arial" charset="0"/>
              </a:rPr>
            </a:br>
            <a:r>
              <a:rPr lang="en-GB" dirty="0">
                <a:cs typeface="Arial" charset="0"/>
              </a:rPr>
              <a:t>Application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4783130" y="105233"/>
            <a:ext cx="1428750" cy="23078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cs typeface="Arial" charset="0"/>
              </a:rPr>
              <a:t>Dyalog Processes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6337610" y="105233"/>
            <a:ext cx="1428750" cy="230786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cs typeface="Arial" charset="0"/>
              </a:rPr>
              <a:t>Namespaces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344949" y="2599396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1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5614481" y="2599396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2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3236219" y="114665"/>
            <a:ext cx="1428750" cy="2307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cs typeface="Arial" charset="0"/>
              </a:rPr>
              <a:t>Computers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373735" y="1176595"/>
            <a:ext cx="2930194" cy="16476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An AWS EC2 Linux VM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788904" y="1757312"/>
            <a:ext cx="1230226" cy="81443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Isolate</a:t>
            </a:r>
            <a:br>
              <a:rPr lang="en-GB" dirty="0">
                <a:cs typeface="Arial" charset="0"/>
              </a:rPr>
            </a:br>
            <a:r>
              <a:rPr lang="en-GB" dirty="0">
                <a:cs typeface="Arial" charset="0"/>
              </a:rPr>
              <a:t>Process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52328" y="1435637"/>
            <a:ext cx="281840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>
                <a:latin typeface="APL385 Unicode" panose="020B0709000202000203" pitchFamily="49" charset="0"/>
              </a:rPr>
              <a:t>StartServer 'ip=81.187.219.129'</a:t>
            </a:r>
            <a:endParaRPr lang="en-GB" sz="1100" dirty="0">
              <a:latin typeface="APL385 Unicode" panose="020B0709000202000203" pitchFamily="49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667212A-8950-4773-B256-569510DAE455}"/>
              </a:ext>
            </a:extLst>
          </p:cNvPr>
          <p:cNvSpPr txBox="1"/>
          <p:nvPr/>
        </p:nvSpPr>
        <p:spPr>
          <a:xfrm>
            <a:off x="5056068" y="540312"/>
            <a:ext cx="1028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dirty="0"/>
              <a:t>SSH Sessions</a:t>
            </a:r>
            <a:endParaRPr lang="en-GB" sz="1200" dirty="0"/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5A94A772-E0EC-439B-A83F-F79F7C778BBA}"/>
              </a:ext>
            </a:extLst>
          </p:cNvPr>
          <p:cNvCxnSpPr>
            <a:cxnSpLocks/>
          </p:cNvCxnSpPr>
          <p:nvPr/>
        </p:nvCxnSpPr>
        <p:spPr bwMode="auto">
          <a:xfrm>
            <a:off x="6112220" y="657745"/>
            <a:ext cx="1731479" cy="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3EB983BA-EA08-4EEA-AA8B-223701315ED5}"/>
              </a:ext>
            </a:extLst>
          </p:cNvPr>
          <p:cNvSpPr/>
          <p:nvPr/>
        </p:nvSpPr>
        <p:spPr bwMode="auto">
          <a:xfrm>
            <a:off x="6874195" y="1533567"/>
            <a:ext cx="803150" cy="53936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cs typeface="Arial" charset="0"/>
              </a:rPr>
              <a:t>Isolate</a:t>
            </a:r>
            <a:br>
              <a:rPr lang="en-GB" sz="1400" dirty="0">
                <a:cs typeface="Arial" charset="0"/>
              </a:rPr>
            </a:br>
            <a:r>
              <a:rPr lang="en-GB" sz="1400" dirty="0">
                <a:cs typeface="Arial" charset="0"/>
              </a:rPr>
              <a:t>Process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5AE27D9-E6C8-4D86-9015-5C50413BD61C}"/>
              </a:ext>
            </a:extLst>
          </p:cNvPr>
          <p:cNvSpPr/>
          <p:nvPr/>
        </p:nvSpPr>
        <p:spPr bwMode="auto">
          <a:xfrm>
            <a:off x="6874195" y="2217633"/>
            <a:ext cx="803150" cy="53936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cs typeface="Arial" charset="0"/>
              </a:rPr>
              <a:t>Isolate</a:t>
            </a:r>
            <a:br>
              <a:rPr lang="en-GB" sz="1400" dirty="0">
                <a:cs typeface="Arial" charset="0"/>
              </a:rPr>
            </a:br>
            <a:r>
              <a:rPr lang="en-GB" sz="1400" dirty="0">
                <a:cs typeface="Arial" charset="0"/>
              </a:rPr>
              <a:t>Process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8CBAC80-4FFD-43A2-A67A-7815AA62A85B}"/>
              </a:ext>
            </a:extLst>
          </p:cNvPr>
          <p:cNvSpPr/>
          <p:nvPr/>
        </p:nvSpPr>
        <p:spPr bwMode="auto">
          <a:xfrm>
            <a:off x="7843699" y="1537649"/>
            <a:ext cx="803150" cy="53936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cs typeface="Arial" charset="0"/>
              </a:rPr>
              <a:t>Isolate</a:t>
            </a:r>
            <a:br>
              <a:rPr lang="en-GB" sz="1400" dirty="0">
                <a:cs typeface="Arial" charset="0"/>
              </a:rPr>
            </a:br>
            <a:r>
              <a:rPr lang="en-GB" sz="1400" dirty="0">
                <a:cs typeface="Arial" charset="0"/>
              </a:rPr>
              <a:t>Process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B15651D-C13C-4A21-B628-1391EDFD39A2}"/>
              </a:ext>
            </a:extLst>
          </p:cNvPr>
          <p:cNvSpPr/>
          <p:nvPr/>
        </p:nvSpPr>
        <p:spPr bwMode="auto">
          <a:xfrm>
            <a:off x="7846318" y="2217633"/>
            <a:ext cx="803150" cy="53936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cs typeface="Arial" charset="0"/>
              </a:rPr>
              <a:t>Isolate</a:t>
            </a:r>
            <a:br>
              <a:rPr lang="en-GB" sz="1400" dirty="0">
                <a:cs typeface="Arial" charset="0"/>
              </a:rPr>
            </a:br>
            <a:r>
              <a:rPr lang="en-GB" sz="1400" dirty="0">
                <a:cs typeface="Arial" charset="0"/>
              </a:rPr>
              <a:t>Process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08CDAF3-55B6-4A08-B842-4EB0DFA337CE}"/>
              </a:ext>
            </a:extLst>
          </p:cNvPr>
          <p:cNvSpPr/>
          <p:nvPr/>
        </p:nvSpPr>
        <p:spPr bwMode="auto">
          <a:xfrm>
            <a:off x="5890500" y="2601838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3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FB6B405-B409-4DE5-9352-F48C2F923DB4}"/>
              </a:ext>
            </a:extLst>
          </p:cNvPr>
          <p:cNvSpPr/>
          <p:nvPr/>
        </p:nvSpPr>
        <p:spPr bwMode="auto">
          <a:xfrm>
            <a:off x="6160032" y="2601838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4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F7A8B12-66D3-4A31-BD3E-ACEC58851294}"/>
              </a:ext>
            </a:extLst>
          </p:cNvPr>
          <p:cNvSpPr/>
          <p:nvPr/>
        </p:nvSpPr>
        <p:spPr bwMode="auto">
          <a:xfrm>
            <a:off x="5310617" y="4257525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21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9F054FE0-F634-4D38-A8C2-A0FFB893B5A1}"/>
              </a:ext>
            </a:extLst>
          </p:cNvPr>
          <p:cNvSpPr/>
          <p:nvPr/>
        </p:nvSpPr>
        <p:spPr bwMode="auto">
          <a:xfrm>
            <a:off x="5580149" y="4257525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22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66451B2-E579-4319-9CEF-6D57452BC32E}"/>
              </a:ext>
            </a:extLst>
          </p:cNvPr>
          <p:cNvSpPr/>
          <p:nvPr/>
        </p:nvSpPr>
        <p:spPr bwMode="auto">
          <a:xfrm>
            <a:off x="5856168" y="4259967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23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4F3EEFEB-0FC5-4E4E-A1CC-2F28788BF9A9}"/>
              </a:ext>
            </a:extLst>
          </p:cNvPr>
          <p:cNvSpPr/>
          <p:nvPr/>
        </p:nvSpPr>
        <p:spPr bwMode="auto">
          <a:xfrm>
            <a:off x="6125700" y="4259967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24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233A383D-BF55-44A1-8B08-BC148F8C2A35}"/>
              </a:ext>
            </a:extLst>
          </p:cNvPr>
          <p:cNvCxnSpPr>
            <a:cxnSpLocks/>
          </p:cNvCxnSpPr>
          <p:nvPr/>
        </p:nvCxnSpPr>
        <p:spPr bwMode="auto">
          <a:xfrm>
            <a:off x="3241874" y="1671650"/>
            <a:ext cx="2005201" cy="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0" name="Rectangle 79">
            <a:extLst>
              <a:ext uri="{FF2B5EF4-FFF2-40B4-BE49-F238E27FC236}">
                <a16:creationId xmlns:a16="http://schemas.microsoft.com/office/drawing/2014/main" id="{ACB170A4-B2FC-4C27-9A34-EC5462C71803}"/>
              </a:ext>
            </a:extLst>
          </p:cNvPr>
          <p:cNvSpPr/>
          <p:nvPr/>
        </p:nvSpPr>
        <p:spPr bwMode="auto">
          <a:xfrm>
            <a:off x="5318553" y="3938550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17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2293C4FB-E771-4EF0-AA67-CC31206ECD04}"/>
              </a:ext>
            </a:extLst>
          </p:cNvPr>
          <p:cNvSpPr/>
          <p:nvPr/>
        </p:nvSpPr>
        <p:spPr bwMode="auto">
          <a:xfrm>
            <a:off x="5588085" y="3938550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18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0ED9AF2F-51B1-47D7-AC53-6C2B300A5C2C}"/>
              </a:ext>
            </a:extLst>
          </p:cNvPr>
          <p:cNvSpPr/>
          <p:nvPr/>
        </p:nvSpPr>
        <p:spPr bwMode="auto">
          <a:xfrm>
            <a:off x="5864104" y="3940992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19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705DF8CF-DA6D-492A-BC13-578B3F24D641}"/>
              </a:ext>
            </a:extLst>
          </p:cNvPr>
          <p:cNvSpPr/>
          <p:nvPr/>
        </p:nvSpPr>
        <p:spPr bwMode="auto">
          <a:xfrm>
            <a:off x="6133636" y="3940992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20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8DEE3F1C-85EA-43AB-8C15-39B6F231D7A6}"/>
              </a:ext>
            </a:extLst>
          </p:cNvPr>
          <p:cNvSpPr/>
          <p:nvPr/>
        </p:nvSpPr>
        <p:spPr bwMode="auto">
          <a:xfrm>
            <a:off x="5322241" y="3611799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13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5451566D-4FB9-4D59-8CB9-90B77328C4A1}"/>
              </a:ext>
            </a:extLst>
          </p:cNvPr>
          <p:cNvSpPr/>
          <p:nvPr/>
        </p:nvSpPr>
        <p:spPr bwMode="auto">
          <a:xfrm>
            <a:off x="5591773" y="3611799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14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76983014-5DF9-4575-88EA-1A423DFC1B13}"/>
              </a:ext>
            </a:extLst>
          </p:cNvPr>
          <p:cNvSpPr/>
          <p:nvPr/>
        </p:nvSpPr>
        <p:spPr bwMode="auto">
          <a:xfrm>
            <a:off x="5867792" y="3614241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15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FF4AB79D-0010-4091-A5E6-B9DE5CC03004}"/>
              </a:ext>
            </a:extLst>
          </p:cNvPr>
          <p:cNvSpPr/>
          <p:nvPr/>
        </p:nvSpPr>
        <p:spPr bwMode="auto">
          <a:xfrm>
            <a:off x="6137324" y="3614241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16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DFCA42E9-1B55-4FD8-8E2F-D67BE3D004EA}"/>
              </a:ext>
            </a:extLst>
          </p:cNvPr>
          <p:cNvSpPr/>
          <p:nvPr/>
        </p:nvSpPr>
        <p:spPr bwMode="auto">
          <a:xfrm>
            <a:off x="5329852" y="3278810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9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5BE8676A-3981-4D66-AF7C-5678D04A6D45}"/>
              </a:ext>
            </a:extLst>
          </p:cNvPr>
          <p:cNvSpPr/>
          <p:nvPr/>
        </p:nvSpPr>
        <p:spPr bwMode="auto">
          <a:xfrm>
            <a:off x="5599384" y="3278810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10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352F3425-3163-4935-9746-2B183923EABF}"/>
              </a:ext>
            </a:extLst>
          </p:cNvPr>
          <p:cNvSpPr/>
          <p:nvPr/>
        </p:nvSpPr>
        <p:spPr bwMode="auto">
          <a:xfrm>
            <a:off x="5875403" y="3281252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11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7995535C-9EE4-4694-870F-AC3CBAECF895}"/>
              </a:ext>
            </a:extLst>
          </p:cNvPr>
          <p:cNvSpPr/>
          <p:nvPr/>
        </p:nvSpPr>
        <p:spPr bwMode="auto">
          <a:xfrm>
            <a:off x="6144935" y="3281252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12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8F942F1E-AA2E-42D5-A60F-639253E02D07}"/>
              </a:ext>
            </a:extLst>
          </p:cNvPr>
          <p:cNvSpPr/>
          <p:nvPr/>
        </p:nvSpPr>
        <p:spPr bwMode="auto">
          <a:xfrm>
            <a:off x="5344949" y="2945187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5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A4F321DC-E341-4C28-A025-97B4F461BF44}"/>
              </a:ext>
            </a:extLst>
          </p:cNvPr>
          <p:cNvSpPr/>
          <p:nvPr/>
        </p:nvSpPr>
        <p:spPr bwMode="auto">
          <a:xfrm>
            <a:off x="5614481" y="2945187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6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A2A0FD9E-1792-4662-A830-E0A8AE60B5B2}"/>
              </a:ext>
            </a:extLst>
          </p:cNvPr>
          <p:cNvSpPr/>
          <p:nvPr/>
        </p:nvSpPr>
        <p:spPr bwMode="auto">
          <a:xfrm>
            <a:off x="5890500" y="2947629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7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5B05B56D-53E4-40FF-9D52-B36CD6A91177}"/>
              </a:ext>
            </a:extLst>
          </p:cNvPr>
          <p:cNvSpPr/>
          <p:nvPr/>
        </p:nvSpPr>
        <p:spPr bwMode="auto">
          <a:xfrm>
            <a:off x="6160032" y="2947629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CF40C4-D851-48A9-AB09-7A813C041128}"/>
              </a:ext>
            </a:extLst>
          </p:cNvPr>
          <p:cNvSpPr txBox="1"/>
          <p:nvPr/>
        </p:nvSpPr>
        <p:spPr>
          <a:xfrm>
            <a:off x="3883625" y="1416839"/>
            <a:ext cx="9399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>
                <a:solidFill>
                  <a:srgbClr val="C00000"/>
                </a:solidFill>
              </a:rPr>
              <a:t>Two Per VM</a:t>
            </a:r>
          </a:p>
        </p:txBody>
      </p: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FA35002A-55BC-4EDF-982F-D567BDF5AB3B}"/>
              </a:ext>
            </a:extLst>
          </p:cNvPr>
          <p:cNvCxnSpPr>
            <a:cxnSpLocks/>
            <a:stCxn id="48" idx="3"/>
          </p:cNvCxnSpPr>
          <p:nvPr/>
        </p:nvCxnSpPr>
        <p:spPr bwMode="auto">
          <a:xfrm flipV="1">
            <a:off x="6388632" y="2334255"/>
            <a:ext cx="1574278" cy="40152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C91A3E8D-F757-41D3-82AB-01E4605871A1}"/>
              </a:ext>
            </a:extLst>
          </p:cNvPr>
          <p:cNvSpPr txBox="1"/>
          <p:nvPr/>
        </p:nvSpPr>
        <p:spPr>
          <a:xfrm>
            <a:off x="5044220" y="766890"/>
            <a:ext cx="1028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dirty="0"/>
              <a:t>TCP Sockets</a:t>
            </a:r>
            <a:endParaRPr lang="en-GB" sz="1200" dirty="0"/>
          </a:p>
        </p:txBody>
      </p: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9CB6DD35-AD6D-4DE9-85D8-CE01B457495D}"/>
              </a:ext>
            </a:extLst>
          </p:cNvPr>
          <p:cNvCxnSpPr>
            <a:cxnSpLocks/>
          </p:cNvCxnSpPr>
          <p:nvPr/>
        </p:nvCxnSpPr>
        <p:spPr bwMode="auto">
          <a:xfrm>
            <a:off x="1898008" y="1877840"/>
            <a:ext cx="3500867" cy="112209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87648D47-0FF8-45DD-8F7C-48E2E24D72C4}"/>
              </a:ext>
            </a:extLst>
          </p:cNvPr>
          <p:cNvCxnSpPr>
            <a:cxnSpLocks/>
          </p:cNvCxnSpPr>
          <p:nvPr/>
        </p:nvCxnSpPr>
        <p:spPr bwMode="auto">
          <a:xfrm>
            <a:off x="6103067" y="923974"/>
            <a:ext cx="1740632" cy="1064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1433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8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2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4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6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8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00"/>
                            </p:stCondLst>
                            <p:childTnLst>
                              <p:par>
                                <p:cTn id="10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2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40"/>
                            </p:stCondLst>
                            <p:childTnLst>
                              <p:par>
                                <p:cTn id="1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60"/>
                            </p:stCondLst>
                            <p:childTnLst>
                              <p:par>
                                <p:cTn id="1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80"/>
                            </p:stCondLst>
                            <p:childTnLst>
                              <p:par>
                                <p:cTn id="1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300"/>
                            </p:stCondLst>
                            <p:childTnLst>
                              <p:par>
                                <p:cTn id="1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20"/>
                            </p:stCondLst>
                            <p:childTnLst>
                              <p:par>
                                <p:cTn id="1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340"/>
                            </p:stCondLst>
                            <p:childTnLst>
                              <p:par>
                                <p:cTn id="1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360"/>
                            </p:stCondLst>
                            <p:childTnLst>
                              <p:par>
                                <p:cTn id="1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0"/>
                            </p:stCondLst>
                            <p:childTnLst>
                              <p:par>
                                <p:cTn id="1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40"/>
                            </p:stCondLst>
                            <p:childTnLst>
                              <p:par>
                                <p:cTn id="1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60"/>
                            </p:stCondLst>
                            <p:childTnLst>
                              <p:par>
                                <p:cTn id="1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80"/>
                            </p:stCondLst>
                            <p:childTnLst>
                              <p:par>
                                <p:cTn id="1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"/>
                            </p:stCondLst>
                            <p:childTnLst>
                              <p:par>
                                <p:cTn id="1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20"/>
                            </p:stCondLst>
                            <p:childTnLst>
                              <p:par>
                                <p:cTn id="1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40"/>
                            </p:stCondLst>
                            <p:childTnLst>
                              <p:par>
                                <p:cTn id="1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60"/>
                            </p:stCondLst>
                            <p:childTnLst>
                              <p:par>
                                <p:cTn id="1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80"/>
                            </p:stCondLst>
                            <p:childTnLst>
                              <p:par>
                                <p:cTn id="1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00"/>
                            </p:stCondLst>
                            <p:childTnLst>
                              <p:par>
                                <p:cTn id="1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20"/>
                            </p:stCondLst>
                            <p:childTnLst>
                              <p:par>
                                <p:cTn id="1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40"/>
                            </p:stCondLst>
                            <p:childTnLst>
                              <p:par>
                                <p:cTn id="1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60"/>
                            </p:stCondLst>
                            <p:childTnLst>
                              <p:par>
                                <p:cTn id="1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280"/>
                            </p:stCondLst>
                            <p:childTnLst>
                              <p:par>
                                <p:cTn id="1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300"/>
                            </p:stCondLst>
                            <p:childTnLst>
                              <p:par>
                                <p:cTn id="1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320"/>
                            </p:stCondLst>
                            <p:childTnLst>
                              <p:par>
                                <p:cTn id="1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340"/>
                            </p:stCondLst>
                            <p:childTnLst>
                              <p:par>
                                <p:cTn id="1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360"/>
                            </p:stCondLst>
                            <p:childTnLst>
                              <p:par>
                                <p:cTn id="1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380"/>
                            </p:stCondLst>
                            <p:childTnLst>
                              <p:par>
                                <p:cTn id="1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1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77" grpId="0" animBg="1"/>
      <p:bldP spid="78" grpId="0" animBg="1"/>
      <p:bldP spid="79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64" grpId="0" animBg="1"/>
      <p:bldP spid="65" grpId="0" animBg="1"/>
      <p:bldP spid="66" grpId="0" animBg="1"/>
      <p:bldP spid="67" grpId="0" animBg="1"/>
      <p:bldP spid="62" grpId="0" animBg="1"/>
      <p:bldP spid="63" grpId="0" animBg="1"/>
      <p:bldP spid="61" grpId="0" animBg="1"/>
      <p:bldP spid="39" grpId="0" animBg="1"/>
      <p:bldP spid="31" grpId="0" animBg="1"/>
      <p:bldP spid="6" grpId="0" animBg="1"/>
      <p:bldP spid="24" grpId="0" animBg="1"/>
      <p:bldP spid="25" grpId="0" animBg="1"/>
      <p:bldP spid="33" grpId="0" animBg="1"/>
      <p:bldP spid="35" grpId="0" animBg="1"/>
      <p:bldP spid="34" grpId="0"/>
      <p:bldP spid="30" grpId="0" animBg="1"/>
      <p:bldP spid="36" grpId="0" animBg="1"/>
      <p:bldP spid="43" grpId="0" animBg="1"/>
      <p:bldP spid="44" grpId="0" animBg="1"/>
      <p:bldP spid="45" grpId="0" animBg="1"/>
      <p:bldP spid="48" grpId="0" animBg="1"/>
      <p:bldP spid="50" grpId="0" animBg="1"/>
      <p:bldP spid="52" grpId="0" animBg="1"/>
      <p:bldP spid="53" grpId="0" animBg="1"/>
      <p:bldP spid="54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603067"/>
          </a:xfrm>
        </p:spPr>
        <p:txBody>
          <a:bodyPr>
            <a:normAutofit fontScale="90000"/>
          </a:bodyPr>
          <a:lstStyle/>
          <a:p>
            <a:r>
              <a:rPr lang="da-DK" dirty="0"/>
              <a:t>Agenda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Graphic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47948" y="726545"/>
            <a:ext cx="1738852" cy="1586356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2372EA-51B6-4C1E-AEAA-7566FC5CE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436" y="1311610"/>
            <a:ext cx="5463607" cy="3394472"/>
          </a:xfrm>
        </p:spPr>
        <p:txBody>
          <a:bodyPr>
            <a:normAutofit/>
          </a:bodyPr>
          <a:lstStyle/>
          <a:p>
            <a:r>
              <a:rPr lang="da-DK" sz="2400" dirty="0"/>
              <a:t>Quick introduction to isolates</a:t>
            </a:r>
          </a:p>
          <a:p>
            <a:r>
              <a:rPr lang="da-DK" sz="2400" dirty="0"/>
              <a:t>Building and launching a Linux VM </a:t>
            </a:r>
            <a:br>
              <a:rPr lang="da-DK" sz="2400" dirty="0"/>
            </a:br>
            <a:r>
              <a:rPr lang="da-DK" sz="2400" dirty="0"/>
              <a:t>with Dyalog APL on the </a:t>
            </a:r>
            <a:br>
              <a:rPr lang="da-DK" sz="2400" dirty="0"/>
            </a:br>
            <a:r>
              <a:rPr lang="da-DK" sz="2400" dirty="0"/>
              <a:t>Amazon  Elastic Compute Cloud (EC2)</a:t>
            </a:r>
          </a:p>
          <a:p>
            <a:r>
              <a:rPr lang="da-DK" sz="2400" dirty="0"/>
              <a:t>Starting 20 VM's and using them as isolate servers</a:t>
            </a:r>
          </a:p>
          <a:p>
            <a:r>
              <a:rPr lang="da-DK" sz="2400" dirty="0">
                <a:solidFill>
                  <a:srgbClr val="00B0F0"/>
                </a:solidFill>
              </a:rPr>
              <a:t>A quick demo of   ll.EachX</a:t>
            </a:r>
          </a:p>
        </p:txBody>
      </p:sp>
    </p:spTree>
    <p:extLst>
      <p:ext uri="{BB962C8B-B14F-4D97-AF65-F5344CB8AC3E}">
        <p14:creationId xmlns:p14="http://schemas.microsoft.com/office/powerpoint/2010/main" val="8731543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076B7-442E-4EC4-B28A-5A0710837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EEF6A-4C28-400C-B92D-E32BDCDC89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a-DK" sz="2400" dirty="0"/>
              <a:t>Dyalog is creating tools, frameworks and samples </a:t>
            </a:r>
            <a:br>
              <a:rPr lang="da-DK" sz="2400" dirty="0"/>
            </a:br>
            <a:r>
              <a:rPr lang="da-DK" sz="2400" dirty="0"/>
              <a:t>for distributed / cloud computing, including</a:t>
            </a:r>
          </a:p>
          <a:p>
            <a:pPr lvl="1"/>
            <a:r>
              <a:rPr lang="da-DK" sz="2000" dirty="0"/>
              <a:t>APLSSH client to securely start processes on remote machines</a:t>
            </a:r>
          </a:p>
          <a:p>
            <a:pPr lvl="1"/>
            <a:r>
              <a:rPr lang="da-DK" sz="2000" dirty="0"/>
              <a:t>Running Isolates in the Cloud</a:t>
            </a:r>
          </a:p>
          <a:p>
            <a:pPr lvl="1"/>
            <a:r>
              <a:rPr lang="da-DK" sz="2000" dirty="0"/>
              <a:t>Microservice Frameworks (e.g. JSONServer)</a:t>
            </a:r>
          </a:p>
          <a:p>
            <a:pPr lvl="1"/>
            <a:r>
              <a:rPr lang="da-DK" sz="2000" dirty="0"/>
              <a:t>Docker / Container tools</a:t>
            </a:r>
          </a:p>
          <a:p>
            <a:r>
              <a:rPr lang="da-DK" sz="2400" dirty="0"/>
              <a:t>DAAAS (Dyalog APL As A Service) coming soon</a:t>
            </a:r>
          </a:p>
          <a:p>
            <a:pPr lvl="1"/>
            <a:r>
              <a:rPr lang="da-DK" sz="2000" dirty="0"/>
              <a:t>We will publish "premium" AMI's with Dyalog APL, </a:t>
            </a:r>
            <a:br>
              <a:rPr lang="da-DK" sz="2000" dirty="0"/>
            </a:br>
            <a:r>
              <a:rPr lang="da-DK" sz="2000" dirty="0"/>
              <a:t>JSONServer and MiServer pre-installed</a:t>
            </a:r>
          </a:p>
          <a:p>
            <a:pPr lvl="1"/>
            <a:r>
              <a:rPr lang="da-DK" sz="2000" dirty="0"/>
              <a:t>Pre-build Docker containers with Dyalog installed</a:t>
            </a:r>
          </a:p>
          <a:p>
            <a:pPr lvl="1"/>
            <a:r>
              <a:rPr lang="da-DK" sz="2000" dirty="0"/>
              <a:t>Hardest problem is to decide on pricing</a:t>
            </a:r>
          </a:p>
          <a:p>
            <a:r>
              <a:rPr lang="da-DK" sz="2400" dirty="0"/>
              <a:t>We aim to publish a reference architecture </a:t>
            </a:r>
            <a:br>
              <a:rPr lang="da-DK" sz="2400" dirty="0"/>
            </a:br>
            <a:r>
              <a:rPr lang="da-DK" sz="2400" dirty="0"/>
              <a:t>for scalable services.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A4775D-35D9-474F-8EB2-7E190D76BAD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8DB405C1-BD87-4ED4-8D91-F1B6D1A1E7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47948" y="726545"/>
            <a:ext cx="1738852" cy="158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6723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603067"/>
          </a:xfrm>
        </p:spPr>
        <p:txBody>
          <a:bodyPr>
            <a:normAutofit fontScale="90000"/>
          </a:bodyPr>
          <a:lstStyle/>
          <a:p>
            <a:r>
              <a:rPr lang="da-DK" dirty="0"/>
              <a:t>Webinar 11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Graphic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47948" y="726545"/>
            <a:ext cx="1738852" cy="1586356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2372EA-51B6-4C1E-AEAA-7566FC5CE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436" y="1311610"/>
            <a:ext cx="5463607" cy="3394472"/>
          </a:xfrm>
        </p:spPr>
        <p:txBody>
          <a:bodyPr>
            <a:normAutofit/>
          </a:bodyPr>
          <a:lstStyle/>
          <a:p>
            <a:r>
              <a:rPr lang="da-DK" sz="2400" b="1" dirty="0"/>
              <a:t>Thursday, May 17th at 15:00 UTC:</a:t>
            </a:r>
            <a:br>
              <a:rPr lang="da-DK" sz="2400" dirty="0"/>
            </a:br>
            <a:r>
              <a:rPr lang="da-DK" sz="2400" dirty="0"/>
              <a:t>Creating and managing your own User Commands</a:t>
            </a:r>
          </a:p>
        </p:txBody>
      </p:sp>
    </p:spTree>
    <p:extLst>
      <p:ext uri="{BB962C8B-B14F-4D97-AF65-F5344CB8AC3E}">
        <p14:creationId xmlns:p14="http://schemas.microsoft.com/office/powerpoint/2010/main" val="2406978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Quick Introduction to Isolates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8DB88E44-7C1A-4697-B167-66338083CFC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Oval 3"/>
          <p:cNvSpPr/>
          <p:nvPr/>
        </p:nvSpPr>
        <p:spPr bwMode="auto">
          <a:xfrm>
            <a:off x="586943" y="1288935"/>
            <a:ext cx="3614943" cy="231734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da-DK">
              <a:latin typeface="Times" pitchFamily="18" charset="0"/>
            </a:endParaRPr>
          </a:p>
        </p:txBody>
      </p:sp>
      <p:sp>
        <p:nvSpPr>
          <p:cNvPr id="8" name="Chord 7"/>
          <p:cNvSpPr/>
          <p:nvPr/>
        </p:nvSpPr>
        <p:spPr bwMode="auto">
          <a:xfrm flipH="1">
            <a:off x="1765341" y="2684464"/>
            <a:ext cx="1391890" cy="1736501"/>
          </a:xfrm>
          <a:prstGeom prst="chord">
            <a:avLst>
              <a:gd name="adj1" fmla="val 21418589"/>
              <a:gd name="adj2" fmla="val 10994542"/>
            </a:avLst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da-DK">
              <a:latin typeface="Times" pitchFamily="18" charset="0"/>
            </a:endParaRPr>
          </a:p>
        </p:txBody>
      </p:sp>
      <p:sp>
        <p:nvSpPr>
          <p:cNvPr id="7" name="Chord 6"/>
          <p:cNvSpPr/>
          <p:nvPr/>
        </p:nvSpPr>
        <p:spPr bwMode="auto">
          <a:xfrm flipH="1">
            <a:off x="3098682" y="2402196"/>
            <a:ext cx="1346222" cy="1632058"/>
          </a:xfrm>
          <a:prstGeom prst="chord">
            <a:avLst>
              <a:gd name="adj1" fmla="val 1484108"/>
              <a:gd name="adj2" fmla="val 14273318"/>
            </a:avLst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da-DK">
              <a:latin typeface="Times" pitchFamily="18" charset="0"/>
            </a:endParaRPr>
          </a:p>
        </p:txBody>
      </p:sp>
      <p:sp>
        <p:nvSpPr>
          <p:cNvPr id="5" name="Chord 4"/>
          <p:cNvSpPr/>
          <p:nvPr/>
        </p:nvSpPr>
        <p:spPr bwMode="auto">
          <a:xfrm>
            <a:off x="473488" y="2455617"/>
            <a:ext cx="1346221" cy="1578637"/>
          </a:xfrm>
          <a:prstGeom prst="chord">
            <a:avLst>
              <a:gd name="adj1" fmla="val 1423167"/>
              <a:gd name="adj2" fmla="val 13578419"/>
            </a:avLst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da-DK">
              <a:latin typeface="Times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0144" y="3336690"/>
            <a:ext cx="1107408" cy="311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25" b="1" dirty="0">
                <a:latin typeface="APL385 Unicode" pitchFamily="49" charset="0"/>
              </a:rPr>
              <a:t>X←</a:t>
            </a:r>
            <a:r>
              <a:rPr lang="da-DK" sz="1425" b="1" dirty="0">
                <a:solidFill>
                  <a:srgbClr val="FF0000"/>
                </a:solidFill>
                <a:latin typeface="APL385 Unicode" pitchFamily="49" charset="0"/>
              </a:rPr>
              <a:t>1 2 3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27950" y="3670676"/>
            <a:ext cx="883612" cy="311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25" b="1" dirty="0">
                <a:latin typeface="APL385 Unicode" pitchFamily="49" charset="0"/>
              </a:rPr>
              <a:t>X←</a:t>
            </a:r>
            <a:r>
              <a:rPr lang="da-DK" sz="1425" b="1" dirty="0">
                <a:solidFill>
                  <a:srgbClr val="FFFF00"/>
                </a:solidFill>
                <a:latin typeface="APL385 Unicode" pitchFamily="49" charset="0"/>
              </a:rPr>
              <a:t>4 5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54643" y="3344212"/>
            <a:ext cx="86409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500" b="1" dirty="0">
                <a:latin typeface="APL385 Unicode" pitchFamily="49" charset="0"/>
              </a:rPr>
              <a:t>X←</a:t>
            </a:r>
            <a:r>
              <a:rPr lang="da-DK" sz="1500" b="1" dirty="0">
                <a:solidFill>
                  <a:srgbClr val="7030A0"/>
                </a:solidFill>
                <a:latin typeface="APL385 Unicode" pitchFamily="49" charset="0"/>
              </a:rPr>
              <a:t>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86889" y="1880732"/>
            <a:ext cx="35225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b="1" dirty="0">
                <a:latin typeface="APL385 Unicode" pitchFamily="49" charset="0"/>
              </a:rPr>
              <a:t>  iss←isolate.New¨3⍴⊂''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86889" y="2398502"/>
            <a:ext cx="31567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b="1" dirty="0">
                <a:latin typeface="APL385 Unicode" pitchFamily="49" charset="0"/>
              </a:rPr>
              <a:t>  iss.((+⌿ ÷ ≢) </a:t>
            </a:r>
            <a:r>
              <a:rPr lang="da-DK" sz="1600" b="1" dirty="0">
                <a:solidFill>
                  <a:srgbClr val="333333"/>
                </a:solidFill>
                <a:latin typeface="APL385 Unicode" pitchFamily="49" charset="0"/>
              </a:rPr>
              <a:t>X)</a:t>
            </a:r>
            <a:endParaRPr lang="da-DK" sz="1600" b="1" dirty="0">
              <a:latin typeface="APL385 Unicode" pitchFamily="49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86889" y="2143605"/>
            <a:ext cx="33482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b="1" dirty="0">
                <a:latin typeface="APL385 Unicode" pitchFamily="49" charset="0"/>
              </a:rPr>
              <a:t>  iss.X←(</a:t>
            </a:r>
            <a:r>
              <a:rPr lang="da-DK" sz="1600" b="1" dirty="0">
                <a:solidFill>
                  <a:srgbClr val="FF0000"/>
                </a:solidFill>
                <a:latin typeface="APL385 Unicode" pitchFamily="49" charset="0"/>
              </a:rPr>
              <a:t>1 2 3</a:t>
            </a:r>
            <a:r>
              <a:rPr lang="da-DK" sz="1600" b="1" dirty="0">
                <a:latin typeface="APL385 Unicode" pitchFamily="49" charset="0"/>
              </a:rPr>
              <a:t>) (</a:t>
            </a:r>
            <a:r>
              <a:rPr lang="da-DK" sz="1600" b="1" dirty="0">
                <a:solidFill>
                  <a:srgbClr val="FFFF00"/>
                </a:solidFill>
                <a:latin typeface="APL385 Unicode" pitchFamily="49" charset="0"/>
              </a:rPr>
              <a:t>4 5</a:t>
            </a:r>
            <a:r>
              <a:rPr lang="da-DK" sz="1600" b="1" dirty="0">
                <a:latin typeface="APL385 Unicode" pitchFamily="49" charset="0"/>
              </a:rPr>
              <a:t>) </a:t>
            </a:r>
            <a:r>
              <a:rPr lang="da-DK" sz="1600" b="1" dirty="0">
                <a:solidFill>
                  <a:srgbClr val="7030A0"/>
                </a:solidFill>
                <a:latin typeface="APL385 Unicode" pitchFamily="49" charset="0"/>
              </a:rPr>
              <a:t>6</a:t>
            </a:r>
            <a:r>
              <a:rPr lang="da-DK" sz="1600" b="1" dirty="0">
                <a:latin typeface="APL385 Unicode" pitchFamily="49" charset="0"/>
              </a:rPr>
              <a:t>  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28689" y="2676704"/>
            <a:ext cx="31567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b="1" dirty="0">
                <a:solidFill>
                  <a:srgbClr val="FF0000"/>
                </a:solidFill>
                <a:latin typeface="APL385 Unicode" pitchFamily="49" charset="0"/>
              </a:rPr>
              <a:t>2</a:t>
            </a:r>
            <a:r>
              <a:rPr lang="da-DK" sz="1600" b="1" dirty="0">
                <a:solidFill>
                  <a:srgbClr val="333333"/>
                </a:solidFill>
                <a:latin typeface="APL385 Unicode" pitchFamily="49" charset="0"/>
              </a:rPr>
              <a:t> </a:t>
            </a:r>
            <a:r>
              <a:rPr lang="da-DK" sz="1600" b="1" dirty="0">
                <a:solidFill>
                  <a:srgbClr val="FFFF00"/>
                </a:solidFill>
                <a:latin typeface="APL385 Unicode" pitchFamily="49" charset="0"/>
              </a:rPr>
              <a:t>4.5</a:t>
            </a:r>
            <a:r>
              <a:rPr lang="da-DK" sz="1600" b="1" dirty="0">
                <a:solidFill>
                  <a:srgbClr val="333333"/>
                </a:solidFill>
                <a:latin typeface="APL385 Unicode" pitchFamily="49" charset="0"/>
              </a:rPr>
              <a:t> </a:t>
            </a:r>
            <a:r>
              <a:rPr lang="da-DK" sz="1600" b="1" dirty="0">
                <a:solidFill>
                  <a:srgbClr val="7030A0"/>
                </a:solidFill>
                <a:latin typeface="APL385 Unicode" pitchFamily="49" charset="0"/>
              </a:rPr>
              <a:t>6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247235B-C6A2-411A-A884-445A1B619E6E}"/>
              </a:ext>
            </a:extLst>
          </p:cNvPr>
          <p:cNvSpPr txBox="1"/>
          <p:nvPr/>
        </p:nvSpPr>
        <p:spPr>
          <a:xfrm>
            <a:off x="5925889" y="1194889"/>
            <a:ext cx="2648245" cy="1708160"/>
          </a:xfrm>
          <a:prstGeom prst="rect">
            <a:avLst/>
          </a:prstGeom>
          <a:solidFill>
            <a:srgbClr val="FF9421"/>
          </a:solidFill>
        </p:spPr>
        <p:txBody>
          <a:bodyPr wrap="square" rtlCol="0">
            <a:spAutoFit/>
          </a:bodyPr>
          <a:lstStyle/>
          <a:p>
            <a:r>
              <a:rPr lang="da-DK" sz="1400" dirty="0"/>
              <a:t>An isolate looks, tastes, and feels</a:t>
            </a:r>
            <a:br>
              <a:rPr lang="da-DK" sz="1400" dirty="0"/>
            </a:br>
            <a:r>
              <a:rPr lang="da-DK" sz="1400" dirty="0"/>
              <a:t>like a namespace, </a:t>
            </a:r>
            <a:r>
              <a:rPr lang="da-DK" sz="1400" b="1" dirty="0"/>
              <a:t>except that</a:t>
            </a:r>
            <a:br>
              <a:rPr lang="da-DK" sz="1400" dirty="0"/>
            </a:br>
            <a:br>
              <a:rPr lang="da-DK" sz="400" dirty="0"/>
            </a:br>
            <a:r>
              <a:rPr lang="da-DK" sz="1400" dirty="0"/>
              <a:t>Each isolate appears as an extension of the workspace,</a:t>
            </a:r>
          </a:p>
          <a:p>
            <a:r>
              <a:rPr lang="da-DK" sz="1400" dirty="0"/>
              <a:t>but exists in a </a:t>
            </a:r>
            <a:r>
              <a:rPr lang="da-DK" sz="1400" b="1" dirty="0"/>
              <a:t>separate process</a:t>
            </a:r>
            <a:r>
              <a:rPr lang="da-DK" sz="1400" dirty="0"/>
              <a:t>.</a:t>
            </a:r>
            <a:br>
              <a:rPr lang="da-DK" sz="1400" dirty="0"/>
            </a:br>
            <a:br>
              <a:rPr lang="da-DK" sz="300" dirty="0"/>
            </a:br>
            <a:r>
              <a:rPr lang="da-DK" sz="1400" dirty="0">
                <a:latin typeface="APL385 Unicode" panose="020B0709000202000203" pitchFamily="49" charset="0"/>
              </a:rPr>
              <a:t>iss</a:t>
            </a:r>
            <a:r>
              <a:rPr lang="da-DK" sz="1400" dirty="0"/>
              <a:t> is a 3-element vector of</a:t>
            </a:r>
            <a:br>
              <a:rPr lang="da-DK" sz="1400" dirty="0"/>
            </a:br>
            <a:r>
              <a:rPr lang="da-DK" sz="1400" b="1" dirty="0"/>
              <a:t>references to three isolates</a:t>
            </a:r>
            <a:r>
              <a:rPr lang="da-DK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796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0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1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5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6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9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60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1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5" grpId="0" animBg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4" grpId="0"/>
      <p:bldP spid="15" grpId="0"/>
      <p:bldP spid="16" grpId="0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A559E-7BA3-43CD-9366-492BA33B5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Isolate Demo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12AA5E-C74B-4874-94D6-DEB50DD181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26E18A-BDBF-424F-B3F3-B073EBA2844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63986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 bwMode="auto">
          <a:xfrm>
            <a:off x="4063097" y="1176595"/>
            <a:ext cx="3714750" cy="36004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A 2-Core Computer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40280E82-4B65-4907-963D-B47C3B9A5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How isolates work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41D1913-6EDB-4355-8167-94339E866F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AE741A-9DE9-4153-9394-F6C14C63C4E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Rectangle 5"/>
          <p:cNvSpPr/>
          <p:nvPr/>
        </p:nvSpPr>
        <p:spPr bwMode="auto">
          <a:xfrm>
            <a:off x="4120247" y="1743052"/>
            <a:ext cx="1428750" cy="1452703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A Dyalog</a:t>
            </a:r>
            <a:br>
              <a:rPr lang="en-GB" dirty="0">
                <a:cs typeface="Arial" charset="0"/>
              </a:rPr>
            </a:br>
            <a:r>
              <a:rPr lang="en-GB" dirty="0">
                <a:cs typeface="Arial" charset="0"/>
              </a:rPr>
              <a:t>Application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6291947" y="1743052"/>
            <a:ext cx="1428750" cy="14859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Isolate</a:t>
            </a:r>
            <a:br>
              <a:rPr lang="en-GB" dirty="0">
                <a:cs typeface="Arial" charset="0"/>
              </a:rPr>
            </a:br>
            <a:r>
              <a:rPr lang="en-GB" dirty="0">
                <a:cs typeface="Arial" charset="0"/>
              </a:rPr>
              <a:t>Process 1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6291947" y="3296187"/>
            <a:ext cx="1428750" cy="142875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Isolate</a:t>
            </a:r>
            <a:br>
              <a:rPr lang="en-GB" dirty="0">
                <a:cs typeface="Arial" charset="0"/>
              </a:rPr>
            </a:br>
            <a:r>
              <a:rPr lang="en-GB" dirty="0">
                <a:cs typeface="Arial" charset="0"/>
              </a:rPr>
              <a:t>Process 2</a:t>
            </a:r>
          </a:p>
        </p:txBody>
      </p:sp>
      <p:cxnSp>
        <p:nvCxnSpPr>
          <p:cNvPr id="10" name="Straight Arrow Connector 9"/>
          <p:cNvCxnSpPr/>
          <p:nvPr/>
        </p:nvCxnSpPr>
        <p:spPr bwMode="auto">
          <a:xfrm flipV="1">
            <a:off x="5377547" y="1924587"/>
            <a:ext cx="1028700" cy="44240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 bwMode="auto">
          <a:xfrm>
            <a:off x="5406122" y="2514746"/>
            <a:ext cx="1000125" cy="95289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 bwMode="auto">
          <a:xfrm>
            <a:off x="6419694" y="2419104"/>
            <a:ext cx="1200150" cy="371475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latin typeface="+mj-lt"/>
                <a:cs typeface="Arial" charset="0"/>
              </a:rPr>
              <a:t>Isolate 1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6419694" y="3890379"/>
            <a:ext cx="1200150" cy="371475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latin typeface="+mj-lt"/>
                <a:cs typeface="Arial" charset="0"/>
              </a:rPr>
              <a:t>Isolate 2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4790686" y="89512"/>
            <a:ext cx="1428750" cy="23078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cs typeface="Arial" charset="0"/>
              </a:rPr>
              <a:t>Dyalog Processes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6345166" y="89512"/>
            <a:ext cx="1428750" cy="230786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cs typeface="Arial" charset="0"/>
              </a:rPr>
              <a:t>Namespaces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4234547" y="2794655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1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4504079" y="2794655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2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4776383" y="2794655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3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5063064" y="2794655"/>
            <a:ext cx="228600" cy="26789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latin typeface="+mj-lt"/>
                <a:cs typeface="Arial" charset="0"/>
              </a:rPr>
              <a:t>4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3243775" y="98944"/>
            <a:ext cx="1428750" cy="2307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cs typeface="Arial" charset="0"/>
              </a:rPr>
              <a:t>Computers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1262747" y="1176596"/>
            <a:ext cx="2671218" cy="36004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Another Computer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1898417" y="1743052"/>
            <a:ext cx="1428750" cy="14859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Isolate</a:t>
            </a:r>
            <a:br>
              <a:rPr lang="en-GB" dirty="0">
                <a:cs typeface="Arial" charset="0"/>
              </a:rPr>
            </a:br>
            <a:r>
              <a:rPr lang="en-GB" dirty="0">
                <a:cs typeface="Arial" charset="0"/>
              </a:rPr>
              <a:t>Process 1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1898417" y="3296187"/>
            <a:ext cx="1428750" cy="142875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cs typeface="Arial" charset="0"/>
              </a:rPr>
              <a:t>Isolate</a:t>
            </a:r>
            <a:br>
              <a:rPr lang="en-GB" dirty="0">
                <a:cs typeface="Arial" charset="0"/>
              </a:rPr>
            </a:br>
            <a:r>
              <a:rPr lang="en-GB" dirty="0">
                <a:cs typeface="Arial" charset="0"/>
              </a:rPr>
              <a:t>Process 2</a:t>
            </a:r>
          </a:p>
        </p:txBody>
      </p:sp>
      <p:cxnSp>
        <p:nvCxnSpPr>
          <p:cNvPr id="37" name="Straight Arrow Connector 36"/>
          <p:cNvCxnSpPr/>
          <p:nvPr/>
        </p:nvCxnSpPr>
        <p:spPr bwMode="auto">
          <a:xfrm flipH="1" flipV="1">
            <a:off x="3224297" y="2011809"/>
            <a:ext cx="1067400" cy="37838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 bwMode="auto">
          <a:xfrm flipV="1">
            <a:off x="3224297" y="2523402"/>
            <a:ext cx="1067400" cy="94744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4095816" y="3525114"/>
            <a:ext cx="226857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dirty="0">
                <a:latin typeface="APL385 Unicode" panose="020B0709000202000203" pitchFamily="49" charset="0"/>
              </a:rPr>
              <a:t>iss←isolate.New¨4⍴</a:t>
            </a:r>
            <a:r>
              <a:rPr lang="da-DK" sz="1350" dirty="0">
                <a:latin typeface="APL385 Unicode" panose="020B0709000202000203" pitchFamily="49" charset="0"/>
              </a:rPr>
              <a:t>⊂⍬</a:t>
            </a:r>
            <a:endParaRPr lang="en-GB" sz="1350" dirty="0">
              <a:latin typeface="APL385 Unicode" panose="020B0709000202000203" pitchFamily="49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089222" y="3791212"/>
            <a:ext cx="226857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350" dirty="0" err="1">
                <a:latin typeface="APL385 Unicode" panose="020B0709000202000203" pitchFamily="49" charset="0"/>
              </a:rPr>
              <a:t>AddServer</a:t>
            </a:r>
            <a:r>
              <a:rPr lang="da-DK" sz="1350" dirty="0">
                <a:latin typeface="APL385 Unicode" panose="020B0709000202000203" pitchFamily="49" charset="0"/>
              </a:rPr>
              <a:t> '10.0.0.2'</a:t>
            </a:r>
            <a:endParaRPr lang="en-GB" sz="1350" dirty="0">
              <a:latin typeface="APL385 Unicode" panose="020B0709000202000203" pitchFamily="49" charset="0"/>
            </a:endParaRPr>
          </a:p>
        </p:txBody>
      </p:sp>
      <p:cxnSp>
        <p:nvCxnSpPr>
          <p:cNvPr id="57" name="Straight Arrow Connector 56"/>
          <p:cNvCxnSpPr/>
          <p:nvPr/>
        </p:nvCxnSpPr>
        <p:spPr bwMode="auto">
          <a:xfrm>
            <a:off x="6020389" y="944657"/>
            <a:ext cx="1712741" cy="65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4971905" y="820549"/>
            <a:ext cx="1028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dirty="0"/>
              <a:t>TCP Sockets</a:t>
            </a:r>
            <a:endParaRPr lang="en-GB" sz="1200" dirty="0"/>
          </a:p>
        </p:txBody>
      </p:sp>
      <p:sp>
        <p:nvSpPr>
          <p:cNvPr id="18" name="Rectangle 17"/>
          <p:cNvSpPr/>
          <p:nvPr/>
        </p:nvSpPr>
        <p:spPr bwMode="auto">
          <a:xfrm>
            <a:off x="6417677" y="2824280"/>
            <a:ext cx="1200150" cy="371475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latin typeface="+mj-lt"/>
                <a:cs typeface="Arial" charset="0"/>
              </a:rPr>
              <a:t>Isolate 3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6417677" y="4300095"/>
            <a:ext cx="1200150" cy="371475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latin typeface="+mj-lt"/>
                <a:cs typeface="Arial" charset="0"/>
              </a:rPr>
              <a:t>Isolate 4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244976" y="1453115"/>
            <a:ext cx="27895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350" dirty="0">
                <a:latin typeface="APL385 Unicode" panose="020B0709000202000203" pitchFamily="49" charset="0"/>
              </a:rPr>
              <a:t>StartServer 'ip=10.0.0.1'</a:t>
            </a:r>
            <a:endParaRPr lang="en-GB" sz="135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283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81481E-6 L -0.48402 -0.02007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01" y="-1019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2.22222E-6 L -0.48402 -0.0145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01" y="-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6" grpId="0" animBg="1"/>
      <p:bldP spid="17" grpId="0" animBg="1"/>
      <p:bldP spid="21" grpId="0" animBg="1"/>
      <p:bldP spid="24" grpId="0" animBg="1"/>
      <p:bldP spid="25" grpId="0" animBg="1"/>
      <p:bldP spid="26" grpId="0" animBg="1"/>
      <p:bldP spid="27" grpId="0" animBg="1"/>
      <p:bldP spid="33" grpId="0" animBg="1"/>
      <p:bldP spid="35" grpId="0" animBg="1"/>
      <p:bldP spid="36" grpId="0" animBg="1"/>
      <p:bldP spid="55" grpId="0"/>
      <p:bldP spid="56" grpId="0"/>
      <p:bldP spid="59" grpId="0"/>
      <p:bldP spid="18" grpId="0" animBg="1"/>
      <p:bldP spid="18" grpId="1" animBg="1"/>
      <p:bldP spid="19" grpId="0" animBg="1"/>
      <p:bldP spid="19" grpId="1" animBg="1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A559E-7BA3-43CD-9366-492BA33B5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Isolate Demo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12AA5E-C74B-4874-94D6-DEB50DD181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For more on isolates, see for example</a:t>
            </a:r>
            <a:br>
              <a:rPr lang="da-DK" dirty="0"/>
            </a:br>
            <a:r>
              <a:rPr lang="da-DK" dirty="0"/>
              <a:t>"Parallel Programming in Dyalog APL"</a:t>
            </a:r>
            <a:br>
              <a:rPr lang="da-DK" dirty="0"/>
            </a:br>
            <a:r>
              <a:rPr lang="da-DK" dirty="0">
                <a:hlinkClick r:id="rId2"/>
              </a:rPr>
              <a:t>https://dyalog.tv/Dyalog14/?v=JvLWvyG7JEs</a:t>
            </a:r>
            <a:endParaRPr lang="da-DK" dirty="0"/>
          </a:p>
          <a:p>
            <a:endParaRPr lang="da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26E18A-BDBF-424F-B3F3-B073EBA2844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59713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603067"/>
          </a:xfrm>
        </p:spPr>
        <p:txBody>
          <a:bodyPr>
            <a:normAutofit fontScale="90000"/>
          </a:bodyPr>
          <a:lstStyle/>
          <a:p>
            <a:r>
              <a:rPr lang="da-DK" dirty="0"/>
              <a:t>Agenda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Graphic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47948" y="726545"/>
            <a:ext cx="1738852" cy="1586356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2372EA-51B6-4C1E-AEAA-7566FC5CE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436" y="1311610"/>
            <a:ext cx="5463607" cy="3394472"/>
          </a:xfrm>
        </p:spPr>
        <p:txBody>
          <a:bodyPr>
            <a:normAutofit/>
          </a:bodyPr>
          <a:lstStyle/>
          <a:p>
            <a:r>
              <a:rPr lang="da-DK" sz="2400" dirty="0"/>
              <a:t>Quick introduction to isolates</a:t>
            </a:r>
          </a:p>
          <a:p>
            <a:r>
              <a:rPr lang="da-DK" sz="2400" dirty="0">
                <a:solidFill>
                  <a:srgbClr val="00B0F0"/>
                </a:solidFill>
              </a:rPr>
              <a:t>Building and launching a Linux VM </a:t>
            </a:r>
            <a:br>
              <a:rPr lang="da-DK" sz="2400" dirty="0">
                <a:solidFill>
                  <a:srgbClr val="00B0F0"/>
                </a:solidFill>
              </a:rPr>
            </a:br>
            <a:r>
              <a:rPr lang="da-DK" sz="2400" dirty="0">
                <a:solidFill>
                  <a:srgbClr val="00B0F0"/>
                </a:solidFill>
              </a:rPr>
              <a:t>with Dyalog APL on the </a:t>
            </a:r>
            <a:br>
              <a:rPr lang="da-DK" sz="2400" dirty="0">
                <a:solidFill>
                  <a:srgbClr val="00B0F0"/>
                </a:solidFill>
              </a:rPr>
            </a:br>
            <a:r>
              <a:rPr lang="da-DK" sz="2400" dirty="0">
                <a:solidFill>
                  <a:srgbClr val="00B0F0"/>
                </a:solidFill>
              </a:rPr>
              <a:t>Amazon  Elastic Compute Cloud (EC2)</a:t>
            </a:r>
          </a:p>
          <a:p>
            <a:r>
              <a:rPr lang="da-DK" sz="2400" dirty="0"/>
              <a:t>Starting 20 VM's and using them as isolate servers</a:t>
            </a:r>
          </a:p>
          <a:p>
            <a:r>
              <a:rPr lang="da-DK" sz="2400" dirty="0"/>
              <a:t>A quick demo of ll.EachX</a:t>
            </a:r>
          </a:p>
        </p:txBody>
      </p:sp>
    </p:spTree>
    <p:extLst>
      <p:ext uri="{BB962C8B-B14F-4D97-AF65-F5344CB8AC3E}">
        <p14:creationId xmlns:p14="http://schemas.microsoft.com/office/powerpoint/2010/main" val="2673999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67A3F-3761-4CFE-B123-1FE039500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a-DK" sz="3600" dirty="0"/>
              <a:t>Create an Amazon Machine Image (AMI)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77DE9-99B9-4570-A19F-18C356C57B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356615"/>
            <a:ext cx="8363272" cy="3283013"/>
          </a:xfrm>
        </p:spPr>
        <p:txBody>
          <a:bodyPr>
            <a:normAutofit fontScale="77500" lnSpcReduction="20000"/>
          </a:bodyPr>
          <a:lstStyle/>
          <a:p>
            <a:r>
              <a:rPr lang="da-DK" dirty="0"/>
              <a:t>Select a base AMI with Ubuntu Linux installed</a:t>
            </a:r>
          </a:p>
          <a:p>
            <a:r>
              <a:rPr lang="da-DK" dirty="0"/>
              <a:t>Configure Firewall</a:t>
            </a:r>
          </a:p>
          <a:p>
            <a:r>
              <a:rPr lang="da-DK" dirty="0"/>
              <a:t>Launch the VM</a:t>
            </a:r>
          </a:p>
          <a:p>
            <a:r>
              <a:rPr lang="da-DK" dirty="0"/>
              <a:t>Use WinSCP to copy Dyalog installer</a:t>
            </a:r>
          </a:p>
          <a:p>
            <a:r>
              <a:rPr lang="da-DK" dirty="0"/>
              <a:t>Install Dyalog APL</a:t>
            </a:r>
          </a:p>
          <a:p>
            <a:r>
              <a:rPr lang="da-DK" dirty="0"/>
              <a:t>Use SSH to start Dyalog APL</a:t>
            </a:r>
          </a:p>
          <a:p>
            <a:r>
              <a:rPr lang="da-DK" dirty="0"/>
              <a:t>Connect to it with RIDE</a:t>
            </a:r>
          </a:p>
          <a:p>
            <a:r>
              <a:rPr lang="da-DK" dirty="0"/>
              <a:t>Save the new AMI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1219C8-B30A-4CF5-8383-D4ECE46F359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1026" name="Picture 2" descr="Amazon EC2 Simple Systems Manager">
            <a:extLst>
              <a:ext uri="{FF2B5EF4-FFF2-40B4-BE49-F238E27FC236}">
                <a16:creationId xmlns:a16="http://schemas.microsoft.com/office/drawing/2014/main" id="{E3E2CCB0-A746-4062-A140-4DFC15FFD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0273" y="1356615"/>
            <a:ext cx="17526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6761F29-080E-45F8-AC11-250A00DDBC6E}"/>
              </a:ext>
            </a:extLst>
          </p:cNvPr>
          <p:cNvCxnSpPr>
            <a:cxnSpLocks/>
          </p:cNvCxnSpPr>
          <p:nvPr/>
        </p:nvCxnSpPr>
        <p:spPr>
          <a:xfrm>
            <a:off x="701570" y="4219200"/>
            <a:ext cx="247527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752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3397E-A85D-4C8B-AF73-88B418F9A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418F3C-4A80-4196-8BA7-FB753F757D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4B7243-FAAF-4CC1-94D2-4C62C2AE8AB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FF583A-615F-431E-8581-7ED69177C0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624" y="0"/>
            <a:ext cx="823675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4938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4263</TotalTime>
  <Words>344</Words>
  <Application>Microsoft Office PowerPoint</Application>
  <PresentationFormat>On-screen Show (16:9)</PresentationFormat>
  <Paragraphs>141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APL385 Unicode</vt:lpstr>
      <vt:lpstr>Arial</vt:lpstr>
      <vt:lpstr>Calibri</vt:lpstr>
      <vt:lpstr>Courier New</vt:lpstr>
      <vt:lpstr>Klavika Bold</vt:lpstr>
      <vt:lpstr>Klavika Medium</vt:lpstr>
      <vt:lpstr>Times</vt:lpstr>
      <vt:lpstr>Wingdings</vt:lpstr>
      <vt:lpstr>Office Theme</vt:lpstr>
      <vt:lpstr>Webinar #10 - 19 April 2017 Isolates in the Cloud</vt:lpstr>
      <vt:lpstr>Agenda</vt:lpstr>
      <vt:lpstr>Quick Introduction to Isolates</vt:lpstr>
      <vt:lpstr>Isolate Demo</vt:lpstr>
      <vt:lpstr>How isolates work</vt:lpstr>
      <vt:lpstr>Isolate Demo</vt:lpstr>
      <vt:lpstr>Agenda</vt:lpstr>
      <vt:lpstr>Create an Amazon Machine Image (AMI)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Agenda</vt:lpstr>
      <vt:lpstr>Isolates in the Cloud</vt:lpstr>
      <vt:lpstr>Agenda</vt:lpstr>
      <vt:lpstr>Summary</vt:lpstr>
      <vt:lpstr>Webinar 11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Morten Kromberg</cp:lastModifiedBy>
  <cp:revision>177</cp:revision>
  <dcterms:created xsi:type="dcterms:W3CDTF">2016-07-29T08:25:06Z</dcterms:created>
  <dcterms:modified xsi:type="dcterms:W3CDTF">2018-04-19T14:54:31Z</dcterms:modified>
</cp:coreProperties>
</file>