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62" r:id="rId2"/>
    <p:sldId id="263" r:id="rId3"/>
    <p:sldId id="272" r:id="rId4"/>
    <p:sldId id="273" r:id="rId5"/>
    <p:sldId id="275" r:id="rId6"/>
    <p:sldId id="276" r:id="rId7"/>
    <p:sldId id="277" r:id="rId8"/>
    <p:sldId id="264" r:id="rId9"/>
    <p:sldId id="274" r:id="rId10"/>
    <p:sldId id="278" r:id="rId11"/>
    <p:sldId id="279" r:id="rId12"/>
    <p:sldId id="280" r:id="rId13"/>
    <p:sldId id="281" r:id="rId14"/>
    <p:sldId id="265" r:id="rId15"/>
    <p:sldId id="270" r:id="rId16"/>
    <p:sldId id="282" r:id="rId17"/>
    <p:sldId id="271" r:id="rId18"/>
    <p:sldId id="283" r:id="rId19"/>
    <p:sldId id="284" r:id="rId20"/>
    <p:sldId id="285" r:id="rId2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421"/>
    <a:srgbClr val="EFEFBE"/>
    <a:srgbClr val="F6F6D9"/>
    <a:srgbClr val="7C7D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62" autoAdjust="0"/>
  </p:normalViewPr>
  <p:slideViewPr>
    <p:cSldViewPr>
      <p:cViewPr varScale="1">
        <p:scale>
          <a:sx n="109" d="100"/>
          <a:sy n="109" d="100"/>
        </p:scale>
        <p:origin x="706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3130" y="-86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/>
              <a:t>28/05/2020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AEF8A-5BB8-41C8-B8C2-160617C17EF4}" type="datetimeFigureOut">
              <a:rPr lang="en-GB" smtClean="0"/>
              <a:t>28/05/2020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20660A-27FD-4528-AE7F-EC6080404E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528" y="483518"/>
            <a:ext cx="8363272" cy="504056"/>
          </a:xfrm>
        </p:spPr>
        <p:txBody>
          <a:bodyPr>
            <a:noAutofit/>
          </a:bodyPr>
          <a:lstStyle>
            <a:lvl1pPr algn="ctr">
              <a:defRPr sz="3600">
                <a:solidFill>
                  <a:srgbClr val="FF9421"/>
                </a:solidFill>
                <a:latin typeface="Klavika Bold" panose="02000803000000000000" pitchFamily="2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pic>
        <p:nvPicPr>
          <p:cNvPr id="1026" name="Picture 2" descr="C:\Users\fiona\Desktop\Computer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814" y="1707654"/>
            <a:ext cx="3450372" cy="2929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395288" y="1059583"/>
            <a:ext cx="8280400" cy="432047"/>
          </a:xfrm>
        </p:spPr>
        <p:txBody>
          <a:bodyPr>
            <a:noAutofit/>
          </a:bodyPr>
          <a:lstStyle>
            <a:lvl1pPr marL="0" indent="0" algn="ctr">
              <a:buNone/>
              <a:defRPr sz="2800" baseline="0">
                <a:solidFill>
                  <a:srgbClr val="FF9421"/>
                </a:solidFill>
                <a:latin typeface="Klavika Medium" panose="02000603000000000000" pitchFamily="2" charset="0"/>
              </a:defRPr>
            </a:lvl1pPr>
          </a:lstStyle>
          <a:p>
            <a:pPr lvl="0"/>
            <a:r>
              <a:rPr lang="en-US" dirty="0"/>
              <a:t>Presenter (</a:t>
            </a:r>
            <a:r>
              <a:rPr lang="en-US" dirty="0" err="1"/>
              <a:t>dd</a:t>
            </a:r>
            <a:r>
              <a:rPr lang="en-US" dirty="0"/>
              <a:t>-mm-</a:t>
            </a:r>
            <a:r>
              <a:rPr lang="en-US" dirty="0" err="1"/>
              <a:t>yyyy</a:t>
            </a:r>
            <a:r>
              <a:rPr lang="en-US" dirty="0"/>
              <a:t>)</a:t>
            </a:r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8676456" y="51470"/>
            <a:ext cx="360040" cy="288032"/>
          </a:xfrm>
          <a:prstGeom prst="rect">
            <a:avLst/>
          </a:prstGeom>
          <a:solidFill>
            <a:srgbClr val="FF9421"/>
          </a:solidFill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940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573528"/>
            <a:ext cx="8363272" cy="594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200151"/>
            <a:ext cx="8363272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8388424" y="0"/>
            <a:ext cx="720080" cy="357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2EDF88B-1B61-4481-9BD6-D2E23BF0DCD8}" type="slidenum">
              <a:rPr lang="en-GB" sz="1600" smtClean="0"/>
              <a:t>‹#›</a:t>
            </a:fld>
            <a:endParaRPr lang="en-GB" sz="1600" dirty="0"/>
          </a:p>
        </p:txBody>
      </p:sp>
      <p:pic>
        <p:nvPicPr>
          <p:cNvPr id="5" name="Picture 2" descr="C:\Users\fiona\Desktop\whiteDyalogLogo-darkshadow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96475"/>
            <a:ext cx="1080120" cy="19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U:\admin\Dyalog Logos Stationery\Webinar\PPT images\footer_text.png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867005"/>
            <a:ext cx="2421106" cy="161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9421"/>
        </a:buClr>
        <a:buFont typeface="Wingdings" panose="05000000000000000000" pitchFamily="2" charset="2"/>
        <a:buChar char="Ø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942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F9421"/>
        </a:buClr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F942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325438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Char char="—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rikedyp/%5bAPL2XL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dyalog.tv/Webinar/" TargetMode="External"/><Relationship Id="rId2" Type="http://schemas.openxmlformats.org/officeDocument/2006/relationships/hyperlink" Target="https://britishaplassociation.org/webinar-schedule-2020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APL and Microsoft Excel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Richard Park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8798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FFA39-9537-4029-B1A6-75568447C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Using Microsoft Excel Files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184A76-9488-4A38-8C93-421592DC27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	Acquiring data from</a:t>
            </a:r>
          </a:p>
          <a:p>
            <a:r>
              <a:rPr lang="en-GB" dirty="0"/>
              <a:t>Microsoft Excel!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31A490-EDDE-4482-B3AB-1CE045DB2F4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69288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FFA39-9537-4029-B1A6-75568447C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Using Microsoft Excel Files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184A76-9488-4A38-8C93-421592DC27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	Acquiring data from</a:t>
            </a:r>
          </a:p>
          <a:p>
            <a:r>
              <a:rPr lang="en-GB" dirty="0"/>
              <a:t>Microsoft Excel!</a:t>
            </a:r>
          </a:p>
          <a:p>
            <a:pPr marL="0" indent="0">
              <a:buNone/>
            </a:pPr>
            <a:r>
              <a:rPr lang="en-GB" dirty="0"/>
              <a:t>https://github.com/the-carlisle-group/XL2APL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31A490-EDDE-4482-B3AB-1CE045DB2F4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44685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AA3F2-868C-44D9-952C-E96DFB83B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Excel Objects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7A3CA8-7236-41BE-AD77-38C1480FC6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COM: Component Object Model</a:t>
            </a:r>
          </a:p>
          <a:p>
            <a:pPr marL="400050" lvl="1" indent="0">
              <a:buNone/>
            </a:pPr>
            <a:r>
              <a:rPr lang="en-GB" dirty="0"/>
              <a:t>Collection of workbooks: object</a:t>
            </a:r>
          </a:p>
          <a:p>
            <a:pPr marL="400050" lvl="1" indent="0">
              <a:buNone/>
            </a:pPr>
            <a:r>
              <a:rPr lang="en-GB" dirty="0"/>
              <a:t>Workbook: object</a:t>
            </a:r>
          </a:p>
          <a:p>
            <a:pPr marL="400050" lvl="1" indent="0">
              <a:buNone/>
            </a:pPr>
            <a:r>
              <a:rPr lang="en-GB" dirty="0"/>
              <a:t>Sheet: object</a:t>
            </a:r>
          </a:p>
          <a:p>
            <a:pPr marL="400050" lvl="1" indent="0">
              <a:buNone/>
            </a:pPr>
            <a:r>
              <a:rPr lang="en-GB" dirty="0"/>
              <a:t>Range: object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1DFF8D-6D3F-49C1-A552-76F7D857AF1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6959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AA3F2-868C-44D9-952C-E96DFB83B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Excel Objects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7A3CA8-7236-41BE-AD77-38C1480FC6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COM: Component Object Model</a:t>
            </a:r>
          </a:p>
          <a:p>
            <a:pPr marL="0" indent="0">
              <a:buNone/>
            </a:pPr>
            <a:r>
              <a:rPr lang="en-GB" dirty="0"/>
              <a:t>OLE: Object Linking and Embedding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1DFF8D-6D3F-49C1-A552-76F7D857AF1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96586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FFA39-9537-4029-B1A6-75568447C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Modes of Operation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184A76-9488-4A38-8C93-421592DC27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Dyalog</a:t>
            </a:r>
            <a:r>
              <a:rPr lang="en-GB" dirty="0"/>
              <a:t> as Client</a:t>
            </a:r>
          </a:p>
          <a:p>
            <a:pPr marL="0" indent="0">
              <a:buNone/>
            </a:pPr>
            <a:endParaRPr lang="en-GB" sz="2500" dirty="0"/>
          </a:p>
          <a:p>
            <a:pPr marL="0" indent="0">
              <a:buNone/>
            </a:pPr>
            <a:r>
              <a:rPr lang="en-GB" sz="2500" dirty="0"/>
              <a:t>Control Microsoft Excel from inside the </a:t>
            </a:r>
            <a:r>
              <a:rPr lang="en-GB" sz="2500" dirty="0" err="1"/>
              <a:t>Dyalog</a:t>
            </a:r>
            <a:r>
              <a:rPr lang="en-GB" sz="2500" dirty="0"/>
              <a:t> session</a:t>
            </a:r>
          </a:p>
          <a:p>
            <a:pPr lvl="1"/>
            <a:endParaRPr lang="en-GB" dirty="0"/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31A490-EDDE-4482-B3AB-1CE045DB2F4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95001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FFA39-9537-4029-B1A6-75568447C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Modes of Operation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184A76-9488-4A38-8C93-421592DC27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Dyalog</a:t>
            </a:r>
            <a:r>
              <a:rPr lang="en-GB" dirty="0"/>
              <a:t> as Server</a:t>
            </a:r>
          </a:p>
          <a:p>
            <a:pPr marL="0" indent="0">
              <a:buNone/>
            </a:pPr>
            <a:endParaRPr lang="en-GB" sz="2500" dirty="0"/>
          </a:p>
          <a:p>
            <a:pPr marL="0" indent="0">
              <a:buNone/>
            </a:pPr>
            <a:r>
              <a:rPr lang="en-GB" sz="2500" dirty="0">
                <a:latin typeface="+mj-lt"/>
              </a:rPr>
              <a:t>Write functions and macros as in APL!         </a:t>
            </a:r>
            <a:endParaRPr lang="en-GB" dirty="0">
              <a:latin typeface="+mj-lt"/>
            </a:endParaRP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31A490-EDDE-4482-B3AB-1CE045DB2F4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3583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71DDD-388F-45F3-93EF-DD1F06D44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201BF0-6708-4278-BD83-616EDF482A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Carlisle group: 	APL2XL </a:t>
            </a:r>
          </a:p>
          <a:p>
            <a:pPr marL="0" indent="0">
              <a:buNone/>
            </a:pPr>
            <a:r>
              <a:rPr lang="en-GB" dirty="0"/>
              <a:t>			XL2APL</a:t>
            </a:r>
          </a:p>
          <a:p>
            <a:pPr marL="0" indent="0">
              <a:buNone/>
            </a:pPr>
            <a:r>
              <a:rPr lang="en-GB" dirty="0">
                <a:hlinkClick r:id="rId2"/>
              </a:rPr>
              <a:t>https://github.com/rikedyp/</a:t>
            </a:r>
            <a:r>
              <a:rPr lang="en-GB" dirty="0"/>
              <a:t>[APL2XL , XL2APL]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6DE626-FCA3-474D-B8F6-D01B57CF6A3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51537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59E34-FF3B-4B27-936D-048EF84C1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Documentation &amp; Tutorials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0B381B-0023-4A43-8482-6DE784F31A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C2DFD2-FE69-4B8A-8CB6-67013D04D4B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04096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59E34-FF3B-4B27-936D-048EF84C1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Documentation &amp; Tutorials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0B381B-0023-4A43-8482-6DE784F31A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C2DFD2-FE69-4B8A-8CB6-67013D04D4B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F5559D-E320-4489-BD66-504AE2CA7A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764" y="573528"/>
            <a:ext cx="8820472" cy="380069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16BA9BF-5759-4159-99BF-46DBE8D55C0B}"/>
              </a:ext>
            </a:extLst>
          </p:cNvPr>
          <p:cNvSpPr/>
          <p:nvPr/>
        </p:nvSpPr>
        <p:spPr>
          <a:xfrm>
            <a:off x="566555" y="2976795"/>
            <a:ext cx="7290810" cy="112512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noFill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90B6086-210B-4C52-9EB8-51CECA190CDD}"/>
              </a:ext>
            </a:extLst>
          </p:cNvPr>
          <p:cNvSpPr/>
          <p:nvPr/>
        </p:nvSpPr>
        <p:spPr>
          <a:xfrm>
            <a:off x="642755" y="1884171"/>
            <a:ext cx="7290810" cy="48482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5218010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59E34-FF3B-4B27-936D-048EF84C1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Documentation &amp; Tutorials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0B381B-0023-4A43-8482-6DE784F31A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C2DFD2-FE69-4B8A-8CB6-67013D04D4B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640698-96C3-4F3F-BBCC-4C996509E7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309555"/>
            <a:ext cx="8262410" cy="45243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5841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C990E-D41D-4EB1-8278-E87BA2EC1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APL is great, why this?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72D1B9-5AE0-4B86-80D9-9220280A34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8F2939-D587-48F0-8DB4-1B10866A2E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55672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34E97-A6FF-4F0A-94F1-EA32BFCF1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Upcoming webinars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BC3E1B-E1AE-4EF2-8657-86B42868DE2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55E29C6A-2855-4E33-8061-F4263CF193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74878" y="1147608"/>
            <a:ext cx="8969122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 June 2020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/>
              </a:rPr>
              <a:t>BAA webinar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Paul Grosvenor (BAA Chairman) hosts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 altLang="en-US" sz="1800" dirty="0">
                <a:latin typeface="Arial" panose="020B0604020202020204" pitchFamily="34" charset="0"/>
              </a:rPr>
              <a:t>	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British APL Association AGM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(15:00 UTC)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11 June 2020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3"/>
              </a:rPr>
              <a:t>Dyalog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3"/>
              </a:rPr>
              <a:t> webinar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Adám presents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	Language Features of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Dyalog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version 18.0 in Depth (part 2)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(15:00 UTC) </a:t>
            </a:r>
          </a:p>
        </p:txBody>
      </p:sp>
    </p:spTree>
    <p:extLst>
      <p:ext uri="{BB962C8B-B14F-4D97-AF65-F5344CB8AC3E}">
        <p14:creationId xmlns:p14="http://schemas.microsoft.com/office/powerpoint/2010/main" val="1366948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C990E-D41D-4EB1-8278-E87BA2EC1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APL is great, why this?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A9E3C6-079B-47E0-A16D-1A18A10F3D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Microsoft Excel still commonly used </a:t>
            </a:r>
          </a:p>
          <a:p>
            <a:pPr marL="457200" lvl="1" indent="0">
              <a:buNone/>
            </a:pPr>
            <a:r>
              <a:rPr lang="en-GB" dirty="0"/>
              <a:t>Data entry</a:t>
            </a:r>
          </a:p>
          <a:p>
            <a:pPr marL="457200" lvl="1" indent="0">
              <a:buNone/>
            </a:pPr>
            <a:r>
              <a:rPr lang="en-GB" dirty="0"/>
              <a:t>Processing</a:t>
            </a:r>
          </a:p>
          <a:p>
            <a:pPr marL="457200" lvl="1" indent="0">
              <a:buNone/>
            </a:pPr>
            <a:r>
              <a:rPr lang="en-GB" dirty="0"/>
              <a:t>Graphics</a:t>
            </a:r>
          </a:p>
          <a:p>
            <a:pPr marL="457200" lvl="1" indent="0">
              <a:buNone/>
            </a:pPr>
            <a:r>
              <a:rPr lang="en-GB" dirty="0"/>
              <a:t>… + much more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72D1B9-5AE0-4B86-80D9-9220280A34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0435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C990E-D41D-4EB1-8278-E87BA2EC1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So why APL again?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72D1B9-5AE0-4B86-80D9-9220280A34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D650BE-7868-494B-9A64-CFF63521EF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3252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C990E-D41D-4EB1-8278-E87BA2EC1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So why APL again?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A9E3C6-079B-47E0-A16D-1A18A10F3D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 lvl="1" indent="0">
              <a:buNone/>
            </a:pPr>
            <a:r>
              <a:rPr lang="en-GB" dirty="0"/>
              <a:t>Great for data processing</a:t>
            </a:r>
          </a:p>
          <a:p>
            <a:pPr marL="400050" lvl="1" indent="0">
              <a:buNone/>
            </a:pPr>
            <a:r>
              <a:rPr lang="en-GB" dirty="0"/>
              <a:t>Especially arrays (duh!)</a:t>
            </a:r>
          </a:p>
          <a:p>
            <a:pPr marL="400050" lvl="1" indent="0">
              <a:buNone/>
            </a:pPr>
            <a:r>
              <a:rPr lang="en-GB" dirty="0"/>
              <a:t>Spreadsheets are arrays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72D1B9-5AE0-4B86-80D9-9220280A34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5609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C990E-D41D-4EB1-8278-E87BA2EC1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So why APL again?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A9E3C6-079B-47E0-A16D-1A18A10F3D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 lvl="1" indent="0">
              <a:buNone/>
            </a:pPr>
            <a:r>
              <a:rPr lang="en-GB" dirty="0"/>
              <a:t>Great for data processing</a:t>
            </a:r>
          </a:p>
          <a:p>
            <a:pPr marL="400050" lvl="1" indent="0">
              <a:buNone/>
            </a:pPr>
            <a:r>
              <a:rPr lang="en-GB" dirty="0"/>
              <a:t>Especially arrays (duh!)</a:t>
            </a:r>
          </a:p>
          <a:p>
            <a:pPr marL="400050" lvl="1" indent="0">
              <a:buNone/>
            </a:pPr>
            <a:r>
              <a:rPr lang="en-GB" dirty="0"/>
              <a:t>Spreadsheets are arrays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72D1B9-5AE0-4B86-80D9-9220280A34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95D975-A355-48A4-8C13-2F0BC0BAD7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871" y="299255"/>
            <a:ext cx="7152585" cy="454498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81145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C990E-D41D-4EB1-8278-E87BA2EC1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So why APL again?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A9E3C6-079B-47E0-A16D-1A18A10F3D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 lvl="1" indent="0">
              <a:buNone/>
            </a:pPr>
            <a:r>
              <a:rPr lang="en-GB" dirty="0"/>
              <a:t>Great for data processing</a:t>
            </a:r>
          </a:p>
          <a:p>
            <a:pPr marL="400050" lvl="1" indent="0">
              <a:buNone/>
            </a:pPr>
            <a:r>
              <a:rPr lang="en-GB" dirty="0"/>
              <a:t>Especially arrays (duh!)</a:t>
            </a:r>
          </a:p>
          <a:p>
            <a:pPr marL="400050" lvl="1" indent="0">
              <a:buNone/>
            </a:pPr>
            <a:r>
              <a:rPr lang="en-GB" dirty="0"/>
              <a:t>Spreadsheets are arrays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72D1B9-5AE0-4B86-80D9-9220280A34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95D975-A355-48A4-8C13-2F0BC0BAD7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871" y="299255"/>
            <a:ext cx="7152585" cy="454498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10001E9-C1E8-4B6E-8545-E361397B96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5886" y="2125941"/>
            <a:ext cx="3772227" cy="89161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221307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FFA39-9537-4029-B1A6-75568447C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Modes of Operation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184A76-9488-4A38-8C93-421592DC27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/>
              <a:t>Using Microsoft Excel Files (.</a:t>
            </a:r>
            <a:r>
              <a:rPr lang="en-GB" sz="2800" dirty="0" err="1"/>
              <a:t>xls</a:t>
            </a:r>
            <a:r>
              <a:rPr lang="en-GB" sz="2800" dirty="0"/>
              <a:t> .xlsx)</a:t>
            </a:r>
          </a:p>
          <a:p>
            <a:pPr marL="0" indent="0">
              <a:buNone/>
            </a:pPr>
            <a:r>
              <a:rPr lang="en-GB" sz="2800" dirty="0"/>
              <a:t>	Read Excel Files with </a:t>
            </a:r>
            <a:r>
              <a:rPr lang="en-GB" sz="2800" dirty="0" err="1"/>
              <a:t>Dyalog</a:t>
            </a:r>
            <a:endParaRPr lang="en-GB" sz="2800" dirty="0"/>
          </a:p>
          <a:p>
            <a:pPr marL="0" indent="0">
              <a:buNone/>
            </a:pPr>
            <a:r>
              <a:rPr lang="en-GB" sz="2800" dirty="0"/>
              <a:t>	Write Excel Files with </a:t>
            </a:r>
            <a:r>
              <a:rPr lang="en-GB" sz="2800" dirty="0" err="1"/>
              <a:t>Dyalog</a:t>
            </a:r>
            <a:endParaRPr lang="en-GB" sz="2800" dirty="0"/>
          </a:p>
          <a:p>
            <a:pPr marL="0" indent="0">
              <a:buNone/>
            </a:pPr>
            <a:r>
              <a:rPr lang="en-GB" sz="2800" dirty="0" err="1"/>
              <a:t>Dyalog</a:t>
            </a:r>
            <a:r>
              <a:rPr lang="en-GB" sz="2800" dirty="0"/>
              <a:t> &amp; Excel inter-processing</a:t>
            </a:r>
          </a:p>
          <a:p>
            <a:pPr marL="0" indent="0">
              <a:buNone/>
            </a:pPr>
            <a:r>
              <a:rPr lang="en-GB" sz="2800" dirty="0"/>
              <a:t>	</a:t>
            </a:r>
            <a:r>
              <a:rPr lang="en-GB" sz="2800" dirty="0" err="1"/>
              <a:t>Dyalog</a:t>
            </a:r>
            <a:r>
              <a:rPr lang="en-GB" sz="2800" dirty="0"/>
              <a:t> as Client</a:t>
            </a:r>
          </a:p>
          <a:p>
            <a:pPr marL="0" indent="0">
              <a:buNone/>
            </a:pPr>
            <a:r>
              <a:rPr lang="en-GB" sz="2800" dirty="0"/>
              <a:t>	</a:t>
            </a:r>
            <a:r>
              <a:rPr lang="en-GB" sz="2800" dirty="0" err="1"/>
              <a:t>Dyalog</a:t>
            </a:r>
            <a:r>
              <a:rPr lang="en-GB" sz="2800" dirty="0"/>
              <a:t> as Server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31A490-EDDE-4482-B3AB-1CE045DB2F4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6439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FFA39-9537-4029-B1A6-75568447C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Using Microsoft Excel Files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184A76-9488-4A38-8C93-421592DC27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	Acquiring data from</a:t>
            </a:r>
          </a:p>
          <a:p>
            <a:r>
              <a:rPr lang="en-GB" dirty="0"/>
              <a:t>The internet</a:t>
            </a:r>
          </a:p>
          <a:p>
            <a:r>
              <a:rPr lang="en-GB" dirty="0"/>
              <a:t>Databases</a:t>
            </a:r>
          </a:p>
          <a:p>
            <a:r>
              <a:rPr lang="en-GB" dirty="0"/>
              <a:t>Files</a:t>
            </a:r>
          </a:p>
          <a:p>
            <a:r>
              <a:rPr lang="en-GB" dirty="0"/>
              <a:t>Computations</a:t>
            </a:r>
          </a:p>
          <a:p>
            <a:r>
              <a:rPr lang="en-GB" dirty="0"/>
              <a:t>Etc…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31A490-EDDE-4482-B3AB-1CE045DB2F4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18804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12399</TotalTime>
  <Words>317</Words>
  <Application>Microsoft Office PowerPoint</Application>
  <PresentationFormat>On-screen Show (16:9)</PresentationFormat>
  <Paragraphs>73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Klavika Bold</vt:lpstr>
      <vt:lpstr>Klavika Medium</vt:lpstr>
      <vt:lpstr>Arial</vt:lpstr>
      <vt:lpstr>Calibri</vt:lpstr>
      <vt:lpstr>Courier New</vt:lpstr>
      <vt:lpstr>Wingdings</vt:lpstr>
      <vt:lpstr>Office Theme</vt:lpstr>
      <vt:lpstr>APL and Microsoft Excel</vt:lpstr>
      <vt:lpstr>APL is great, why this?</vt:lpstr>
      <vt:lpstr>APL is great, why this?</vt:lpstr>
      <vt:lpstr>So why APL again?</vt:lpstr>
      <vt:lpstr>So why APL again?</vt:lpstr>
      <vt:lpstr>So why APL again?</vt:lpstr>
      <vt:lpstr>So why APL again?</vt:lpstr>
      <vt:lpstr>Modes of Operation</vt:lpstr>
      <vt:lpstr>Using Microsoft Excel Files</vt:lpstr>
      <vt:lpstr>Using Microsoft Excel Files</vt:lpstr>
      <vt:lpstr>Using Microsoft Excel Files</vt:lpstr>
      <vt:lpstr>Excel Objects</vt:lpstr>
      <vt:lpstr>Excel Objects</vt:lpstr>
      <vt:lpstr>Modes of Operation</vt:lpstr>
      <vt:lpstr>Modes of Operation</vt:lpstr>
      <vt:lpstr>PowerPoint Presentation</vt:lpstr>
      <vt:lpstr>Documentation &amp; Tutorials</vt:lpstr>
      <vt:lpstr>Documentation &amp; Tutorials</vt:lpstr>
      <vt:lpstr>Documentation &amp; Tutorials</vt:lpstr>
      <vt:lpstr>Upcoming webinars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Richard Park</cp:lastModifiedBy>
  <cp:revision>102</cp:revision>
  <dcterms:created xsi:type="dcterms:W3CDTF">2016-07-29T08:25:06Z</dcterms:created>
  <dcterms:modified xsi:type="dcterms:W3CDTF">2020-05-28T11:37:25Z</dcterms:modified>
</cp:coreProperties>
</file>