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42"/>
  </p:notesMasterIdLst>
  <p:handoutMasterIdLst>
    <p:handoutMasterId r:id="rId43"/>
  </p:handoutMasterIdLst>
  <p:sldIdLst>
    <p:sldId id="262" r:id="rId2"/>
    <p:sldId id="263" r:id="rId3"/>
    <p:sldId id="301" r:id="rId4"/>
    <p:sldId id="264" r:id="rId5"/>
    <p:sldId id="265" r:id="rId6"/>
    <p:sldId id="302" r:id="rId7"/>
    <p:sldId id="315" r:id="rId8"/>
    <p:sldId id="266" r:id="rId9"/>
    <p:sldId id="268" r:id="rId10"/>
    <p:sldId id="271" r:id="rId11"/>
    <p:sldId id="303" r:id="rId12"/>
    <p:sldId id="272" r:id="rId13"/>
    <p:sldId id="274" r:id="rId14"/>
    <p:sldId id="273" r:id="rId15"/>
    <p:sldId id="304" r:id="rId16"/>
    <p:sldId id="277" r:id="rId17"/>
    <p:sldId id="278" r:id="rId18"/>
    <p:sldId id="276" r:id="rId19"/>
    <p:sldId id="279" r:id="rId20"/>
    <p:sldId id="280" r:id="rId21"/>
    <p:sldId id="281" r:id="rId22"/>
    <p:sldId id="284" r:id="rId23"/>
    <p:sldId id="285" r:id="rId24"/>
    <p:sldId id="282" r:id="rId25"/>
    <p:sldId id="283" r:id="rId26"/>
    <p:sldId id="287" r:id="rId27"/>
    <p:sldId id="306" r:id="rId28"/>
    <p:sldId id="288" r:id="rId29"/>
    <p:sldId id="307" r:id="rId30"/>
    <p:sldId id="289" r:id="rId31"/>
    <p:sldId id="308" r:id="rId32"/>
    <p:sldId id="309" r:id="rId33"/>
    <p:sldId id="310" r:id="rId34"/>
    <p:sldId id="291" r:id="rId35"/>
    <p:sldId id="292" r:id="rId36"/>
    <p:sldId id="317" r:id="rId37"/>
    <p:sldId id="293" r:id="rId38"/>
    <p:sldId id="299" r:id="rId39"/>
    <p:sldId id="300" r:id="rId40"/>
    <p:sldId id="316" r:id="rId41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421"/>
    <a:srgbClr val="EFEFBE"/>
    <a:srgbClr val="F6F6D9"/>
    <a:srgbClr val="7C7DC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2" autoAdjust="0"/>
    <p:restoredTop sz="94662" autoAdjust="0"/>
  </p:normalViewPr>
  <p:slideViewPr>
    <p:cSldViewPr>
      <p:cViewPr varScale="1">
        <p:scale>
          <a:sx n="109" d="100"/>
          <a:sy n="109" d="100"/>
        </p:scale>
        <p:origin x="149" y="8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65" d="100"/>
          <a:sy n="65" d="100"/>
        </p:scale>
        <p:origin x="-3130" y="-86"/>
      </p:cViewPr>
      <p:guideLst>
        <p:guide orient="horz" pos="2880"/>
        <p:guide pos="2160"/>
      </p:guideLst>
    </p:cSldViewPr>
  </p:notesViewPr>
  <p:gridSpacing cx="45005" cy="45005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notesMaster" Target="notesMasters/notesMaster1.xml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handoutMaster" Target="handoutMasters/handoutMaster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CA6A3BD-28BD-4949-B52F-24E999822598}" type="datetimeFigureOut">
              <a:rPr lang="en-GB" smtClean="0"/>
              <a:t>23/06/2020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D7370AB-76A5-41F1-9753-9FE7E667F0C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647182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DEAEF8A-5BB8-41C8-B8C2-160617C17EF4}" type="datetimeFigureOut">
              <a:rPr lang="en-GB" smtClean="0"/>
              <a:t>23/06/2020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320660A-27FD-4528-AE7F-EC6080404EE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121339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t>32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5926487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t>33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872940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23528" y="483518"/>
            <a:ext cx="8363272" cy="504056"/>
          </a:xfrm>
        </p:spPr>
        <p:txBody>
          <a:bodyPr>
            <a:noAutofit/>
          </a:bodyPr>
          <a:lstStyle>
            <a:lvl1pPr algn="ctr">
              <a:defRPr sz="3600">
                <a:solidFill>
                  <a:srgbClr val="FF9421"/>
                </a:solidFill>
                <a:latin typeface="Klavika Bold" panose="02000803000000000000" pitchFamily="2" charset="0"/>
              </a:defRPr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  <p:pic>
        <p:nvPicPr>
          <p:cNvPr id="1026" name="Picture 2" descr="C:\Users\fiona\Desktop\Computer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6814" y="1707654"/>
            <a:ext cx="3450372" cy="29294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 Placeholder 8"/>
          <p:cNvSpPr>
            <a:spLocks noGrp="1"/>
          </p:cNvSpPr>
          <p:nvPr>
            <p:ph type="body" sz="quarter" idx="10" hasCustomPrompt="1"/>
          </p:nvPr>
        </p:nvSpPr>
        <p:spPr>
          <a:xfrm>
            <a:off x="395288" y="1059583"/>
            <a:ext cx="8280400" cy="432047"/>
          </a:xfrm>
        </p:spPr>
        <p:txBody>
          <a:bodyPr>
            <a:noAutofit/>
          </a:bodyPr>
          <a:lstStyle>
            <a:lvl1pPr marL="0" indent="0" algn="ctr">
              <a:buNone/>
              <a:defRPr sz="2800" baseline="0">
                <a:solidFill>
                  <a:srgbClr val="FF9421"/>
                </a:solidFill>
                <a:latin typeface="Klavika Medium" panose="02000603000000000000" pitchFamily="2" charset="0"/>
              </a:defRPr>
            </a:lvl1pPr>
          </a:lstStyle>
          <a:p>
            <a:pPr lvl="0"/>
            <a:r>
              <a:rPr lang="en-US" dirty="0"/>
              <a:t>Presenter (</a:t>
            </a:r>
            <a:r>
              <a:rPr lang="en-US" dirty="0" err="1"/>
              <a:t>dd</a:t>
            </a:r>
            <a:r>
              <a:rPr lang="en-US" dirty="0"/>
              <a:t>-mm-</a:t>
            </a:r>
            <a:r>
              <a:rPr lang="en-US" dirty="0" err="1"/>
              <a:t>yyyy</a:t>
            </a:r>
            <a:r>
              <a:rPr lang="en-US" dirty="0"/>
              <a:t>)</a:t>
            </a:r>
            <a:endParaRPr lang="en-GB" dirty="0"/>
          </a:p>
        </p:txBody>
      </p:sp>
      <p:sp>
        <p:nvSpPr>
          <p:cNvPr id="10" name="Rectangle 9"/>
          <p:cNvSpPr/>
          <p:nvPr userDrawn="1"/>
        </p:nvSpPr>
        <p:spPr>
          <a:xfrm>
            <a:off x="8676456" y="51470"/>
            <a:ext cx="360040" cy="288032"/>
          </a:xfrm>
          <a:prstGeom prst="rect">
            <a:avLst/>
          </a:prstGeom>
          <a:solidFill>
            <a:srgbClr val="FF9421"/>
          </a:solidFill>
          <a:ln>
            <a:solidFill>
              <a:srgbClr val="FF942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59404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buClr>
                <a:schemeClr val="accent4">
                  <a:lumMod val="50000"/>
                </a:schemeClr>
              </a:buClr>
              <a:defRPr/>
            </a:lvl1pPr>
            <a:lvl2pPr marL="971550" indent="-514350">
              <a:buClr>
                <a:schemeClr val="accent4">
                  <a:lumMod val="75000"/>
                </a:schemeClr>
              </a:buClr>
              <a:buFont typeface="+mj-lt"/>
              <a:buAutoNum type="arabicParenR"/>
              <a:defRPr/>
            </a:lvl2pPr>
            <a:lvl3pPr marL="1371600" indent="-457200">
              <a:buClr>
                <a:schemeClr val="accent4">
                  <a:lumMod val="75000"/>
                </a:schemeClr>
              </a:buClr>
              <a:buFont typeface="+mj-lt"/>
              <a:buAutoNum type="arabicParenR"/>
              <a:defRPr/>
            </a:lvl3pPr>
            <a:lvl4pPr marL="1828800" indent="-457200">
              <a:buClr>
                <a:schemeClr val="accent4">
                  <a:lumMod val="75000"/>
                </a:schemeClr>
              </a:buClr>
              <a:buFont typeface="+mj-lt"/>
              <a:buAutoNum type="arabicParenR"/>
              <a:defRPr/>
            </a:lvl4pPr>
            <a:lvl5pPr marL="2286000" indent="-457200">
              <a:buClr>
                <a:schemeClr val="accent4">
                  <a:lumMod val="75000"/>
                </a:schemeClr>
              </a:buClr>
              <a:buFont typeface="+mj-lt"/>
              <a:buAutoNum type="arabicParenR"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5" name="Content Placeholder 6"/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5929200" y="2917869"/>
            <a:ext cx="3214800" cy="2225631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SO ANY CONTENT THAT OVERLAPS THIS BOX COULD BE OBSCURED.</a:t>
            </a:r>
            <a:br>
              <a:rPr lang="en-GB" dirty="0"/>
            </a:br>
            <a:br>
              <a:rPr lang="en-GB" dirty="0"/>
            </a:br>
            <a:r>
              <a:rPr lang="en-GB" dirty="0"/>
              <a:t>THIS BOX WILL NOT BE VISIBLE DURING YOUR PRESENTATION</a:t>
            </a:r>
          </a:p>
        </p:txBody>
      </p:sp>
    </p:spTree>
    <p:extLst>
      <p:ext uri="{BB962C8B-B14F-4D97-AF65-F5344CB8AC3E}">
        <p14:creationId xmlns:p14="http://schemas.microsoft.com/office/powerpoint/2010/main" val="2318352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Content Placeholder 6"/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5929200" y="2917869"/>
            <a:ext cx="3214800" cy="2225631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SO ANY CONTENT THAT OVERLAPS THIS BOX COULD BE OBSCURED.</a:t>
            </a:r>
            <a:br>
              <a:rPr lang="en-GB" dirty="0"/>
            </a:br>
            <a:br>
              <a:rPr lang="en-GB" dirty="0"/>
            </a:br>
            <a:r>
              <a:rPr lang="en-GB" dirty="0"/>
              <a:t>THIS BOX WILL NOT BE VISIBLE DURING YOUR PRESENTATION</a:t>
            </a:r>
          </a:p>
        </p:txBody>
      </p:sp>
    </p:spTree>
    <p:extLst>
      <p:ext uri="{BB962C8B-B14F-4D97-AF65-F5344CB8AC3E}">
        <p14:creationId xmlns:p14="http://schemas.microsoft.com/office/powerpoint/2010/main" val="14143226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5" name="Content Placeholder 6"/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5929200" y="2917869"/>
            <a:ext cx="3214800" cy="2225631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SO ANY CONTENT THAT OVERLAPS THIS BOX COULD BE OBSCURED.</a:t>
            </a:r>
            <a:br>
              <a:rPr lang="en-GB" dirty="0"/>
            </a:br>
            <a:br>
              <a:rPr lang="en-GB" dirty="0"/>
            </a:br>
            <a:r>
              <a:rPr lang="en-GB" dirty="0"/>
              <a:t>THIS BOX WILL NOT BE VISIBLE DURING YOUR PRESENTATION</a:t>
            </a:r>
          </a:p>
        </p:txBody>
      </p:sp>
    </p:spTree>
    <p:extLst>
      <p:ext uri="{BB962C8B-B14F-4D97-AF65-F5344CB8AC3E}">
        <p14:creationId xmlns:p14="http://schemas.microsoft.com/office/powerpoint/2010/main" val="42264723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6"/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5929200" y="2917869"/>
            <a:ext cx="3214800" cy="2225631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SO ANY CONTENT THAT OVERLAPS THIS BOX COULD BE OBSCURED.</a:t>
            </a:r>
            <a:br>
              <a:rPr lang="en-GB" dirty="0"/>
            </a:br>
            <a:br>
              <a:rPr lang="en-GB" dirty="0"/>
            </a:br>
            <a:r>
              <a:rPr lang="en-GB" dirty="0"/>
              <a:t>THIS BOX WILL NOT BE VISIBLE DURING YOUR PRESENTATION</a:t>
            </a:r>
          </a:p>
        </p:txBody>
      </p:sp>
    </p:spTree>
    <p:extLst>
      <p:ext uri="{BB962C8B-B14F-4D97-AF65-F5344CB8AC3E}">
        <p14:creationId xmlns:p14="http://schemas.microsoft.com/office/powerpoint/2010/main" val="14476942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7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23528" y="573528"/>
            <a:ext cx="8363272" cy="59406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3528" y="1200151"/>
            <a:ext cx="8363272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9" name="Date Placeholder 3"/>
          <p:cNvSpPr txBox="1">
            <a:spLocks/>
          </p:cNvSpPr>
          <p:nvPr userDrawn="1"/>
        </p:nvSpPr>
        <p:spPr>
          <a:xfrm>
            <a:off x="8388424" y="0"/>
            <a:ext cx="720080" cy="3575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2000" b="0" kern="1200">
                <a:solidFill>
                  <a:schemeClr val="bg1"/>
                </a:solidFill>
                <a:latin typeface="Klavika Medium" panose="02000603000000000000" pitchFamily="2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02EDF88B-1B61-4481-9BD6-D2E23BF0DCD8}" type="slidenum">
              <a:rPr lang="en-GB" sz="1600" smtClean="0"/>
              <a:t>‹#›</a:t>
            </a:fld>
            <a:endParaRPr lang="en-GB" sz="1600" dirty="0"/>
          </a:p>
        </p:txBody>
      </p:sp>
      <p:pic>
        <p:nvPicPr>
          <p:cNvPr id="5" name="Picture 2" descr="C:\Users\fiona\Desktop\whiteDyalogLogo-darkshadow.png"/>
          <p:cNvPicPr>
            <a:picLocks noChangeAspect="1" noChangeArrowheads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3" y="96475"/>
            <a:ext cx="1080120" cy="1989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U:\admin\Dyalog Logos Stationery\Webinar\PPT images\footer_text.png"/>
          <p:cNvPicPr>
            <a:picLocks noChangeAspect="1" noChangeArrowheads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3" y="4867005"/>
            <a:ext cx="2421106" cy="1610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817400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  <p:sldLayoutId id="2147483650" r:id="rId2"/>
    <p:sldLayoutId id="2147483652" r:id="rId3"/>
    <p:sldLayoutId id="2147483654" r:id="rId4"/>
    <p:sldLayoutId id="2147483655" r:id="rId5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Clr>
          <a:srgbClr val="FF9421"/>
        </a:buClr>
        <a:buFont typeface="Wingdings" panose="05000000000000000000" pitchFamily="2" charset="2"/>
        <a:buChar char="Ø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Clr>
          <a:srgbClr val="FF9421"/>
        </a:buClr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Clr>
          <a:srgbClr val="FF9421"/>
        </a:buClr>
        <a:buFont typeface="Courier New" panose="02070309020205020404" pitchFamily="49" charset="0"/>
        <a:buChar char="o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Clr>
          <a:srgbClr val="FF9421"/>
        </a:buClr>
        <a:buFont typeface="Wingdings" panose="05000000000000000000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154238" indent="-325438" algn="l" defTabSz="914400" rtl="0" eaLnBrk="1" latinLnBrk="0" hangingPunct="1">
        <a:spcBef>
          <a:spcPct val="20000"/>
        </a:spcBef>
        <a:buClr>
          <a:srgbClr val="FF9421"/>
        </a:buClr>
        <a:buFont typeface="Calibri" panose="020F0502020204030204" pitchFamily="34" charset="0"/>
        <a:buChar char="—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https://queue.acm.org/detail.cfm?id=1531242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>
                <a:solidFill>
                  <a:srgbClr val="002060"/>
                </a:solidFill>
              </a:rPr>
              <a:t>Thinking in APL: Array-oriented Solutions (Part 1)</a:t>
            </a:r>
            <a:endParaRPr lang="en-GB" sz="3200" dirty="0">
              <a:solidFill>
                <a:srgbClr val="002060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>
                <a:solidFill>
                  <a:srgbClr val="002060"/>
                </a:solidFill>
              </a:rPr>
              <a:t>Richard Park</a:t>
            </a:r>
            <a:endParaRPr lang="en-GB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879851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BB4FEC-CA18-4407-A93C-132D86ED25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APL Thinking?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1C5E8DA-3AD6-451A-A6AC-F5651C06DF2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n-GB" sz="2000" i="1" dirty="0"/>
              <a:t>The thought process of someone using APL</a:t>
            </a:r>
          </a:p>
          <a:p>
            <a:pPr>
              <a:buFontTx/>
              <a:buChar char="-"/>
            </a:pPr>
            <a:r>
              <a:rPr lang="en-GB" sz="2000" dirty="0"/>
              <a:t>Primitive functions and operators</a:t>
            </a:r>
          </a:p>
          <a:p>
            <a:pPr>
              <a:buFontTx/>
              <a:buChar char="-"/>
            </a:pPr>
            <a:r>
              <a:rPr lang="en-GB" sz="2000" dirty="0"/>
              <a:t>Translating natural language algorithm descriptions </a:t>
            </a:r>
          </a:p>
          <a:p>
            <a:pPr>
              <a:buFontTx/>
              <a:buChar char="-"/>
            </a:pPr>
            <a:r>
              <a:rPr lang="en-GB" sz="2000" dirty="0"/>
              <a:t>Translating pseudo code</a:t>
            </a:r>
          </a:p>
          <a:p>
            <a:pPr>
              <a:buFontTx/>
              <a:buChar char="-"/>
            </a:pPr>
            <a:r>
              <a:rPr lang="en-GB" sz="2000" dirty="0"/>
              <a:t>Translating code from another </a:t>
            </a:r>
          </a:p>
          <a:p>
            <a:pPr marL="457200" lvl="1" indent="0">
              <a:buNone/>
            </a:pPr>
            <a:r>
              <a:rPr lang="en-GB" sz="2000" dirty="0"/>
              <a:t>programming language</a:t>
            </a:r>
          </a:p>
          <a:p>
            <a:pPr>
              <a:buFontTx/>
              <a:buChar char="-"/>
            </a:pPr>
            <a:r>
              <a:rPr lang="en-GB" sz="2000" dirty="0"/>
              <a:t>Translating mathematical formulae</a:t>
            </a:r>
          </a:p>
          <a:p>
            <a:pPr>
              <a:buFontTx/>
              <a:buChar char="-"/>
            </a:pPr>
            <a:r>
              <a:rPr lang="en-GB" sz="2000" dirty="0"/>
              <a:t>Specific techniques</a:t>
            </a:r>
          </a:p>
          <a:p>
            <a:pPr>
              <a:buFontTx/>
              <a:buChar char="-"/>
            </a:pPr>
            <a:r>
              <a:rPr lang="en-GB" sz="2000" dirty="0"/>
              <a:t>Problem solving heuristics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96EF2CF-1184-47DB-A80B-FF478B3627B7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790830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BB4FEC-CA18-4407-A93C-132D86ED25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APL Thinking?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1C5E8DA-3AD6-451A-A6AC-F5651C06DF2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n-GB" sz="2000" i="1" dirty="0"/>
              <a:t>The thought process of someone using APL</a:t>
            </a:r>
          </a:p>
          <a:p>
            <a:pPr>
              <a:buFontTx/>
              <a:buChar char="-"/>
            </a:pPr>
            <a:r>
              <a:rPr lang="en-GB" sz="2000" dirty="0"/>
              <a:t>Primitive functions and operators</a:t>
            </a:r>
          </a:p>
          <a:p>
            <a:pPr>
              <a:buFontTx/>
              <a:buChar char="-"/>
            </a:pPr>
            <a:r>
              <a:rPr lang="en-GB" sz="2000" dirty="0"/>
              <a:t>Translating natural language algorithm descriptions </a:t>
            </a:r>
          </a:p>
          <a:p>
            <a:pPr>
              <a:buFontTx/>
              <a:buChar char="-"/>
            </a:pPr>
            <a:r>
              <a:rPr lang="en-GB" sz="2000" dirty="0"/>
              <a:t>Translating pseudo code</a:t>
            </a:r>
          </a:p>
          <a:p>
            <a:pPr>
              <a:buFontTx/>
              <a:buChar char="-"/>
            </a:pPr>
            <a:r>
              <a:rPr lang="en-GB" sz="2000" dirty="0"/>
              <a:t>Translating code from another </a:t>
            </a:r>
          </a:p>
          <a:p>
            <a:pPr marL="457200" lvl="1" indent="0">
              <a:buNone/>
            </a:pPr>
            <a:r>
              <a:rPr lang="en-GB" sz="2000" dirty="0"/>
              <a:t>programming language</a:t>
            </a:r>
          </a:p>
          <a:p>
            <a:pPr>
              <a:buFontTx/>
              <a:buChar char="-"/>
            </a:pPr>
            <a:r>
              <a:rPr lang="en-GB" sz="2000" dirty="0"/>
              <a:t>Translating mathematical formulae</a:t>
            </a:r>
          </a:p>
          <a:p>
            <a:pPr>
              <a:buFontTx/>
              <a:buChar char="-"/>
            </a:pPr>
            <a:r>
              <a:rPr lang="en-GB" sz="2000" b="1" dirty="0"/>
              <a:t>Specific techniques</a:t>
            </a:r>
          </a:p>
          <a:p>
            <a:pPr>
              <a:buFontTx/>
              <a:buChar char="-"/>
            </a:pPr>
            <a:r>
              <a:rPr lang="en-GB" sz="2000" b="1" dirty="0"/>
              <a:t>Problem solving heuristics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96EF2CF-1184-47DB-A80B-FF478B3627B7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8161726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EB789F-1B53-43F5-BA20-4DFB88164B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Pragmatism: Array-oriented Solutions?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45672E1-3021-4D0C-A759-0B48F9FA35C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i="1" dirty="0"/>
              <a:t>Array as a unit</a:t>
            </a:r>
          </a:p>
          <a:p>
            <a:pPr marL="0" indent="0">
              <a:buNone/>
            </a:pPr>
            <a:endParaRPr lang="en-GB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B6C2659-5CE0-4F60-ABDA-0248DAD8C514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9603595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3C4104-54CA-42DC-B72E-49ACF07B49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Array as a unit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F8DC30-E4D1-4776-B105-7744475A817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GB" b="1" i="1" dirty="0"/>
              <a:t>Example: </a:t>
            </a:r>
            <a:r>
              <a:rPr lang="en-GB" i="1" dirty="0"/>
              <a:t>Counting elements</a:t>
            </a:r>
          </a:p>
          <a:p>
            <a:pPr marL="0" indent="0">
              <a:buNone/>
            </a:pPr>
            <a:r>
              <a:rPr lang="en-GB" sz="2800" dirty="0">
                <a:latin typeface="APL385 Unicode" panose="020B0709000202000203" pitchFamily="49" charset="0"/>
              </a:rPr>
              <a:t> ∇  </a:t>
            </a:r>
            <a:r>
              <a:rPr lang="en-GB" sz="2800" dirty="0" err="1">
                <a:latin typeface="APL385 Unicode" panose="020B0709000202000203" pitchFamily="49" charset="0"/>
              </a:rPr>
              <a:t>t←Count</a:t>
            </a:r>
            <a:r>
              <a:rPr lang="en-GB" sz="2800" dirty="0">
                <a:latin typeface="APL385 Unicode" panose="020B0709000202000203" pitchFamily="49" charset="0"/>
              </a:rPr>
              <a:t> </a:t>
            </a:r>
            <a:r>
              <a:rPr lang="en-GB" sz="2800" dirty="0" err="1">
                <a:latin typeface="APL385 Unicode" panose="020B0709000202000203" pitchFamily="49" charset="0"/>
              </a:rPr>
              <a:t>array;element</a:t>
            </a:r>
            <a:r>
              <a:rPr lang="en-GB" sz="2800" dirty="0">
                <a:latin typeface="APL385 Unicode" panose="020B0709000202000203" pitchFamily="49" charset="0"/>
              </a:rPr>
              <a:t>         </a:t>
            </a:r>
          </a:p>
          <a:p>
            <a:pPr marL="0" indent="0">
              <a:buNone/>
            </a:pPr>
            <a:r>
              <a:rPr lang="en-GB" sz="2800" dirty="0">
                <a:latin typeface="APL385 Unicode" panose="020B0709000202000203" pitchFamily="49" charset="0"/>
              </a:rPr>
              <a:t>[1]    t←0                   </a:t>
            </a:r>
          </a:p>
          <a:p>
            <a:pPr marL="0" indent="0">
              <a:buNone/>
            </a:pPr>
            <a:r>
              <a:rPr lang="en-GB" sz="2800" dirty="0">
                <a:latin typeface="APL385 Unicode" panose="020B0709000202000203" pitchFamily="49" charset="0"/>
              </a:rPr>
              <a:t>[2]    :For element :In array</a:t>
            </a:r>
          </a:p>
          <a:p>
            <a:pPr marL="0" indent="0">
              <a:buNone/>
            </a:pPr>
            <a:r>
              <a:rPr lang="en-GB" sz="2800" dirty="0">
                <a:latin typeface="APL385 Unicode" panose="020B0709000202000203" pitchFamily="49" charset="0"/>
              </a:rPr>
              <a:t>[3]        t+←1              </a:t>
            </a:r>
          </a:p>
          <a:p>
            <a:pPr marL="0" indent="0">
              <a:buNone/>
            </a:pPr>
            <a:r>
              <a:rPr lang="en-GB" sz="2800" dirty="0">
                <a:latin typeface="APL385 Unicode" panose="020B0709000202000203" pitchFamily="49" charset="0"/>
              </a:rPr>
              <a:t>[4]    :</a:t>
            </a:r>
            <a:r>
              <a:rPr lang="en-GB" sz="2800" dirty="0" err="1">
                <a:latin typeface="APL385 Unicode" panose="020B0709000202000203" pitchFamily="49" charset="0"/>
              </a:rPr>
              <a:t>EndFor</a:t>
            </a:r>
            <a:r>
              <a:rPr lang="en-GB" sz="2800" dirty="0">
                <a:latin typeface="APL385 Unicode" panose="020B0709000202000203" pitchFamily="49" charset="0"/>
              </a:rPr>
              <a:t>               </a:t>
            </a:r>
          </a:p>
          <a:p>
            <a:pPr marL="0" indent="0">
              <a:buNone/>
            </a:pPr>
            <a:r>
              <a:rPr lang="en-GB" sz="2800" dirty="0">
                <a:latin typeface="APL385 Unicode" panose="020B0709000202000203" pitchFamily="49" charset="0"/>
              </a:rPr>
              <a:t>    ∇ 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BB05816-7C52-4626-9464-C69B3D2C6234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8087262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3C4104-54CA-42DC-B72E-49ACF07B49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Array as a unit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F8DC30-E4D1-4776-B105-7744475A817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b="1" i="1" dirty="0"/>
              <a:t>Example: </a:t>
            </a:r>
            <a:r>
              <a:rPr lang="en-GB" i="1" dirty="0"/>
              <a:t>Counting elements</a:t>
            </a:r>
          </a:p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{⍺←0 ⋄ 0=⍴⍵:⍺ ⋄ (⍺+1)∇1↓⍵}</a:t>
            </a:r>
          </a:p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{+/⍵=⍵}</a:t>
            </a:r>
          </a:p>
          <a:p>
            <a:pPr marL="0" indent="0">
              <a:buNone/>
            </a:pPr>
            <a:endParaRPr lang="en-GB" dirty="0">
              <a:latin typeface="APL385 Unicode" panose="020B0709000202000203" pitchFamily="49" charset="0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BB05816-7C52-4626-9464-C69B3D2C6234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391245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3C4104-54CA-42DC-B72E-49ACF07B49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Array as a unit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F8DC30-E4D1-4776-B105-7744475A817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b="1" i="1" dirty="0"/>
              <a:t>Example: </a:t>
            </a:r>
            <a:r>
              <a:rPr lang="en-GB" i="1" dirty="0"/>
              <a:t>Counting elements</a:t>
            </a:r>
          </a:p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{⍺←0 ⋄ 0=⍴⍵:⍺ ⋄ (⍺+1)∇1↓⍵}</a:t>
            </a:r>
          </a:p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{+/⍵=⍵}   +/=⍨</a:t>
            </a:r>
          </a:p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          ≢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BB05816-7C52-4626-9464-C69B3D2C6234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809934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3C4104-54CA-42DC-B72E-49ACF07B49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Array as a unit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F8DC30-E4D1-4776-B105-7744475A817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en-GB" b="1" i="1" dirty="0"/>
              <a:t>Example: </a:t>
            </a:r>
            <a:r>
              <a:rPr lang="en-GB" i="1" dirty="0"/>
              <a:t>Selection</a:t>
            </a:r>
          </a:p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 ∇  </a:t>
            </a:r>
            <a:r>
              <a:rPr lang="en-GB" dirty="0" err="1">
                <a:latin typeface="APL385 Unicode" panose="020B0709000202000203" pitchFamily="49" charset="0"/>
              </a:rPr>
              <a:t>vowels←JustVowels</a:t>
            </a:r>
            <a:r>
              <a:rPr lang="en-GB" dirty="0">
                <a:latin typeface="APL385 Unicode" panose="020B0709000202000203" pitchFamily="49" charset="0"/>
              </a:rPr>
              <a:t> word</a:t>
            </a:r>
          </a:p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[1]    vowels←''             </a:t>
            </a:r>
          </a:p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[2]    :For letter :In word  </a:t>
            </a:r>
          </a:p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[3]        :If letter∊'</a:t>
            </a:r>
            <a:r>
              <a:rPr lang="en-GB" dirty="0" err="1">
                <a:latin typeface="APL385 Unicode" panose="020B0709000202000203" pitchFamily="49" charset="0"/>
              </a:rPr>
              <a:t>aeiou</a:t>
            </a:r>
            <a:r>
              <a:rPr lang="en-GB" dirty="0">
                <a:latin typeface="APL385 Unicode" panose="020B0709000202000203" pitchFamily="49" charset="0"/>
              </a:rPr>
              <a:t>'</a:t>
            </a:r>
          </a:p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[4]            </a:t>
            </a:r>
            <a:r>
              <a:rPr lang="en-GB" dirty="0" err="1">
                <a:latin typeface="APL385 Unicode" panose="020B0709000202000203" pitchFamily="49" charset="0"/>
              </a:rPr>
              <a:t>vowels,←letter</a:t>
            </a:r>
            <a:endParaRPr lang="en-GB" dirty="0">
              <a:latin typeface="APL385 Unicode" panose="020B0709000202000203" pitchFamily="49" charset="0"/>
            </a:endParaRPr>
          </a:p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[5]        :</a:t>
            </a:r>
            <a:r>
              <a:rPr lang="en-GB" dirty="0" err="1">
                <a:latin typeface="APL385 Unicode" panose="020B0709000202000203" pitchFamily="49" charset="0"/>
              </a:rPr>
              <a:t>EndIf</a:t>
            </a:r>
            <a:r>
              <a:rPr lang="en-GB" dirty="0">
                <a:latin typeface="APL385 Unicode" panose="020B0709000202000203" pitchFamily="49" charset="0"/>
              </a:rPr>
              <a:t>            </a:t>
            </a:r>
          </a:p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[6]    :</a:t>
            </a:r>
            <a:r>
              <a:rPr lang="en-GB" dirty="0" err="1">
                <a:latin typeface="APL385 Unicode" panose="020B0709000202000203" pitchFamily="49" charset="0"/>
              </a:rPr>
              <a:t>EndFor</a:t>
            </a:r>
            <a:r>
              <a:rPr lang="en-GB" dirty="0">
                <a:latin typeface="APL385 Unicode" panose="020B0709000202000203" pitchFamily="49" charset="0"/>
              </a:rPr>
              <a:t>               </a:t>
            </a:r>
          </a:p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    ∇ 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BB05816-7C52-4626-9464-C69B3D2C6234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4671362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3C4104-54CA-42DC-B72E-49ACF07B49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Array as a unit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F8DC30-E4D1-4776-B105-7744475A817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b="1" i="1" dirty="0"/>
              <a:t>Example: </a:t>
            </a:r>
            <a:r>
              <a:rPr lang="en-GB" i="1" dirty="0"/>
              <a:t>Selection</a:t>
            </a:r>
          </a:p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	'</a:t>
            </a:r>
            <a:r>
              <a:rPr lang="en-GB" dirty="0" err="1">
                <a:latin typeface="APL385 Unicode" panose="020B0709000202000203" pitchFamily="49" charset="0"/>
              </a:rPr>
              <a:t>aeiou</a:t>
            </a:r>
            <a:r>
              <a:rPr lang="en-GB" dirty="0">
                <a:latin typeface="APL385 Unicode" panose="020B0709000202000203" pitchFamily="49" charset="0"/>
              </a:rPr>
              <a:t>'{(⍵∊⍺)/⍵}word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BB05816-7C52-4626-9464-C69B3D2C6234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3626411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54E0E8-FA2E-4F55-88A0-C50F48CFBB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Array-oriented Solutions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911067-E892-4FD1-9158-8ADA53CAD46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sz="2300" dirty="0"/>
              <a:t>Metzger, R.C., 1981. APL thinking finding array-oriented solutions. </a:t>
            </a:r>
            <a:r>
              <a:rPr lang="en-GB" sz="2300" i="1" dirty="0"/>
              <a:t>ACM SIGAPL APL Quote Quad</a:t>
            </a:r>
            <a:r>
              <a:rPr lang="en-GB" sz="2300" dirty="0"/>
              <a:t>, </a:t>
            </a:r>
            <a:r>
              <a:rPr lang="en-GB" sz="2300" i="1" dirty="0"/>
              <a:t>12</a:t>
            </a:r>
            <a:r>
              <a:rPr lang="en-GB" sz="2300" dirty="0"/>
              <a:t>(1), pp.212-218.</a:t>
            </a:r>
          </a:p>
          <a:p>
            <a:pPr marL="0" indent="0">
              <a:buNone/>
            </a:pPr>
            <a:endParaRPr lang="en-GB" sz="2300" dirty="0"/>
          </a:p>
          <a:p>
            <a:pPr marL="0" indent="0">
              <a:buNone/>
            </a:pPr>
            <a:r>
              <a:rPr lang="en-GB" sz="2300" dirty="0"/>
              <a:t>Eisenberg, M. and </a:t>
            </a:r>
            <a:r>
              <a:rPr lang="en-GB" sz="2300" dirty="0" err="1"/>
              <a:t>Peelle</a:t>
            </a:r>
            <a:r>
              <a:rPr lang="en-GB" sz="2300" dirty="0"/>
              <a:t>, H.A., 1987. APL thinking: examples. </a:t>
            </a:r>
            <a:r>
              <a:rPr lang="en-GB" sz="2300" i="1" dirty="0"/>
              <a:t>ACM SIGAPL APL Quote Quad</a:t>
            </a:r>
            <a:r>
              <a:rPr lang="en-GB" sz="2300" dirty="0"/>
              <a:t>, </a:t>
            </a:r>
            <a:r>
              <a:rPr lang="en-GB" sz="2300" i="1" dirty="0"/>
              <a:t>17</a:t>
            </a:r>
            <a:r>
              <a:rPr lang="en-GB" sz="2300" dirty="0"/>
              <a:t>(4), pp.433-440.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E18A380-8855-4A23-9798-83EA7D96FDA5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6778916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AF3F7D-8A3A-4998-B5A4-0A88DBF13C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Knowing and using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7EF5664-0789-4B5D-88C2-37EB6D78F45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  Primitives</a:t>
            </a:r>
          </a:p>
          <a:p>
            <a:pPr marL="0" indent="0">
              <a:buNone/>
            </a:pPr>
            <a:r>
              <a:rPr lang="en-GB" dirty="0"/>
              <a:t>  Idioms</a:t>
            </a:r>
          </a:p>
          <a:p>
            <a:pPr marL="0" indent="0">
              <a:buNone/>
            </a:pPr>
            <a:r>
              <a:rPr lang="en-GB" dirty="0"/>
              <a:t>  Techniques</a:t>
            </a:r>
          </a:p>
          <a:p>
            <a:pPr marL="0" indent="0">
              <a:buNone/>
            </a:pPr>
            <a:r>
              <a:rPr lang="en-GB" dirty="0"/>
              <a:t>  Heuristics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15475D6-F2BD-4065-BEC2-3A581555FC2C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778550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A9E3C6-079B-47E0-A16D-1A18A10F3D8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Tool of thought</a:t>
            </a:r>
          </a:p>
          <a:p>
            <a:pPr marL="0" indent="0">
              <a:buNone/>
            </a:pPr>
            <a:r>
              <a:rPr lang="en-GB" dirty="0"/>
              <a:t>Language &amp; thought</a:t>
            </a:r>
          </a:p>
          <a:p>
            <a:pPr marL="0" indent="0">
              <a:buNone/>
            </a:pPr>
            <a:r>
              <a:rPr lang="en-GB" dirty="0"/>
              <a:t>Primitives</a:t>
            </a:r>
          </a:p>
          <a:p>
            <a:pPr marL="0" indent="0">
              <a:buNone/>
            </a:pPr>
            <a:r>
              <a:rPr lang="en-GB" dirty="0"/>
              <a:t>Idioms</a:t>
            </a:r>
          </a:p>
          <a:p>
            <a:pPr marL="0" indent="0">
              <a:buNone/>
            </a:pPr>
            <a:endParaRPr lang="en-GB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972D1B9-5AE0-4B86-80D9-9220280A3448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61CFBDE9-A6E6-4368-81CE-1D7EFCD29A7C}"/>
              </a:ext>
            </a:extLst>
          </p:cNvPr>
          <p:cNvSpPr txBox="1">
            <a:spLocks/>
          </p:cNvSpPr>
          <p:nvPr/>
        </p:nvSpPr>
        <p:spPr>
          <a:xfrm>
            <a:off x="323528" y="483518"/>
            <a:ext cx="8363272" cy="5040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100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1" i="1" dirty="0">
                <a:solidFill>
                  <a:srgbClr val="002060"/>
                </a:solidFill>
              </a:rPr>
              <a:t>Thinking in APL</a:t>
            </a:r>
            <a:r>
              <a:rPr lang="en-US" sz="3200" dirty="0">
                <a:solidFill>
                  <a:srgbClr val="002060"/>
                </a:solidFill>
              </a:rPr>
              <a:t>: Array-oriented Solutions</a:t>
            </a:r>
            <a:endParaRPr lang="en-GB" sz="32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556722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83A258-5873-44AC-A52E-0F3D744361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Primitives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ACC5693-5728-4084-B5A9-25EB21FFC5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1200151"/>
            <a:ext cx="5506098" cy="3394472"/>
          </a:xfrm>
        </p:spPr>
        <p:txBody>
          <a:bodyPr/>
          <a:lstStyle/>
          <a:p>
            <a:pPr marL="0" indent="0">
              <a:buNone/>
            </a:pPr>
            <a:r>
              <a:rPr lang="en-GB" dirty="0"/>
              <a:t>Language bar 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en-GB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F65FDF9-3C67-4B1F-89A8-B79BEF635807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151D976-8CDE-45E6-8300-D2B4D5EDF40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71900" y="1030425"/>
            <a:ext cx="4915326" cy="7925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598244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DE8B60-F53C-4755-B55E-E4FD00A9C7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Idioms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E6717A-814C-45A3-B00F-B14DE22A71A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	Jul 2nd	16:00 BST	aplcart.info turns 1</a:t>
            </a:r>
          </a:p>
          <a:p>
            <a:pPr marL="0" indent="0">
              <a:buNone/>
            </a:pPr>
            <a:r>
              <a:rPr lang="en-US" sz="2500" dirty="0"/>
              <a:t>Adám Brudzewsky demonstrates the various features of </a:t>
            </a:r>
            <a:r>
              <a:rPr lang="en-US" sz="2500" dirty="0" err="1"/>
              <a:t>APLcart</a:t>
            </a:r>
            <a:r>
              <a:rPr lang="en-US" sz="2500" dirty="0"/>
              <a:t>, the largest-ever collection of short APL phrases.</a:t>
            </a:r>
            <a:endParaRPr lang="en-GB" sz="2500" dirty="0"/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sz="2800" dirty="0"/>
              <a:t>Search: BAA webinar schedule 2020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36E3671-B611-4974-A68F-E96083F45FF5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3964256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802B17-B0B8-4076-B916-E003054470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A7A3961-83FD-4454-A76F-A66BA76B580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7E3F67C-7953-4221-BBD7-472E3FD48458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D6ECD5D-2F8D-49D4-8892-727F87C7C35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62128"/>
            <a:ext cx="9144000" cy="38192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998602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C4F6EA-5B21-4ACF-A9B0-1F06384421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C0C288C-CCC0-44CF-AE6D-8B216A501B8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BC8D811-FFED-4E71-9BF0-1C7BDE38D15D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BF445DB-3996-44EB-A759-3708EC4498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71519"/>
            <a:ext cx="9144000" cy="42004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410920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AA11EF-93EF-4CFD-88E8-922B37F365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Techniques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D9EB87C-6061-428C-8D11-301665843BB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	{f⌿ ⍺ g ⍵}</a:t>
            </a:r>
          </a:p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	{(⍺ f ⍵)⌿⍵}</a:t>
            </a:r>
          </a:p>
          <a:p>
            <a:pPr marL="0" indent="0">
              <a:buNone/>
            </a:pPr>
            <a:endParaRPr lang="en-GB" dirty="0">
              <a:latin typeface="APL385 Unicode" panose="020B0709000202000203" pitchFamily="49" charset="0"/>
            </a:endParaRPr>
          </a:p>
          <a:p>
            <a:pPr marL="0" indent="0">
              <a:buNone/>
            </a:pPr>
            <a:endParaRPr lang="en-GB" dirty="0">
              <a:latin typeface="APL385 Unicode" panose="020B0709000202000203" pitchFamily="49" charset="0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05441C4-B8CB-44FA-AA1F-575F9C02D015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2186044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38A86F-009B-4031-8B19-6B777AD5B1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Heuristics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FBF5706-333B-4C62-8E8A-DDA797898FE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2500" dirty="0"/>
              <a:t>Metzger, R.C., 1981. </a:t>
            </a:r>
          </a:p>
          <a:p>
            <a:pPr marL="0" indent="0">
              <a:buNone/>
            </a:pPr>
            <a:r>
              <a:rPr lang="en-GB" dirty="0"/>
              <a:t>APL thinking finding array-oriented solutions. </a:t>
            </a:r>
          </a:p>
          <a:p>
            <a:pPr marL="0" indent="0">
              <a:buNone/>
            </a:pPr>
            <a:r>
              <a:rPr lang="en-GB" sz="2500" i="1" dirty="0"/>
              <a:t>ACM SIGAPL APL Quote Quad</a:t>
            </a:r>
            <a:r>
              <a:rPr lang="en-GB" sz="2500" dirty="0"/>
              <a:t>, </a:t>
            </a:r>
            <a:r>
              <a:rPr lang="en-GB" sz="2500" i="1" dirty="0"/>
              <a:t>12</a:t>
            </a:r>
            <a:r>
              <a:rPr lang="en-GB" sz="2500" dirty="0"/>
              <a:t>(1), pp.212-218.</a:t>
            </a:r>
          </a:p>
          <a:p>
            <a:pPr marL="0" indent="0">
              <a:buNone/>
            </a:pPr>
            <a:endParaRPr lang="en-GB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6B8994C-2EFA-4440-ADC0-15FAB20C5160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9842618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38A86F-009B-4031-8B19-6B777AD5B1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Heuristics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FBF5706-333B-4C62-8E8A-DDA797898FE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n-GB" sz="2500" dirty="0"/>
              <a:t>Metzger, R.C., 1981. </a:t>
            </a:r>
          </a:p>
          <a:p>
            <a:pPr marL="0" indent="0">
              <a:buNone/>
            </a:pPr>
            <a:r>
              <a:rPr lang="en-GB" dirty="0"/>
              <a:t>APL thinking finding array-oriented solutions. </a:t>
            </a:r>
          </a:p>
          <a:p>
            <a:pPr marL="514350" indent="-514350">
              <a:buAutoNum type="arabicParenR"/>
            </a:pPr>
            <a:r>
              <a:rPr lang="en-US" dirty="0"/>
              <a:t>Value First, Then Shape; </a:t>
            </a:r>
          </a:p>
          <a:p>
            <a:pPr marL="514350" indent="-514350">
              <a:buAutoNum type="arabicParenR"/>
            </a:pPr>
            <a:r>
              <a:rPr lang="en-US" dirty="0"/>
              <a:t>Shape First, Then Value; </a:t>
            </a:r>
          </a:p>
          <a:p>
            <a:pPr marL="514350" indent="-514350">
              <a:buAutoNum type="arabicParenR"/>
            </a:pPr>
            <a:r>
              <a:rPr lang="en-US" dirty="0"/>
              <a:t>Data Transformation; </a:t>
            </a:r>
          </a:p>
          <a:p>
            <a:pPr marL="514350" indent="-514350">
              <a:buAutoNum type="arabicParenR"/>
            </a:pPr>
            <a:r>
              <a:rPr lang="en-US" dirty="0"/>
              <a:t>Loop First; </a:t>
            </a:r>
          </a:p>
          <a:p>
            <a:pPr marL="514350" indent="-514350">
              <a:buAutoNum type="arabicParenR"/>
            </a:pPr>
            <a:r>
              <a:rPr lang="en-US" dirty="0"/>
              <a:t>Think Big; </a:t>
            </a:r>
          </a:p>
          <a:p>
            <a:pPr marL="514350" indent="-514350">
              <a:buAutoNum type="arabicParenR"/>
            </a:pPr>
            <a:r>
              <a:rPr lang="en-US" dirty="0"/>
              <a:t>Function Listing; </a:t>
            </a:r>
          </a:p>
          <a:p>
            <a:pPr marL="514350" indent="-514350">
              <a:buAutoNum type="arabicParenR"/>
            </a:pPr>
            <a:r>
              <a:rPr lang="en-US" dirty="0"/>
              <a:t>Synonym Search. </a:t>
            </a:r>
            <a:endParaRPr lang="en-GB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6B8994C-2EFA-4440-ADC0-15FAB20C5160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145603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38A86F-009B-4031-8B19-6B777AD5B1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Value First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FBF5706-333B-4C62-8E8A-DDA797898FE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sz="2500" i="1" dirty="0"/>
              <a:t>Example: </a:t>
            </a:r>
            <a:r>
              <a:rPr lang="en-GB" sz="2500" dirty="0"/>
              <a:t>To</a:t>
            </a:r>
            <a:endParaRPr lang="en-GB" i="1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6B8994C-2EFA-4440-ADC0-15FAB20C5160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2034262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38A86F-009B-4031-8B19-6B777AD5B1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Value First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FBF5706-333B-4C62-8E8A-DDA797898FE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sz="2500" dirty="0"/>
              <a:t>	</a:t>
            </a:r>
          </a:p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      3{(⍺-1)↓⍳⍵}7</a:t>
            </a:r>
          </a:p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3 4 5 6 7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6B8994C-2EFA-4440-ADC0-15FAB20C5160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3191913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38A86F-009B-4031-8B19-6B777AD5B1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Value First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FBF5706-333B-4C62-8E8A-DDA797898FE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sz="2500" dirty="0"/>
              <a:t>	Filtering</a:t>
            </a:r>
            <a:endParaRPr lang="en-GB" dirty="0">
              <a:latin typeface="APL385 Unicode" panose="020B0709000202000203" pitchFamily="49" charset="0"/>
            </a:endParaRPr>
          </a:p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      3{(⍺≤</a:t>
            </a:r>
            <a:r>
              <a:rPr lang="en-GB" dirty="0" err="1">
                <a:latin typeface="APL385 Unicode" panose="020B0709000202000203" pitchFamily="49" charset="0"/>
              </a:rPr>
              <a:t>i</a:t>
            </a:r>
            <a:r>
              <a:rPr lang="en-GB" dirty="0">
                <a:latin typeface="APL385 Unicode" panose="020B0709000202000203" pitchFamily="49" charset="0"/>
              </a:rPr>
              <a:t>)/</a:t>
            </a:r>
            <a:r>
              <a:rPr lang="en-GB" dirty="0" err="1">
                <a:latin typeface="APL385 Unicode" panose="020B0709000202000203" pitchFamily="49" charset="0"/>
              </a:rPr>
              <a:t>i</a:t>
            </a:r>
            <a:r>
              <a:rPr lang="en-GB" dirty="0">
                <a:latin typeface="APL385 Unicode" panose="020B0709000202000203" pitchFamily="49" charset="0"/>
              </a:rPr>
              <a:t>←⍳⍵}7</a:t>
            </a:r>
          </a:p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3 4 5 6 7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6B8994C-2EFA-4440-ADC0-15FAB20C5160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823416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A9E3C6-079B-47E0-A16D-1A18A10F3D8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Array as the unit</a:t>
            </a:r>
          </a:p>
          <a:p>
            <a:pPr marL="0" indent="0">
              <a:buNone/>
            </a:pPr>
            <a:r>
              <a:rPr lang="en-GB" dirty="0"/>
              <a:t>Direct expression</a:t>
            </a:r>
          </a:p>
          <a:p>
            <a:pPr marL="0" indent="0">
              <a:buNone/>
            </a:pPr>
            <a:r>
              <a:rPr lang="en-GB" dirty="0"/>
              <a:t>Techniques</a:t>
            </a:r>
          </a:p>
          <a:p>
            <a:pPr marL="0" indent="0">
              <a:buNone/>
            </a:pPr>
            <a:r>
              <a:rPr lang="en-GB" dirty="0"/>
              <a:t>Heuristics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972D1B9-5AE0-4B86-80D9-9220280A3448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61CFBDE9-A6E6-4368-81CE-1D7EFCD29A7C}"/>
              </a:ext>
            </a:extLst>
          </p:cNvPr>
          <p:cNvSpPr txBox="1">
            <a:spLocks/>
          </p:cNvSpPr>
          <p:nvPr/>
        </p:nvSpPr>
        <p:spPr>
          <a:xfrm>
            <a:off x="323528" y="483518"/>
            <a:ext cx="8363272" cy="5040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100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dirty="0">
                <a:solidFill>
                  <a:srgbClr val="002060"/>
                </a:solidFill>
              </a:rPr>
              <a:t>Thinking in APL: </a:t>
            </a:r>
            <a:r>
              <a:rPr lang="en-US" sz="3200" b="1" i="1" dirty="0">
                <a:solidFill>
                  <a:srgbClr val="002060"/>
                </a:solidFill>
              </a:rPr>
              <a:t>Array-oriented Solutions</a:t>
            </a:r>
            <a:endParaRPr lang="en-GB" sz="3200" b="1" i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321425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38A86F-009B-4031-8B19-6B777AD5B1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Shape First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FBF5706-333B-4C62-8E8A-DDA797898FE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en-GB" dirty="0">
              <a:latin typeface="APL385 Unicode" panose="020B0709000202000203" pitchFamily="49" charset="0"/>
            </a:endParaRPr>
          </a:p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      3{(⍺-1)+⍳1+⍵-⍺}7</a:t>
            </a:r>
          </a:p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3 4 5 6 7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6B8994C-2EFA-4440-ADC0-15FAB20C5160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2497197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6FC2FC-4308-4E82-B2BA-09DAB61331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Value First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627661D-25EA-4044-9EAE-28F327A8FE3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GB" dirty="0" err="1">
                <a:latin typeface="APL385 Unicode" panose="020B0709000202000203" pitchFamily="49" charset="0"/>
              </a:rPr>
              <a:t>Miota</a:t>
            </a:r>
            <a:r>
              <a:rPr lang="en-GB" dirty="0">
                <a:latin typeface="APL385 Unicode" panose="020B0709000202000203" pitchFamily="49" charset="0"/>
              </a:rPr>
              <a:t>←{                  </a:t>
            </a:r>
          </a:p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     max←⌈/⍵       </a:t>
            </a:r>
          </a:p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     </a:t>
            </a:r>
            <a:r>
              <a:rPr lang="en-GB" dirty="0" err="1">
                <a:latin typeface="APL385 Unicode" panose="020B0709000202000203" pitchFamily="49" charset="0"/>
              </a:rPr>
              <a:t>i</a:t>
            </a:r>
            <a:r>
              <a:rPr lang="en-GB" dirty="0">
                <a:latin typeface="APL385 Unicode" panose="020B0709000202000203" pitchFamily="49" charset="0"/>
              </a:rPr>
              <a:t>←⍳max        </a:t>
            </a:r>
          </a:p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     n←((⍴⍵),max)⍴</a:t>
            </a:r>
            <a:r>
              <a:rPr lang="en-GB" dirty="0" err="1">
                <a:latin typeface="APL385 Unicode" panose="020B0709000202000203" pitchFamily="49" charset="0"/>
              </a:rPr>
              <a:t>i</a:t>
            </a:r>
            <a:endParaRPr lang="en-GB" dirty="0">
              <a:latin typeface="APL385 Unicode" panose="020B0709000202000203" pitchFamily="49" charset="0"/>
            </a:endParaRPr>
          </a:p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     (,⍵∘.≥</a:t>
            </a:r>
            <a:r>
              <a:rPr lang="en-GB" dirty="0" err="1">
                <a:latin typeface="APL385 Unicode" panose="020B0709000202000203" pitchFamily="49" charset="0"/>
              </a:rPr>
              <a:t>i</a:t>
            </a:r>
            <a:r>
              <a:rPr lang="en-GB" dirty="0">
                <a:latin typeface="APL385 Unicode" panose="020B0709000202000203" pitchFamily="49" charset="0"/>
              </a:rPr>
              <a:t>)/,n   </a:t>
            </a:r>
          </a:p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 } 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E8898BD-ED12-4F7C-9218-D1649AFA1559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F79C949-9031-4027-AFF6-4822B0898920}"/>
              </a:ext>
            </a:extLst>
          </p:cNvPr>
          <p:cNvSpPr txBox="1"/>
          <p:nvPr/>
        </p:nvSpPr>
        <p:spPr>
          <a:xfrm>
            <a:off x="5247075" y="996575"/>
            <a:ext cx="252825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i-FI" dirty="0">
                <a:latin typeface="APL385 Unicode" panose="020B0709000202000203" pitchFamily="49" charset="0"/>
              </a:rPr>
              <a:t>      MIota 4 2 3</a:t>
            </a:r>
          </a:p>
          <a:p>
            <a:r>
              <a:rPr lang="fi-FI" dirty="0">
                <a:latin typeface="APL385 Unicode" panose="020B0709000202000203" pitchFamily="49" charset="0"/>
              </a:rPr>
              <a:t>1 2 3 4 1 2 1 2 3</a:t>
            </a:r>
            <a:endParaRPr lang="en-GB" dirty="0">
              <a:latin typeface="APL385 Unicode" panose="020B0709000202000203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91038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6FC2FC-4308-4E82-B2BA-09DAB61331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Shape First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627661D-25EA-4044-9EAE-28F327A8FE3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Miota2←{                      </a:t>
            </a:r>
          </a:p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     </a:t>
            </a:r>
            <a:r>
              <a:rPr lang="en-GB" dirty="0" err="1">
                <a:latin typeface="APL385 Unicode" panose="020B0709000202000203" pitchFamily="49" charset="0"/>
              </a:rPr>
              <a:t>i</a:t>
            </a:r>
            <a:r>
              <a:rPr lang="en-GB" dirty="0">
                <a:latin typeface="APL385 Unicode" panose="020B0709000202000203" pitchFamily="49" charset="0"/>
              </a:rPr>
              <a:t>←(+/⍵)⍴1         </a:t>
            </a:r>
          </a:p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     </a:t>
            </a:r>
            <a:r>
              <a:rPr lang="en-GB" dirty="0" err="1">
                <a:latin typeface="APL385 Unicode" panose="020B0709000202000203" pitchFamily="49" charset="0"/>
              </a:rPr>
              <a:t>i</a:t>
            </a:r>
            <a:r>
              <a:rPr lang="en-GB" dirty="0">
                <a:latin typeface="APL385 Unicode" panose="020B0709000202000203" pitchFamily="49" charset="0"/>
              </a:rPr>
              <a:t>[1++\¯1↓⍵]←1-¯1↓⍵</a:t>
            </a:r>
          </a:p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     +\</a:t>
            </a:r>
            <a:r>
              <a:rPr lang="en-GB" dirty="0" err="1">
                <a:latin typeface="APL385 Unicode" panose="020B0709000202000203" pitchFamily="49" charset="0"/>
              </a:rPr>
              <a:t>i</a:t>
            </a:r>
            <a:r>
              <a:rPr lang="en-GB" dirty="0">
                <a:latin typeface="APL385 Unicode" panose="020B0709000202000203" pitchFamily="49" charset="0"/>
              </a:rPr>
              <a:t>               </a:t>
            </a:r>
          </a:p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 } 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E8898BD-ED12-4F7C-9218-D1649AFA1559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F79C949-9031-4027-AFF6-4822B0898920}"/>
              </a:ext>
            </a:extLst>
          </p:cNvPr>
          <p:cNvSpPr txBox="1"/>
          <p:nvPr/>
        </p:nvSpPr>
        <p:spPr>
          <a:xfrm>
            <a:off x="5247075" y="996575"/>
            <a:ext cx="252825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i-FI" dirty="0">
                <a:latin typeface="APL385 Unicode" panose="020B0709000202000203" pitchFamily="49" charset="0"/>
              </a:rPr>
              <a:t>      MIota 4 2 3</a:t>
            </a:r>
          </a:p>
          <a:p>
            <a:r>
              <a:rPr lang="fi-FI" dirty="0">
                <a:latin typeface="APL385 Unicode" panose="020B0709000202000203" pitchFamily="49" charset="0"/>
              </a:rPr>
              <a:t>1 2 3 4 1 2 1 2 3</a:t>
            </a:r>
            <a:endParaRPr lang="en-GB" dirty="0">
              <a:latin typeface="APL385 Unicode" panose="020B0709000202000203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334358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6FC2FC-4308-4E82-B2BA-09DAB61331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Shape First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627661D-25EA-4044-9EAE-28F327A8FE3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Miota3←{                           </a:t>
            </a:r>
          </a:p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     </a:t>
            </a:r>
            <a:r>
              <a:rPr lang="en-GB" dirty="0" err="1">
                <a:latin typeface="APL385 Unicode" panose="020B0709000202000203" pitchFamily="49" charset="0"/>
              </a:rPr>
              <a:t>i</a:t>
            </a:r>
            <a:r>
              <a:rPr lang="en-GB" dirty="0">
                <a:latin typeface="APL385 Unicode" panose="020B0709000202000203" pitchFamily="49" charset="0"/>
              </a:rPr>
              <a:t>←(+/⍵)⍴1              </a:t>
            </a:r>
          </a:p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     +\(1-¯1↓⍵)@(1++\¯1↓⍵)⊢i</a:t>
            </a:r>
          </a:p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 } 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E8898BD-ED12-4F7C-9218-D1649AFA1559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F79C949-9031-4027-AFF6-4822B0898920}"/>
              </a:ext>
            </a:extLst>
          </p:cNvPr>
          <p:cNvSpPr txBox="1"/>
          <p:nvPr/>
        </p:nvSpPr>
        <p:spPr>
          <a:xfrm>
            <a:off x="5247075" y="996575"/>
            <a:ext cx="252825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i-FI" dirty="0">
                <a:latin typeface="APL385 Unicode" panose="020B0709000202000203" pitchFamily="49" charset="0"/>
              </a:rPr>
              <a:t>      MIota 4 2 3</a:t>
            </a:r>
          </a:p>
          <a:p>
            <a:r>
              <a:rPr lang="fi-FI" dirty="0">
                <a:latin typeface="APL385 Unicode" panose="020B0709000202000203" pitchFamily="49" charset="0"/>
              </a:rPr>
              <a:t>1 2 3 4 1 2 1 2 3</a:t>
            </a:r>
            <a:endParaRPr lang="en-GB" dirty="0">
              <a:latin typeface="APL385 Unicode" panose="020B0709000202000203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17925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8FFFB9-F068-4A67-A081-B595B21723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>
                <a:solidFill>
                  <a:schemeClr val="tx1">
                    <a:lumMod val="50000"/>
                    <a:lumOff val="50000"/>
                  </a:schemeClr>
                </a:solidFill>
              </a:rPr>
              <a:t>Language as a Tool of Thought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8CC6917-19F4-4FF1-AABD-1793BD0596C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i="1" dirty="0"/>
              <a:t>“the computer language you use influences how you understand and solve problems”</a:t>
            </a:r>
          </a:p>
          <a:p>
            <a:pPr marL="0" indent="0">
              <a:buNone/>
            </a:pPr>
            <a:r>
              <a:rPr lang="en-GB" sz="2500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- </a:t>
            </a:r>
            <a:r>
              <a:rPr lang="en-GB" sz="25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Metzger, R.C., 1981. APL thinking finding array-oriented solutions. </a:t>
            </a:r>
          </a:p>
          <a:p>
            <a:pPr marL="0" indent="0">
              <a:buNone/>
            </a:pPr>
            <a:endParaRPr lang="en-GB" i="1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883A8E9-A2B4-4315-8745-0707754ECFCA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8136363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8FFFB9-F068-4A67-A081-B595B21723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>
                <a:solidFill>
                  <a:schemeClr val="tx1">
                    <a:lumMod val="50000"/>
                    <a:lumOff val="50000"/>
                  </a:schemeClr>
                </a:solidFill>
              </a:rPr>
              <a:t>Linguistic Determinism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8CC6917-19F4-4FF1-AABD-1793BD0596C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i="1" dirty="0"/>
              <a:t>“the language you use influences how you understand” – me just now</a:t>
            </a:r>
          </a:p>
          <a:p>
            <a:pPr marL="0" indent="0">
              <a:buNone/>
            </a:pPr>
            <a:r>
              <a:rPr lang="en-GB" i="1" dirty="0"/>
              <a:t>     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883A8E9-A2B4-4315-8745-0707754ECFCA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9D8493C-5FB4-4889-B67B-2DE718CE7D5B}"/>
              </a:ext>
            </a:extLst>
          </p:cNvPr>
          <p:cNvSpPr/>
          <p:nvPr/>
        </p:nvSpPr>
        <p:spPr>
          <a:xfrm>
            <a:off x="206514" y="3369643"/>
            <a:ext cx="562562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Majid, A., Bowerman, M., Kita, S., </a:t>
            </a:r>
            <a:r>
              <a:rPr lang="en-US" dirty="0" err="1"/>
              <a:t>Haun</a:t>
            </a:r>
            <a:r>
              <a:rPr lang="en-US" dirty="0"/>
              <a:t>, D.B. and Levinson, S.C., 2004. </a:t>
            </a:r>
            <a:r>
              <a:rPr lang="en-US" b="1" dirty="0"/>
              <a:t>Can language restructure cognition? The case for space.</a:t>
            </a:r>
            <a:r>
              <a:rPr lang="en-US" dirty="0"/>
              <a:t> </a:t>
            </a:r>
            <a:r>
              <a:rPr lang="en-US" i="1" dirty="0"/>
              <a:t>Trends in cognitive sciences</a:t>
            </a:r>
            <a:r>
              <a:rPr lang="en-US" dirty="0"/>
              <a:t>, </a:t>
            </a:r>
            <a:r>
              <a:rPr lang="en-US" i="1" dirty="0"/>
              <a:t>8</a:t>
            </a:r>
            <a:r>
              <a:rPr lang="en-US" dirty="0"/>
              <a:t>(3), pp.108-114.</a:t>
            </a:r>
          </a:p>
        </p:txBody>
      </p:sp>
    </p:spTree>
    <p:extLst>
      <p:ext uri="{BB962C8B-B14F-4D97-AF65-F5344CB8AC3E}">
        <p14:creationId xmlns:p14="http://schemas.microsoft.com/office/powerpoint/2010/main" val="241738725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8FFFB9-F068-4A67-A081-B595B21723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>
                <a:solidFill>
                  <a:schemeClr val="tx1">
                    <a:lumMod val="50000"/>
                    <a:lumOff val="50000"/>
                  </a:schemeClr>
                </a:solidFill>
              </a:rPr>
              <a:t>Linguistic Determinism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8CC6917-19F4-4FF1-AABD-1793BD0596C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i="1" dirty="0"/>
              <a:t>Search: Sapir-Whorf Hypothesis</a:t>
            </a:r>
          </a:p>
          <a:p>
            <a:pPr marL="0" indent="0">
              <a:buNone/>
            </a:pPr>
            <a:r>
              <a:rPr lang="en-GB" i="1" dirty="0"/>
              <a:t>              Radiolab Words</a:t>
            </a:r>
          </a:p>
          <a:p>
            <a:pPr marL="0" indent="0">
              <a:buNone/>
            </a:pPr>
            <a:r>
              <a:rPr lang="en-GB" i="1" dirty="0"/>
              <a:t>     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883A8E9-A2B4-4315-8745-0707754ECFCA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9D8493C-5FB4-4889-B67B-2DE718CE7D5B}"/>
              </a:ext>
            </a:extLst>
          </p:cNvPr>
          <p:cNvSpPr/>
          <p:nvPr/>
        </p:nvSpPr>
        <p:spPr>
          <a:xfrm>
            <a:off x="206514" y="3369643"/>
            <a:ext cx="562562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Majid, A., Bowerman, M., Kita, S., </a:t>
            </a:r>
            <a:r>
              <a:rPr lang="en-US" dirty="0" err="1"/>
              <a:t>Haun</a:t>
            </a:r>
            <a:r>
              <a:rPr lang="en-US" dirty="0"/>
              <a:t>, D.B. and Levinson, S.C., 2004. </a:t>
            </a:r>
            <a:r>
              <a:rPr lang="en-US" b="1" dirty="0"/>
              <a:t>Can language restructure cognition? The case for space.</a:t>
            </a:r>
            <a:r>
              <a:rPr lang="en-US" dirty="0"/>
              <a:t> </a:t>
            </a:r>
            <a:r>
              <a:rPr lang="en-US" i="1" dirty="0"/>
              <a:t>Trends in cognitive sciences</a:t>
            </a:r>
            <a:r>
              <a:rPr lang="en-US" dirty="0"/>
              <a:t>, </a:t>
            </a:r>
            <a:r>
              <a:rPr lang="en-US" i="1" dirty="0"/>
              <a:t>8</a:t>
            </a:r>
            <a:r>
              <a:rPr lang="en-US" dirty="0"/>
              <a:t>(3), pp.108-114.</a:t>
            </a:r>
          </a:p>
        </p:txBody>
      </p:sp>
    </p:spTree>
    <p:extLst>
      <p:ext uri="{BB962C8B-B14F-4D97-AF65-F5344CB8AC3E}">
        <p14:creationId xmlns:p14="http://schemas.microsoft.com/office/powerpoint/2010/main" val="87670643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8FFFB9-F068-4A67-A081-B595B21723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>
                <a:solidFill>
                  <a:schemeClr val="tx1">
                    <a:lumMod val="50000"/>
                    <a:lumOff val="50000"/>
                  </a:schemeClr>
                </a:solidFill>
              </a:rPr>
              <a:t>APL Thinking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8CC6917-19F4-4FF1-AABD-1793BD0596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1200151"/>
            <a:ext cx="5418602" cy="3394472"/>
          </a:xfrm>
        </p:spPr>
        <p:txBody>
          <a:bodyPr>
            <a:noAutofit/>
          </a:bodyPr>
          <a:lstStyle/>
          <a:p>
            <a:pPr>
              <a:buFontTx/>
              <a:buChar char="-"/>
            </a:pPr>
            <a:r>
              <a:rPr lang="en-GB" sz="1300" dirty="0"/>
              <a:t>Metzger, R.C., 1981. APL thinking finding array-oriented solutions. </a:t>
            </a:r>
          </a:p>
          <a:p>
            <a:pPr>
              <a:buFontTx/>
              <a:buChar char="-"/>
            </a:pPr>
            <a:r>
              <a:rPr lang="en-GB" sz="1300" dirty="0"/>
              <a:t>Eisenberg, M. and </a:t>
            </a:r>
            <a:r>
              <a:rPr lang="en-GB" sz="1300" dirty="0" err="1"/>
              <a:t>Peelle</a:t>
            </a:r>
            <a:r>
              <a:rPr lang="en-GB" sz="1300" dirty="0"/>
              <a:t>, H.A., 1987. APL thinking: examples. </a:t>
            </a:r>
            <a:r>
              <a:rPr lang="en-GB" sz="1300" i="1" dirty="0"/>
              <a:t>ACM SIGAPL APL Quote Quad</a:t>
            </a:r>
            <a:r>
              <a:rPr lang="en-GB" sz="1300" dirty="0"/>
              <a:t>, </a:t>
            </a:r>
            <a:r>
              <a:rPr lang="en-GB" sz="1300" i="1" dirty="0"/>
              <a:t>17</a:t>
            </a:r>
            <a:r>
              <a:rPr lang="en-GB" sz="1300" dirty="0"/>
              <a:t>(4), pp.433-440.</a:t>
            </a:r>
          </a:p>
          <a:p>
            <a:pPr>
              <a:buFontTx/>
              <a:buChar char="-"/>
            </a:pPr>
            <a:r>
              <a:rPr lang="en-GB" sz="1300" dirty="0"/>
              <a:t>Eisenberg, M. and </a:t>
            </a:r>
            <a:r>
              <a:rPr lang="en-GB" sz="1300" dirty="0" err="1"/>
              <a:t>Peelle</a:t>
            </a:r>
            <a:r>
              <a:rPr lang="en-GB" sz="1300" dirty="0"/>
              <a:t>, H.A., 1990. A survey “APL thinking”. </a:t>
            </a:r>
            <a:r>
              <a:rPr lang="en-GB" sz="1300" i="1" dirty="0"/>
              <a:t>ACM SIGAPL APL Quote Quad</a:t>
            </a:r>
            <a:r>
              <a:rPr lang="en-GB" sz="1300" dirty="0"/>
              <a:t>, </a:t>
            </a:r>
            <a:r>
              <a:rPr lang="en-GB" sz="1300" i="1" dirty="0"/>
              <a:t>21</a:t>
            </a:r>
            <a:r>
              <a:rPr lang="en-GB" sz="1300" dirty="0"/>
              <a:t>(2), pp.5-8.</a:t>
            </a:r>
          </a:p>
          <a:p>
            <a:pPr>
              <a:buFontTx/>
              <a:buChar char="-"/>
            </a:pPr>
            <a:r>
              <a:rPr lang="en-GB" sz="1300" dirty="0"/>
              <a:t>Eisenberg, M. and </a:t>
            </a:r>
            <a:r>
              <a:rPr lang="en-GB" sz="1300" dirty="0" err="1"/>
              <a:t>Peelle</a:t>
            </a:r>
            <a:r>
              <a:rPr lang="en-GB" sz="1300" dirty="0"/>
              <a:t>, H.A., 1983. APL learning bugs. </a:t>
            </a:r>
            <a:r>
              <a:rPr lang="en-GB" sz="1300" i="1" dirty="0"/>
              <a:t>ACM SIGAPL APL Quote Quad</a:t>
            </a:r>
            <a:r>
              <a:rPr lang="en-GB" sz="1300" dirty="0"/>
              <a:t>, </a:t>
            </a:r>
            <a:r>
              <a:rPr lang="en-GB" sz="1300" i="1" dirty="0"/>
              <a:t>13</a:t>
            </a:r>
            <a:r>
              <a:rPr lang="en-GB" sz="1300" dirty="0"/>
              <a:t>(3), pp.11-16.</a:t>
            </a:r>
          </a:p>
          <a:p>
            <a:pPr>
              <a:buFontTx/>
              <a:buChar char="-"/>
            </a:pPr>
            <a:r>
              <a:rPr lang="en-US" sz="1300" dirty="0" err="1"/>
              <a:t>Peelle</a:t>
            </a:r>
            <a:r>
              <a:rPr lang="en-US" sz="1300" dirty="0"/>
              <a:t>, H.A. and Eisenberg, M., 1985, May. APL teaching bugs. In </a:t>
            </a:r>
            <a:r>
              <a:rPr lang="en-US" sz="1300" i="1" dirty="0"/>
              <a:t>Proceedings of the international conference on APL: APL and the future</a:t>
            </a:r>
            <a:r>
              <a:rPr lang="en-US" sz="1300" dirty="0"/>
              <a:t> (pp. 86-93).</a:t>
            </a:r>
          </a:p>
          <a:p>
            <a:pPr>
              <a:buFontTx/>
              <a:buChar char="-"/>
            </a:pPr>
            <a:r>
              <a:rPr lang="en-US" sz="1300" dirty="0"/>
              <a:t>Eisenberg, M. and </a:t>
            </a:r>
            <a:r>
              <a:rPr lang="en-US" sz="1300" dirty="0" err="1"/>
              <a:t>Peelle</a:t>
            </a:r>
            <a:r>
              <a:rPr lang="en-US" sz="1300" dirty="0"/>
              <a:t>, H., 1989, August. APL problem-solving (tutorial session) a tutorial. In </a:t>
            </a:r>
            <a:r>
              <a:rPr lang="en-US" sz="1300" i="1" dirty="0"/>
              <a:t>Proceedings of the ACM/SIGAPL conference on APL as a tool of thought (session tutorials)</a:t>
            </a:r>
            <a:r>
              <a:rPr lang="en-US" sz="1300" dirty="0"/>
              <a:t> (pp. 1-30).</a:t>
            </a:r>
          </a:p>
          <a:p>
            <a:pPr>
              <a:buFontTx/>
              <a:buChar char="-"/>
            </a:pPr>
            <a:r>
              <a:rPr lang="en-US" sz="1300" dirty="0" err="1"/>
              <a:t>Polivka</a:t>
            </a:r>
            <a:r>
              <a:rPr lang="en-US" sz="1300" dirty="0"/>
              <a:t>, R.P., 1984, June. The impact of APL2 on teaching APL. In </a:t>
            </a:r>
            <a:r>
              <a:rPr lang="en-US" sz="1300" i="1" dirty="0"/>
              <a:t>Proceedings of the international conference on APL</a:t>
            </a:r>
            <a:r>
              <a:rPr lang="en-US" sz="1300" dirty="0"/>
              <a:t> (pp. 263-269).</a:t>
            </a:r>
            <a:endParaRPr lang="en-GB" sz="1300" dirty="0"/>
          </a:p>
          <a:p>
            <a:pPr>
              <a:buFontTx/>
              <a:buChar char="-"/>
            </a:pPr>
            <a:endParaRPr lang="en-GB" sz="1300" dirty="0"/>
          </a:p>
          <a:p>
            <a:pPr>
              <a:buFontTx/>
              <a:buChar char="-"/>
            </a:pPr>
            <a:endParaRPr lang="en-GB" sz="1300" dirty="0"/>
          </a:p>
          <a:p>
            <a:pPr>
              <a:buFontTx/>
              <a:buChar char="-"/>
            </a:pPr>
            <a:endParaRPr lang="en-GB" sz="1300" dirty="0"/>
          </a:p>
          <a:p>
            <a:pPr marL="0" indent="0">
              <a:buNone/>
            </a:pPr>
            <a:endParaRPr lang="en-GB" sz="1300" i="1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883A8E9-A2B4-4315-8745-0707754ECFCA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9331476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2FAE64-6927-4474-B8B5-3CF163AF96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Array-oriented Solutions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AB32B78-1878-48FD-A138-986CF602CDB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  Primitives</a:t>
            </a:r>
          </a:p>
          <a:p>
            <a:pPr marL="0" indent="0">
              <a:buNone/>
            </a:pPr>
            <a:r>
              <a:rPr lang="en-GB" dirty="0"/>
              <a:t>  Idioms</a:t>
            </a:r>
          </a:p>
          <a:p>
            <a:pPr marL="0" indent="0">
              <a:buNone/>
            </a:pPr>
            <a:r>
              <a:rPr lang="en-GB" dirty="0"/>
              <a:t>  Techniques</a:t>
            </a:r>
          </a:p>
          <a:p>
            <a:pPr marL="0" indent="0">
              <a:buNone/>
            </a:pPr>
            <a:r>
              <a:rPr lang="en-GB" dirty="0"/>
              <a:t>  Heuristics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3B421FF-6347-466E-A878-E3D98F60BA9E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1468607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D1D309-209F-4F0B-A75C-E0ED43F375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Next Week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1007ED-8E66-4C8C-9BC0-67F5ADBD2D9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500" dirty="0"/>
              <a:t>	Jul 2nd	    16:00 BST	aplcart.info turns 1</a:t>
            </a:r>
          </a:p>
          <a:p>
            <a:pPr marL="0" indent="0">
              <a:buNone/>
            </a:pPr>
            <a:r>
              <a:rPr lang="en-US" sz="2500" dirty="0"/>
              <a:t>Adám Brudzewsky demonstrates the various features of </a:t>
            </a:r>
            <a:r>
              <a:rPr lang="en-US" sz="2500" dirty="0" err="1"/>
              <a:t>APLcart</a:t>
            </a:r>
            <a:r>
              <a:rPr lang="en-US" sz="2500" dirty="0"/>
              <a:t>, the largest-ever collection of short APL phrases.</a:t>
            </a:r>
            <a:endParaRPr lang="en-GB" sz="2500" dirty="0"/>
          </a:p>
          <a:p>
            <a:pPr marL="0" indent="0">
              <a:buNone/>
            </a:pPr>
            <a:endParaRPr lang="en-GB" sz="2500" dirty="0"/>
          </a:p>
          <a:p>
            <a:pPr marL="0" indent="0">
              <a:buNone/>
            </a:pPr>
            <a:r>
              <a:rPr lang="en-GB" sz="2500" dirty="0"/>
              <a:t>Search: BAA webinar schedule 2020</a:t>
            </a:r>
          </a:p>
          <a:p>
            <a:pPr marL="0" indent="0">
              <a:buNone/>
            </a:pPr>
            <a:endParaRPr lang="en-GB" sz="2500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743B395-0600-4F7E-9749-D44D9F9709F2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678888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FF6DA4-5839-43AE-8229-F0CA3518A4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This Webinar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124C492C-6F7A-4D78-A31D-5CA2CAD572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949" y="1216454"/>
            <a:ext cx="5009704" cy="3394075"/>
          </a:xfr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E89E2B1-1942-4C21-9071-8EB597C9DBC0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9D9F093D-FF34-4963-840E-F7BBDB26E320}"/>
              </a:ext>
            </a:extLst>
          </p:cNvPr>
          <p:cNvCxnSpPr/>
          <p:nvPr/>
        </p:nvCxnSpPr>
        <p:spPr>
          <a:xfrm flipH="1">
            <a:off x="4076945" y="1167594"/>
            <a:ext cx="1852255" cy="909101"/>
          </a:xfrm>
          <a:prstGeom prst="straightConnector1">
            <a:avLst/>
          </a:prstGeom>
          <a:ln w="7620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039223E2-BBC3-4208-A086-C3D2C4A5A1E7}"/>
              </a:ext>
            </a:extLst>
          </p:cNvPr>
          <p:cNvCxnSpPr>
            <a:cxnSpLocks/>
          </p:cNvCxnSpPr>
          <p:nvPr/>
        </p:nvCxnSpPr>
        <p:spPr>
          <a:xfrm flipH="1">
            <a:off x="3851920" y="2216210"/>
            <a:ext cx="2083983" cy="1300645"/>
          </a:xfrm>
          <a:prstGeom prst="straightConnector1">
            <a:avLst/>
          </a:prstGeom>
          <a:ln w="7620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9B813CB3-FCA7-4DC3-9EBC-688465DE96CC}"/>
              </a:ext>
            </a:extLst>
          </p:cNvPr>
          <p:cNvSpPr txBox="1"/>
          <p:nvPr/>
        </p:nvSpPr>
        <p:spPr>
          <a:xfrm>
            <a:off x="5935903" y="918580"/>
            <a:ext cx="2431563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500" b="1" dirty="0"/>
              <a:t>Food for thought</a:t>
            </a:r>
            <a:endParaRPr lang="en-GB" sz="2500" b="1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4032931-F9F7-4F66-B255-DE2B69C21BA4}"/>
              </a:ext>
            </a:extLst>
          </p:cNvPr>
          <p:cNvSpPr txBox="1"/>
          <p:nvPr/>
        </p:nvSpPr>
        <p:spPr>
          <a:xfrm>
            <a:off x="6002488" y="1938173"/>
            <a:ext cx="1841210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500" b="1" dirty="0"/>
              <a:t>Secret sauce</a:t>
            </a:r>
            <a:endParaRPr lang="en-GB" sz="2500" b="1" dirty="0"/>
          </a:p>
        </p:txBody>
      </p:sp>
    </p:spTree>
    <p:extLst>
      <p:ext uri="{BB962C8B-B14F-4D97-AF65-F5344CB8AC3E}">
        <p14:creationId xmlns:p14="http://schemas.microsoft.com/office/powerpoint/2010/main" val="2994366838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D1D309-209F-4F0B-A75C-E0ED43F375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Next Dyalog Webinar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1007ED-8E66-4C8C-9BC0-67F5ADBD2D9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500" dirty="0"/>
              <a:t>	Jul 9th	    16:00 BST	</a:t>
            </a:r>
          </a:p>
          <a:p>
            <a:pPr marL="0" indent="0">
              <a:buNone/>
            </a:pPr>
            <a:r>
              <a:rPr lang="en-US" sz="2800" dirty="0"/>
              <a:t>Adám presents </a:t>
            </a:r>
          </a:p>
          <a:p>
            <a:pPr marL="0" indent="0">
              <a:buNone/>
            </a:pPr>
            <a:r>
              <a:rPr lang="en-US" sz="2800" b="1" dirty="0"/>
              <a:t>Language Features of Dyalog version 18.0 in Depth (part 3)</a:t>
            </a:r>
            <a:r>
              <a:rPr lang="en-US" sz="2800" dirty="0"/>
              <a:t> </a:t>
            </a:r>
            <a:endParaRPr lang="en-GB" sz="2500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743B395-0600-4F7E-9749-D44D9F9709F2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962278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139427-8B67-4AA7-A256-42B4CFC878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Notation as a Tool of Thought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2E8546-D122-4C6B-8B9D-3BD9446ECC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6566" y="1200151"/>
            <a:ext cx="8030234" cy="339447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Iverson, K.E., 2007.</a:t>
            </a:r>
            <a:r>
              <a:rPr lang="en-US" i="1" dirty="0"/>
              <a:t> </a:t>
            </a:r>
          </a:p>
          <a:p>
            <a:pPr marL="0" indent="0">
              <a:buNone/>
            </a:pPr>
            <a:r>
              <a:rPr lang="en-US" i="1" dirty="0"/>
              <a:t>In ACM Turing award lectures (p. 1979).</a:t>
            </a:r>
            <a:endParaRPr lang="en-GB" i="1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16A7E1D-ACAD-44EC-A351-D77E7B843F79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0518076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139427-8B67-4AA7-A256-42B4CFC878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Notation as a Tool of Thought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2E8546-D122-4C6B-8B9D-3BD9446ECC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86634" y="1200151"/>
            <a:ext cx="7400165" cy="3394472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en-US" dirty="0"/>
              <a:t>Ease of expressing constructs arising in problems.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err="1"/>
              <a:t>Suggestivity</a:t>
            </a:r>
            <a:r>
              <a:rPr lang="en-US" dirty="0"/>
              <a:t>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Ability to subordinate detail.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Economy.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Amenability to formal proofs.</a:t>
            </a:r>
          </a:p>
          <a:p>
            <a:pPr marL="0" indent="0">
              <a:buNone/>
            </a:pPr>
            <a:endParaRPr lang="en-GB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16A7E1D-ACAD-44EC-A351-D77E7B843F79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4559046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139427-8B67-4AA7-A256-42B4CFC878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Notation as a Tool of Thought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2E8546-D122-4C6B-8B9D-3BD9446ECC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1560" y="1200151"/>
            <a:ext cx="8075239" cy="3394472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sz="2000" b="1" dirty="0"/>
          </a:p>
          <a:p>
            <a:pPr marL="0" indent="0">
              <a:buNone/>
            </a:pPr>
            <a:r>
              <a:rPr lang="en-US" sz="2000" b="1" dirty="0"/>
              <a:t>Design Patterns vs Anti pattern in APL by Aaron W Hsu at FnConf17</a:t>
            </a:r>
          </a:p>
          <a:p>
            <a:pPr marL="0" indent="0">
              <a:buNone/>
            </a:pPr>
            <a:r>
              <a:rPr lang="en-US" sz="2300" dirty="0"/>
              <a:t>https://www.youtube.com/watch?v=v7Mt0GYHU9A</a:t>
            </a:r>
            <a:endParaRPr lang="en-GB" sz="2300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16A7E1D-ACAD-44EC-A351-D77E7B843F79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839434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139427-8B67-4AA7-A256-42B4CFC878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Language as a Tool of Thought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2E8546-D122-4C6B-8B9D-3BD9446ECC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86634" y="1200151"/>
            <a:ext cx="7400165" cy="3394472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dirty="0"/>
              <a:t>Expression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err="1"/>
              <a:t>Suggestivity</a:t>
            </a: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Subordination of detail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Economy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GB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16A7E1D-ACAD-44EC-A351-D77E7B843F79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8520325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BF12DC66-5906-4BD3-9D36-D438A9EC06A9}"/>
              </a:ext>
            </a:extLst>
          </p:cNvPr>
          <p:cNvSpPr/>
          <p:nvPr/>
        </p:nvSpPr>
        <p:spPr>
          <a:xfrm>
            <a:off x="116506" y="1806664"/>
            <a:ext cx="5670630" cy="2763307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6EE8B7C-2D06-48A2-9ABF-F4552967BB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Economy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B72A4C-1114-40A3-82DA-6497B02D897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1200151"/>
            <a:ext cx="5463607" cy="3394472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r>
              <a:rPr lang="en-US" sz="6400" dirty="0">
                <a:hlinkClick r:id="rId2"/>
              </a:rPr>
              <a:t>A Conversation with Arthur Whitney</a:t>
            </a:r>
            <a:r>
              <a:rPr lang="en-US" sz="6400" dirty="0"/>
              <a:t> (ACM 2009)</a:t>
            </a:r>
          </a:p>
          <a:p>
            <a:pPr marL="0" indent="0">
              <a:buNone/>
            </a:pPr>
            <a:r>
              <a:rPr lang="en-US" sz="6400" dirty="0"/>
              <a:t>  Brian </a:t>
            </a:r>
            <a:r>
              <a:rPr lang="en-US" sz="6400" dirty="0" err="1"/>
              <a:t>Cantrill</a:t>
            </a:r>
            <a:r>
              <a:rPr lang="en-US" sz="6400" dirty="0"/>
              <a:t> &amp; Arthur Whitney</a:t>
            </a:r>
          </a:p>
          <a:p>
            <a:pPr marL="0" indent="0">
              <a:buNone/>
            </a:pPr>
            <a:endParaRPr lang="en-US" altLang="ja-JP" sz="6400" dirty="0"/>
          </a:p>
          <a:p>
            <a:pPr marL="0" indent="0">
              <a:buNone/>
            </a:pPr>
            <a:r>
              <a:rPr lang="ja-JP" altLang="en-US" sz="6400" b="1" dirty="0"/>
              <a:t>　</a:t>
            </a:r>
            <a:r>
              <a:rPr lang="en-US" sz="6200" b="1" dirty="0"/>
              <a:t>AW: </a:t>
            </a:r>
            <a:r>
              <a:rPr lang="en-US" sz="6200" dirty="0"/>
              <a:t>… we can remember seven things.</a:t>
            </a:r>
          </a:p>
          <a:p>
            <a:pPr marL="0" indent="0">
              <a:buNone/>
            </a:pPr>
            <a:r>
              <a:rPr lang="ja-JP" altLang="en-US" sz="6200" b="1" dirty="0"/>
              <a:t>　</a:t>
            </a:r>
            <a:endParaRPr lang="en-GB" altLang="ja-JP" sz="6200" b="1" dirty="0"/>
          </a:p>
          <a:p>
            <a:pPr marL="0" indent="0">
              <a:buNone/>
            </a:pPr>
            <a:r>
              <a:rPr lang="ja-JP" altLang="en-US" sz="6200" b="1" dirty="0"/>
              <a:t>　</a:t>
            </a:r>
            <a:r>
              <a:rPr lang="en-US" sz="6200" b="1" dirty="0"/>
              <a:t>BC:</a:t>
            </a:r>
            <a:r>
              <a:rPr lang="en-US" sz="6200" dirty="0"/>
              <a:t> Right. People are able to retain a seven-digit phone number, but it drops off quickly at eight, nine, ten digits.</a:t>
            </a:r>
          </a:p>
          <a:p>
            <a:pPr marL="0" indent="0">
              <a:buNone/>
            </a:pPr>
            <a:endParaRPr lang="en-US" sz="6200" dirty="0"/>
          </a:p>
          <a:p>
            <a:pPr marL="0" indent="0">
              <a:buNone/>
            </a:pPr>
            <a:r>
              <a:rPr lang="en-US" sz="6200" dirty="0"/>
              <a:t>  </a:t>
            </a:r>
            <a:r>
              <a:rPr lang="en-US" sz="6200" b="1" dirty="0"/>
              <a:t>AW:</a:t>
            </a:r>
            <a:r>
              <a:rPr lang="en-US" sz="6200" dirty="0"/>
              <a:t> If you‘re Cantonese, then it’s ten. I have a very good friend, Roger Hui, who implements J. He was born in Hong Kong but grew up in Edmonton as I did. One day I asked him, “Roger, do you do math in English or Cantonese?” He smiled at me and said, “I do it in Cantonese because it‘s faster and it’s completely regular.” </a:t>
            </a:r>
            <a:r>
              <a:rPr lang="ja-JP" altLang="en-US" sz="6200" dirty="0"/>
              <a:t>　</a:t>
            </a:r>
            <a:endParaRPr lang="en-US" sz="6200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D513F37-0D91-4DFE-A752-6879D91E7731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6528258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14736</TotalTime>
  <Words>1393</Words>
  <Application>Microsoft Office PowerPoint</Application>
  <PresentationFormat>On-screen Show (16:9)</PresentationFormat>
  <Paragraphs>210</Paragraphs>
  <Slides>40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40</vt:i4>
      </vt:variant>
    </vt:vector>
  </HeadingPairs>
  <TitlesOfParts>
    <vt:vector size="48" baseType="lpstr">
      <vt:lpstr>Klavika Bold</vt:lpstr>
      <vt:lpstr>Klavika Medium</vt:lpstr>
      <vt:lpstr>APL385 Unicode</vt:lpstr>
      <vt:lpstr>Arial</vt:lpstr>
      <vt:lpstr>Calibri</vt:lpstr>
      <vt:lpstr>Courier New</vt:lpstr>
      <vt:lpstr>Wingdings</vt:lpstr>
      <vt:lpstr>Office Theme</vt:lpstr>
      <vt:lpstr>Thinking in APL: Array-oriented Solutions (Part 1)</vt:lpstr>
      <vt:lpstr>PowerPoint Presentation</vt:lpstr>
      <vt:lpstr>PowerPoint Presentation</vt:lpstr>
      <vt:lpstr>This Webinar</vt:lpstr>
      <vt:lpstr>Notation as a Tool of Thought</vt:lpstr>
      <vt:lpstr>Notation as a Tool of Thought</vt:lpstr>
      <vt:lpstr>Notation as a Tool of Thought</vt:lpstr>
      <vt:lpstr>Language as a Tool of Thought</vt:lpstr>
      <vt:lpstr>Economy</vt:lpstr>
      <vt:lpstr>APL Thinking?</vt:lpstr>
      <vt:lpstr>APL Thinking?</vt:lpstr>
      <vt:lpstr>Pragmatism: Array-oriented Solutions?</vt:lpstr>
      <vt:lpstr>Array as a unit</vt:lpstr>
      <vt:lpstr>Array as a unit</vt:lpstr>
      <vt:lpstr>Array as a unit</vt:lpstr>
      <vt:lpstr>Array as a unit</vt:lpstr>
      <vt:lpstr>Array as a unit</vt:lpstr>
      <vt:lpstr>Array-oriented Solutions </vt:lpstr>
      <vt:lpstr>Knowing and using</vt:lpstr>
      <vt:lpstr>Primitives</vt:lpstr>
      <vt:lpstr>Idioms</vt:lpstr>
      <vt:lpstr>PowerPoint Presentation</vt:lpstr>
      <vt:lpstr>PowerPoint Presentation</vt:lpstr>
      <vt:lpstr>Techniques</vt:lpstr>
      <vt:lpstr>Heuristics</vt:lpstr>
      <vt:lpstr>Heuristics</vt:lpstr>
      <vt:lpstr>Value First</vt:lpstr>
      <vt:lpstr>Value First</vt:lpstr>
      <vt:lpstr>Value First</vt:lpstr>
      <vt:lpstr>Shape First</vt:lpstr>
      <vt:lpstr>Value First</vt:lpstr>
      <vt:lpstr>Shape First</vt:lpstr>
      <vt:lpstr>Shape First</vt:lpstr>
      <vt:lpstr>Language as a Tool of Thought</vt:lpstr>
      <vt:lpstr>Linguistic Determinism</vt:lpstr>
      <vt:lpstr>Linguistic Determinism</vt:lpstr>
      <vt:lpstr>APL Thinking</vt:lpstr>
      <vt:lpstr>Array-oriented Solutions</vt:lpstr>
      <vt:lpstr>Next Week</vt:lpstr>
      <vt:lpstr>Next Dyalog Webinar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Fiona Smith</dc:creator>
  <cp:lastModifiedBy>Richard Park</cp:lastModifiedBy>
  <cp:revision>189</cp:revision>
  <dcterms:created xsi:type="dcterms:W3CDTF">2016-07-29T08:25:06Z</dcterms:created>
  <dcterms:modified xsi:type="dcterms:W3CDTF">2020-06-26T11:58:05Z</dcterms:modified>
</cp:coreProperties>
</file>