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62" r:id="rId2"/>
    <p:sldId id="363" r:id="rId3"/>
    <p:sldId id="283" r:id="rId4"/>
    <p:sldId id="287" r:id="rId5"/>
    <p:sldId id="323" r:id="rId6"/>
    <p:sldId id="326" r:id="rId7"/>
    <p:sldId id="327" r:id="rId8"/>
    <p:sldId id="392" r:id="rId9"/>
    <p:sldId id="393" r:id="rId10"/>
    <p:sldId id="328" r:id="rId11"/>
    <p:sldId id="379" r:id="rId12"/>
    <p:sldId id="330" r:id="rId13"/>
    <p:sldId id="331" r:id="rId14"/>
    <p:sldId id="380" r:id="rId15"/>
    <p:sldId id="335" r:id="rId16"/>
    <p:sldId id="381" r:id="rId17"/>
    <p:sldId id="382" r:id="rId18"/>
    <p:sldId id="383" r:id="rId19"/>
    <p:sldId id="384" r:id="rId20"/>
    <p:sldId id="394" r:id="rId21"/>
    <p:sldId id="385" r:id="rId22"/>
    <p:sldId id="386" r:id="rId23"/>
    <p:sldId id="332" r:id="rId24"/>
    <p:sldId id="395" r:id="rId25"/>
    <p:sldId id="336" r:id="rId26"/>
    <p:sldId id="416" r:id="rId27"/>
    <p:sldId id="417" r:id="rId28"/>
    <p:sldId id="418" r:id="rId29"/>
    <p:sldId id="342" r:id="rId30"/>
    <p:sldId id="419" r:id="rId31"/>
    <p:sldId id="343" r:id="rId32"/>
    <p:sldId id="365" r:id="rId33"/>
    <p:sldId id="372" r:id="rId34"/>
    <p:sldId id="398" r:id="rId35"/>
    <p:sldId id="396" r:id="rId36"/>
    <p:sldId id="397" r:id="rId37"/>
    <p:sldId id="374" r:id="rId38"/>
    <p:sldId id="373" r:id="rId39"/>
    <p:sldId id="401" r:id="rId40"/>
    <p:sldId id="402" r:id="rId41"/>
    <p:sldId id="400" r:id="rId42"/>
    <p:sldId id="375" r:id="rId43"/>
    <p:sldId id="425" r:id="rId44"/>
    <p:sldId id="426" r:id="rId45"/>
    <p:sldId id="427" r:id="rId46"/>
    <p:sldId id="399" r:id="rId47"/>
    <p:sldId id="403" r:id="rId48"/>
    <p:sldId id="422" r:id="rId49"/>
    <p:sldId id="411" r:id="rId50"/>
    <p:sldId id="424" r:id="rId51"/>
    <p:sldId id="428" r:id="rId52"/>
    <p:sldId id="431" r:id="rId53"/>
    <p:sldId id="429" r:id="rId54"/>
    <p:sldId id="430" r:id="rId55"/>
    <p:sldId id="410" r:id="rId56"/>
    <p:sldId id="297" r:id="rId57"/>
    <p:sldId id="435" r:id="rId58"/>
    <p:sldId id="432" r:id="rId59"/>
    <p:sldId id="433" r:id="rId60"/>
    <p:sldId id="434" r:id="rId6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00"/>
    <a:srgbClr val="FEFFFF"/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2" autoAdjust="0"/>
  </p:normalViewPr>
  <p:slideViewPr>
    <p:cSldViewPr>
      <p:cViewPr varScale="1">
        <p:scale>
          <a:sx n="110" d="100"/>
          <a:sy n="110" d="100"/>
        </p:scale>
        <p:origin x="68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28/09/2020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results?search_query=%23FnConf18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2060"/>
                </a:solidFill>
              </a:rPr>
              <a:t>Thinking in APL: Array-oriented Solutions (Part 2)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Richard Park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71DA36-1DC4-49DB-B057-D1C868A84AD9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DADF61-5F88-4E70-90E4-9AC5D0C5357E}"/>
              </a:ext>
            </a:extLst>
          </p:cNvPr>
          <p:cNvSpPr txBox="1"/>
          <p:nvPr/>
        </p:nvSpPr>
        <p:spPr>
          <a:xfrm>
            <a:off x="186292" y="2487166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F780F0-3839-4748-96A2-4CEA0EC4AA4B}"/>
              </a:ext>
            </a:extLst>
          </p:cNvPr>
          <p:cNvSpPr txBox="1"/>
          <p:nvPr/>
        </p:nvSpPr>
        <p:spPr>
          <a:xfrm>
            <a:off x="189417" y="309800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3552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8.64198E-7 L 0.00052 -0.059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29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6.17284E-7 L -0.00035 -0.1185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B731CB-F377-4E23-BF29-8BCADF728868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66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6BE2DE-F223-45C9-9677-D1D21504ACCE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995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38E0FC-7B04-40B3-91E3-13A6F29F9A80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282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38E0FC-7B04-40B3-91E3-13A6F29F9A80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432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1 1    1 1    1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53AB9-881B-402B-90E9-C0B20F9B7AD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63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1 1    1 1      1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1 1    1 1      1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1 1    1 1      1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53AB9-881B-402B-90E9-C0B20F9B7AD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08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53AB9-881B-402B-90E9-C0B20F9B7AD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660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1 1    1 1    0 1    1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1 1    1 1    0 1    1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1 1    1 1    0 1    1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53AB9-881B-402B-90E9-C0B20F9B7AD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778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1 1    1 1    0 1    1 0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1 1    1 1    0 1    1 0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1 0    1 0    1 0    1 0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1 1    1 1    0 1    1 0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53AB9-881B-402B-90E9-C0B20F9B7AD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918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F7D29-498E-4125-83E2-44CDCC5F8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Previously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E01A-3EA5-4A59-95B7-76BBF72B5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Thinking in APL: </a:t>
            </a:r>
            <a:r>
              <a:rPr lang="en-GB" i="1" dirty="0"/>
              <a:t>Array-oriented Solutions </a:t>
            </a:r>
            <a:r>
              <a:rPr lang="en-GB" b="1" dirty="0"/>
              <a:t>Part 1</a:t>
            </a:r>
          </a:p>
          <a:p>
            <a:pPr marL="0" indent="0" algn="ctr">
              <a:buNone/>
            </a:pPr>
            <a:r>
              <a:rPr lang="en-GB" dirty="0"/>
              <a:t> </a:t>
            </a:r>
            <a:r>
              <a:rPr lang="en-GB" sz="2800" dirty="0"/>
              <a:t>dyalog.tv/Webinar/?v=myoK22rq1jk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BA6351-4E4B-47E6-A735-BAA350DEFD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446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0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1 0  </a:t>
            </a:r>
            <a:r>
              <a:rPr lang="pt-BR" sz="2000" dirty="0">
                <a:highlight>
                  <a:srgbClr val="C0C0C0"/>
                </a:highlight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0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1 0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2000" dirty="0">
                <a:latin typeface="APL385 Unicode" panose="020B0709000202000203" pitchFamily="49" charset="0"/>
              </a:rPr>
              <a:t>    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2000" dirty="0">
                <a:latin typeface="APL385 Unicode" panose="020B0709000202000203" pitchFamily="49" charset="0"/>
              </a:rPr>
              <a:t>    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2000" dirty="0">
                <a:latin typeface="APL385 Unicode" panose="020B0709000202000203" pitchFamily="49" charset="0"/>
              </a:rPr>
              <a:t>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2000" dirty="0">
                <a:latin typeface="APL385 Unicode" panose="020B0709000202000203" pitchFamily="49" charset="0"/>
              </a:rPr>
              <a:t>    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2000" dirty="0">
                <a:latin typeface="APL385 Unicode" panose="020B0709000202000203" pitchFamily="49" charset="0"/>
              </a:rPr>
              <a:t>    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2000" dirty="0">
                <a:latin typeface="APL385 Unicode" panose="020B0709000202000203" pitchFamily="49" charset="0"/>
              </a:rPr>
              <a:t>    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0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   1 0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53AB9-881B-402B-90E9-C0B20F9B7AD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49EDCA-11AB-481B-925B-5985ABDFFA3A}"/>
              </a:ext>
            </a:extLst>
          </p:cNvPr>
          <p:cNvSpPr/>
          <p:nvPr/>
        </p:nvSpPr>
        <p:spPr>
          <a:xfrm>
            <a:off x="2321750" y="1269305"/>
            <a:ext cx="675075" cy="164856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51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53AB9-881B-402B-90E9-C0B20F9B7AD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↓?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53AB9-881B-402B-90E9-C0B20F9B7AD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75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⍝ Remove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⍝ Remove 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  ⍝ Keep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  ⍝ Keep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⍝ Remove 0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5A2753-C017-44CC-B680-50EA0735EA21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17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⍝ Remove 0 → 0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⍝ Remove 0 → 0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  ⍝ Keep     → 1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  ⍝ Keep     → 1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⍝ Remove 0 → 0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5A2753-C017-44CC-B680-50EA0735EA21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16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0 1        0 1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0 1        0 1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/⍨    1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1 0        1 1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0 1        0 1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7076D1-2832-4604-911E-1C54A43AEBBE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94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66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    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</a:t>
            </a:r>
            <a:r>
              <a:rPr lang="pt-BR" sz="2000" dirty="0">
                <a:latin typeface="APL385 Unicode" panose="020B0709000202000203" pitchFamily="49" charset="0"/>
              </a:rPr>
              <a:t>/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solidFill>
                <a:schemeClr val="accent2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19321-2936-46B6-819A-621EC87DF03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C184C56-D73A-4281-836B-4EB2A8E5141A}"/>
              </a:ext>
            </a:extLst>
          </p:cNvPr>
          <p:cNvGrpSpPr/>
          <p:nvPr/>
        </p:nvGrpSpPr>
        <p:grpSpPr>
          <a:xfrm>
            <a:off x="1860660" y="1264620"/>
            <a:ext cx="653951" cy="1619432"/>
            <a:chOff x="1860660" y="1264620"/>
            <a:chExt cx="653951" cy="1619432"/>
          </a:xfrm>
        </p:grpSpPr>
        <p:sp>
          <p:nvSpPr>
            <p:cNvPr id="14" name="5b">
              <a:extLst>
                <a:ext uri="{FF2B5EF4-FFF2-40B4-BE49-F238E27FC236}">
                  <a16:creationId xmlns:a16="http://schemas.microsoft.com/office/drawing/2014/main" id="{44E5B1F3-9ECF-425C-88F8-34B90DB5FF90}"/>
                </a:ext>
              </a:extLst>
            </p:cNvPr>
            <p:cNvSpPr txBox="1"/>
            <p:nvPr/>
          </p:nvSpPr>
          <p:spPr>
            <a:xfrm>
              <a:off x="1865432" y="2483942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0 1</a:t>
              </a:r>
            </a:p>
          </p:txBody>
        </p:sp>
        <p:sp>
          <p:nvSpPr>
            <p:cNvPr id="16" name="4b">
              <a:extLst>
                <a:ext uri="{FF2B5EF4-FFF2-40B4-BE49-F238E27FC236}">
                  <a16:creationId xmlns:a16="http://schemas.microsoft.com/office/drawing/2014/main" id="{FCB5A9A6-3E49-4622-BE7D-2E0FB8B74861}"/>
                </a:ext>
              </a:extLst>
            </p:cNvPr>
            <p:cNvSpPr txBox="1"/>
            <p:nvPr/>
          </p:nvSpPr>
          <p:spPr>
            <a:xfrm>
              <a:off x="1860660" y="2181715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1 1</a:t>
              </a:r>
            </a:p>
          </p:txBody>
        </p:sp>
        <p:sp>
          <p:nvSpPr>
            <p:cNvPr id="18" name="3b">
              <a:extLst>
                <a:ext uri="{FF2B5EF4-FFF2-40B4-BE49-F238E27FC236}">
                  <a16:creationId xmlns:a16="http://schemas.microsoft.com/office/drawing/2014/main" id="{CD740504-8274-47B7-A32D-86F97D02CF05}"/>
                </a:ext>
              </a:extLst>
            </p:cNvPr>
            <p:cNvSpPr txBox="1"/>
            <p:nvPr/>
          </p:nvSpPr>
          <p:spPr>
            <a:xfrm>
              <a:off x="1868280" y="1874375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1 1</a:t>
              </a:r>
            </a:p>
          </p:txBody>
        </p:sp>
        <p:sp>
          <p:nvSpPr>
            <p:cNvPr id="12" name="2b">
              <a:extLst>
                <a:ext uri="{FF2B5EF4-FFF2-40B4-BE49-F238E27FC236}">
                  <a16:creationId xmlns:a16="http://schemas.microsoft.com/office/drawing/2014/main" id="{8EFB22C9-11B4-482E-A0C5-9BAA8B699272}"/>
                </a:ext>
              </a:extLst>
            </p:cNvPr>
            <p:cNvSpPr txBox="1"/>
            <p:nvPr/>
          </p:nvSpPr>
          <p:spPr>
            <a:xfrm>
              <a:off x="1865740" y="1572115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0 1</a:t>
              </a:r>
            </a:p>
          </p:txBody>
        </p:sp>
        <p:sp>
          <p:nvSpPr>
            <p:cNvPr id="10" name="1b">
              <a:extLst>
                <a:ext uri="{FF2B5EF4-FFF2-40B4-BE49-F238E27FC236}">
                  <a16:creationId xmlns:a16="http://schemas.microsoft.com/office/drawing/2014/main" id="{95BC377D-3C21-4F4C-923B-F3772C1B5D22}"/>
                </a:ext>
              </a:extLst>
            </p:cNvPr>
            <p:cNvSpPr txBox="1"/>
            <p:nvPr/>
          </p:nvSpPr>
          <p:spPr>
            <a:xfrm>
              <a:off x="1865740" y="1264620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0 1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EE4A10A-DA8A-41BD-B960-4FB79608D41F}"/>
              </a:ext>
            </a:extLst>
          </p:cNvPr>
          <p:cNvGrpSpPr/>
          <p:nvPr/>
        </p:nvGrpSpPr>
        <p:grpSpPr>
          <a:xfrm>
            <a:off x="183655" y="1264620"/>
            <a:ext cx="653951" cy="1619432"/>
            <a:chOff x="183655" y="1264620"/>
            <a:chExt cx="653951" cy="1619432"/>
          </a:xfrm>
        </p:grpSpPr>
        <p:sp>
          <p:nvSpPr>
            <p:cNvPr id="26" name="5a">
              <a:extLst>
                <a:ext uri="{FF2B5EF4-FFF2-40B4-BE49-F238E27FC236}">
                  <a16:creationId xmlns:a16="http://schemas.microsoft.com/office/drawing/2014/main" id="{B7DD999E-0EC0-4EBB-A135-3229531A6D7F}"/>
                </a:ext>
              </a:extLst>
            </p:cNvPr>
            <p:cNvSpPr txBox="1"/>
            <p:nvPr/>
          </p:nvSpPr>
          <p:spPr>
            <a:xfrm>
              <a:off x="188427" y="2483942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0 1</a:t>
              </a:r>
            </a:p>
          </p:txBody>
        </p:sp>
        <p:sp>
          <p:nvSpPr>
            <p:cNvPr id="28" name="4a">
              <a:extLst>
                <a:ext uri="{FF2B5EF4-FFF2-40B4-BE49-F238E27FC236}">
                  <a16:creationId xmlns:a16="http://schemas.microsoft.com/office/drawing/2014/main" id="{D155C671-3C2C-4ECE-AA19-57A2A902C5A2}"/>
                </a:ext>
              </a:extLst>
            </p:cNvPr>
            <p:cNvSpPr txBox="1"/>
            <p:nvPr/>
          </p:nvSpPr>
          <p:spPr>
            <a:xfrm>
              <a:off x="183655" y="2181715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1 0</a:t>
              </a:r>
            </a:p>
          </p:txBody>
        </p:sp>
        <p:sp>
          <p:nvSpPr>
            <p:cNvPr id="30" name="3a">
              <a:extLst>
                <a:ext uri="{FF2B5EF4-FFF2-40B4-BE49-F238E27FC236}">
                  <a16:creationId xmlns:a16="http://schemas.microsoft.com/office/drawing/2014/main" id="{52CBA9FC-6F70-4C44-9F8F-03DBFC6D1F90}"/>
                </a:ext>
              </a:extLst>
            </p:cNvPr>
            <p:cNvSpPr txBox="1"/>
            <p:nvPr/>
          </p:nvSpPr>
          <p:spPr>
            <a:xfrm>
              <a:off x="191275" y="1874375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1 0</a:t>
              </a:r>
            </a:p>
          </p:txBody>
        </p:sp>
        <p:sp>
          <p:nvSpPr>
            <p:cNvPr id="24" name="2a">
              <a:extLst>
                <a:ext uri="{FF2B5EF4-FFF2-40B4-BE49-F238E27FC236}">
                  <a16:creationId xmlns:a16="http://schemas.microsoft.com/office/drawing/2014/main" id="{5ABECE12-1335-44C5-B61B-C26717E5DFD5}"/>
                </a:ext>
              </a:extLst>
            </p:cNvPr>
            <p:cNvSpPr txBox="1"/>
            <p:nvPr/>
          </p:nvSpPr>
          <p:spPr>
            <a:xfrm>
              <a:off x="188735" y="1572115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0 1</a:t>
              </a:r>
            </a:p>
          </p:txBody>
        </p:sp>
        <p:sp>
          <p:nvSpPr>
            <p:cNvPr id="22" name="1a">
              <a:extLst>
                <a:ext uri="{FF2B5EF4-FFF2-40B4-BE49-F238E27FC236}">
                  <a16:creationId xmlns:a16="http://schemas.microsoft.com/office/drawing/2014/main" id="{A36A14B8-E4ED-43A7-8A58-792D7A4FFF94}"/>
                </a:ext>
              </a:extLst>
            </p:cNvPr>
            <p:cNvSpPr txBox="1"/>
            <p:nvPr/>
          </p:nvSpPr>
          <p:spPr>
            <a:xfrm>
              <a:off x="188735" y="1264620"/>
              <a:ext cx="6463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PL385 Unicode" panose="020B0709000202000203" pitchFamily="49" charset="0"/>
                </a:rPr>
                <a:t>0 1</a:t>
              </a:r>
            </a:p>
          </p:txBody>
        </p:sp>
      </p:grpSp>
      <p:sp>
        <p:nvSpPr>
          <p:cNvPr id="32" name="⍥,">
            <a:extLst>
              <a:ext uri="{FF2B5EF4-FFF2-40B4-BE49-F238E27FC236}">
                <a16:creationId xmlns:a16="http://schemas.microsoft.com/office/drawing/2014/main" id="{FB378868-4457-4BAA-A218-3D2091CE30C0}"/>
              </a:ext>
            </a:extLst>
          </p:cNvPr>
          <p:cNvSpPr txBox="1"/>
          <p:nvPr/>
        </p:nvSpPr>
        <p:spPr>
          <a:xfrm>
            <a:off x="1254965" y="1881435"/>
            <a:ext cx="810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⍥,</a:t>
            </a:r>
            <a:endParaRPr lang="en-GB" sz="2000" dirty="0"/>
          </a:p>
        </p:txBody>
      </p:sp>
      <p:sp>
        <p:nvSpPr>
          <p:cNvPr id="34" name="⍨">
            <a:extLst>
              <a:ext uri="{FF2B5EF4-FFF2-40B4-BE49-F238E27FC236}">
                <a16:creationId xmlns:a16="http://schemas.microsoft.com/office/drawing/2014/main" id="{A0D52650-8D67-4AC1-A34A-02A913E62DF7}"/>
              </a:ext>
            </a:extLst>
          </p:cNvPr>
          <p:cNvSpPr txBox="1"/>
          <p:nvPr/>
        </p:nvSpPr>
        <p:spPr>
          <a:xfrm>
            <a:off x="1100660" y="1881435"/>
            <a:ext cx="810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⍨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7455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93827E-6 L 0.18316 0.001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49" y="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93827E-6 L -0.18334 4.93827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6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189435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66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pt-BR" sz="2000" dirty="0">
              <a:solidFill>
                <a:schemeClr val="accent2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    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</a:t>
            </a:r>
            <a:r>
              <a:rPr lang="pt-BR" sz="2000" dirty="0">
                <a:latin typeface="APL385 Unicode" panose="020B0709000202000203" pitchFamily="49" charset="0"/>
              </a:rPr>
              <a:t>/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19321-2936-46B6-819A-621EC87DF03F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14" name="5b">
            <a:extLst>
              <a:ext uri="{FF2B5EF4-FFF2-40B4-BE49-F238E27FC236}">
                <a16:creationId xmlns:a16="http://schemas.microsoft.com/office/drawing/2014/main" id="{44E5B1F3-9ECF-425C-88F8-34B90DB5FF90}"/>
              </a:ext>
            </a:extLst>
          </p:cNvPr>
          <p:cNvSpPr txBox="1"/>
          <p:nvPr/>
        </p:nvSpPr>
        <p:spPr>
          <a:xfrm>
            <a:off x="1865432" y="2483942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0 1</a:t>
            </a:r>
          </a:p>
        </p:txBody>
      </p:sp>
      <p:sp>
        <p:nvSpPr>
          <p:cNvPr id="16" name="4b">
            <a:extLst>
              <a:ext uri="{FF2B5EF4-FFF2-40B4-BE49-F238E27FC236}">
                <a16:creationId xmlns:a16="http://schemas.microsoft.com/office/drawing/2014/main" id="{FCB5A9A6-3E49-4622-BE7D-2E0FB8B74861}"/>
              </a:ext>
            </a:extLst>
          </p:cNvPr>
          <p:cNvSpPr txBox="1"/>
          <p:nvPr/>
        </p:nvSpPr>
        <p:spPr>
          <a:xfrm>
            <a:off x="1860660" y="2181715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1 0</a:t>
            </a:r>
          </a:p>
        </p:txBody>
      </p:sp>
      <p:sp>
        <p:nvSpPr>
          <p:cNvPr id="18" name="3b">
            <a:extLst>
              <a:ext uri="{FF2B5EF4-FFF2-40B4-BE49-F238E27FC236}">
                <a16:creationId xmlns:a16="http://schemas.microsoft.com/office/drawing/2014/main" id="{CD740504-8274-47B7-A32D-86F97D02CF05}"/>
              </a:ext>
            </a:extLst>
          </p:cNvPr>
          <p:cNvSpPr txBox="1"/>
          <p:nvPr/>
        </p:nvSpPr>
        <p:spPr>
          <a:xfrm>
            <a:off x="1868280" y="1874375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1 0</a:t>
            </a:r>
          </a:p>
        </p:txBody>
      </p:sp>
      <p:sp>
        <p:nvSpPr>
          <p:cNvPr id="12" name="2b">
            <a:extLst>
              <a:ext uri="{FF2B5EF4-FFF2-40B4-BE49-F238E27FC236}">
                <a16:creationId xmlns:a16="http://schemas.microsoft.com/office/drawing/2014/main" id="{8EFB22C9-11B4-482E-A0C5-9BAA8B699272}"/>
              </a:ext>
            </a:extLst>
          </p:cNvPr>
          <p:cNvSpPr txBox="1"/>
          <p:nvPr/>
        </p:nvSpPr>
        <p:spPr>
          <a:xfrm>
            <a:off x="1865740" y="1572115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0 1</a:t>
            </a:r>
          </a:p>
        </p:txBody>
      </p:sp>
      <p:sp>
        <p:nvSpPr>
          <p:cNvPr id="10" name="1b">
            <a:extLst>
              <a:ext uri="{FF2B5EF4-FFF2-40B4-BE49-F238E27FC236}">
                <a16:creationId xmlns:a16="http://schemas.microsoft.com/office/drawing/2014/main" id="{95BC377D-3C21-4F4C-923B-F3772C1B5D22}"/>
              </a:ext>
            </a:extLst>
          </p:cNvPr>
          <p:cNvSpPr txBox="1"/>
          <p:nvPr/>
        </p:nvSpPr>
        <p:spPr>
          <a:xfrm>
            <a:off x="1865740" y="1264620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0 1</a:t>
            </a:r>
          </a:p>
        </p:txBody>
      </p:sp>
      <p:sp>
        <p:nvSpPr>
          <p:cNvPr id="26" name="5a">
            <a:extLst>
              <a:ext uri="{FF2B5EF4-FFF2-40B4-BE49-F238E27FC236}">
                <a16:creationId xmlns:a16="http://schemas.microsoft.com/office/drawing/2014/main" id="{B7DD999E-0EC0-4EBB-A135-3229531A6D7F}"/>
              </a:ext>
            </a:extLst>
          </p:cNvPr>
          <p:cNvSpPr txBox="1"/>
          <p:nvPr/>
        </p:nvSpPr>
        <p:spPr>
          <a:xfrm>
            <a:off x="188427" y="2483942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0 1</a:t>
            </a:r>
          </a:p>
        </p:txBody>
      </p:sp>
      <p:sp>
        <p:nvSpPr>
          <p:cNvPr id="28" name="4a">
            <a:extLst>
              <a:ext uri="{FF2B5EF4-FFF2-40B4-BE49-F238E27FC236}">
                <a16:creationId xmlns:a16="http://schemas.microsoft.com/office/drawing/2014/main" id="{D155C671-3C2C-4ECE-AA19-57A2A902C5A2}"/>
              </a:ext>
            </a:extLst>
          </p:cNvPr>
          <p:cNvSpPr txBox="1"/>
          <p:nvPr/>
        </p:nvSpPr>
        <p:spPr>
          <a:xfrm>
            <a:off x="183655" y="2181715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1 1</a:t>
            </a:r>
          </a:p>
        </p:txBody>
      </p:sp>
      <p:sp>
        <p:nvSpPr>
          <p:cNvPr id="30" name="3a">
            <a:extLst>
              <a:ext uri="{FF2B5EF4-FFF2-40B4-BE49-F238E27FC236}">
                <a16:creationId xmlns:a16="http://schemas.microsoft.com/office/drawing/2014/main" id="{52CBA9FC-6F70-4C44-9F8F-03DBFC6D1F90}"/>
              </a:ext>
            </a:extLst>
          </p:cNvPr>
          <p:cNvSpPr txBox="1"/>
          <p:nvPr/>
        </p:nvSpPr>
        <p:spPr>
          <a:xfrm>
            <a:off x="191275" y="1874375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1 1</a:t>
            </a:r>
          </a:p>
        </p:txBody>
      </p:sp>
      <p:sp>
        <p:nvSpPr>
          <p:cNvPr id="24" name="2a">
            <a:extLst>
              <a:ext uri="{FF2B5EF4-FFF2-40B4-BE49-F238E27FC236}">
                <a16:creationId xmlns:a16="http://schemas.microsoft.com/office/drawing/2014/main" id="{5ABECE12-1335-44C5-B61B-C26717E5DFD5}"/>
              </a:ext>
            </a:extLst>
          </p:cNvPr>
          <p:cNvSpPr txBox="1"/>
          <p:nvPr/>
        </p:nvSpPr>
        <p:spPr>
          <a:xfrm>
            <a:off x="188735" y="1572115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0 1</a:t>
            </a:r>
          </a:p>
        </p:txBody>
      </p:sp>
      <p:sp>
        <p:nvSpPr>
          <p:cNvPr id="22" name="1a">
            <a:extLst>
              <a:ext uri="{FF2B5EF4-FFF2-40B4-BE49-F238E27FC236}">
                <a16:creationId xmlns:a16="http://schemas.microsoft.com/office/drawing/2014/main" id="{A36A14B8-E4ED-43A7-8A58-792D7A4FFF94}"/>
              </a:ext>
            </a:extLst>
          </p:cNvPr>
          <p:cNvSpPr txBox="1"/>
          <p:nvPr/>
        </p:nvSpPr>
        <p:spPr>
          <a:xfrm>
            <a:off x="188735" y="1264620"/>
            <a:ext cx="646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0 1</a:t>
            </a:r>
          </a:p>
        </p:txBody>
      </p:sp>
      <p:sp>
        <p:nvSpPr>
          <p:cNvPr id="32" name="⍥,">
            <a:extLst>
              <a:ext uri="{FF2B5EF4-FFF2-40B4-BE49-F238E27FC236}">
                <a16:creationId xmlns:a16="http://schemas.microsoft.com/office/drawing/2014/main" id="{FB378868-4457-4BAA-A218-3D2091CE30C0}"/>
              </a:ext>
            </a:extLst>
          </p:cNvPr>
          <p:cNvSpPr txBox="1"/>
          <p:nvPr/>
        </p:nvSpPr>
        <p:spPr>
          <a:xfrm>
            <a:off x="1254965" y="1881435"/>
            <a:ext cx="810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⍥,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5374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0.06684 -0.059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-29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4.93827E-6 L 0.13333 -0.1182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7" y="-592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61 L 0.20052 -0.177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5" y="-88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0124 L 0.26667 -0.2376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119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58025E-6 L 0.0835 -0.000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-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6296E-6 L 0.01736 0.0586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" y="293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93827E-6 L -0.05 0.118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589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44444E-6 L -0.11667 0.1780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888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45679E-6 L -0.18368 0.2376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4" y="1188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2" grpId="0"/>
      <p:bldP spid="10" grpId="0"/>
      <p:bldP spid="26" grpId="0"/>
      <p:bldP spid="28" grpId="0"/>
      <p:bldP spid="30" grpId="0"/>
      <p:bldP spid="24" grpId="0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{(,⍵,[1.5]1)                 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/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1 0 1 1 0 1 0 0 1}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E7740D-D59E-4F1C-B56C-EF37E0DF5E1D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02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{(,⍵,[1.5]1)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/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(,⍵,[1.5]~⍵)}     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DECFB0-F00C-4481-9D1B-EDA0061960F2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94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8A86F-009B-4031-8B19-6B777AD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Heuristics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5706-333B-4C62-8E8A-DDA797898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dirty="0"/>
              <a:t>Metzger, R.C., 1981. </a:t>
            </a:r>
          </a:p>
          <a:p>
            <a:pPr marL="0" indent="0">
              <a:buNone/>
            </a:pPr>
            <a:r>
              <a:rPr lang="en-GB" dirty="0"/>
              <a:t>APL thinking finding array-oriented solutions. </a:t>
            </a:r>
          </a:p>
          <a:p>
            <a:pPr marL="0" indent="0">
              <a:buNone/>
            </a:pPr>
            <a:r>
              <a:rPr lang="en-GB" sz="2500" i="1" dirty="0"/>
              <a:t>ACM SIGAPL APL Quote Quad</a:t>
            </a:r>
            <a:r>
              <a:rPr lang="en-GB" sz="2500" dirty="0"/>
              <a:t>, </a:t>
            </a:r>
            <a:r>
              <a:rPr lang="en-GB" sz="2500" i="1" dirty="0"/>
              <a:t>12</a:t>
            </a:r>
            <a:r>
              <a:rPr lang="en-GB" sz="2500" dirty="0"/>
              <a:t>(1), pp.212-218.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994C-2EFA-4440-ADC0-15FAB20C51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26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eft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{(,⍵,[1.5]1)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DECFB0-F00C-4481-9D1B-EDA0061960F2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7" name="slash">
            <a:extLst>
              <a:ext uri="{FF2B5EF4-FFF2-40B4-BE49-F238E27FC236}">
                <a16:creationId xmlns:a16="http://schemas.microsoft.com/office/drawing/2014/main" id="{8AB12BD9-D283-4BF0-B5DE-E29D497073F3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/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11" name="right">
            <a:extLst>
              <a:ext uri="{FF2B5EF4-FFF2-40B4-BE49-F238E27FC236}">
                <a16:creationId xmlns:a16="http://schemas.microsoft.com/office/drawing/2014/main" id="{77B71109-76DA-4E0F-845C-4A6690E16833}"/>
              </a:ext>
            </a:extLst>
          </p:cNvPr>
          <p:cNvSpPr txBox="1"/>
          <p:nvPr/>
        </p:nvSpPr>
        <p:spPr>
          <a:xfrm>
            <a:off x="188292" y="1269305"/>
            <a:ext cx="544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(,⍵,[1.5]~⍵)}      </a:t>
            </a:r>
          </a:p>
        </p:txBody>
      </p:sp>
    </p:spTree>
    <p:extLst>
      <p:ext uri="{BB962C8B-B14F-4D97-AF65-F5344CB8AC3E}">
        <p14:creationId xmlns:p14="http://schemas.microsoft.com/office/powerpoint/2010/main" val="89878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11667 -0.118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592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6702 -0.2370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1" y="-1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{(</a:t>
            </a:r>
            <a:r>
              <a:rPr lang="pt-BR" sz="2000" dirty="0">
                <a:highlight>
                  <a:srgbClr val="FF00FF"/>
                </a:highlight>
                <a:latin typeface="APL385 Unicode" panose="020B0709000202000203" pitchFamily="49" charset="0"/>
              </a:rPr>
              <a:t>,</a:t>
            </a:r>
            <a:r>
              <a:rPr lang="pt-BR" sz="2000" dirty="0">
                <a:latin typeface="APL385 Unicode" panose="020B0709000202000203" pitchFamily="49" charset="0"/>
              </a:rPr>
              <a:t>⍵,[1.5]1)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/</a:t>
            </a:r>
            <a:r>
              <a:rPr lang="pt-BR" sz="2000" dirty="0">
                <a:latin typeface="APL385 Unicode" panose="020B0709000202000203" pitchFamily="49" charset="0"/>
              </a:rPr>
              <a:t>(</a:t>
            </a:r>
            <a:r>
              <a:rPr lang="pt-BR" sz="2000" dirty="0">
                <a:highlight>
                  <a:srgbClr val="FF00FF"/>
                </a:highlight>
                <a:latin typeface="APL385 Unicode" panose="020B0709000202000203" pitchFamily="49" charset="0"/>
              </a:rPr>
              <a:t>,</a:t>
            </a:r>
            <a:r>
              <a:rPr lang="pt-BR" sz="2000" dirty="0">
                <a:latin typeface="APL385 Unicode" panose="020B0709000202000203" pitchFamily="49" charset="0"/>
              </a:rPr>
              <a:t>⍵,[1.5]~⍵)}     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((⍪,1⍨)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⊢⍤/</a:t>
            </a:r>
            <a:r>
              <a:rPr lang="pt-BR" sz="2000" dirty="0">
                <a:highlight>
                  <a:srgbClr val="FF00FF"/>
                </a:highlight>
                <a:latin typeface="APL385 Unicode" panose="020B0709000202000203" pitchFamily="49" charset="0"/>
              </a:rPr>
              <a:t>⍥,</a:t>
            </a:r>
            <a:r>
              <a:rPr lang="pt-BR" sz="2000" dirty="0">
                <a:latin typeface="APL385 Unicode" panose="020B0709000202000203" pitchFamily="49" charset="0"/>
              </a:rPr>
              <a:t>(⍪,~))         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↓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491A5-1B04-4122-8C88-B748C677FBC3}"/>
              </a:ext>
            </a:extLst>
          </p:cNvPr>
          <p:cNvSpPr txBox="1"/>
          <p:nvPr/>
        </p:nvSpPr>
        <p:spPr>
          <a:xfrm>
            <a:off x="6521740" y="1193146"/>
            <a:ext cx="26222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aplcart.info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899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↓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1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</a:t>
            </a:r>
          </a:p>
        </p:txBody>
      </p:sp>
    </p:spTree>
    <p:extLst>
      <p:ext uri="{BB962C8B-B14F-4D97-AF65-F5344CB8AC3E}">
        <p14:creationId xmlns:p14="http://schemas.microsoft.com/office/powerpoint/2010/main" val="186567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l l    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0 0 1 1     0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↓ ↓         ↓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~0 0 1 1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1 1 0 0 1</a:t>
            </a:r>
          </a:p>
        </p:txBody>
      </p:sp>
    </p:spTree>
    <p:extLst>
      <p:ext uri="{BB962C8B-B14F-4D97-AF65-F5344CB8AC3E}">
        <p14:creationId xmlns:p14="http://schemas.microsoft.com/office/powerpoint/2010/main" val="66859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l l    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0 0 1 1     0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 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921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↓   ↓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94024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↓   ↓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1,~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418434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↓   ↓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1,~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1,¨0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┌───┬───┐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│1 0│1 0│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└───┴───┘</a:t>
            </a:r>
          </a:p>
        </p:txBody>
      </p:sp>
    </p:spTree>
    <p:extLst>
      <p:ext uri="{BB962C8B-B14F-4D97-AF65-F5344CB8AC3E}">
        <p14:creationId xmlns:p14="http://schemas.microsoft.com/office/powerpoint/2010/main" val="40970372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1,~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     ~0 0 1 1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1 1 0 0 1</a:t>
            </a:r>
          </a:p>
        </p:txBody>
      </p:sp>
    </p:spTree>
    <p:extLst>
      <p:ext uri="{BB962C8B-B14F-4D97-AF65-F5344CB8AC3E}">
        <p14:creationId xmlns:p14="http://schemas.microsoft.com/office/powerpoint/2010/main" val="279386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1,~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   </a:t>
            </a: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@~</a:t>
            </a:r>
            <a:r>
              <a:rPr lang="pt-BR" sz="1600" dirty="0">
                <a:latin typeface="APL385 Unicode" panose="020B0709000202000203" pitchFamily="49" charset="0"/>
              </a:rPr>
              <a:t>~0 0 1 1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</a:t>
            </a: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1600" dirty="0">
                <a:latin typeface="APL385 Unicode" panose="020B0709000202000203" pitchFamily="49" charset="0"/>
              </a:rPr>
              <a:t> </a:t>
            </a: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1600" dirty="0">
                <a:latin typeface="APL385 Unicode" panose="020B0709000202000203" pitchFamily="49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91135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8A86F-009B-4031-8B19-6B777AD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Heuristics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5706-333B-4C62-8E8A-DDA797898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2500" dirty="0"/>
              <a:t>Metzger, R.C., 1981. </a:t>
            </a:r>
          </a:p>
          <a:p>
            <a:pPr marL="0" indent="0">
              <a:buNone/>
            </a:pPr>
            <a:r>
              <a:rPr lang="en-GB" dirty="0"/>
              <a:t>APL thinking finding array-oriented solutions. </a:t>
            </a:r>
          </a:p>
          <a:p>
            <a:pPr marL="514350" indent="-514350">
              <a:buAutoNum type="arabicParenR"/>
            </a:pPr>
            <a:r>
              <a:rPr lang="en-US" dirty="0"/>
              <a:t>Value First, Then Shape; </a:t>
            </a:r>
          </a:p>
          <a:p>
            <a:pPr marL="514350" indent="-514350">
              <a:buAutoNum type="arabicParenR"/>
            </a:pPr>
            <a:r>
              <a:rPr lang="en-US" dirty="0"/>
              <a:t>Shape First, Then Value; </a:t>
            </a:r>
          </a:p>
          <a:p>
            <a:pPr marL="514350" indent="-514350">
              <a:buAutoNum type="arabicParenR"/>
            </a:pPr>
            <a:r>
              <a:rPr lang="en-US" b="1" dirty="0"/>
              <a:t>Data Transformation; </a:t>
            </a:r>
          </a:p>
          <a:p>
            <a:pPr marL="514350" indent="-514350">
              <a:buAutoNum type="arabicParenR"/>
            </a:pPr>
            <a:r>
              <a:rPr lang="en-US" b="1" dirty="0"/>
              <a:t>Loop First; </a:t>
            </a:r>
          </a:p>
          <a:p>
            <a:pPr marL="514350" indent="-514350">
              <a:buAutoNum type="arabicParenR"/>
            </a:pPr>
            <a:r>
              <a:rPr lang="en-US" dirty="0"/>
              <a:t>Think Big; </a:t>
            </a:r>
          </a:p>
          <a:p>
            <a:pPr marL="514350" indent="-514350">
              <a:buAutoNum type="arabicParenR"/>
            </a:pPr>
            <a:r>
              <a:rPr lang="en-US" dirty="0"/>
              <a:t>Function Listing; </a:t>
            </a:r>
          </a:p>
          <a:p>
            <a:pPr marL="514350" indent="-514350">
              <a:buAutoNum type="arabicParenR"/>
            </a:pPr>
            <a:r>
              <a:rPr lang="en-US" dirty="0"/>
              <a:t>Synonym Search.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994C-2EFA-4440-ADC0-15FAB20C51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560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1,~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1,¨</a:t>
            </a: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@~</a:t>
            </a:r>
            <a:r>
              <a:rPr lang="pt-BR" sz="1600" dirty="0">
                <a:latin typeface="APL385 Unicode" panose="020B0709000202000203" pitchFamily="49" charset="0"/>
              </a:rPr>
              <a:t>~0 0 1 1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</a:t>
            </a: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1600" dirty="0">
                <a:latin typeface="APL385 Unicode" panose="020B0709000202000203" pitchFamily="49" charset="0"/>
              </a:rPr>
              <a:t> </a:t>
            </a: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pt-BR" sz="1600" dirty="0">
                <a:latin typeface="APL385 Unicode" panose="020B0709000202000203" pitchFamily="49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982286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1,~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1,¨@~~0 0 1 1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┌─┬─┬───┬───┬─┐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│1│1│1 0│1 0│1│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└─┴─┴───┴───┴─┘</a:t>
            </a:r>
          </a:p>
        </p:txBody>
      </p:sp>
    </p:spTree>
    <p:extLst>
      <p:ext uri="{BB962C8B-B14F-4D97-AF65-F5344CB8AC3E}">
        <p14:creationId xmlns:p14="http://schemas.microsoft.com/office/powerpoint/2010/main" val="31444512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  ~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1,~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∊1,¨@~~0 0 1 1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</p:txBody>
      </p:sp>
    </p:spTree>
    <p:extLst>
      <p:ext uri="{BB962C8B-B14F-4D97-AF65-F5344CB8AC3E}">
        <p14:creationId xmlns:p14="http://schemas.microsoft.com/office/powerpoint/2010/main" val="34501380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 </a:t>
            </a:r>
          </a:p>
        </p:txBody>
      </p:sp>
    </p:spTree>
    <p:extLst>
      <p:ext uri="{BB962C8B-B14F-4D97-AF65-F5344CB8AC3E}">
        <p14:creationId xmlns:p14="http://schemas.microsoft.com/office/powerpoint/2010/main" val="34106088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1↑1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2↑1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     1+0 0 1 1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1 1 2 2 1</a:t>
            </a:r>
          </a:p>
        </p:txBody>
      </p:sp>
    </p:spTree>
    <p:extLst>
      <p:ext uri="{BB962C8B-B14F-4D97-AF65-F5344CB8AC3E}">
        <p14:creationId xmlns:p14="http://schemas.microsoft.com/office/powerpoint/2010/main" val="322388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h e   l   l o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0 0   1   1 0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What is the mapping?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0 →   1   ⍝ 1↑1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→ 1 0   ⍝ 2↑1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∊1↑¨⍨1+0 0 1 1 0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1 1 1 0 1 0 1</a:t>
            </a:r>
          </a:p>
        </p:txBody>
      </p:sp>
    </p:spTree>
    <p:extLst>
      <p:ext uri="{BB962C8B-B14F-4D97-AF65-F5344CB8AC3E}">
        <p14:creationId xmlns:p14="http://schemas.microsoft.com/office/powerpoint/2010/main" val="7575861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Loop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∇  r←Loop bits;bit      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[1]    r←⍬               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[2]    :For bit :In bits    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[3]        ⎕←r,←(bit⍴1),~bit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[4]    :EndFor           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∇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49F17B-44FC-4135-9196-BED5146B8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35" y="2995517"/>
            <a:ext cx="5247361" cy="68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9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Loop First: </a:t>
            </a:r>
            <a:r>
              <a:rPr lang="pt-BR" dirty="0"/>
              <a:t>How big is the output array?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⎕←b←'l' = 'hellolo'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0 0 1 1 0 1 0</a:t>
            </a:r>
          </a:p>
          <a:p>
            <a:endParaRPr lang="pt-BR" sz="1600" dirty="0">
              <a:latin typeface="APL385 Unicode" panose="020B0709000202000203" pitchFamily="49" charset="0"/>
            </a:endParaRPr>
          </a:p>
          <a:p>
            <a:r>
              <a:rPr lang="pt-BR" sz="1600" dirty="0">
                <a:latin typeface="APL385 Unicode" panose="020B0709000202000203" pitchFamily="49" charset="0"/>
              </a:rPr>
              <a:t>      +/b   ⍝ One 0 per 1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3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≢b    ⍝ One 1 per element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7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(+/+≢)b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0546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Loop First: </a:t>
            </a:r>
            <a:r>
              <a:rPr lang="pt-BR" dirty="0"/>
              <a:t>How big is the output array?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b ← 0 0 1 1 0 1 0         ⍝ Input bits</a:t>
            </a:r>
          </a:p>
          <a:p>
            <a:pPr marL="0" indent="0">
              <a:buNone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    1 2 3 4 5 6 7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p ← 1 1 1 1 1 1 1 1 1 1   ⍝ Pre-allocated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r ← 1 1 1 0 1 0 1 1 0 1   ⍝ Output</a:t>
            </a:r>
          </a:p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    1 2 3 4 5 6 7 8 9 10</a:t>
            </a:r>
          </a:p>
          <a:p>
            <a:pPr marL="0" indent="0">
              <a:buNone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r>
              <a:rPr lang="pt-BR" sz="1600" dirty="0">
                <a:latin typeface="APL385 Unicode" panose="020B0709000202000203" pitchFamily="49" charset="0"/>
              </a:rPr>
              <a:t>      ⍸b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3 4 6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⍸~r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4 6 9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      (⍸~r) - (⍸b)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1 2 3</a:t>
            </a:r>
          </a:p>
          <a:p>
            <a:pPr marL="0" indent="0">
              <a:buNone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3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Loop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⍝ (where 1s in b) + (integers to sum of b)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 (⍸b)       +      ⍳+/b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                       </a:t>
            </a:r>
          </a:p>
          <a:p>
            <a:pPr marL="0" indent="0">
              <a:buNone/>
            </a:pPr>
            <a:endParaRPr lang="pt-BR" sz="1600" dirty="0">
              <a:latin typeface="APL385 Unicode" panose="020B0709000202000203" pitchFamily="49" charset="0"/>
            </a:endParaRPr>
          </a:p>
          <a:p>
            <a:r>
              <a:rPr lang="pt-BR" sz="1600" dirty="0">
                <a:latin typeface="APL385 Unicode" panose="020B0709000202000203" pitchFamily="49" charset="0"/>
              </a:rPr>
              <a:t>      1⍴⍨(≢++/)b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1 1 1 1 1 1 1 1 1 1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      (⍸b) + ⍳+/b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4 6 9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      ~@((⍸b) + ⍳+/b) ⊢ 1⍴⍨(≢++/)b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1 1 1 0 1 0 1 1 0 1</a:t>
            </a:r>
          </a:p>
          <a:p>
            <a:endParaRPr lang="pt-BR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98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b←'l'=t←'hello' ⋄ ↑t b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⎕←e←ExpansionVector b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e\t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hel l o</a:t>
            </a:r>
          </a:p>
        </p:txBody>
      </p:sp>
    </p:spTree>
    <p:extLst>
      <p:ext uri="{BB962C8B-B14F-4D97-AF65-F5344CB8AC3E}">
        <p14:creationId xmlns:p14="http://schemas.microsoft.com/office/powerpoint/2010/main" val="38208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PL385 Unicode" panose="020B0709000202000203" pitchFamily="49" charset="0"/>
              </a:rPr>
              <a:t> ]defs</a:t>
            </a:r>
          </a:p>
          <a:p>
            <a:endParaRPr lang="pt-BR" sz="1600" dirty="0">
              <a:latin typeface="APL385 Unicode" panose="020B0709000202000203" pitchFamily="49" charset="0"/>
            </a:endParaRPr>
          </a:p>
          <a:p>
            <a:r>
              <a:rPr lang="pt-BR" sz="1600" dirty="0">
                <a:latin typeface="APL385 Unicode" panose="020B0709000202000203" pitchFamily="49" charset="0"/>
              </a:rPr>
              <a:t> Old ← {(,⍵,[1.5]1)/,⍵,[1.5]~⍵} 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 New ← (⍪,1⍨)⊢⍤/⍥,⍪,~            </a:t>
            </a:r>
          </a:p>
          <a:p>
            <a:endParaRPr lang="pt-BR" sz="1600" dirty="0">
              <a:latin typeface="APL385 Unicode" panose="020B0709000202000203" pitchFamily="49" charset="0"/>
            </a:endParaRPr>
          </a:p>
          <a:p>
            <a:r>
              <a:rPr lang="pt-BR" sz="1600" dirty="0">
                <a:latin typeface="APL385 Unicode" panose="020B0709000202000203" pitchFamily="49" charset="0"/>
              </a:rPr>
              <a:t> Cat ← ∊1,¨@~~                   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Repl ← ∊1 0⍨¨@~⍤~                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Take ← {∊1↑¨⍨1+⍵} </a:t>
            </a:r>
          </a:p>
          <a:p>
            <a:endParaRPr lang="pt-BR" sz="1600" dirty="0">
              <a:latin typeface="APL385 Unicode" panose="020B0709000202000203" pitchFamily="49" charset="0"/>
            </a:endParaRPr>
          </a:p>
          <a:p>
            <a:r>
              <a:rPr lang="pt-BR" sz="1600" dirty="0">
                <a:latin typeface="APL385 Unicode" panose="020B0709000202000203" pitchFamily="49" charset="0"/>
              </a:rPr>
              <a:t>Calc ← {~@((⍸⍵)+⍳+/⍵)⊢1⍴⍨(≢++/)⍵}</a:t>
            </a:r>
          </a:p>
          <a:p>
            <a:endParaRPr lang="pt-BR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PL385 Unicode" panose="020B0709000202000203" pitchFamily="49" charset="0"/>
              </a:rPr>
              <a:t>    ∇  r←Loop b;bit         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[1]    r←⍬                  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[2]    :For bit :In b       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[3]        ⎕←r,←(bit⍴1),~bit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[4]    :EndFor              </a:t>
            </a:r>
          </a:p>
          <a:p>
            <a:r>
              <a:rPr lang="pt-BR" sz="1600" dirty="0">
                <a:latin typeface="APL385 Unicode" panose="020B0709000202000203" pitchFamily="49" charset="0"/>
              </a:rPr>
              <a:t>    ∇ </a:t>
            </a:r>
          </a:p>
        </p:txBody>
      </p:sp>
    </p:spTree>
    <p:extLst>
      <p:ext uri="{BB962C8B-B14F-4D97-AF65-F5344CB8AC3E}">
        <p14:creationId xmlns:p14="http://schemas.microsoft.com/office/powerpoint/2010/main" val="272721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50848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EA9417-51F3-4BB7-AA3C-249E74A8F7F0}"/>
              </a:ext>
            </a:extLst>
          </p:cNvPr>
          <p:cNvSpPr/>
          <p:nvPr/>
        </p:nvSpPr>
        <p:spPr>
          <a:xfrm>
            <a:off x="5745480" y="573528"/>
            <a:ext cx="3333252" cy="21515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B1DF9-DA56-413F-AEC5-F820290F10A6}"/>
              </a:ext>
            </a:extLst>
          </p:cNvPr>
          <p:cNvSpPr txBox="1"/>
          <p:nvPr/>
        </p:nvSpPr>
        <p:spPr>
          <a:xfrm>
            <a:off x="5813917" y="602535"/>
            <a:ext cx="33935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PL385 Unicode" panose="020B0709000202000203" pitchFamily="49" charset="0"/>
              </a:rPr>
              <a:t>      ]defs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 Old ← {(,⍵,[1.5]1)/,⍵,[1.5]~⍵}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 New ← (⍪,1⍨)⊢⍤/⍥,⍪,~            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 Cat ← ∊1,¨@~~                  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Repl ← ∊1 0⍨¨@~⍤~               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Take ← {∊1↑¨⍨1+⍵} 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Calc ← {~@((⍸⍵)+⍳+/⍵)⊢1⍴⍨(≢++/)⍵}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Loop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E738D-3A12-4F61-B13F-E9301AECAD5E}"/>
              </a:ext>
            </a:extLst>
          </p:cNvPr>
          <p:cNvSpPr txBox="1"/>
          <p:nvPr/>
        </p:nvSpPr>
        <p:spPr>
          <a:xfrm>
            <a:off x="161511" y="1264428"/>
            <a:ext cx="5625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APL385 Unicode" panose="020B0709000202000203" pitchFamily="49" charset="0"/>
              </a:rPr>
              <a:t>      ⎕ ← b ← 'l'='hello'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0 0 1 1 0</a:t>
            </a:r>
          </a:p>
          <a:p>
            <a:endParaRPr lang="en-GB" sz="1000" dirty="0">
              <a:latin typeface="APL385 Unicode" panose="020B0709000202000203" pitchFamily="49" charset="0"/>
            </a:endParaRPr>
          </a:p>
          <a:p>
            <a:r>
              <a:rPr lang="en-GB" sz="1000" dirty="0">
                <a:latin typeface="APL385 Unicode" panose="020B0709000202000203" pitchFamily="49" charset="0"/>
              </a:rPr>
              <a:t>]runtime -c "Old b" "New b" "Cat b" "</a:t>
            </a:r>
            <a:r>
              <a:rPr lang="en-GB" sz="1000" dirty="0" err="1">
                <a:latin typeface="APL385 Unicode" panose="020B0709000202000203" pitchFamily="49" charset="0"/>
              </a:rPr>
              <a:t>Repl</a:t>
            </a:r>
            <a:r>
              <a:rPr lang="en-GB" sz="1000" dirty="0">
                <a:latin typeface="APL385 Unicode" panose="020B0709000202000203" pitchFamily="49" charset="0"/>
              </a:rPr>
              <a:t> b" "Take b" "Calc b" "Loop b"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                                    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Old b  → 1.2E¯6 |    0% ⎕⎕⎕⎕⎕⎕⎕⎕    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New b  → 1.1E¯6 |   -7% ⎕⎕⎕⎕⎕⎕⎕⎕    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Cat b  → 1.9E¯6 |  +56% ⎕⎕⎕⎕⎕⎕⎕⎕⎕⎕⎕⎕⎕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</a:t>
            </a:r>
            <a:r>
              <a:rPr lang="en-GB" sz="1000" dirty="0" err="1">
                <a:latin typeface="APL385 Unicode" panose="020B0709000202000203" pitchFamily="49" charset="0"/>
              </a:rPr>
              <a:t>Repl</a:t>
            </a:r>
            <a:r>
              <a:rPr lang="en-GB" sz="1000" dirty="0">
                <a:latin typeface="APL385 Unicode" panose="020B0709000202000203" pitchFamily="49" charset="0"/>
              </a:rPr>
              <a:t> b → 1.7E¯6 |  +40% ⎕⎕⎕⎕⎕⎕⎕⎕⎕⎕⎕⎕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Take b → 1.8E¯6 |  +54% ⎕⎕⎕⎕⎕⎕⎕⎕⎕⎕⎕⎕⎕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Calc b → 2.3E¯6 |  +91% ⎕⎕⎕⎕⎕⎕⎕⎕⎕⎕⎕⎕⎕⎕⎕⎕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Loop b → 5.8E¯6 | +386% ⎕⎕⎕⎕⎕⎕⎕⎕⎕⎕⎕⎕⎕⎕⎕⎕⎕⎕⎕⎕⎕⎕⎕⎕⎕⎕⎕⎕⎕⎕⎕⎕⎕⎕⎕⎕⎕⎕⎕⎕ </a:t>
            </a:r>
          </a:p>
        </p:txBody>
      </p:sp>
    </p:spTree>
    <p:extLst>
      <p:ext uri="{BB962C8B-B14F-4D97-AF65-F5344CB8AC3E}">
        <p14:creationId xmlns:p14="http://schemas.microsoft.com/office/powerpoint/2010/main" val="30870611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8CFA08C-D2E7-4A63-85DE-53E57BDFC7D5}"/>
              </a:ext>
            </a:extLst>
          </p:cNvPr>
          <p:cNvSpPr/>
          <p:nvPr/>
        </p:nvSpPr>
        <p:spPr>
          <a:xfrm>
            <a:off x="206515" y="1200150"/>
            <a:ext cx="550848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9D40EE-2B14-44D0-9B85-ED6C4061658C}"/>
              </a:ext>
            </a:extLst>
          </p:cNvPr>
          <p:cNvSpPr/>
          <p:nvPr/>
        </p:nvSpPr>
        <p:spPr>
          <a:xfrm>
            <a:off x="5745480" y="573528"/>
            <a:ext cx="3333252" cy="21515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Performance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E738D-3A12-4F61-B13F-E9301AECAD5E}"/>
              </a:ext>
            </a:extLst>
          </p:cNvPr>
          <p:cNvSpPr txBox="1"/>
          <p:nvPr/>
        </p:nvSpPr>
        <p:spPr>
          <a:xfrm>
            <a:off x="161511" y="1264428"/>
            <a:ext cx="562562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APL385 Unicode" panose="020B0709000202000203" pitchFamily="49" charset="0"/>
              </a:rPr>
              <a:t>      ⎕ ← b ← 'l'='hello'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0 0 1 1 0</a:t>
            </a:r>
          </a:p>
          <a:p>
            <a:endParaRPr lang="en-GB" sz="1000" dirty="0">
              <a:latin typeface="APL385 Unicode" panose="020B0709000202000203" pitchFamily="49" charset="0"/>
            </a:endParaRPr>
          </a:p>
          <a:p>
            <a:r>
              <a:rPr lang="en-GB" sz="1000" dirty="0">
                <a:latin typeface="APL385 Unicode" panose="020B0709000202000203" pitchFamily="49" charset="0"/>
              </a:rPr>
              <a:t>]runtime -c "Old b" "New b" "Cat b" "</a:t>
            </a:r>
            <a:r>
              <a:rPr lang="en-GB" sz="1000" dirty="0" err="1">
                <a:latin typeface="APL385 Unicode" panose="020B0709000202000203" pitchFamily="49" charset="0"/>
              </a:rPr>
              <a:t>Repl</a:t>
            </a:r>
            <a:r>
              <a:rPr lang="en-GB" sz="1000" dirty="0">
                <a:latin typeface="APL385 Unicode" panose="020B0709000202000203" pitchFamily="49" charset="0"/>
              </a:rPr>
              <a:t> b" "Take b" "Calc b"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                                   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Old b  → 1.3E¯6 |   0% ⎕⎕⎕⎕⎕⎕⎕⎕⎕⎕⎕⎕⎕⎕⎕⎕⎕⎕⎕⎕⎕⎕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New b  → 1.2E¯6 | -11% ⎕⎕⎕⎕⎕⎕⎕⎕⎕⎕⎕⎕⎕⎕⎕⎕⎕⎕⎕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Cat b  → 1.9E¯6 | +41% ⎕⎕⎕⎕⎕⎕⎕⎕⎕⎕⎕⎕⎕⎕⎕⎕⎕⎕⎕⎕⎕⎕⎕⎕⎕⎕⎕⎕⎕⎕⎕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</a:t>
            </a:r>
            <a:r>
              <a:rPr lang="en-GB" sz="1000" dirty="0" err="1">
                <a:latin typeface="APL385 Unicode" panose="020B0709000202000203" pitchFamily="49" charset="0"/>
              </a:rPr>
              <a:t>Repl</a:t>
            </a:r>
            <a:r>
              <a:rPr lang="en-GB" sz="1000" dirty="0">
                <a:latin typeface="APL385 Unicode" panose="020B0709000202000203" pitchFamily="49" charset="0"/>
              </a:rPr>
              <a:t> b → 1.7E¯6 | +25% ⎕⎕⎕⎕⎕⎕⎕⎕⎕⎕⎕⎕⎕⎕⎕⎕⎕⎕⎕⎕⎕⎕⎕⎕⎕⎕⎕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Take b → 1.7E¯6 | +31% ⎕⎕⎕⎕⎕⎕⎕⎕⎕⎕⎕⎕⎕⎕⎕⎕⎕⎕⎕⎕⎕⎕⎕⎕⎕⎕⎕⎕⎕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Calc b → 2.4E¯6 | +84% ⎕⎕⎕⎕⎕⎕⎕⎕⎕⎕⎕⎕⎕⎕⎕⎕⎕⎕⎕⎕⎕⎕⎕⎕⎕⎕⎕⎕⎕⎕⎕⎕⎕⎕⎕⎕⎕⎕⎕⎕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31060E-3843-4749-BC7F-8064CB921120}"/>
              </a:ext>
            </a:extLst>
          </p:cNvPr>
          <p:cNvSpPr txBox="1"/>
          <p:nvPr/>
        </p:nvSpPr>
        <p:spPr>
          <a:xfrm>
            <a:off x="5813917" y="602535"/>
            <a:ext cx="33935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PL385 Unicode" panose="020B0709000202000203" pitchFamily="49" charset="0"/>
              </a:rPr>
              <a:t>      ]defs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 Old ← {(,⍵,[1.5]1)/,⍵,[1.5]~⍵}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 New ← (⍪,1⍨)⊢⍤/⍥,⍪,~            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 Cat ← ∊1,¨@~~                  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Repl ← ∊1 0⍨¨@~⍤~               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Take ← {∊1↑¨⍨1+⍵} 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Calc ← {~@((⍸⍵)+⍳+/⍵)⊢1⍴⍨(≢++/)⍵}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948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425F48-7458-4C80-99E5-60465BEACB0F}"/>
              </a:ext>
            </a:extLst>
          </p:cNvPr>
          <p:cNvSpPr/>
          <p:nvPr/>
        </p:nvSpPr>
        <p:spPr>
          <a:xfrm>
            <a:off x="206515" y="1200150"/>
            <a:ext cx="550848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A0F4FE-5533-4B28-BFF2-3297D0AB6007}"/>
              </a:ext>
            </a:extLst>
          </p:cNvPr>
          <p:cNvSpPr/>
          <p:nvPr/>
        </p:nvSpPr>
        <p:spPr>
          <a:xfrm>
            <a:off x="5745480" y="573528"/>
            <a:ext cx="3333252" cy="21515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Performance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E738D-3A12-4F61-B13F-E9301AECAD5E}"/>
              </a:ext>
            </a:extLst>
          </p:cNvPr>
          <p:cNvSpPr txBox="1"/>
          <p:nvPr/>
        </p:nvSpPr>
        <p:spPr>
          <a:xfrm>
            <a:off x="161511" y="1264428"/>
            <a:ext cx="562562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APL385 Unicode" panose="020B0709000202000203" pitchFamily="49" charset="0"/>
              </a:rPr>
              <a:t>      ⎕←30↑ b ← 1=?1e6⍴2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1 0 0 0 1 0 0 1 1 0 0 0 1 0 1 0 1 1 0 0 1 0 0 1 0 1 0 1 0 1</a:t>
            </a:r>
          </a:p>
          <a:p>
            <a:endParaRPr lang="en-GB" sz="1000" dirty="0">
              <a:latin typeface="APL385 Unicode" panose="020B0709000202000203" pitchFamily="49" charset="0"/>
            </a:endParaRPr>
          </a:p>
          <a:p>
            <a:r>
              <a:rPr lang="en-GB" sz="1000" dirty="0">
                <a:latin typeface="APL385 Unicode" panose="020B0709000202000203" pitchFamily="49" charset="0"/>
              </a:rPr>
              <a:t>]runtime -c "Old b" "New b" "Cat b" "</a:t>
            </a:r>
            <a:r>
              <a:rPr lang="en-GB" sz="1000" dirty="0" err="1">
                <a:latin typeface="APL385 Unicode" panose="020B0709000202000203" pitchFamily="49" charset="0"/>
              </a:rPr>
              <a:t>Repl</a:t>
            </a:r>
            <a:r>
              <a:rPr lang="en-GB" sz="1000" dirty="0">
                <a:latin typeface="APL385 Unicode" panose="020B0709000202000203" pitchFamily="49" charset="0"/>
              </a:rPr>
              <a:t> b" "Take b" "Calc b"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                                    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Old b  → 1.6E¯2 |    0% ⎕⎕⎕⎕        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New b  → 1.8E¯2 |  +12% ⎕⎕⎕⎕⎕       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Cat b  → 1.1E¯1 | +566% ⎕⎕⎕⎕⎕⎕⎕⎕⎕⎕⎕⎕⎕⎕⎕⎕⎕⎕⎕⎕⎕⎕⎕⎕⎕⎕⎕⎕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</a:t>
            </a:r>
            <a:r>
              <a:rPr lang="en-GB" sz="1000" dirty="0" err="1">
                <a:latin typeface="APL385 Unicode" panose="020B0709000202000203" pitchFamily="49" charset="0"/>
              </a:rPr>
              <a:t>Repl</a:t>
            </a:r>
            <a:r>
              <a:rPr lang="en-GB" sz="1000" dirty="0">
                <a:latin typeface="APL385 Unicode" panose="020B0709000202000203" pitchFamily="49" charset="0"/>
              </a:rPr>
              <a:t> b → 4.6E¯2 | +186% ⎕⎕⎕⎕⎕⎕⎕⎕⎕⎕⎕⎕                            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Take b → 1.5E¯1 | +866% ⎕⎕⎕⎕⎕⎕⎕⎕⎕⎕⎕⎕⎕⎕⎕⎕⎕⎕⎕⎕⎕⎕⎕⎕⎕⎕⎕⎕⎕⎕⎕⎕⎕⎕⎕⎕⎕⎕⎕⎕ </a:t>
            </a:r>
          </a:p>
          <a:p>
            <a:r>
              <a:rPr lang="en-GB" sz="1000" dirty="0">
                <a:latin typeface="APL385 Unicode" panose="020B0709000202000203" pitchFamily="49" charset="0"/>
              </a:rPr>
              <a:t>  Calc b → 3.3E¯3 |  -80% ⎕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9B88FF-9D8B-41E7-8A2B-7B15A0DBF946}"/>
              </a:ext>
            </a:extLst>
          </p:cNvPr>
          <p:cNvSpPr txBox="1"/>
          <p:nvPr/>
        </p:nvSpPr>
        <p:spPr>
          <a:xfrm>
            <a:off x="5813917" y="602535"/>
            <a:ext cx="33935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PL385 Unicode" panose="020B0709000202000203" pitchFamily="49" charset="0"/>
              </a:rPr>
              <a:t>      ]defs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 Old ← {(,⍵,[1.5]1)/,⍵,[1.5]~⍵}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 New ← (⍪,1⍨)⊢⍤/⍥,⍪,~            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 Cat ← ∊1,¨@~~                  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Repl ← ∊1 0⍨¨@~⍤~                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Take ← {∊1↑¨⍨1+⍵} </a:t>
            </a:r>
          </a:p>
          <a:p>
            <a:endParaRPr lang="pt-BR" sz="1000" dirty="0">
              <a:latin typeface="APL385 Unicode" panose="020B0709000202000203" pitchFamily="49" charset="0"/>
            </a:endParaRPr>
          </a:p>
          <a:p>
            <a:r>
              <a:rPr lang="pt-BR" sz="1000" dirty="0">
                <a:latin typeface="APL385 Unicode" panose="020B0709000202000203" pitchFamily="49" charset="0"/>
              </a:rPr>
              <a:t>Calc ← {~@((⍸⍵)+⍳+/⍵)⊢1⍴⍨(≢++/)⍵}</a:t>
            </a:r>
          </a:p>
          <a:p>
            <a:r>
              <a:rPr lang="pt-BR" sz="1000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526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Transformations</a:t>
            </a:r>
          </a:p>
          <a:p>
            <a:pPr marL="0" indent="0">
              <a:buNone/>
            </a:pPr>
            <a:r>
              <a:rPr lang="en-GB" dirty="0"/>
              <a:t>	Play with Data / New Perspective</a:t>
            </a:r>
          </a:p>
          <a:p>
            <a:pPr marL="0" indent="0">
              <a:buNone/>
            </a:pPr>
            <a:r>
              <a:rPr lang="en-GB" dirty="0"/>
              <a:t>What is the Mapping?</a:t>
            </a:r>
          </a:p>
          <a:p>
            <a:pPr marL="0" indent="0">
              <a:buNone/>
            </a:pPr>
            <a:r>
              <a:rPr lang="en-GB" dirty="0"/>
              <a:t>Try a Loop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2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EB2ED-FC36-4ED8-B71C-2F68E7B18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Speaking &amp; Listening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DA0A6-C93A-4AEE-B00F-B415DD7FE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Array-oriented Functional Programming by Aaron W Hsu, Dhaval </a:t>
            </a:r>
            <a:r>
              <a:rPr lang="en-US" b="1" dirty="0" err="1"/>
              <a:t>Dalal</a:t>
            </a:r>
            <a:r>
              <a:rPr lang="en-US" b="1" dirty="0"/>
              <a:t> and Morten Kromberg at </a:t>
            </a:r>
            <a:r>
              <a:rPr lang="en-US" b="1" dirty="0">
                <a:hlinkClick r:id="rId2"/>
              </a:rPr>
              <a:t>#FnConf18</a:t>
            </a:r>
            <a:endParaRPr lang="en-US" b="1" dirty="0"/>
          </a:p>
          <a:p>
            <a:pPr marL="0" indent="0">
              <a:buNone/>
            </a:pPr>
            <a:r>
              <a:rPr lang="en-US" sz="2000" dirty="0"/>
              <a:t>https://www.youtube.com/watch?v=Gsj_7tFtODk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CBC9E-564D-4F9C-9FC0-41EB0BB4AD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8442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B3C47-5A8C-4195-A870-106A31D3E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Thinking Out Loud in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D5C38-445A-436A-88B5-7227CD149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Search: "</a:t>
            </a:r>
            <a:r>
              <a:rPr lang="en-GB" dirty="0" err="1"/>
              <a:t>RikedyP</a:t>
            </a:r>
            <a:r>
              <a:rPr lang="en-GB" dirty="0"/>
              <a:t> Perl Weekly Challenge"</a:t>
            </a:r>
          </a:p>
          <a:p>
            <a:pPr marL="0" indent="0">
              <a:buNone/>
            </a:pPr>
            <a:r>
              <a:rPr lang="en-GB" sz="2000" dirty="0"/>
              <a:t>youtube.com/playlist?list=PLR-QNHF170ul6n2jMU9wwSzHg5McGWhAs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C9F99E-31EC-4745-881B-8366F114EB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6649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780BB-C256-4983-8B1F-92917EE54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7B140-5EA3-4845-829C-2C5DD8E50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/>
              <a:t>British APL Association Open Session</a:t>
            </a:r>
          </a:p>
          <a:p>
            <a:pPr marL="0" indent="0" algn="ctr">
              <a:buNone/>
            </a:pPr>
            <a:r>
              <a:rPr lang="en-GB" sz="2800" b="1" dirty="0"/>
              <a:t>Thursday 24</a:t>
            </a:r>
            <a:r>
              <a:rPr lang="en-GB" sz="2800" b="1" baseline="30000" dirty="0"/>
              <a:t>th</a:t>
            </a:r>
            <a:r>
              <a:rPr lang="en-GB" sz="2800" b="1" dirty="0"/>
              <a:t> September 16:00 BST</a:t>
            </a:r>
          </a:p>
          <a:p>
            <a:pPr marL="0" indent="0" algn="ctr">
              <a:buNone/>
            </a:pPr>
            <a:r>
              <a:rPr lang="en-GB" sz="2800" dirty="0"/>
              <a:t>britishaplassociation.org/webinar-schedule-2020/</a:t>
            </a:r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endParaRPr lang="en-GB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0EBFE-77D5-4A82-8350-ABC7CE1D38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6004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780BB-C256-4983-8B1F-92917EE54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Dyalog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7B140-5EA3-4845-829C-2C5DD8E50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/>
              <a:t>Rank and Dyadic Transpose</a:t>
            </a:r>
          </a:p>
          <a:p>
            <a:pPr marL="0" indent="0" algn="ctr">
              <a:buNone/>
            </a:pPr>
            <a:r>
              <a:rPr lang="en-GB" sz="2800" b="1" dirty="0"/>
              <a:t>Thursday 1</a:t>
            </a:r>
            <a:r>
              <a:rPr lang="en-GB" sz="2800" b="1" baseline="30000" dirty="0"/>
              <a:t>st</a:t>
            </a:r>
            <a:r>
              <a:rPr lang="en-GB" sz="2800" b="1" dirty="0"/>
              <a:t> October 16:00 BST</a:t>
            </a:r>
          </a:p>
          <a:p>
            <a:pPr marL="0" indent="0" algn="ctr">
              <a:buNone/>
            </a:pPr>
            <a:r>
              <a:rPr lang="en-GB" sz="2800" dirty="0"/>
              <a:t>Dyalog.tv</a:t>
            </a:r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endParaRPr lang="en-GB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0EBFE-77D5-4A82-8350-ABC7CE1D38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502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↓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┌─────┐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│  ?  │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└─────┘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↓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</p:txBody>
      </p:sp>
    </p:spTree>
    <p:extLst>
      <p:ext uri="{BB962C8B-B14F-4D97-AF65-F5344CB8AC3E}">
        <p14:creationId xmlns:p14="http://schemas.microsoft.com/office/powerpoint/2010/main" val="5676346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7864A-9620-452A-A591-F2E634ED4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Dyalog '20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68736-A0C9-40FE-8AA7-4570C86D7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Monday 9 - Tuesday 10 November</a:t>
            </a:r>
            <a:endParaRPr lang="en-GB" sz="2800" dirty="0"/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r>
              <a:rPr lang="en-GB" sz="2800" i="1" dirty="0"/>
              <a:t>Register</a:t>
            </a:r>
            <a:r>
              <a:rPr lang="en-GB" sz="2800" dirty="0"/>
              <a:t>:</a:t>
            </a:r>
            <a:r>
              <a:rPr lang="en-GB" sz="2800" i="1" dirty="0"/>
              <a:t> </a:t>
            </a:r>
            <a:r>
              <a:rPr lang="en-GB" sz="2800" dirty="0"/>
              <a:t>	dyalog.com/user-meetings/dyalog20.htm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C3696-11C8-4E15-8EEA-DE996AE41D9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16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4610" y="1190625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9" name="TextBox 8" hidden="1">
            <a:extLst>
              <a:ext uri="{FF2B5EF4-FFF2-40B4-BE49-F238E27FC236}">
                <a16:creationId xmlns:a16="http://schemas.microsoft.com/office/drawing/2014/main" id="{4E732370-34BC-4B7D-8F79-40F70E5CEB3D}"/>
              </a:ext>
            </a:extLst>
          </p:cNvPr>
          <p:cNvSpPr txBox="1"/>
          <p:nvPr/>
        </p:nvSpPr>
        <p:spPr>
          <a:xfrm>
            <a:off x="186387" y="218311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7" name="TextBox 6" hidden="1">
            <a:extLst>
              <a:ext uri="{FF2B5EF4-FFF2-40B4-BE49-F238E27FC236}">
                <a16:creationId xmlns:a16="http://schemas.microsoft.com/office/drawing/2014/main" id="{A880D644-2E4D-4F6C-AD7A-E500DAD61DA4}"/>
              </a:ext>
            </a:extLst>
          </p:cNvPr>
          <p:cNvSpPr txBox="1"/>
          <p:nvPr/>
        </p:nvSpPr>
        <p:spPr>
          <a:xfrm>
            <a:off x="490077" y="2183625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2" name="TextBox 11" hidden="1">
            <a:extLst>
              <a:ext uri="{FF2B5EF4-FFF2-40B4-BE49-F238E27FC236}">
                <a16:creationId xmlns:a16="http://schemas.microsoft.com/office/drawing/2014/main" id="{028D381E-8EFB-4F86-A3EC-F3490898F717}"/>
              </a:ext>
            </a:extLst>
          </p:cNvPr>
          <p:cNvSpPr txBox="1"/>
          <p:nvPr/>
        </p:nvSpPr>
        <p:spPr>
          <a:xfrm>
            <a:off x="801387" y="218229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4" name="TextBox 13" hidden="1">
            <a:extLst>
              <a:ext uri="{FF2B5EF4-FFF2-40B4-BE49-F238E27FC236}">
                <a16:creationId xmlns:a16="http://schemas.microsoft.com/office/drawing/2014/main" id="{6E6DCCF1-0B55-4A19-8A26-43986262ED81}"/>
              </a:ext>
            </a:extLst>
          </p:cNvPr>
          <p:cNvSpPr txBox="1"/>
          <p:nvPr/>
        </p:nvSpPr>
        <p:spPr>
          <a:xfrm>
            <a:off x="1409665" y="218307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6" name="TextBox 15" hidden="1">
            <a:extLst>
              <a:ext uri="{FF2B5EF4-FFF2-40B4-BE49-F238E27FC236}">
                <a16:creationId xmlns:a16="http://schemas.microsoft.com/office/drawing/2014/main" id="{A29D16C1-9A47-4694-B074-FD223E76BFF9}"/>
              </a:ext>
            </a:extLst>
          </p:cNvPr>
          <p:cNvSpPr txBox="1"/>
          <p:nvPr/>
        </p:nvSpPr>
        <p:spPr>
          <a:xfrm>
            <a:off x="2017943" y="218229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B9987E44-1293-4AED-A6EE-B4AC63F5CB49}"/>
              </a:ext>
            </a:extLst>
          </p:cNvPr>
          <p:cNvSpPr txBox="1"/>
          <p:nvPr/>
        </p:nvSpPr>
        <p:spPr>
          <a:xfrm>
            <a:off x="1713355" y="2181873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20" name="TextBox 19" hidden="1">
            <a:extLst>
              <a:ext uri="{FF2B5EF4-FFF2-40B4-BE49-F238E27FC236}">
                <a16:creationId xmlns:a16="http://schemas.microsoft.com/office/drawing/2014/main" id="{3FD30BC4-EF9E-4159-A334-E189DC5B7A24}"/>
              </a:ext>
            </a:extLst>
          </p:cNvPr>
          <p:cNvSpPr txBox="1"/>
          <p:nvPr/>
        </p:nvSpPr>
        <p:spPr>
          <a:xfrm>
            <a:off x="1101215" y="2181873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0BD75A-210D-4D7A-823D-CC4581A9F131}"/>
              </a:ext>
            </a:extLst>
          </p:cNvPr>
          <p:cNvSpPr txBox="1"/>
          <p:nvPr/>
        </p:nvSpPr>
        <p:spPr>
          <a:xfrm>
            <a:off x="188292" y="1269305"/>
            <a:ext cx="544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pt-BR" sz="2000" dirty="0">
              <a:solidFill>
                <a:schemeClr val="accent2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solidFill>
                <a:schemeClr val="accent2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r>
              <a:rPr lang="pt-BR" sz="2000" dirty="0">
                <a:latin typeface="APL385 Unicode" panose="020B0709000202000203" pitchFamily="49" charset="0"/>
              </a:rPr>
              <a:t>1 1 1 0 1 0 1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180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35802E-6 L 0.69254 -0.015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18" y="-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60494E-6 L 0.00052 -0.178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89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46914E-7 L -0.03333 -0.1188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595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60494E-6 L -0.19948 0.0589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83" y="293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296E-6 L -0.13386 0.000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60494E-6 L -0.13368 -2.96296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19" y="-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96296E-6 L -0.06597 -0.0589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9" y="-296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60494E-6 L -0.06684 -0.059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-2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  <p:bldP spid="12" grpId="0"/>
      <p:bldP spid="14" grpId="0"/>
      <p:bldP spid="16" grpId="0"/>
      <p:bldP spid="1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4610" y="1190625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732370-34BC-4B7D-8F79-40F70E5CEB3D}"/>
              </a:ext>
            </a:extLst>
          </p:cNvPr>
          <p:cNvSpPr txBox="1"/>
          <p:nvPr/>
        </p:nvSpPr>
        <p:spPr>
          <a:xfrm>
            <a:off x="186387" y="218311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80D644-2E4D-4F6C-AD7A-E500DAD61DA4}"/>
              </a:ext>
            </a:extLst>
          </p:cNvPr>
          <p:cNvSpPr txBox="1"/>
          <p:nvPr/>
        </p:nvSpPr>
        <p:spPr>
          <a:xfrm>
            <a:off x="490077" y="2183625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D381E-8EFB-4F86-A3EC-F3490898F717}"/>
              </a:ext>
            </a:extLst>
          </p:cNvPr>
          <p:cNvSpPr txBox="1"/>
          <p:nvPr/>
        </p:nvSpPr>
        <p:spPr>
          <a:xfrm>
            <a:off x="801387" y="218229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6DCCF1-0B55-4A19-8A26-43986262ED81}"/>
              </a:ext>
            </a:extLst>
          </p:cNvPr>
          <p:cNvSpPr txBox="1"/>
          <p:nvPr/>
        </p:nvSpPr>
        <p:spPr>
          <a:xfrm>
            <a:off x="1409665" y="218307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9D16C1-9A47-4694-B074-FD223E76BFF9}"/>
              </a:ext>
            </a:extLst>
          </p:cNvPr>
          <p:cNvSpPr txBox="1"/>
          <p:nvPr/>
        </p:nvSpPr>
        <p:spPr>
          <a:xfrm>
            <a:off x="2017943" y="218229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987E44-1293-4AED-A6EE-B4AC63F5CB49}"/>
              </a:ext>
            </a:extLst>
          </p:cNvPr>
          <p:cNvSpPr txBox="1"/>
          <p:nvPr/>
        </p:nvSpPr>
        <p:spPr>
          <a:xfrm>
            <a:off x="1713355" y="2181873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D30BC4-EF9E-4159-A334-E189DC5B7A24}"/>
              </a:ext>
            </a:extLst>
          </p:cNvPr>
          <p:cNvSpPr txBox="1"/>
          <p:nvPr/>
        </p:nvSpPr>
        <p:spPr>
          <a:xfrm>
            <a:off x="1101215" y="2181873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48CE321E-FB04-410E-BE2B-A73A92C2D485}"/>
              </a:ext>
            </a:extLst>
          </p:cNvPr>
          <p:cNvSpPr txBox="1"/>
          <p:nvPr/>
        </p:nvSpPr>
        <p:spPr>
          <a:xfrm>
            <a:off x="188292" y="1269305"/>
            <a:ext cx="544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0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0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B86EAA-4A86-4EAF-9FD3-A1059F22EF30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86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35802E-6 L 0.69254 -0.015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18" y="-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60494E-6 L 0.00052 -0.178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89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46914E-7 L -0.03333 -0.1188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595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60494E-6 L -0.20034 0.176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7" y="88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296E-6 L -0.16666 0.1185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592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60494E-6 L -0.13333 0.058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293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96296E-6 L -0.1 0.000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4" y="9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60494E-6 L -0.06684 -0.059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-2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  <p:bldP spid="12" grpId="0"/>
      <p:bldP spid="14" grpId="0"/>
      <p:bldP spid="16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FCF-3B01-425D-B821-8A39385A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 Box / 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E42B-A8FF-4921-A9C6-F5AE2E26D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6930E-8426-4D2D-8614-36C870D26F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17ED1B-B12E-4EE2-A06C-A8E844C525C6}"/>
              </a:ext>
            </a:extLst>
          </p:cNvPr>
          <p:cNvSpPr/>
          <p:nvPr/>
        </p:nvSpPr>
        <p:spPr>
          <a:xfrm>
            <a:off x="204610" y="1190625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48CE321E-FB04-410E-BE2B-A73A92C2D485}"/>
              </a:ext>
            </a:extLst>
          </p:cNvPr>
          <p:cNvSpPr txBox="1"/>
          <p:nvPr/>
        </p:nvSpPr>
        <p:spPr>
          <a:xfrm>
            <a:off x="188292" y="1269305"/>
            <a:ext cx="544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0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0 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A6C0105C-AFB8-4772-9DAF-9C36C23CA13C}"/>
              </a:ext>
            </a:extLst>
          </p:cNvPr>
          <p:cNvSpPr txBox="1"/>
          <p:nvPr/>
        </p:nvSpPr>
        <p:spPr>
          <a:xfrm>
            <a:off x="188292" y="1269305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732370-34BC-4B7D-8F79-40F70E5CEB3D}"/>
              </a:ext>
            </a:extLst>
          </p:cNvPr>
          <p:cNvSpPr txBox="1"/>
          <p:nvPr/>
        </p:nvSpPr>
        <p:spPr>
          <a:xfrm>
            <a:off x="188292" y="1269305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80D644-2E4D-4F6C-AD7A-E500DAD61DA4}"/>
              </a:ext>
            </a:extLst>
          </p:cNvPr>
          <p:cNvSpPr txBox="1"/>
          <p:nvPr/>
        </p:nvSpPr>
        <p:spPr>
          <a:xfrm>
            <a:off x="187817" y="1571485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D381E-8EFB-4F86-A3EC-F3490898F717}"/>
              </a:ext>
            </a:extLst>
          </p:cNvPr>
          <p:cNvSpPr txBox="1"/>
          <p:nvPr/>
        </p:nvSpPr>
        <p:spPr>
          <a:xfrm>
            <a:off x="185752" y="1880708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6DCCF1-0B55-4A19-8A26-43986262ED81}"/>
              </a:ext>
            </a:extLst>
          </p:cNvPr>
          <p:cNvSpPr txBox="1"/>
          <p:nvPr/>
        </p:nvSpPr>
        <p:spPr>
          <a:xfrm>
            <a:off x="187213" y="2489149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9D16C1-9A47-4694-B074-FD223E76BFF9}"/>
              </a:ext>
            </a:extLst>
          </p:cNvPr>
          <p:cNvSpPr txBox="1"/>
          <p:nvPr/>
        </p:nvSpPr>
        <p:spPr>
          <a:xfrm>
            <a:off x="189358" y="309627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987E44-1293-4AED-A6EE-B4AC63F5CB49}"/>
              </a:ext>
            </a:extLst>
          </p:cNvPr>
          <p:cNvSpPr txBox="1"/>
          <p:nvPr/>
        </p:nvSpPr>
        <p:spPr>
          <a:xfrm>
            <a:off x="189324" y="2792710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57B9B1-FD70-41F3-B152-B01851C92967}"/>
              </a:ext>
            </a:extLst>
          </p:cNvPr>
          <p:cNvSpPr txBox="1"/>
          <p:nvPr/>
        </p:nvSpPr>
        <p:spPr>
          <a:xfrm>
            <a:off x="193912" y="2183636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C54E4D-414F-49E6-84CA-3A04609E5725}"/>
              </a:ext>
            </a:extLst>
          </p:cNvPr>
          <p:cNvSpPr txBox="1"/>
          <p:nvPr/>
        </p:nvSpPr>
        <p:spPr>
          <a:xfrm>
            <a:off x="6521740" y="1193146"/>
            <a:ext cx="1683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h e l l o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0 0 1 1 0 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32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35802E-6 L 0.69254 -0.015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18" y="-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23457E-7 L 0.01632 -1.23457E-7 C 0.02361 -1.23457E-7 0.03281 -0.01667 0.03281 -0.02994 L 0.03281 -0.0595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2" y="-29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46914E-7 L 0.01632 -2.46914E-7 C 0.02361 -2.46914E-7 0.03282 -0.01667 0.03282 -0.02994 L 0.03282 -0.05957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2" y="-2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25947</TotalTime>
  <Words>3053</Words>
  <Application>Microsoft Office PowerPoint</Application>
  <PresentationFormat>On-screen Show (16:9)</PresentationFormat>
  <Paragraphs>657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Klavika Bold</vt:lpstr>
      <vt:lpstr>Klavika Medium</vt:lpstr>
      <vt:lpstr>APL385 Unicode</vt:lpstr>
      <vt:lpstr>Arial</vt:lpstr>
      <vt:lpstr>Calibri</vt:lpstr>
      <vt:lpstr>Courier New</vt:lpstr>
      <vt:lpstr>Wingdings</vt:lpstr>
      <vt:lpstr>Office Theme</vt:lpstr>
      <vt:lpstr>Thinking in APL: Array-oriented Solutions (Part 2)</vt:lpstr>
      <vt:lpstr>Previously</vt:lpstr>
      <vt:lpstr>Heuristics</vt:lpstr>
      <vt:lpstr>Heuristics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Black Box / Data Transformation</vt:lpstr>
      <vt:lpstr>Loop First</vt:lpstr>
      <vt:lpstr>Loop First: How big is the output array?</vt:lpstr>
      <vt:lpstr>Loop First: How big is the output array?</vt:lpstr>
      <vt:lpstr>Loop First</vt:lpstr>
      <vt:lpstr>Performance</vt:lpstr>
      <vt:lpstr>Performance</vt:lpstr>
      <vt:lpstr>Performance</vt:lpstr>
      <vt:lpstr>Performance</vt:lpstr>
      <vt:lpstr>Performance</vt:lpstr>
      <vt:lpstr>Summary</vt:lpstr>
      <vt:lpstr>Speaking &amp; Listening</vt:lpstr>
      <vt:lpstr>Thinking Out Loud in APL</vt:lpstr>
      <vt:lpstr>Next week</vt:lpstr>
      <vt:lpstr>Next Dyalog Webinar</vt:lpstr>
      <vt:lpstr>Dyalog '20 Online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275</cp:revision>
  <dcterms:created xsi:type="dcterms:W3CDTF">2016-07-29T08:25:06Z</dcterms:created>
  <dcterms:modified xsi:type="dcterms:W3CDTF">2020-09-28T13:56:36Z</dcterms:modified>
</cp:coreProperties>
</file>