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71"/>
  </p:notesMasterIdLst>
  <p:handoutMasterIdLst>
    <p:handoutMasterId r:id="rId72"/>
  </p:handoutMasterIdLst>
  <p:sldIdLst>
    <p:sldId id="257" r:id="rId2"/>
    <p:sldId id="326" r:id="rId3"/>
    <p:sldId id="327" r:id="rId4"/>
    <p:sldId id="358" r:id="rId5"/>
    <p:sldId id="294" r:id="rId6"/>
    <p:sldId id="297" r:id="rId7"/>
    <p:sldId id="298" r:id="rId8"/>
    <p:sldId id="299" r:id="rId9"/>
    <p:sldId id="300" r:id="rId10"/>
    <p:sldId id="365" r:id="rId11"/>
    <p:sldId id="303" r:id="rId12"/>
    <p:sldId id="311" r:id="rId13"/>
    <p:sldId id="306" r:id="rId14"/>
    <p:sldId id="362" r:id="rId15"/>
    <p:sldId id="363" r:id="rId16"/>
    <p:sldId id="330" r:id="rId17"/>
    <p:sldId id="310" r:id="rId18"/>
    <p:sldId id="304" r:id="rId19"/>
    <p:sldId id="307" r:id="rId20"/>
    <p:sldId id="308" r:id="rId21"/>
    <p:sldId id="309" r:id="rId22"/>
    <p:sldId id="295" r:id="rId23"/>
    <p:sldId id="289" r:id="rId24"/>
    <p:sldId id="272" r:id="rId25"/>
    <p:sldId id="366" r:id="rId26"/>
    <p:sldId id="367" r:id="rId27"/>
    <p:sldId id="370" r:id="rId28"/>
    <p:sldId id="371" r:id="rId29"/>
    <p:sldId id="372" r:id="rId30"/>
    <p:sldId id="373" r:id="rId31"/>
    <p:sldId id="374" r:id="rId32"/>
    <p:sldId id="375" r:id="rId33"/>
    <p:sldId id="342" r:id="rId34"/>
    <p:sldId id="364" r:id="rId35"/>
    <p:sldId id="316" r:id="rId36"/>
    <p:sldId id="318" r:id="rId37"/>
    <p:sldId id="376" r:id="rId38"/>
    <p:sldId id="377" r:id="rId39"/>
    <p:sldId id="378" r:id="rId40"/>
    <p:sldId id="319" r:id="rId41"/>
    <p:sldId id="321" r:id="rId42"/>
    <p:sldId id="320" r:id="rId43"/>
    <p:sldId id="322" r:id="rId44"/>
    <p:sldId id="323" r:id="rId45"/>
    <p:sldId id="324" r:id="rId46"/>
    <p:sldId id="290" r:id="rId47"/>
    <p:sldId id="343" r:id="rId48"/>
    <p:sldId id="344" r:id="rId49"/>
    <p:sldId id="345" r:id="rId50"/>
    <p:sldId id="346" r:id="rId51"/>
    <p:sldId id="347" r:id="rId52"/>
    <p:sldId id="348" r:id="rId53"/>
    <p:sldId id="349" r:id="rId54"/>
    <p:sldId id="350" r:id="rId55"/>
    <p:sldId id="351" r:id="rId56"/>
    <p:sldId id="352" r:id="rId57"/>
    <p:sldId id="355" r:id="rId58"/>
    <p:sldId id="356" r:id="rId59"/>
    <p:sldId id="357" r:id="rId60"/>
    <p:sldId id="354" r:id="rId61"/>
    <p:sldId id="359" r:id="rId62"/>
    <p:sldId id="360" r:id="rId63"/>
    <p:sldId id="361" r:id="rId64"/>
    <p:sldId id="261" r:id="rId65"/>
    <p:sldId id="262" r:id="rId66"/>
    <p:sldId id="334" r:id="rId67"/>
    <p:sldId id="268" r:id="rId68"/>
    <p:sldId id="288" r:id="rId69"/>
    <p:sldId id="341" r:id="rId70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73"/>
    </p:embeddedFont>
    <p:embeddedFont>
      <p:font typeface="Calibri" panose="020F0502020204030204" pitchFamily="34" charset="0"/>
      <p:regular r:id="rId74"/>
      <p:bold r:id="rId75"/>
      <p:italic r:id="rId76"/>
      <p:boldItalic r:id="rId77"/>
    </p:embeddedFont>
    <p:embeddedFont>
      <p:font typeface="Cambria Math" panose="02040503050406030204" pitchFamily="18" charset="0"/>
      <p:regular r:id="rId78"/>
    </p:embeddedFont>
    <p:embeddedFont>
      <p:font typeface="Sarabun" panose="020B0604020202020204" charset="-34"/>
      <p:regular r:id="rId79"/>
      <p:bold r:id="rId80"/>
      <p:italic r:id="rId81"/>
      <p:boldItalic r:id="rId82"/>
    </p:embeddedFont>
    <p:embeddedFont>
      <p:font typeface="Wingdings 2" panose="05020102010507070707" pitchFamily="18" charset="2"/>
      <p:regular r:id="rId7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3B475E"/>
    <a:srgbClr val="928ABD"/>
    <a:srgbClr val="ED7F00"/>
    <a:srgbClr val="FF6600"/>
    <a:srgbClr val="5A6D8F"/>
    <a:srgbClr val="FDFDF5"/>
    <a:srgbClr val="F6F6D9"/>
    <a:srgbClr val="BBB5D6"/>
    <a:srgbClr val="3735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BE03C2-D39C-4B75-BFF5-46FDF6A5C5DB}" v="483" dt="2024-05-02T20:50:32.1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84" autoAdjust="0"/>
    <p:restoredTop sz="76362" autoAdjust="0"/>
  </p:normalViewPr>
  <p:slideViewPr>
    <p:cSldViewPr snapToGrid="0">
      <p:cViewPr varScale="1">
        <p:scale>
          <a:sx n="87" d="100"/>
          <a:sy n="87" d="100"/>
        </p:scale>
        <p:origin x="1157" y="43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font" Target="fonts/font1.fntdata"/><Relationship Id="rId79" Type="http://schemas.openxmlformats.org/officeDocument/2006/relationships/font" Target="fonts/font6.fnt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font" Target="fonts/font4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handoutMaster" Target="handoutMasters/handoutMaster1.xml"/><Relationship Id="rId80" Type="http://schemas.openxmlformats.org/officeDocument/2006/relationships/font" Target="fonts/font7.fntdata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font" Target="fonts/font2.fntdata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NULL"/><Relationship Id="rId78" Type="http://schemas.openxmlformats.org/officeDocument/2006/relationships/font" Target="fonts/font5.fntdata"/><Relationship Id="rId81" Type="http://schemas.openxmlformats.org/officeDocument/2006/relationships/font" Target="fonts/font8.fntdata"/><Relationship Id="rId86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3.fntdata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microsoft.com/office/2015/10/relationships/revisionInfo" Target="revisionInfo.xml"/><Relationship Id="rId61" Type="http://schemas.openxmlformats.org/officeDocument/2006/relationships/slide" Target="slides/slide60.xml"/><Relationship Id="rId82" Type="http://schemas.openxmlformats.org/officeDocument/2006/relationships/font" Target="fonts/font9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13/05/2024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13/05/2024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92378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0756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35453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89143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46011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57965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79620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03222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90321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29946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9350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41754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95723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30477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93123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96010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62406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489566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232145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66573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961812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73693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845829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060699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238186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312558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783574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972740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416375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778826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28630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794051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34154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176695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950146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122292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440238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188678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346554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924456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450418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139453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905802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90913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254544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799887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295111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861031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1071182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58928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3241335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2288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1990300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0461746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97992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062402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579887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1200606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9318118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2962627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0411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64432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54856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4115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 err="1">
                <a:solidFill>
                  <a:srgbClr val="3B475E"/>
                </a:solidFill>
                <a:latin typeface="Sarabun" panose="00000500000000000000" pitchFamily="2" charset="-34"/>
              </a:rPr>
              <a:t>LambdaConf</a:t>
            </a:r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, 7 May 2024</a:t>
            </a:r>
          </a:p>
        </p:txBody>
      </p:sp>
      <p:sp>
        <p:nvSpPr>
          <p:cNvPr id="10" name="Media Placeholder 3">
            <a:extLst>
              <a:ext uri="{FF2B5EF4-FFF2-40B4-BE49-F238E27FC236}">
                <a16:creationId xmlns:a16="http://schemas.microsoft.com/office/drawing/2014/main" id="{A8C42A55-8D9A-E8BD-8457-92C7015F8BD3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7E877CD-842D-93FC-B3E5-DAA816125F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2520" y="264717"/>
            <a:ext cx="1552940" cy="77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44681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54F5EF3-F1DB-2A73-B2A5-9024026CD504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4369DE39-329B-749B-A7A3-A4E619570652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1C93D6E0-C7DD-6C1D-3A8B-F53AA3C9E5EE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22492172-4A07-CFD7-8D10-0463DBD22D00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57175" indent="-257175">
              <a:buFont typeface="Arial" panose="020B0604020202020204" pitchFamily="34" charset="0"/>
              <a:buChar char="•"/>
              <a:defRPr/>
            </a:lvl1pPr>
            <a:lvl2pPr marL="557213" indent="-214313">
              <a:buSzPct val="100000"/>
              <a:buFont typeface="Calibri" panose="020F0502020204030204" pitchFamily="34" charset="0"/>
              <a:buChar char="–"/>
              <a:defRPr/>
            </a:lvl2pPr>
            <a:lvl3pPr marL="857250" indent="-171450">
              <a:buFont typeface="Wingdings" panose="05000000000000000000" pitchFamily="2" charset="2"/>
              <a:buChar char="§"/>
              <a:defRPr/>
            </a:lvl3pPr>
            <a:lvl4pPr marL="1371600" indent="-342900">
              <a:buFont typeface="Courier New" panose="02070309020205020404" pitchFamily="49" charset="0"/>
              <a:buChar char="o"/>
              <a:defRPr/>
            </a:lvl4pPr>
            <a:lvl5pPr marL="1615679" indent="-244079">
              <a:buFont typeface="Calibri" panose="020F0502020204030204" pitchFamily="34" charset="0"/>
              <a:buChar char="‐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Dyalog Intro Part 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5547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99924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sv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Generic Glyphs, Different Domains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3EAC85A0-A0AC-655D-01E2-15AB2B52C6D8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015388" y="4781663"/>
            <a:ext cx="1082892" cy="278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  <p:sldLayoutId id="2147483659" r:id="rId6"/>
    <p:sldLayoutId id="2147483658" r:id="rId7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ieeexplore.ieee.org/document/10313845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6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yalog.com/uploads/conference/dyalog18/presentations/U13_Simplicity_May_Be_Confusing.pdf" TargetMode="External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dyalog.com/uploads/conference/dyalog23/materials/U08_quAPLAQuantumComputingLibraryInAPL.pdf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A6417-55D0-46BB-0DFF-8D4AA0A71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Generic Glyphs</a:t>
            </a:r>
            <a:br>
              <a:rPr lang="en-GB" dirty="0"/>
            </a:br>
            <a:r>
              <a:rPr lang="en-GB" dirty="0"/>
              <a:t>Different Domains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8C988-130F-A25A-2390-AB59A78D53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Josh David</a:t>
            </a:r>
          </a:p>
          <a:p>
            <a:r>
              <a:rPr lang="en-GB" dirty="0"/>
              <a:t>Dyalog 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F4559DFF-3665-0E31-55C7-92F3BEB5DA9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887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AC8FD5D-6634-7F25-898C-5EA31864B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Notation: Math vs APL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032A1F9C-61AC-3684-C2B0-69B0D19D5D9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EBE7D9-4ACB-F0B0-DAE6-3D461A2181EB}"/>
              </a:ext>
            </a:extLst>
          </p:cNvPr>
          <p:cNvSpPr txBox="1"/>
          <p:nvPr/>
        </p:nvSpPr>
        <p:spPr>
          <a:xfrm>
            <a:off x="1899024" y="1240520"/>
            <a:ext cx="7328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APL385 Unicode" panose="020B0709000202000203" pitchFamily="49" charset="0"/>
              </a:rPr>
              <a:t>a×b</a:t>
            </a: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BDE9DFB-27EB-CF2F-9017-8CCD1C1FFC66}"/>
              </a:ext>
            </a:extLst>
          </p:cNvPr>
          <p:cNvSpPr txBox="1"/>
          <p:nvPr/>
        </p:nvSpPr>
        <p:spPr>
          <a:xfrm>
            <a:off x="1899024" y="2029911"/>
            <a:ext cx="59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APL385 Unicode" panose="020B0709000202000203" pitchFamily="49" charset="0"/>
              </a:rPr>
              <a:t>x÷y</a:t>
            </a: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64E0BF7-F7A9-0B28-0E2E-25F247EEF612}"/>
              </a:ext>
            </a:extLst>
          </p:cNvPr>
          <p:cNvSpPr txBox="1"/>
          <p:nvPr/>
        </p:nvSpPr>
        <p:spPr>
          <a:xfrm>
            <a:off x="1933022" y="2788762"/>
            <a:ext cx="553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*x</a:t>
            </a: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F914758-010F-BDDD-094A-E7B0BB7F9EE5}"/>
              </a:ext>
            </a:extLst>
          </p:cNvPr>
          <p:cNvSpPr txBox="1"/>
          <p:nvPr/>
        </p:nvSpPr>
        <p:spPr>
          <a:xfrm>
            <a:off x="1829293" y="4261049"/>
            <a:ext cx="737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APL385 Unicode" panose="020B0709000202000203" pitchFamily="49" charset="0"/>
              </a:rPr>
              <a:t>b⍟a</a:t>
            </a: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DA07627-D43F-97A6-5201-8527621D2922}"/>
              </a:ext>
            </a:extLst>
          </p:cNvPr>
          <p:cNvSpPr txBox="1"/>
          <p:nvPr/>
        </p:nvSpPr>
        <p:spPr>
          <a:xfrm>
            <a:off x="6079854" y="1509798"/>
            <a:ext cx="1106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f g x</a:t>
            </a: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A3F9E6-6B1E-8F09-1F42-A182E5E30903}"/>
              </a:ext>
            </a:extLst>
          </p:cNvPr>
          <p:cNvSpPr txBox="1"/>
          <p:nvPr/>
        </p:nvSpPr>
        <p:spPr>
          <a:xfrm>
            <a:off x="6003519" y="2600534"/>
            <a:ext cx="144682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+/2×⍳100</a:t>
            </a:r>
            <a:br>
              <a:rPr lang="en-US" dirty="0">
                <a:latin typeface="APL385 Unicode" panose="020B0709000202000203" pitchFamily="49" charset="0"/>
              </a:rPr>
            </a:b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45530A9-A89A-B2BD-29DA-6EC8E8C2907C}"/>
              </a:ext>
            </a:extLst>
          </p:cNvPr>
          <p:cNvSpPr txBox="1"/>
          <p:nvPr/>
        </p:nvSpPr>
        <p:spPr>
          <a:xfrm>
            <a:off x="6036618" y="3969847"/>
            <a:ext cx="13806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×/2×⍳100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23208C1-7085-C1A2-B67B-3A596C1D0C6F}"/>
                  </a:ext>
                </a:extLst>
              </p:cNvPr>
              <p:cNvSpPr txBox="1"/>
              <p:nvPr/>
            </p:nvSpPr>
            <p:spPr>
              <a:xfrm>
                <a:off x="554300" y="1216142"/>
                <a:ext cx="9619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23208C1-7085-C1A2-B67B-3A596C1D0C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300" y="1216142"/>
                <a:ext cx="961938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6B4A9FA-13BF-63CE-50B6-862E88AF0DA8}"/>
                  </a:ext>
                </a:extLst>
              </p:cNvPr>
              <p:cNvSpPr txBox="1"/>
              <p:nvPr/>
            </p:nvSpPr>
            <p:spPr>
              <a:xfrm>
                <a:off x="554300" y="1938167"/>
                <a:ext cx="961938" cy="6140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6B4A9FA-13BF-63CE-50B6-862E88AF0D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300" y="1938167"/>
                <a:ext cx="961938" cy="61401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42487FC-8955-AF65-2CCA-5C71DD29AD6A}"/>
                  </a:ext>
                </a:extLst>
              </p:cNvPr>
              <p:cNvSpPr txBox="1"/>
              <p:nvPr/>
            </p:nvSpPr>
            <p:spPr>
              <a:xfrm>
                <a:off x="528900" y="2824786"/>
                <a:ext cx="10127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42487FC-8955-AF65-2CCA-5C71DD29AD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900" y="2824786"/>
                <a:ext cx="1012738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F5D40F1-95E4-EB9F-AF44-B1AF54DC9FEA}"/>
                  </a:ext>
                </a:extLst>
              </p:cNvPr>
              <p:cNvSpPr txBox="1"/>
              <p:nvPr/>
            </p:nvSpPr>
            <p:spPr>
              <a:xfrm>
                <a:off x="528900" y="4232143"/>
                <a:ext cx="9619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b>
                          </m:sSub>
                        </m:fNam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F5D40F1-95E4-EB9F-AF44-B1AF54DC9F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900" y="4232143"/>
                <a:ext cx="961938" cy="369332"/>
              </a:xfrm>
              <a:prstGeom prst="rect">
                <a:avLst/>
              </a:prstGeom>
              <a:blipFill>
                <a:blip r:embed="rId6"/>
                <a:stretch>
                  <a:fillRect b="-163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23133B-6965-16FA-48B9-0306F684AC54}"/>
                  </a:ext>
                </a:extLst>
              </p:cNvPr>
              <p:cNvSpPr txBox="1"/>
              <p:nvPr/>
            </p:nvSpPr>
            <p:spPr>
              <a:xfrm>
                <a:off x="4714031" y="2320370"/>
                <a:ext cx="961938" cy="900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100</m:t>
                          </m:r>
                        </m:sup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F23133B-6965-16FA-48B9-0306F684AC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4031" y="2320370"/>
                <a:ext cx="961938" cy="9003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84E8AC1-C74E-642D-F270-71A2756412C8}"/>
                  </a:ext>
                </a:extLst>
              </p:cNvPr>
              <p:cNvSpPr txBox="1"/>
              <p:nvPr/>
            </p:nvSpPr>
            <p:spPr>
              <a:xfrm>
                <a:off x="4602948" y="1497065"/>
                <a:ext cx="9619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84E8AC1-C74E-642D-F270-71A2756412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2948" y="1497065"/>
                <a:ext cx="961938" cy="369332"/>
              </a:xfrm>
              <a:prstGeom prst="rect">
                <a:avLst/>
              </a:prstGeom>
              <a:blipFill>
                <a:blip r:embed="rId8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953CE61-FD77-2F96-418C-5A7D0E01B886}"/>
                  </a:ext>
                </a:extLst>
              </p:cNvPr>
              <p:cNvSpPr txBox="1"/>
              <p:nvPr/>
            </p:nvSpPr>
            <p:spPr>
              <a:xfrm>
                <a:off x="4714031" y="3629197"/>
                <a:ext cx="903220" cy="871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∏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100</m:t>
                          </m:r>
                        </m:sup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953CE61-FD77-2F96-418C-5A7D0E01B8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4031" y="3629197"/>
                <a:ext cx="903220" cy="87113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6FB530B-F883-F6EB-E3C6-C1B70FB2051C}"/>
                  </a:ext>
                </a:extLst>
              </p:cNvPr>
              <p:cNvSpPr txBox="1"/>
              <p:nvPr/>
            </p:nvSpPr>
            <p:spPr>
              <a:xfrm>
                <a:off x="597528" y="3513913"/>
                <a:ext cx="708569" cy="3724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g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ra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6FB530B-F883-F6EB-E3C6-C1B70FB205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528" y="3513913"/>
                <a:ext cx="708569" cy="3724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3E141B6F-8D4A-0E9C-9C47-040B91B11747}"/>
              </a:ext>
            </a:extLst>
          </p:cNvPr>
          <p:cNvSpPr txBox="1"/>
          <p:nvPr/>
        </p:nvSpPr>
        <p:spPr>
          <a:xfrm>
            <a:off x="1810657" y="3502198"/>
            <a:ext cx="1052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x*÷2</a:t>
            </a:r>
          </a:p>
        </p:txBody>
      </p:sp>
    </p:spTree>
    <p:extLst>
      <p:ext uri="{BB962C8B-B14F-4D97-AF65-F5344CB8AC3E}">
        <p14:creationId xmlns:p14="http://schemas.microsoft.com/office/powerpoint/2010/main" val="22997688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20" grpId="0"/>
      <p:bldP spid="2" grpId="0"/>
      <p:bldP spid="3" grpId="0"/>
      <p:bldP spid="19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A139DBB-F4A5-3BD9-9F04-2D7968E46A5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96A47C-693F-CD12-6BE8-0205F39D6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6092513" cy="324204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	 1 2 3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1 2 3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9BB3308-0B91-158A-E385-5A9C44132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C278EC44-BC87-4996-21D1-ABDF4C49800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700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A139DBB-F4A5-3BD9-9F04-2D7968E46A5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96A47C-693F-CD12-6BE8-0205F39D6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6092513" cy="324204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	 ⌽ 1 2 3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3 2 1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9BB3308-0B91-158A-E385-5A9C44132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C278EC44-BC87-4996-21D1-ABDF4C49800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9774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A139DBB-F4A5-3BD9-9F04-2D7968E46A5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96A47C-693F-CD12-6BE8-0205F39D6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6092513" cy="324204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	 0 ⌽ 1 2 3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3 2 1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9BB3308-0B91-158A-E385-5A9C44132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C278EC44-BC87-4996-21D1-ABDF4C49800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067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A139DBB-F4A5-3BD9-9F04-2D7968E46A5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96A47C-693F-CD12-6BE8-0205F39D6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6092513" cy="324204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	 1 ⌽ 1 2 3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2 3 1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9BB3308-0B91-158A-E385-5A9C44132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C278EC44-BC87-4996-21D1-ABDF4C49800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7894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A139DBB-F4A5-3BD9-9F04-2D7968E46A5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96A47C-693F-CD12-6BE8-0205F39D6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6092513" cy="324204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	 ¯1 ⌽ 1 2 3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3 1 2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9BB3308-0B91-158A-E385-5A9C44132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C278EC44-BC87-4996-21D1-ABDF4C49800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2904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A139DBB-F4A5-3BD9-9F04-2D7968E46A5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96A47C-693F-CD12-6BE8-0205F39D6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6092513" cy="324204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⌽ 1 2 3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3 2 1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</a:t>
            </a:r>
            <a:r>
              <a:rPr lang="pt-BR" dirty="0">
                <a:latin typeface="APL385 Unicode" panose="020B0709000202000203" pitchFamily="49" charset="0"/>
              </a:rPr>
              <a:t>⌽ 'colorado estes park'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krap setse odaroloc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9BB3308-0B91-158A-E385-5A9C44132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C278EC44-BC87-4996-21D1-ABDF4C49800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4237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A139DBB-F4A5-3BD9-9F04-2D7968E46A5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96A47C-693F-CD12-6BE8-0205F39D6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6092513" cy="324204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⌽ ⍳3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3 2 1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9BB3308-0B91-158A-E385-5A9C44132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C278EC44-BC87-4996-21D1-ABDF4C49800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6436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A139DBB-F4A5-3BD9-9F04-2D7968E46A5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96A47C-693F-CD12-6BE8-0205F39D6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6092513" cy="324204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2 3 ⍴ ⍳ 6 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1 2 3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4 5 6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9BB3308-0B91-158A-E385-5A9C44132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C278EC44-BC87-4996-21D1-ABDF4C49800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6418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A139DBB-F4A5-3BD9-9F04-2D7968E46A5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m ← 2 3 ⍴ ⍳ 6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96A47C-693F-CD12-6BE8-0205F39D6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6092513" cy="324204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m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1 2 3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4 5 6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9BB3308-0B91-158A-E385-5A9C44132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C278EC44-BC87-4996-21D1-ABDF4C49800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4251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CD094C-012D-4BE6-D2D4-720405AE9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8082286" cy="324204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+-×÷*⍟⌹○!?|⌈⌊⊥⊤⊣⊢=≠≤&lt;&gt;≥≡≢∨∧⍲⍱↑↓⊂⊃⊆⌷⍋⍒⍳⍸∊⍷∪∩ ~/\⌿⍀,⍪⍴⌽⊖⍉¨⍨⍣.∘⍤⍥@⍞⎕⍠⌸⌺⌶⍎⍕⋄⍝→⍵⍺∇&amp;←¯⍬</a:t>
            </a:r>
          </a:p>
          <a:p>
            <a:pPr marL="0" indent="0">
              <a:buNone/>
            </a:pP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52CD879-FDDF-548A-FA4D-D71CC8D0C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Glyphs 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86662B74-1642-D75C-1738-FFAA99C2994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366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A139DBB-F4A5-3BD9-9F04-2D7968E46A5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>
                <a:latin typeface="APL385 Unicode" panose="020B0709000202000203" pitchFamily="49" charset="0"/>
              </a:rPr>
              <a:t>m ← 2 3 ⍴ ⍳ 6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96A47C-693F-CD12-6BE8-0205F39D6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6092513" cy="324204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⌽ m 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3 2 1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6 5 4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9BB3308-0B91-158A-E385-5A9C44132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C278EC44-BC87-4996-21D1-ABDF4C49800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4018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A139DBB-F4A5-3BD9-9F04-2D7968E46A5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>
                <a:latin typeface="APL385 Unicode" panose="020B0709000202000203" pitchFamily="49" charset="0"/>
              </a:rPr>
              <a:t>m ← 2 3 ⍴ ⍳ 6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96A47C-693F-CD12-6BE8-0205F39D6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6092513" cy="324204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⊖ m 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4 5 6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1 2 3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9BB3308-0B91-158A-E385-5A9C44132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C278EC44-BC87-4996-21D1-ABDF4C49800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5242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720632-B434-7890-E182-2DF011970B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Rank</a:t>
            </a:r>
          </a:p>
          <a:p>
            <a:r>
              <a:rPr lang="en-US" dirty="0"/>
              <a:t>Type</a:t>
            </a:r>
          </a:p>
          <a:p>
            <a:r>
              <a:rPr lang="en-US" dirty="0"/>
              <a:t>Domain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3D3EDB0-5380-6BBE-F836-28CCC678D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Polymorphism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AA6B0900-F456-43A5-74A9-C9BFD54ED9B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09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Evolution via Industrial use </a:t>
            </a:r>
          </a:p>
        </p:txBody>
      </p:sp>
      <p:graphicFrame>
        <p:nvGraphicFramePr>
          <p:cNvPr id="6" name="Content Placeholder 1">
            <a:extLst>
              <a:ext uri="{FF2B5EF4-FFF2-40B4-BE49-F238E27FC236}">
                <a16:creationId xmlns:a16="http://schemas.microsoft.com/office/drawing/2014/main" id="{A21BF7E5-70BD-F57D-DEE5-2D62B2E4A4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4532591"/>
              </p:ext>
            </p:extLst>
          </p:nvPr>
        </p:nvGraphicFramePr>
        <p:xfrm>
          <a:off x="1626227" y="1703549"/>
          <a:ext cx="5663135" cy="2198632"/>
        </p:xfrm>
        <a:graphic>
          <a:graphicData uri="http://schemas.openxmlformats.org/drawingml/2006/table">
            <a:tbl>
              <a:tblPr/>
              <a:tblGrid>
                <a:gridCol w="5663135">
                  <a:extLst>
                    <a:ext uri="{9D8B030D-6E8A-4147-A177-3AD203B41FA5}">
                      <a16:colId xmlns:a16="http://schemas.microsoft.com/office/drawing/2014/main" val="2452110703"/>
                    </a:ext>
                  </a:extLst>
                </a:gridCol>
              </a:tblGrid>
              <a:tr h="1764440">
                <a:tc>
                  <a:txBody>
                    <a:bodyPr/>
                    <a:lstStyle/>
                    <a:p>
                      <a:r>
                        <a:rPr lang="en-US" sz="1800" dirty="0"/>
                        <a:t>We believe that the design of APL was also affected in important respects by a number of procedures and circumstances. Firstly, from its inception APL has been developed by </a:t>
                      </a:r>
                      <a:r>
                        <a:rPr lang="en-US" sz="1800" i="1" dirty="0"/>
                        <a:t>using</a:t>
                      </a:r>
                      <a:r>
                        <a:rPr lang="en-US" sz="1800" dirty="0"/>
                        <a:t> it in a succession of areas. This emphasis on application clearly favors practicality and simplicity. The treatment of many different areas fostered generalization …</a:t>
                      </a:r>
                    </a:p>
                  </a:txBody>
                  <a:tcPr marL="17277" marR="17277" marT="8638" marB="86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6133681"/>
                  </a:ext>
                </a:extLst>
              </a:tr>
              <a:tr h="207952"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— </a:t>
                      </a:r>
                      <a:r>
                        <a:rPr lang="en-US" sz="1600" dirty="0" err="1"/>
                        <a:t>Falkoff</a:t>
                      </a:r>
                      <a:r>
                        <a:rPr lang="en-US" sz="1600" dirty="0"/>
                        <a:t> and Iverson, </a:t>
                      </a:r>
                      <a:r>
                        <a:rPr lang="en-US" sz="1600" i="1" dirty="0"/>
                        <a:t>The Design of APL</a:t>
                      </a:r>
                      <a:r>
                        <a:rPr lang="en-US" sz="1600" dirty="0"/>
                        <a:t>, 1973</a:t>
                      </a:r>
                    </a:p>
                  </a:txBody>
                  <a:tcPr marL="17277" marR="17277" marT="8638" marB="86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3053315"/>
                  </a:ext>
                </a:extLst>
              </a:tr>
            </a:tbl>
          </a:graphicData>
        </a:graphic>
      </p:graphicFrame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4B63516-698F-C985-2791-487C20CDF0A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012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38599D-E5AF-89F1-1B61-0BC5023B3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461" y="834562"/>
            <a:ext cx="4251375" cy="425216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2900" dirty="0"/>
              <a:t>3 investors at 4 locations over 5 years 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5CD41C0-6555-CBD8-7964-9C5FE46CB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Matrix Product</a:t>
            </a:r>
          </a:p>
        </p:txBody>
      </p:sp>
      <p:graphicFrame>
        <p:nvGraphicFramePr>
          <p:cNvPr id="6" name="Table 11">
            <a:extLst>
              <a:ext uri="{FF2B5EF4-FFF2-40B4-BE49-F238E27FC236}">
                <a16:creationId xmlns:a16="http://schemas.microsoft.com/office/drawing/2014/main" id="{66CE5416-F4FC-92E6-17E3-C50518B4CF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1773236"/>
              </p:ext>
            </p:extLst>
          </p:nvPr>
        </p:nvGraphicFramePr>
        <p:xfrm>
          <a:off x="5772925" y="267657"/>
          <a:ext cx="2375482" cy="2225500"/>
        </p:xfrm>
        <a:graphic>
          <a:graphicData uri="http://schemas.openxmlformats.org/drawingml/2006/table">
            <a:tbl>
              <a:tblPr firstRow="1">
                <a:tableStyleId>{F5AB1C69-6EDB-4FF4-983F-18BD219EF322}</a:tableStyleId>
              </a:tblPr>
              <a:tblGrid>
                <a:gridCol w="471805">
                  <a:extLst>
                    <a:ext uri="{9D8B030D-6E8A-4147-A177-3AD203B41FA5}">
                      <a16:colId xmlns:a16="http://schemas.microsoft.com/office/drawing/2014/main" val="1812241309"/>
                    </a:ext>
                  </a:extLst>
                </a:gridCol>
                <a:gridCol w="471805">
                  <a:extLst>
                    <a:ext uri="{9D8B030D-6E8A-4147-A177-3AD203B41FA5}">
                      <a16:colId xmlns:a16="http://schemas.microsoft.com/office/drawing/2014/main" val="2763815121"/>
                    </a:ext>
                  </a:extLst>
                </a:gridCol>
                <a:gridCol w="471805">
                  <a:extLst>
                    <a:ext uri="{9D8B030D-6E8A-4147-A177-3AD203B41FA5}">
                      <a16:colId xmlns:a16="http://schemas.microsoft.com/office/drawing/2014/main" val="2782096497"/>
                    </a:ext>
                  </a:extLst>
                </a:gridCol>
                <a:gridCol w="471805">
                  <a:extLst>
                    <a:ext uri="{9D8B030D-6E8A-4147-A177-3AD203B41FA5}">
                      <a16:colId xmlns:a16="http://schemas.microsoft.com/office/drawing/2014/main" val="2255224168"/>
                    </a:ext>
                  </a:extLst>
                </a:gridCol>
                <a:gridCol w="488262">
                  <a:extLst>
                    <a:ext uri="{9D8B030D-6E8A-4147-A177-3AD203B41FA5}">
                      <a16:colId xmlns:a16="http://schemas.microsoft.com/office/drawing/2014/main" val="3509057409"/>
                    </a:ext>
                  </a:extLst>
                </a:gridCol>
              </a:tblGrid>
              <a:tr h="445100">
                <a:tc>
                  <a:txBody>
                    <a:bodyPr/>
                    <a:lstStyle/>
                    <a:p>
                      <a:r>
                        <a:rPr lang="en-US" sz="1200" dirty="0"/>
                        <a:t>Y1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Y2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Y3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Y4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Y5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434436"/>
                  </a:ext>
                </a:extLst>
              </a:tr>
              <a:tr h="445100">
                <a:tc>
                  <a:txBody>
                    <a:bodyPr/>
                    <a:lstStyle/>
                    <a:p>
                      <a:r>
                        <a:rPr lang="en-US" sz="1200" dirty="0"/>
                        <a:t>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085529"/>
                  </a:ext>
                </a:extLst>
              </a:tr>
              <a:tr h="445100">
                <a:tc>
                  <a:txBody>
                    <a:bodyPr/>
                    <a:lstStyle/>
                    <a:p>
                      <a:r>
                        <a:rPr lang="en-US" sz="1200" dirty="0"/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205536"/>
                  </a:ext>
                </a:extLst>
              </a:tr>
              <a:tr h="445100">
                <a:tc>
                  <a:txBody>
                    <a:bodyPr/>
                    <a:lstStyle/>
                    <a:p>
                      <a:r>
                        <a:rPr lang="en-US" sz="1200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dirty="0"/>
                        <a:t>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28337"/>
                  </a:ext>
                </a:extLst>
              </a:tr>
              <a:tr h="445100"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819054"/>
                  </a:ext>
                </a:extLst>
              </a:tr>
            </a:tbl>
          </a:graphicData>
        </a:graphic>
      </p:graphicFrame>
      <p:graphicFrame>
        <p:nvGraphicFramePr>
          <p:cNvPr id="7" name="Table 11">
            <a:extLst>
              <a:ext uri="{FF2B5EF4-FFF2-40B4-BE49-F238E27FC236}">
                <a16:creationId xmlns:a16="http://schemas.microsoft.com/office/drawing/2014/main" id="{84F75E1C-91D2-8F44-B51A-9C0FEAC491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7045275"/>
              </p:ext>
            </p:extLst>
          </p:nvPr>
        </p:nvGraphicFramePr>
        <p:xfrm>
          <a:off x="1675512" y="1305305"/>
          <a:ext cx="1701689" cy="1127172"/>
        </p:xfrm>
        <a:graphic>
          <a:graphicData uri="http://schemas.openxmlformats.org/drawingml/2006/table">
            <a:tbl>
              <a:tblPr firstRow="1">
                <a:tableStyleId>{F5AB1C69-6EDB-4FF4-983F-18BD219EF322}</a:tableStyleId>
              </a:tblPr>
              <a:tblGrid>
                <a:gridCol w="425768">
                  <a:extLst>
                    <a:ext uri="{9D8B030D-6E8A-4147-A177-3AD203B41FA5}">
                      <a16:colId xmlns:a16="http://schemas.microsoft.com/office/drawing/2014/main" val="2763815121"/>
                    </a:ext>
                  </a:extLst>
                </a:gridCol>
                <a:gridCol w="425768">
                  <a:extLst>
                    <a:ext uri="{9D8B030D-6E8A-4147-A177-3AD203B41FA5}">
                      <a16:colId xmlns:a16="http://schemas.microsoft.com/office/drawing/2014/main" val="2782096497"/>
                    </a:ext>
                  </a:extLst>
                </a:gridCol>
                <a:gridCol w="425768">
                  <a:extLst>
                    <a:ext uri="{9D8B030D-6E8A-4147-A177-3AD203B41FA5}">
                      <a16:colId xmlns:a16="http://schemas.microsoft.com/office/drawing/2014/main" val="2255224168"/>
                    </a:ext>
                  </a:extLst>
                </a:gridCol>
                <a:gridCol w="424385">
                  <a:extLst>
                    <a:ext uri="{9D8B030D-6E8A-4147-A177-3AD203B41FA5}">
                      <a16:colId xmlns:a16="http://schemas.microsoft.com/office/drawing/2014/main" val="3509057409"/>
                    </a:ext>
                  </a:extLst>
                </a:gridCol>
              </a:tblGrid>
              <a:tr h="281793">
                <a:tc>
                  <a:txBody>
                    <a:bodyPr/>
                    <a:lstStyle/>
                    <a:p>
                      <a:r>
                        <a:rPr lang="en-US" sz="1200" dirty="0"/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0239875"/>
                  </a:ext>
                </a:extLst>
              </a:tr>
              <a:tr h="281793">
                <a:tc>
                  <a:txBody>
                    <a:bodyPr/>
                    <a:lstStyle/>
                    <a:p>
                      <a:r>
                        <a:rPr lang="en-US" sz="1200" dirty="0"/>
                        <a:t>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085529"/>
                  </a:ext>
                </a:extLst>
              </a:tr>
              <a:tr h="281793">
                <a:tc>
                  <a:txBody>
                    <a:bodyPr/>
                    <a:lstStyle/>
                    <a:p>
                      <a:r>
                        <a:rPr lang="en-US" sz="1200" dirty="0"/>
                        <a:t>.20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205536"/>
                  </a:ext>
                </a:extLst>
              </a:tr>
              <a:tr h="281793">
                <a:tc>
                  <a:txBody>
                    <a:bodyPr/>
                    <a:lstStyle/>
                    <a:p>
                      <a:r>
                        <a:rPr lang="en-US" sz="1200" dirty="0"/>
                        <a:t>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2833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8E19CE9-56F6-D49D-605B-CF66EF096FC0}"/>
              </a:ext>
            </a:extLst>
          </p:cNvPr>
          <p:cNvSpPr txBox="1"/>
          <p:nvPr/>
        </p:nvSpPr>
        <p:spPr>
          <a:xfrm>
            <a:off x="474479" y="2101425"/>
            <a:ext cx="1400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Investor 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47BF35-78E7-7A2F-1613-8ED2845D0D64}"/>
              </a:ext>
            </a:extLst>
          </p:cNvPr>
          <p:cNvSpPr txBox="1"/>
          <p:nvPr/>
        </p:nvSpPr>
        <p:spPr>
          <a:xfrm>
            <a:off x="474479" y="1838325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Investor 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0B7C8E-4195-1B09-4006-0A930949FA8F}"/>
              </a:ext>
            </a:extLst>
          </p:cNvPr>
          <p:cNvSpPr txBox="1"/>
          <p:nvPr/>
        </p:nvSpPr>
        <p:spPr>
          <a:xfrm>
            <a:off x="474479" y="1543433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Investor 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6ABA4C-CAA2-FE08-70F6-2C78586CBF8C}"/>
              </a:ext>
            </a:extLst>
          </p:cNvPr>
          <p:cNvSpPr txBox="1"/>
          <p:nvPr/>
        </p:nvSpPr>
        <p:spPr>
          <a:xfrm>
            <a:off x="4638768" y="704848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Greece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395DE2-D396-482A-4998-B329E2879456}"/>
              </a:ext>
            </a:extLst>
          </p:cNvPr>
          <p:cNvSpPr txBox="1"/>
          <p:nvPr/>
        </p:nvSpPr>
        <p:spPr>
          <a:xfrm>
            <a:off x="4638768" y="1168953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Brazil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FAA80B-6D31-B708-0793-486554ED2509}"/>
              </a:ext>
            </a:extLst>
          </p:cNvPr>
          <p:cNvSpPr txBox="1"/>
          <p:nvPr/>
        </p:nvSpPr>
        <p:spPr>
          <a:xfrm>
            <a:off x="4638768" y="1607982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Egypt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CE89FF-3960-2590-DC28-060FD8CFD806}"/>
              </a:ext>
            </a:extLst>
          </p:cNvPr>
          <p:cNvSpPr txBox="1"/>
          <p:nvPr/>
        </p:nvSpPr>
        <p:spPr>
          <a:xfrm>
            <a:off x="4638768" y="2045910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Argentina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D18B1D-69E1-1292-EB61-371A4CC1E021}"/>
              </a:ext>
            </a:extLst>
          </p:cNvPr>
          <p:cNvSpPr txBox="1"/>
          <p:nvPr/>
        </p:nvSpPr>
        <p:spPr>
          <a:xfrm>
            <a:off x="3927848" y="2558854"/>
            <a:ext cx="785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+.×</a:t>
            </a:r>
          </a:p>
        </p:txBody>
      </p:sp>
      <p:graphicFrame>
        <p:nvGraphicFramePr>
          <p:cNvPr id="17" name="Table 11">
            <a:extLst>
              <a:ext uri="{FF2B5EF4-FFF2-40B4-BE49-F238E27FC236}">
                <a16:creationId xmlns:a16="http://schemas.microsoft.com/office/drawing/2014/main" id="{72C4B833-B2A2-6A4C-4536-4554B73973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6896971"/>
              </p:ext>
            </p:extLst>
          </p:nvPr>
        </p:nvGraphicFramePr>
        <p:xfrm>
          <a:off x="3354985" y="3120713"/>
          <a:ext cx="2567565" cy="1317939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557204">
                  <a:extLst>
                    <a:ext uri="{9D8B030D-6E8A-4147-A177-3AD203B41FA5}">
                      <a16:colId xmlns:a16="http://schemas.microsoft.com/office/drawing/2014/main" val="2763815121"/>
                    </a:ext>
                  </a:extLst>
                </a:gridCol>
                <a:gridCol w="471805">
                  <a:extLst>
                    <a:ext uri="{9D8B030D-6E8A-4147-A177-3AD203B41FA5}">
                      <a16:colId xmlns:a16="http://schemas.microsoft.com/office/drawing/2014/main" val="2782096497"/>
                    </a:ext>
                  </a:extLst>
                </a:gridCol>
                <a:gridCol w="512852">
                  <a:extLst>
                    <a:ext uri="{9D8B030D-6E8A-4147-A177-3AD203B41FA5}">
                      <a16:colId xmlns:a16="http://schemas.microsoft.com/office/drawing/2014/main" val="2255224168"/>
                    </a:ext>
                  </a:extLst>
                </a:gridCol>
                <a:gridCol w="512852">
                  <a:extLst>
                    <a:ext uri="{9D8B030D-6E8A-4147-A177-3AD203B41FA5}">
                      <a16:colId xmlns:a16="http://schemas.microsoft.com/office/drawing/2014/main" val="143774915"/>
                    </a:ext>
                  </a:extLst>
                </a:gridCol>
                <a:gridCol w="512852">
                  <a:extLst>
                    <a:ext uri="{9D8B030D-6E8A-4147-A177-3AD203B41FA5}">
                      <a16:colId xmlns:a16="http://schemas.microsoft.com/office/drawing/2014/main" val="3509057409"/>
                    </a:ext>
                  </a:extLst>
                </a:gridCol>
              </a:tblGrid>
              <a:tr h="439313">
                <a:tc>
                  <a:txBody>
                    <a:bodyPr/>
                    <a:lstStyle/>
                    <a:p>
                      <a:r>
                        <a:rPr lang="en-US" sz="1200" dirty="0"/>
                        <a:t>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085529"/>
                  </a:ext>
                </a:extLst>
              </a:tr>
              <a:tr h="439313">
                <a:tc>
                  <a:txBody>
                    <a:bodyPr/>
                    <a:lstStyle/>
                    <a:p>
                      <a:r>
                        <a:rPr lang="en-US" sz="1200" dirty="0"/>
                        <a:t>164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205536"/>
                  </a:ext>
                </a:extLst>
              </a:tr>
              <a:tr h="439313">
                <a:tc>
                  <a:txBody>
                    <a:bodyPr/>
                    <a:lstStyle/>
                    <a:p>
                      <a:r>
                        <a:rPr lang="en-US" sz="1200" dirty="0"/>
                        <a:t>116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28337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7C98E88-8B81-4552-B3CB-AF508B0863AF}"/>
              </a:ext>
            </a:extLst>
          </p:cNvPr>
          <p:cNvSpPr txBox="1"/>
          <p:nvPr/>
        </p:nvSpPr>
        <p:spPr>
          <a:xfrm>
            <a:off x="6609122" y="2468381"/>
            <a:ext cx="7030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$ MM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33DCE6-1473-EE01-62B3-46C4D3CC8FFA}"/>
              </a:ext>
            </a:extLst>
          </p:cNvPr>
          <p:cNvSpPr txBox="1"/>
          <p:nvPr/>
        </p:nvSpPr>
        <p:spPr>
          <a:xfrm>
            <a:off x="1818153" y="2417963"/>
            <a:ext cx="17852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% Invested</a:t>
            </a:r>
          </a:p>
        </p:txBody>
      </p:sp>
    </p:spTree>
    <p:extLst>
      <p:ext uri="{BB962C8B-B14F-4D97-AF65-F5344CB8AC3E}">
        <p14:creationId xmlns:p14="http://schemas.microsoft.com/office/powerpoint/2010/main" val="59464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38599D-E5AF-89F1-1B61-0BC5023B3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461" y="834562"/>
            <a:ext cx="4251375" cy="425216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2900" dirty="0"/>
              <a:t>3 investors at 4 locations over 5 years 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5CD41C0-6555-CBD8-7964-9C5FE46CB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Matrix Product</a:t>
            </a:r>
          </a:p>
        </p:txBody>
      </p:sp>
      <p:graphicFrame>
        <p:nvGraphicFramePr>
          <p:cNvPr id="6" name="Table 11">
            <a:extLst>
              <a:ext uri="{FF2B5EF4-FFF2-40B4-BE49-F238E27FC236}">
                <a16:creationId xmlns:a16="http://schemas.microsoft.com/office/drawing/2014/main" id="{66CE5416-F4FC-92E6-17E3-C50518B4CF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0891238"/>
              </p:ext>
            </p:extLst>
          </p:nvPr>
        </p:nvGraphicFramePr>
        <p:xfrm>
          <a:off x="5772925" y="267657"/>
          <a:ext cx="2375482" cy="2225500"/>
        </p:xfrm>
        <a:graphic>
          <a:graphicData uri="http://schemas.openxmlformats.org/drawingml/2006/table">
            <a:tbl>
              <a:tblPr firstRow="1">
                <a:tableStyleId>{F5AB1C69-6EDB-4FF4-983F-18BD219EF322}</a:tableStyleId>
              </a:tblPr>
              <a:tblGrid>
                <a:gridCol w="471805">
                  <a:extLst>
                    <a:ext uri="{9D8B030D-6E8A-4147-A177-3AD203B41FA5}">
                      <a16:colId xmlns:a16="http://schemas.microsoft.com/office/drawing/2014/main" val="1812241309"/>
                    </a:ext>
                  </a:extLst>
                </a:gridCol>
                <a:gridCol w="471805">
                  <a:extLst>
                    <a:ext uri="{9D8B030D-6E8A-4147-A177-3AD203B41FA5}">
                      <a16:colId xmlns:a16="http://schemas.microsoft.com/office/drawing/2014/main" val="2763815121"/>
                    </a:ext>
                  </a:extLst>
                </a:gridCol>
                <a:gridCol w="471805">
                  <a:extLst>
                    <a:ext uri="{9D8B030D-6E8A-4147-A177-3AD203B41FA5}">
                      <a16:colId xmlns:a16="http://schemas.microsoft.com/office/drawing/2014/main" val="2782096497"/>
                    </a:ext>
                  </a:extLst>
                </a:gridCol>
                <a:gridCol w="471805">
                  <a:extLst>
                    <a:ext uri="{9D8B030D-6E8A-4147-A177-3AD203B41FA5}">
                      <a16:colId xmlns:a16="http://schemas.microsoft.com/office/drawing/2014/main" val="2255224168"/>
                    </a:ext>
                  </a:extLst>
                </a:gridCol>
                <a:gridCol w="488262">
                  <a:extLst>
                    <a:ext uri="{9D8B030D-6E8A-4147-A177-3AD203B41FA5}">
                      <a16:colId xmlns:a16="http://schemas.microsoft.com/office/drawing/2014/main" val="3509057409"/>
                    </a:ext>
                  </a:extLst>
                </a:gridCol>
              </a:tblGrid>
              <a:tr h="445100">
                <a:tc>
                  <a:txBody>
                    <a:bodyPr/>
                    <a:lstStyle/>
                    <a:p>
                      <a:r>
                        <a:rPr lang="en-US" sz="1200" dirty="0"/>
                        <a:t>Y1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Y2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Y3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Y4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Y5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434436"/>
                  </a:ext>
                </a:extLst>
              </a:tr>
              <a:tr h="44510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085529"/>
                  </a:ext>
                </a:extLst>
              </a:tr>
              <a:tr h="445100">
                <a:tc>
                  <a:txBody>
                    <a:bodyPr/>
                    <a:lstStyle/>
                    <a:p>
                      <a:r>
                        <a:rPr lang="en-US" sz="1200" dirty="0"/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205536"/>
                  </a:ext>
                </a:extLst>
              </a:tr>
              <a:tr h="445100">
                <a:tc>
                  <a:txBody>
                    <a:bodyPr/>
                    <a:lstStyle/>
                    <a:p>
                      <a:r>
                        <a:rPr lang="en-US" sz="1200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dirty="0"/>
                        <a:t>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28337"/>
                  </a:ext>
                </a:extLst>
              </a:tr>
              <a:tr h="445100"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819054"/>
                  </a:ext>
                </a:extLst>
              </a:tr>
            </a:tbl>
          </a:graphicData>
        </a:graphic>
      </p:graphicFrame>
      <p:graphicFrame>
        <p:nvGraphicFramePr>
          <p:cNvPr id="7" name="Table 11">
            <a:extLst>
              <a:ext uri="{FF2B5EF4-FFF2-40B4-BE49-F238E27FC236}">
                <a16:creationId xmlns:a16="http://schemas.microsoft.com/office/drawing/2014/main" id="{84F75E1C-91D2-8F44-B51A-9C0FEAC491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2218093"/>
              </p:ext>
            </p:extLst>
          </p:nvPr>
        </p:nvGraphicFramePr>
        <p:xfrm>
          <a:off x="1675512" y="1305305"/>
          <a:ext cx="1701689" cy="1127172"/>
        </p:xfrm>
        <a:graphic>
          <a:graphicData uri="http://schemas.openxmlformats.org/drawingml/2006/table">
            <a:tbl>
              <a:tblPr firstRow="1">
                <a:tableStyleId>{F5AB1C69-6EDB-4FF4-983F-18BD219EF322}</a:tableStyleId>
              </a:tblPr>
              <a:tblGrid>
                <a:gridCol w="425768">
                  <a:extLst>
                    <a:ext uri="{9D8B030D-6E8A-4147-A177-3AD203B41FA5}">
                      <a16:colId xmlns:a16="http://schemas.microsoft.com/office/drawing/2014/main" val="2763815121"/>
                    </a:ext>
                  </a:extLst>
                </a:gridCol>
                <a:gridCol w="425768">
                  <a:extLst>
                    <a:ext uri="{9D8B030D-6E8A-4147-A177-3AD203B41FA5}">
                      <a16:colId xmlns:a16="http://schemas.microsoft.com/office/drawing/2014/main" val="2782096497"/>
                    </a:ext>
                  </a:extLst>
                </a:gridCol>
                <a:gridCol w="425768">
                  <a:extLst>
                    <a:ext uri="{9D8B030D-6E8A-4147-A177-3AD203B41FA5}">
                      <a16:colId xmlns:a16="http://schemas.microsoft.com/office/drawing/2014/main" val="2255224168"/>
                    </a:ext>
                  </a:extLst>
                </a:gridCol>
                <a:gridCol w="424385">
                  <a:extLst>
                    <a:ext uri="{9D8B030D-6E8A-4147-A177-3AD203B41FA5}">
                      <a16:colId xmlns:a16="http://schemas.microsoft.com/office/drawing/2014/main" val="3509057409"/>
                    </a:ext>
                  </a:extLst>
                </a:gridCol>
              </a:tblGrid>
              <a:tr h="281793">
                <a:tc>
                  <a:txBody>
                    <a:bodyPr/>
                    <a:lstStyle/>
                    <a:p>
                      <a:r>
                        <a:rPr lang="en-US" sz="1200" dirty="0"/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0239875"/>
                  </a:ext>
                </a:extLst>
              </a:tr>
              <a:tr h="281793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085529"/>
                  </a:ext>
                </a:extLst>
              </a:tr>
              <a:tr h="281793">
                <a:tc>
                  <a:txBody>
                    <a:bodyPr/>
                    <a:lstStyle/>
                    <a:p>
                      <a:r>
                        <a:rPr lang="en-US" sz="1200" dirty="0"/>
                        <a:t>.20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205536"/>
                  </a:ext>
                </a:extLst>
              </a:tr>
              <a:tr h="281793">
                <a:tc>
                  <a:txBody>
                    <a:bodyPr/>
                    <a:lstStyle/>
                    <a:p>
                      <a:r>
                        <a:rPr lang="en-US" sz="1200" dirty="0"/>
                        <a:t>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2833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8E19CE9-56F6-D49D-605B-CF66EF096FC0}"/>
              </a:ext>
            </a:extLst>
          </p:cNvPr>
          <p:cNvSpPr txBox="1"/>
          <p:nvPr/>
        </p:nvSpPr>
        <p:spPr>
          <a:xfrm>
            <a:off x="474479" y="2101425"/>
            <a:ext cx="1400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Investor 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47BF35-78E7-7A2F-1613-8ED2845D0D64}"/>
              </a:ext>
            </a:extLst>
          </p:cNvPr>
          <p:cNvSpPr txBox="1"/>
          <p:nvPr/>
        </p:nvSpPr>
        <p:spPr>
          <a:xfrm>
            <a:off x="474479" y="1838325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Investor 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0B7C8E-4195-1B09-4006-0A930949FA8F}"/>
              </a:ext>
            </a:extLst>
          </p:cNvPr>
          <p:cNvSpPr txBox="1"/>
          <p:nvPr/>
        </p:nvSpPr>
        <p:spPr>
          <a:xfrm>
            <a:off x="474479" y="1543433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Investor 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6ABA4C-CAA2-FE08-70F6-2C78586CBF8C}"/>
              </a:ext>
            </a:extLst>
          </p:cNvPr>
          <p:cNvSpPr txBox="1"/>
          <p:nvPr/>
        </p:nvSpPr>
        <p:spPr>
          <a:xfrm>
            <a:off x="4638768" y="704848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Greece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395DE2-D396-482A-4998-B329E2879456}"/>
              </a:ext>
            </a:extLst>
          </p:cNvPr>
          <p:cNvSpPr txBox="1"/>
          <p:nvPr/>
        </p:nvSpPr>
        <p:spPr>
          <a:xfrm>
            <a:off x="4638768" y="1168953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Brazil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FAA80B-6D31-B708-0793-486554ED2509}"/>
              </a:ext>
            </a:extLst>
          </p:cNvPr>
          <p:cNvSpPr txBox="1"/>
          <p:nvPr/>
        </p:nvSpPr>
        <p:spPr>
          <a:xfrm>
            <a:off x="4638768" y="1607982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Egypt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CE89FF-3960-2590-DC28-060FD8CFD806}"/>
              </a:ext>
            </a:extLst>
          </p:cNvPr>
          <p:cNvSpPr txBox="1"/>
          <p:nvPr/>
        </p:nvSpPr>
        <p:spPr>
          <a:xfrm>
            <a:off x="4638768" y="2045910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Argentina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D18B1D-69E1-1292-EB61-371A4CC1E021}"/>
              </a:ext>
            </a:extLst>
          </p:cNvPr>
          <p:cNvSpPr txBox="1"/>
          <p:nvPr/>
        </p:nvSpPr>
        <p:spPr>
          <a:xfrm>
            <a:off x="3927848" y="2558854"/>
            <a:ext cx="785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+.×</a:t>
            </a:r>
          </a:p>
        </p:txBody>
      </p:sp>
      <p:graphicFrame>
        <p:nvGraphicFramePr>
          <p:cNvPr id="17" name="Table 11">
            <a:extLst>
              <a:ext uri="{FF2B5EF4-FFF2-40B4-BE49-F238E27FC236}">
                <a16:creationId xmlns:a16="http://schemas.microsoft.com/office/drawing/2014/main" id="{72C4B833-B2A2-6A4C-4536-4554B73973D0}"/>
              </a:ext>
            </a:extLst>
          </p:cNvPr>
          <p:cNvGraphicFramePr>
            <a:graphicFrameLocks noGrp="1"/>
          </p:cNvGraphicFramePr>
          <p:nvPr/>
        </p:nvGraphicFramePr>
        <p:xfrm>
          <a:off x="3354985" y="3120713"/>
          <a:ext cx="2567565" cy="1317939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557204">
                  <a:extLst>
                    <a:ext uri="{9D8B030D-6E8A-4147-A177-3AD203B41FA5}">
                      <a16:colId xmlns:a16="http://schemas.microsoft.com/office/drawing/2014/main" val="2763815121"/>
                    </a:ext>
                  </a:extLst>
                </a:gridCol>
                <a:gridCol w="471805">
                  <a:extLst>
                    <a:ext uri="{9D8B030D-6E8A-4147-A177-3AD203B41FA5}">
                      <a16:colId xmlns:a16="http://schemas.microsoft.com/office/drawing/2014/main" val="2782096497"/>
                    </a:ext>
                  </a:extLst>
                </a:gridCol>
                <a:gridCol w="512852">
                  <a:extLst>
                    <a:ext uri="{9D8B030D-6E8A-4147-A177-3AD203B41FA5}">
                      <a16:colId xmlns:a16="http://schemas.microsoft.com/office/drawing/2014/main" val="2255224168"/>
                    </a:ext>
                  </a:extLst>
                </a:gridCol>
                <a:gridCol w="512852">
                  <a:extLst>
                    <a:ext uri="{9D8B030D-6E8A-4147-A177-3AD203B41FA5}">
                      <a16:colId xmlns:a16="http://schemas.microsoft.com/office/drawing/2014/main" val="143774915"/>
                    </a:ext>
                  </a:extLst>
                </a:gridCol>
                <a:gridCol w="512852">
                  <a:extLst>
                    <a:ext uri="{9D8B030D-6E8A-4147-A177-3AD203B41FA5}">
                      <a16:colId xmlns:a16="http://schemas.microsoft.com/office/drawing/2014/main" val="3509057409"/>
                    </a:ext>
                  </a:extLst>
                </a:gridCol>
              </a:tblGrid>
              <a:tr h="439313">
                <a:tc>
                  <a:txBody>
                    <a:bodyPr/>
                    <a:lstStyle/>
                    <a:p>
                      <a:r>
                        <a:rPr lang="en-US" sz="1200" dirty="0"/>
                        <a:t>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085529"/>
                  </a:ext>
                </a:extLst>
              </a:tr>
              <a:tr h="439313">
                <a:tc>
                  <a:txBody>
                    <a:bodyPr/>
                    <a:lstStyle/>
                    <a:p>
                      <a:r>
                        <a:rPr lang="en-US" sz="1200" dirty="0"/>
                        <a:t>164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205536"/>
                  </a:ext>
                </a:extLst>
              </a:tr>
              <a:tr h="439313">
                <a:tc>
                  <a:txBody>
                    <a:bodyPr/>
                    <a:lstStyle/>
                    <a:p>
                      <a:r>
                        <a:rPr lang="en-US" sz="1200" dirty="0"/>
                        <a:t>116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28337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7C98E88-8B81-4552-B3CB-AF508B0863AF}"/>
              </a:ext>
            </a:extLst>
          </p:cNvPr>
          <p:cNvSpPr txBox="1"/>
          <p:nvPr/>
        </p:nvSpPr>
        <p:spPr>
          <a:xfrm>
            <a:off x="6609122" y="2468381"/>
            <a:ext cx="7030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$ MM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33DCE6-1473-EE01-62B3-46C4D3CC8FFA}"/>
              </a:ext>
            </a:extLst>
          </p:cNvPr>
          <p:cNvSpPr txBox="1"/>
          <p:nvPr/>
        </p:nvSpPr>
        <p:spPr>
          <a:xfrm>
            <a:off x="1818153" y="2417963"/>
            <a:ext cx="17852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% Invested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B9FE4C-3697-E7AC-AF1D-82B1D4F97A86}"/>
              </a:ext>
            </a:extLst>
          </p:cNvPr>
          <p:cNvSpPr txBox="1"/>
          <p:nvPr/>
        </p:nvSpPr>
        <p:spPr>
          <a:xfrm>
            <a:off x="465835" y="2859265"/>
            <a:ext cx="1654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.50 × 120</a:t>
            </a:r>
          </a:p>
        </p:txBody>
      </p:sp>
    </p:spTree>
    <p:extLst>
      <p:ext uri="{BB962C8B-B14F-4D97-AF65-F5344CB8AC3E}">
        <p14:creationId xmlns:p14="http://schemas.microsoft.com/office/powerpoint/2010/main" val="1967266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38599D-E5AF-89F1-1B61-0BC5023B3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461" y="834562"/>
            <a:ext cx="4251375" cy="425216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2900" dirty="0"/>
              <a:t>3 investors at 4 locations over 5 years 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5CD41C0-6555-CBD8-7964-9C5FE46CB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Matrix Product</a:t>
            </a:r>
          </a:p>
        </p:txBody>
      </p:sp>
      <p:graphicFrame>
        <p:nvGraphicFramePr>
          <p:cNvPr id="6" name="Table 11">
            <a:extLst>
              <a:ext uri="{FF2B5EF4-FFF2-40B4-BE49-F238E27FC236}">
                <a16:creationId xmlns:a16="http://schemas.microsoft.com/office/drawing/2014/main" id="{66CE5416-F4FC-92E6-17E3-C50518B4CF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1599335"/>
              </p:ext>
            </p:extLst>
          </p:nvPr>
        </p:nvGraphicFramePr>
        <p:xfrm>
          <a:off x="5772925" y="267657"/>
          <a:ext cx="2375482" cy="2225500"/>
        </p:xfrm>
        <a:graphic>
          <a:graphicData uri="http://schemas.openxmlformats.org/drawingml/2006/table">
            <a:tbl>
              <a:tblPr firstRow="1">
                <a:tableStyleId>{F5AB1C69-6EDB-4FF4-983F-18BD219EF322}</a:tableStyleId>
              </a:tblPr>
              <a:tblGrid>
                <a:gridCol w="471805">
                  <a:extLst>
                    <a:ext uri="{9D8B030D-6E8A-4147-A177-3AD203B41FA5}">
                      <a16:colId xmlns:a16="http://schemas.microsoft.com/office/drawing/2014/main" val="1812241309"/>
                    </a:ext>
                  </a:extLst>
                </a:gridCol>
                <a:gridCol w="471805">
                  <a:extLst>
                    <a:ext uri="{9D8B030D-6E8A-4147-A177-3AD203B41FA5}">
                      <a16:colId xmlns:a16="http://schemas.microsoft.com/office/drawing/2014/main" val="2763815121"/>
                    </a:ext>
                  </a:extLst>
                </a:gridCol>
                <a:gridCol w="471805">
                  <a:extLst>
                    <a:ext uri="{9D8B030D-6E8A-4147-A177-3AD203B41FA5}">
                      <a16:colId xmlns:a16="http://schemas.microsoft.com/office/drawing/2014/main" val="2782096497"/>
                    </a:ext>
                  </a:extLst>
                </a:gridCol>
                <a:gridCol w="471805">
                  <a:extLst>
                    <a:ext uri="{9D8B030D-6E8A-4147-A177-3AD203B41FA5}">
                      <a16:colId xmlns:a16="http://schemas.microsoft.com/office/drawing/2014/main" val="2255224168"/>
                    </a:ext>
                  </a:extLst>
                </a:gridCol>
                <a:gridCol w="488262">
                  <a:extLst>
                    <a:ext uri="{9D8B030D-6E8A-4147-A177-3AD203B41FA5}">
                      <a16:colId xmlns:a16="http://schemas.microsoft.com/office/drawing/2014/main" val="3509057409"/>
                    </a:ext>
                  </a:extLst>
                </a:gridCol>
              </a:tblGrid>
              <a:tr h="445100">
                <a:tc>
                  <a:txBody>
                    <a:bodyPr/>
                    <a:lstStyle/>
                    <a:p>
                      <a:r>
                        <a:rPr lang="en-US" sz="1200" dirty="0"/>
                        <a:t>Y1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Y2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Y3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Y4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Y5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434436"/>
                  </a:ext>
                </a:extLst>
              </a:tr>
              <a:tr h="44510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085529"/>
                  </a:ext>
                </a:extLst>
              </a:tr>
              <a:tr h="44510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205536"/>
                  </a:ext>
                </a:extLst>
              </a:tr>
              <a:tr h="445100">
                <a:tc>
                  <a:txBody>
                    <a:bodyPr/>
                    <a:lstStyle/>
                    <a:p>
                      <a:r>
                        <a:rPr lang="en-US" sz="1200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dirty="0"/>
                        <a:t>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28337"/>
                  </a:ext>
                </a:extLst>
              </a:tr>
              <a:tr h="445100"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819054"/>
                  </a:ext>
                </a:extLst>
              </a:tr>
            </a:tbl>
          </a:graphicData>
        </a:graphic>
      </p:graphicFrame>
      <p:graphicFrame>
        <p:nvGraphicFramePr>
          <p:cNvPr id="7" name="Table 11">
            <a:extLst>
              <a:ext uri="{FF2B5EF4-FFF2-40B4-BE49-F238E27FC236}">
                <a16:creationId xmlns:a16="http://schemas.microsoft.com/office/drawing/2014/main" id="{84F75E1C-91D2-8F44-B51A-9C0FEAC491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9186765"/>
              </p:ext>
            </p:extLst>
          </p:nvPr>
        </p:nvGraphicFramePr>
        <p:xfrm>
          <a:off x="1675512" y="1305305"/>
          <a:ext cx="1701689" cy="1127172"/>
        </p:xfrm>
        <a:graphic>
          <a:graphicData uri="http://schemas.openxmlformats.org/drawingml/2006/table">
            <a:tbl>
              <a:tblPr firstRow="1">
                <a:tableStyleId>{F5AB1C69-6EDB-4FF4-983F-18BD219EF322}</a:tableStyleId>
              </a:tblPr>
              <a:tblGrid>
                <a:gridCol w="425768">
                  <a:extLst>
                    <a:ext uri="{9D8B030D-6E8A-4147-A177-3AD203B41FA5}">
                      <a16:colId xmlns:a16="http://schemas.microsoft.com/office/drawing/2014/main" val="2763815121"/>
                    </a:ext>
                  </a:extLst>
                </a:gridCol>
                <a:gridCol w="425768">
                  <a:extLst>
                    <a:ext uri="{9D8B030D-6E8A-4147-A177-3AD203B41FA5}">
                      <a16:colId xmlns:a16="http://schemas.microsoft.com/office/drawing/2014/main" val="2782096497"/>
                    </a:ext>
                  </a:extLst>
                </a:gridCol>
                <a:gridCol w="425768">
                  <a:extLst>
                    <a:ext uri="{9D8B030D-6E8A-4147-A177-3AD203B41FA5}">
                      <a16:colId xmlns:a16="http://schemas.microsoft.com/office/drawing/2014/main" val="2255224168"/>
                    </a:ext>
                  </a:extLst>
                </a:gridCol>
                <a:gridCol w="424385">
                  <a:extLst>
                    <a:ext uri="{9D8B030D-6E8A-4147-A177-3AD203B41FA5}">
                      <a16:colId xmlns:a16="http://schemas.microsoft.com/office/drawing/2014/main" val="3509057409"/>
                    </a:ext>
                  </a:extLst>
                </a:gridCol>
              </a:tblGrid>
              <a:tr h="281793">
                <a:tc>
                  <a:txBody>
                    <a:bodyPr/>
                    <a:lstStyle/>
                    <a:p>
                      <a:r>
                        <a:rPr lang="en-US" sz="1200" dirty="0"/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0239875"/>
                  </a:ext>
                </a:extLst>
              </a:tr>
              <a:tr h="281793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.10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085529"/>
                  </a:ext>
                </a:extLst>
              </a:tr>
              <a:tr h="281793">
                <a:tc>
                  <a:txBody>
                    <a:bodyPr/>
                    <a:lstStyle/>
                    <a:p>
                      <a:r>
                        <a:rPr lang="en-US" sz="1200" dirty="0"/>
                        <a:t>.20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205536"/>
                  </a:ext>
                </a:extLst>
              </a:tr>
              <a:tr h="281793">
                <a:tc>
                  <a:txBody>
                    <a:bodyPr/>
                    <a:lstStyle/>
                    <a:p>
                      <a:r>
                        <a:rPr lang="en-US" sz="1200" dirty="0"/>
                        <a:t>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2833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8E19CE9-56F6-D49D-605B-CF66EF096FC0}"/>
              </a:ext>
            </a:extLst>
          </p:cNvPr>
          <p:cNvSpPr txBox="1"/>
          <p:nvPr/>
        </p:nvSpPr>
        <p:spPr>
          <a:xfrm>
            <a:off x="474479" y="2101425"/>
            <a:ext cx="1400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Investor 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47BF35-78E7-7A2F-1613-8ED2845D0D64}"/>
              </a:ext>
            </a:extLst>
          </p:cNvPr>
          <p:cNvSpPr txBox="1"/>
          <p:nvPr/>
        </p:nvSpPr>
        <p:spPr>
          <a:xfrm>
            <a:off x="474479" y="1838325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Investor 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0B7C8E-4195-1B09-4006-0A930949FA8F}"/>
              </a:ext>
            </a:extLst>
          </p:cNvPr>
          <p:cNvSpPr txBox="1"/>
          <p:nvPr/>
        </p:nvSpPr>
        <p:spPr>
          <a:xfrm>
            <a:off x="474479" y="1543433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Investor 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6ABA4C-CAA2-FE08-70F6-2C78586CBF8C}"/>
              </a:ext>
            </a:extLst>
          </p:cNvPr>
          <p:cNvSpPr txBox="1"/>
          <p:nvPr/>
        </p:nvSpPr>
        <p:spPr>
          <a:xfrm>
            <a:off x="4638768" y="704848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Greece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395DE2-D396-482A-4998-B329E2879456}"/>
              </a:ext>
            </a:extLst>
          </p:cNvPr>
          <p:cNvSpPr txBox="1"/>
          <p:nvPr/>
        </p:nvSpPr>
        <p:spPr>
          <a:xfrm>
            <a:off x="4638768" y="1168953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Brazil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FAA80B-6D31-B708-0793-486554ED2509}"/>
              </a:ext>
            </a:extLst>
          </p:cNvPr>
          <p:cNvSpPr txBox="1"/>
          <p:nvPr/>
        </p:nvSpPr>
        <p:spPr>
          <a:xfrm>
            <a:off x="4638768" y="1607982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Egypt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CE89FF-3960-2590-DC28-060FD8CFD806}"/>
              </a:ext>
            </a:extLst>
          </p:cNvPr>
          <p:cNvSpPr txBox="1"/>
          <p:nvPr/>
        </p:nvSpPr>
        <p:spPr>
          <a:xfrm>
            <a:off x="4638768" y="2045910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Argentina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D18B1D-69E1-1292-EB61-371A4CC1E021}"/>
              </a:ext>
            </a:extLst>
          </p:cNvPr>
          <p:cNvSpPr txBox="1"/>
          <p:nvPr/>
        </p:nvSpPr>
        <p:spPr>
          <a:xfrm>
            <a:off x="3927848" y="2558854"/>
            <a:ext cx="785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+.×</a:t>
            </a:r>
          </a:p>
        </p:txBody>
      </p:sp>
      <p:graphicFrame>
        <p:nvGraphicFramePr>
          <p:cNvPr id="17" name="Table 11">
            <a:extLst>
              <a:ext uri="{FF2B5EF4-FFF2-40B4-BE49-F238E27FC236}">
                <a16:creationId xmlns:a16="http://schemas.microsoft.com/office/drawing/2014/main" id="{72C4B833-B2A2-6A4C-4536-4554B73973D0}"/>
              </a:ext>
            </a:extLst>
          </p:cNvPr>
          <p:cNvGraphicFramePr>
            <a:graphicFrameLocks noGrp="1"/>
          </p:cNvGraphicFramePr>
          <p:nvPr/>
        </p:nvGraphicFramePr>
        <p:xfrm>
          <a:off x="3354985" y="3120713"/>
          <a:ext cx="2567565" cy="1317939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557204">
                  <a:extLst>
                    <a:ext uri="{9D8B030D-6E8A-4147-A177-3AD203B41FA5}">
                      <a16:colId xmlns:a16="http://schemas.microsoft.com/office/drawing/2014/main" val="2763815121"/>
                    </a:ext>
                  </a:extLst>
                </a:gridCol>
                <a:gridCol w="471805">
                  <a:extLst>
                    <a:ext uri="{9D8B030D-6E8A-4147-A177-3AD203B41FA5}">
                      <a16:colId xmlns:a16="http://schemas.microsoft.com/office/drawing/2014/main" val="2782096497"/>
                    </a:ext>
                  </a:extLst>
                </a:gridCol>
                <a:gridCol w="512852">
                  <a:extLst>
                    <a:ext uri="{9D8B030D-6E8A-4147-A177-3AD203B41FA5}">
                      <a16:colId xmlns:a16="http://schemas.microsoft.com/office/drawing/2014/main" val="2255224168"/>
                    </a:ext>
                  </a:extLst>
                </a:gridCol>
                <a:gridCol w="512852">
                  <a:extLst>
                    <a:ext uri="{9D8B030D-6E8A-4147-A177-3AD203B41FA5}">
                      <a16:colId xmlns:a16="http://schemas.microsoft.com/office/drawing/2014/main" val="143774915"/>
                    </a:ext>
                  </a:extLst>
                </a:gridCol>
                <a:gridCol w="512852">
                  <a:extLst>
                    <a:ext uri="{9D8B030D-6E8A-4147-A177-3AD203B41FA5}">
                      <a16:colId xmlns:a16="http://schemas.microsoft.com/office/drawing/2014/main" val="3509057409"/>
                    </a:ext>
                  </a:extLst>
                </a:gridCol>
              </a:tblGrid>
              <a:tr h="439313">
                <a:tc>
                  <a:txBody>
                    <a:bodyPr/>
                    <a:lstStyle/>
                    <a:p>
                      <a:r>
                        <a:rPr lang="en-US" sz="1200" dirty="0"/>
                        <a:t>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085529"/>
                  </a:ext>
                </a:extLst>
              </a:tr>
              <a:tr h="439313">
                <a:tc>
                  <a:txBody>
                    <a:bodyPr/>
                    <a:lstStyle/>
                    <a:p>
                      <a:r>
                        <a:rPr lang="en-US" sz="1200" dirty="0"/>
                        <a:t>164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205536"/>
                  </a:ext>
                </a:extLst>
              </a:tr>
              <a:tr h="439313">
                <a:tc>
                  <a:txBody>
                    <a:bodyPr/>
                    <a:lstStyle/>
                    <a:p>
                      <a:r>
                        <a:rPr lang="en-US" sz="1200" dirty="0"/>
                        <a:t>116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28337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7C98E88-8B81-4552-B3CB-AF508B0863AF}"/>
              </a:ext>
            </a:extLst>
          </p:cNvPr>
          <p:cNvSpPr txBox="1"/>
          <p:nvPr/>
        </p:nvSpPr>
        <p:spPr>
          <a:xfrm>
            <a:off x="6609122" y="2468381"/>
            <a:ext cx="7030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$ MM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33DCE6-1473-EE01-62B3-46C4D3CC8FFA}"/>
              </a:ext>
            </a:extLst>
          </p:cNvPr>
          <p:cNvSpPr txBox="1"/>
          <p:nvPr/>
        </p:nvSpPr>
        <p:spPr>
          <a:xfrm>
            <a:off x="1818153" y="2417963"/>
            <a:ext cx="17852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% Invested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B9FE4C-3697-E7AC-AF1D-82B1D4F97A86}"/>
              </a:ext>
            </a:extLst>
          </p:cNvPr>
          <p:cNvSpPr txBox="1"/>
          <p:nvPr/>
        </p:nvSpPr>
        <p:spPr>
          <a:xfrm>
            <a:off x="465835" y="2859265"/>
            <a:ext cx="1654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.50 × 120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2717EDF-9B18-0901-25EB-003046DF92DA}"/>
              </a:ext>
            </a:extLst>
          </p:cNvPr>
          <p:cNvSpPr txBox="1"/>
          <p:nvPr/>
        </p:nvSpPr>
        <p:spPr>
          <a:xfrm>
            <a:off x="465835" y="3207603"/>
            <a:ext cx="1654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.10 × 200</a:t>
            </a:r>
          </a:p>
        </p:txBody>
      </p:sp>
    </p:spTree>
    <p:extLst>
      <p:ext uri="{BB962C8B-B14F-4D97-AF65-F5344CB8AC3E}">
        <p14:creationId xmlns:p14="http://schemas.microsoft.com/office/powerpoint/2010/main" val="4146315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38599D-E5AF-89F1-1B61-0BC5023B3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461" y="834562"/>
            <a:ext cx="4251375" cy="425216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2900" dirty="0"/>
              <a:t>3 investors at 4 locations over 5 years 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5CD41C0-6555-CBD8-7964-9C5FE46CB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Matrix Product</a:t>
            </a:r>
          </a:p>
        </p:txBody>
      </p:sp>
      <p:graphicFrame>
        <p:nvGraphicFramePr>
          <p:cNvPr id="6" name="Table 11">
            <a:extLst>
              <a:ext uri="{FF2B5EF4-FFF2-40B4-BE49-F238E27FC236}">
                <a16:creationId xmlns:a16="http://schemas.microsoft.com/office/drawing/2014/main" id="{66CE5416-F4FC-92E6-17E3-C50518B4CF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7321700"/>
              </p:ext>
            </p:extLst>
          </p:nvPr>
        </p:nvGraphicFramePr>
        <p:xfrm>
          <a:off x="5772925" y="267657"/>
          <a:ext cx="2375482" cy="2225500"/>
        </p:xfrm>
        <a:graphic>
          <a:graphicData uri="http://schemas.openxmlformats.org/drawingml/2006/table">
            <a:tbl>
              <a:tblPr firstRow="1">
                <a:tableStyleId>{F5AB1C69-6EDB-4FF4-983F-18BD219EF322}</a:tableStyleId>
              </a:tblPr>
              <a:tblGrid>
                <a:gridCol w="471805">
                  <a:extLst>
                    <a:ext uri="{9D8B030D-6E8A-4147-A177-3AD203B41FA5}">
                      <a16:colId xmlns:a16="http://schemas.microsoft.com/office/drawing/2014/main" val="1812241309"/>
                    </a:ext>
                  </a:extLst>
                </a:gridCol>
                <a:gridCol w="471805">
                  <a:extLst>
                    <a:ext uri="{9D8B030D-6E8A-4147-A177-3AD203B41FA5}">
                      <a16:colId xmlns:a16="http://schemas.microsoft.com/office/drawing/2014/main" val="2763815121"/>
                    </a:ext>
                  </a:extLst>
                </a:gridCol>
                <a:gridCol w="471805">
                  <a:extLst>
                    <a:ext uri="{9D8B030D-6E8A-4147-A177-3AD203B41FA5}">
                      <a16:colId xmlns:a16="http://schemas.microsoft.com/office/drawing/2014/main" val="2782096497"/>
                    </a:ext>
                  </a:extLst>
                </a:gridCol>
                <a:gridCol w="471805">
                  <a:extLst>
                    <a:ext uri="{9D8B030D-6E8A-4147-A177-3AD203B41FA5}">
                      <a16:colId xmlns:a16="http://schemas.microsoft.com/office/drawing/2014/main" val="2255224168"/>
                    </a:ext>
                  </a:extLst>
                </a:gridCol>
                <a:gridCol w="488262">
                  <a:extLst>
                    <a:ext uri="{9D8B030D-6E8A-4147-A177-3AD203B41FA5}">
                      <a16:colId xmlns:a16="http://schemas.microsoft.com/office/drawing/2014/main" val="3509057409"/>
                    </a:ext>
                  </a:extLst>
                </a:gridCol>
              </a:tblGrid>
              <a:tr h="445100">
                <a:tc>
                  <a:txBody>
                    <a:bodyPr/>
                    <a:lstStyle/>
                    <a:p>
                      <a:r>
                        <a:rPr lang="en-US" sz="1200" dirty="0"/>
                        <a:t>Y1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Y2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Y3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Y4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Y5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434436"/>
                  </a:ext>
                </a:extLst>
              </a:tr>
              <a:tr h="44510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085529"/>
                  </a:ext>
                </a:extLst>
              </a:tr>
              <a:tr h="44510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205536"/>
                  </a:ext>
                </a:extLst>
              </a:tr>
              <a:tr h="44510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dirty="0"/>
                        <a:t>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28337"/>
                  </a:ext>
                </a:extLst>
              </a:tr>
              <a:tr h="445100"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819054"/>
                  </a:ext>
                </a:extLst>
              </a:tr>
            </a:tbl>
          </a:graphicData>
        </a:graphic>
      </p:graphicFrame>
      <p:graphicFrame>
        <p:nvGraphicFramePr>
          <p:cNvPr id="7" name="Table 11">
            <a:extLst>
              <a:ext uri="{FF2B5EF4-FFF2-40B4-BE49-F238E27FC236}">
                <a16:creationId xmlns:a16="http://schemas.microsoft.com/office/drawing/2014/main" id="{84F75E1C-91D2-8F44-B51A-9C0FEAC491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3707120"/>
              </p:ext>
            </p:extLst>
          </p:nvPr>
        </p:nvGraphicFramePr>
        <p:xfrm>
          <a:off x="1675512" y="1305305"/>
          <a:ext cx="1701689" cy="1127172"/>
        </p:xfrm>
        <a:graphic>
          <a:graphicData uri="http://schemas.openxmlformats.org/drawingml/2006/table">
            <a:tbl>
              <a:tblPr firstRow="1">
                <a:tableStyleId>{F5AB1C69-6EDB-4FF4-983F-18BD219EF322}</a:tableStyleId>
              </a:tblPr>
              <a:tblGrid>
                <a:gridCol w="425768">
                  <a:extLst>
                    <a:ext uri="{9D8B030D-6E8A-4147-A177-3AD203B41FA5}">
                      <a16:colId xmlns:a16="http://schemas.microsoft.com/office/drawing/2014/main" val="2763815121"/>
                    </a:ext>
                  </a:extLst>
                </a:gridCol>
                <a:gridCol w="425768">
                  <a:extLst>
                    <a:ext uri="{9D8B030D-6E8A-4147-A177-3AD203B41FA5}">
                      <a16:colId xmlns:a16="http://schemas.microsoft.com/office/drawing/2014/main" val="2782096497"/>
                    </a:ext>
                  </a:extLst>
                </a:gridCol>
                <a:gridCol w="425768">
                  <a:extLst>
                    <a:ext uri="{9D8B030D-6E8A-4147-A177-3AD203B41FA5}">
                      <a16:colId xmlns:a16="http://schemas.microsoft.com/office/drawing/2014/main" val="2255224168"/>
                    </a:ext>
                  </a:extLst>
                </a:gridCol>
                <a:gridCol w="424385">
                  <a:extLst>
                    <a:ext uri="{9D8B030D-6E8A-4147-A177-3AD203B41FA5}">
                      <a16:colId xmlns:a16="http://schemas.microsoft.com/office/drawing/2014/main" val="3509057409"/>
                    </a:ext>
                  </a:extLst>
                </a:gridCol>
              </a:tblGrid>
              <a:tr h="281793">
                <a:tc>
                  <a:txBody>
                    <a:bodyPr/>
                    <a:lstStyle/>
                    <a:p>
                      <a:r>
                        <a:rPr lang="en-US" sz="1200" dirty="0"/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0239875"/>
                  </a:ext>
                </a:extLst>
              </a:tr>
              <a:tr h="281793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.10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.20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085529"/>
                  </a:ext>
                </a:extLst>
              </a:tr>
              <a:tr h="281793">
                <a:tc>
                  <a:txBody>
                    <a:bodyPr/>
                    <a:lstStyle/>
                    <a:p>
                      <a:r>
                        <a:rPr lang="en-US" sz="1200" dirty="0"/>
                        <a:t>.20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205536"/>
                  </a:ext>
                </a:extLst>
              </a:tr>
              <a:tr h="281793">
                <a:tc>
                  <a:txBody>
                    <a:bodyPr/>
                    <a:lstStyle/>
                    <a:p>
                      <a:r>
                        <a:rPr lang="en-US" sz="1200" dirty="0"/>
                        <a:t>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2833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8E19CE9-56F6-D49D-605B-CF66EF096FC0}"/>
              </a:ext>
            </a:extLst>
          </p:cNvPr>
          <p:cNvSpPr txBox="1"/>
          <p:nvPr/>
        </p:nvSpPr>
        <p:spPr>
          <a:xfrm>
            <a:off x="474479" y="2101425"/>
            <a:ext cx="1400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Investor 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47BF35-78E7-7A2F-1613-8ED2845D0D64}"/>
              </a:ext>
            </a:extLst>
          </p:cNvPr>
          <p:cNvSpPr txBox="1"/>
          <p:nvPr/>
        </p:nvSpPr>
        <p:spPr>
          <a:xfrm>
            <a:off x="474479" y="1838325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Investor 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0B7C8E-4195-1B09-4006-0A930949FA8F}"/>
              </a:ext>
            </a:extLst>
          </p:cNvPr>
          <p:cNvSpPr txBox="1"/>
          <p:nvPr/>
        </p:nvSpPr>
        <p:spPr>
          <a:xfrm>
            <a:off x="474479" y="1543433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Investor 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6ABA4C-CAA2-FE08-70F6-2C78586CBF8C}"/>
              </a:ext>
            </a:extLst>
          </p:cNvPr>
          <p:cNvSpPr txBox="1"/>
          <p:nvPr/>
        </p:nvSpPr>
        <p:spPr>
          <a:xfrm>
            <a:off x="4638768" y="704848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Greece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395DE2-D396-482A-4998-B329E2879456}"/>
              </a:ext>
            </a:extLst>
          </p:cNvPr>
          <p:cNvSpPr txBox="1"/>
          <p:nvPr/>
        </p:nvSpPr>
        <p:spPr>
          <a:xfrm>
            <a:off x="4638768" y="1168953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Brazil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FAA80B-6D31-B708-0793-486554ED2509}"/>
              </a:ext>
            </a:extLst>
          </p:cNvPr>
          <p:cNvSpPr txBox="1"/>
          <p:nvPr/>
        </p:nvSpPr>
        <p:spPr>
          <a:xfrm>
            <a:off x="4638768" y="1607982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Egypt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CE89FF-3960-2590-DC28-060FD8CFD806}"/>
              </a:ext>
            </a:extLst>
          </p:cNvPr>
          <p:cNvSpPr txBox="1"/>
          <p:nvPr/>
        </p:nvSpPr>
        <p:spPr>
          <a:xfrm>
            <a:off x="4638768" y="2045910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Argentina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D18B1D-69E1-1292-EB61-371A4CC1E021}"/>
              </a:ext>
            </a:extLst>
          </p:cNvPr>
          <p:cNvSpPr txBox="1"/>
          <p:nvPr/>
        </p:nvSpPr>
        <p:spPr>
          <a:xfrm>
            <a:off x="3927848" y="2558854"/>
            <a:ext cx="785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+.×</a:t>
            </a:r>
          </a:p>
        </p:txBody>
      </p:sp>
      <p:graphicFrame>
        <p:nvGraphicFramePr>
          <p:cNvPr id="17" name="Table 11">
            <a:extLst>
              <a:ext uri="{FF2B5EF4-FFF2-40B4-BE49-F238E27FC236}">
                <a16:creationId xmlns:a16="http://schemas.microsoft.com/office/drawing/2014/main" id="{72C4B833-B2A2-6A4C-4536-4554B73973D0}"/>
              </a:ext>
            </a:extLst>
          </p:cNvPr>
          <p:cNvGraphicFramePr>
            <a:graphicFrameLocks noGrp="1"/>
          </p:cNvGraphicFramePr>
          <p:nvPr/>
        </p:nvGraphicFramePr>
        <p:xfrm>
          <a:off x="3354985" y="3120713"/>
          <a:ext cx="2567565" cy="1317939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557204">
                  <a:extLst>
                    <a:ext uri="{9D8B030D-6E8A-4147-A177-3AD203B41FA5}">
                      <a16:colId xmlns:a16="http://schemas.microsoft.com/office/drawing/2014/main" val="2763815121"/>
                    </a:ext>
                  </a:extLst>
                </a:gridCol>
                <a:gridCol w="471805">
                  <a:extLst>
                    <a:ext uri="{9D8B030D-6E8A-4147-A177-3AD203B41FA5}">
                      <a16:colId xmlns:a16="http://schemas.microsoft.com/office/drawing/2014/main" val="2782096497"/>
                    </a:ext>
                  </a:extLst>
                </a:gridCol>
                <a:gridCol w="512852">
                  <a:extLst>
                    <a:ext uri="{9D8B030D-6E8A-4147-A177-3AD203B41FA5}">
                      <a16:colId xmlns:a16="http://schemas.microsoft.com/office/drawing/2014/main" val="2255224168"/>
                    </a:ext>
                  </a:extLst>
                </a:gridCol>
                <a:gridCol w="512852">
                  <a:extLst>
                    <a:ext uri="{9D8B030D-6E8A-4147-A177-3AD203B41FA5}">
                      <a16:colId xmlns:a16="http://schemas.microsoft.com/office/drawing/2014/main" val="143774915"/>
                    </a:ext>
                  </a:extLst>
                </a:gridCol>
                <a:gridCol w="512852">
                  <a:extLst>
                    <a:ext uri="{9D8B030D-6E8A-4147-A177-3AD203B41FA5}">
                      <a16:colId xmlns:a16="http://schemas.microsoft.com/office/drawing/2014/main" val="3509057409"/>
                    </a:ext>
                  </a:extLst>
                </a:gridCol>
              </a:tblGrid>
              <a:tr h="439313">
                <a:tc>
                  <a:txBody>
                    <a:bodyPr/>
                    <a:lstStyle/>
                    <a:p>
                      <a:r>
                        <a:rPr lang="en-US" sz="1200" dirty="0"/>
                        <a:t>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085529"/>
                  </a:ext>
                </a:extLst>
              </a:tr>
              <a:tr h="439313">
                <a:tc>
                  <a:txBody>
                    <a:bodyPr/>
                    <a:lstStyle/>
                    <a:p>
                      <a:r>
                        <a:rPr lang="en-US" sz="1200" dirty="0"/>
                        <a:t>164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205536"/>
                  </a:ext>
                </a:extLst>
              </a:tr>
              <a:tr h="439313">
                <a:tc>
                  <a:txBody>
                    <a:bodyPr/>
                    <a:lstStyle/>
                    <a:p>
                      <a:r>
                        <a:rPr lang="en-US" sz="1200" dirty="0"/>
                        <a:t>116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28337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7C98E88-8B81-4552-B3CB-AF508B0863AF}"/>
              </a:ext>
            </a:extLst>
          </p:cNvPr>
          <p:cNvSpPr txBox="1"/>
          <p:nvPr/>
        </p:nvSpPr>
        <p:spPr>
          <a:xfrm>
            <a:off x="6609122" y="2468381"/>
            <a:ext cx="7030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$ MM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33DCE6-1473-EE01-62B3-46C4D3CC8FFA}"/>
              </a:ext>
            </a:extLst>
          </p:cNvPr>
          <p:cNvSpPr txBox="1"/>
          <p:nvPr/>
        </p:nvSpPr>
        <p:spPr>
          <a:xfrm>
            <a:off x="1818153" y="2417963"/>
            <a:ext cx="17852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% Invested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B9FE4C-3697-E7AC-AF1D-82B1D4F97A86}"/>
              </a:ext>
            </a:extLst>
          </p:cNvPr>
          <p:cNvSpPr txBox="1"/>
          <p:nvPr/>
        </p:nvSpPr>
        <p:spPr>
          <a:xfrm>
            <a:off x="465835" y="2859265"/>
            <a:ext cx="1654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.50 × 120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2717EDF-9B18-0901-25EB-003046DF92DA}"/>
              </a:ext>
            </a:extLst>
          </p:cNvPr>
          <p:cNvSpPr txBox="1"/>
          <p:nvPr/>
        </p:nvSpPr>
        <p:spPr>
          <a:xfrm>
            <a:off x="465835" y="3207603"/>
            <a:ext cx="1654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.10 × 200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9F70808-2F31-50E4-32DE-CE79B3721E03}"/>
              </a:ext>
            </a:extLst>
          </p:cNvPr>
          <p:cNvSpPr txBox="1"/>
          <p:nvPr/>
        </p:nvSpPr>
        <p:spPr>
          <a:xfrm>
            <a:off x="465835" y="3575326"/>
            <a:ext cx="1654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.20 × 50</a:t>
            </a:r>
          </a:p>
        </p:txBody>
      </p:sp>
    </p:spTree>
    <p:extLst>
      <p:ext uri="{BB962C8B-B14F-4D97-AF65-F5344CB8AC3E}">
        <p14:creationId xmlns:p14="http://schemas.microsoft.com/office/powerpoint/2010/main" val="2001049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38599D-E5AF-89F1-1B61-0BC5023B3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461" y="834562"/>
            <a:ext cx="4251375" cy="425216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2900" dirty="0"/>
              <a:t>3 investors at 4 locations over 5 years 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5CD41C0-6555-CBD8-7964-9C5FE46CB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Matrix Product</a:t>
            </a:r>
          </a:p>
        </p:txBody>
      </p:sp>
      <p:graphicFrame>
        <p:nvGraphicFramePr>
          <p:cNvPr id="6" name="Table 11">
            <a:extLst>
              <a:ext uri="{FF2B5EF4-FFF2-40B4-BE49-F238E27FC236}">
                <a16:creationId xmlns:a16="http://schemas.microsoft.com/office/drawing/2014/main" id="{66CE5416-F4FC-92E6-17E3-C50518B4CF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7794222"/>
              </p:ext>
            </p:extLst>
          </p:nvPr>
        </p:nvGraphicFramePr>
        <p:xfrm>
          <a:off x="5772925" y="267657"/>
          <a:ext cx="2375482" cy="2225500"/>
        </p:xfrm>
        <a:graphic>
          <a:graphicData uri="http://schemas.openxmlformats.org/drawingml/2006/table">
            <a:tbl>
              <a:tblPr firstRow="1">
                <a:tableStyleId>{F5AB1C69-6EDB-4FF4-983F-18BD219EF322}</a:tableStyleId>
              </a:tblPr>
              <a:tblGrid>
                <a:gridCol w="471805">
                  <a:extLst>
                    <a:ext uri="{9D8B030D-6E8A-4147-A177-3AD203B41FA5}">
                      <a16:colId xmlns:a16="http://schemas.microsoft.com/office/drawing/2014/main" val="1812241309"/>
                    </a:ext>
                  </a:extLst>
                </a:gridCol>
                <a:gridCol w="471805">
                  <a:extLst>
                    <a:ext uri="{9D8B030D-6E8A-4147-A177-3AD203B41FA5}">
                      <a16:colId xmlns:a16="http://schemas.microsoft.com/office/drawing/2014/main" val="2763815121"/>
                    </a:ext>
                  </a:extLst>
                </a:gridCol>
                <a:gridCol w="471805">
                  <a:extLst>
                    <a:ext uri="{9D8B030D-6E8A-4147-A177-3AD203B41FA5}">
                      <a16:colId xmlns:a16="http://schemas.microsoft.com/office/drawing/2014/main" val="2782096497"/>
                    </a:ext>
                  </a:extLst>
                </a:gridCol>
                <a:gridCol w="471805">
                  <a:extLst>
                    <a:ext uri="{9D8B030D-6E8A-4147-A177-3AD203B41FA5}">
                      <a16:colId xmlns:a16="http://schemas.microsoft.com/office/drawing/2014/main" val="2255224168"/>
                    </a:ext>
                  </a:extLst>
                </a:gridCol>
                <a:gridCol w="488262">
                  <a:extLst>
                    <a:ext uri="{9D8B030D-6E8A-4147-A177-3AD203B41FA5}">
                      <a16:colId xmlns:a16="http://schemas.microsoft.com/office/drawing/2014/main" val="3509057409"/>
                    </a:ext>
                  </a:extLst>
                </a:gridCol>
              </a:tblGrid>
              <a:tr h="445100">
                <a:tc>
                  <a:txBody>
                    <a:bodyPr/>
                    <a:lstStyle/>
                    <a:p>
                      <a:r>
                        <a:rPr lang="en-US" sz="1200" dirty="0"/>
                        <a:t>Y1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Y2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Y3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Y4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Y5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434436"/>
                  </a:ext>
                </a:extLst>
              </a:tr>
              <a:tr h="44510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085529"/>
                  </a:ext>
                </a:extLst>
              </a:tr>
              <a:tr h="44510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205536"/>
                  </a:ext>
                </a:extLst>
              </a:tr>
              <a:tr h="44510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dirty="0"/>
                        <a:t>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28337"/>
                  </a:ext>
                </a:extLst>
              </a:tr>
              <a:tr h="44510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819054"/>
                  </a:ext>
                </a:extLst>
              </a:tr>
            </a:tbl>
          </a:graphicData>
        </a:graphic>
      </p:graphicFrame>
      <p:graphicFrame>
        <p:nvGraphicFramePr>
          <p:cNvPr id="7" name="Table 11">
            <a:extLst>
              <a:ext uri="{FF2B5EF4-FFF2-40B4-BE49-F238E27FC236}">
                <a16:creationId xmlns:a16="http://schemas.microsoft.com/office/drawing/2014/main" id="{84F75E1C-91D2-8F44-B51A-9C0FEAC491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7439196"/>
              </p:ext>
            </p:extLst>
          </p:nvPr>
        </p:nvGraphicFramePr>
        <p:xfrm>
          <a:off x="1675512" y="1305305"/>
          <a:ext cx="1701689" cy="1127172"/>
        </p:xfrm>
        <a:graphic>
          <a:graphicData uri="http://schemas.openxmlformats.org/drawingml/2006/table">
            <a:tbl>
              <a:tblPr firstRow="1">
                <a:tableStyleId>{F5AB1C69-6EDB-4FF4-983F-18BD219EF322}</a:tableStyleId>
              </a:tblPr>
              <a:tblGrid>
                <a:gridCol w="425768">
                  <a:extLst>
                    <a:ext uri="{9D8B030D-6E8A-4147-A177-3AD203B41FA5}">
                      <a16:colId xmlns:a16="http://schemas.microsoft.com/office/drawing/2014/main" val="2763815121"/>
                    </a:ext>
                  </a:extLst>
                </a:gridCol>
                <a:gridCol w="425768">
                  <a:extLst>
                    <a:ext uri="{9D8B030D-6E8A-4147-A177-3AD203B41FA5}">
                      <a16:colId xmlns:a16="http://schemas.microsoft.com/office/drawing/2014/main" val="2782096497"/>
                    </a:ext>
                  </a:extLst>
                </a:gridCol>
                <a:gridCol w="425768">
                  <a:extLst>
                    <a:ext uri="{9D8B030D-6E8A-4147-A177-3AD203B41FA5}">
                      <a16:colId xmlns:a16="http://schemas.microsoft.com/office/drawing/2014/main" val="2255224168"/>
                    </a:ext>
                  </a:extLst>
                </a:gridCol>
                <a:gridCol w="424385">
                  <a:extLst>
                    <a:ext uri="{9D8B030D-6E8A-4147-A177-3AD203B41FA5}">
                      <a16:colId xmlns:a16="http://schemas.microsoft.com/office/drawing/2014/main" val="3509057409"/>
                    </a:ext>
                  </a:extLst>
                </a:gridCol>
              </a:tblGrid>
              <a:tr h="281793">
                <a:tc>
                  <a:txBody>
                    <a:bodyPr/>
                    <a:lstStyle/>
                    <a:p>
                      <a:r>
                        <a:rPr lang="en-US" sz="1200" dirty="0"/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0239875"/>
                  </a:ext>
                </a:extLst>
              </a:tr>
              <a:tr h="281793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.10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.20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085529"/>
                  </a:ext>
                </a:extLst>
              </a:tr>
              <a:tr h="281793">
                <a:tc>
                  <a:txBody>
                    <a:bodyPr/>
                    <a:lstStyle/>
                    <a:p>
                      <a:r>
                        <a:rPr lang="en-US" sz="1200" dirty="0"/>
                        <a:t>.20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205536"/>
                  </a:ext>
                </a:extLst>
              </a:tr>
              <a:tr h="281793">
                <a:tc>
                  <a:txBody>
                    <a:bodyPr/>
                    <a:lstStyle/>
                    <a:p>
                      <a:r>
                        <a:rPr lang="en-US" sz="1200" dirty="0"/>
                        <a:t>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2833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8E19CE9-56F6-D49D-605B-CF66EF096FC0}"/>
              </a:ext>
            </a:extLst>
          </p:cNvPr>
          <p:cNvSpPr txBox="1"/>
          <p:nvPr/>
        </p:nvSpPr>
        <p:spPr>
          <a:xfrm>
            <a:off x="474479" y="2101425"/>
            <a:ext cx="1400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Investor 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47BF35-78E7-7A2F-1613-8ED2845D0D64}"/>
              </a:ext>
            </a:extLst>
          </p:cNvPr>
          <p:cNvSpPr txBox="1"/>
          <p:nvPr/>
        </p:nvSpPr>
        <p:spPr>
          <a:xfrm>
            <a:off x="474479" y="1838325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Investor 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0B7C8E-4195-1B09-4006-0A930949FA8F}"/>
              </a:ext>
            </a:extLst>
          </p:cNvPr>
          <p:cNvSpPr txBox="1"/>
          <p:nvPr/>
        </p:nvSpPr>
        <p:spPr>
          <a:xfrm>
            <a:off x="474479" y="1543433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Investor 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6ABA4C-CAA2-FE08-70F6-2C78586CBF8C}"/>
              </a:ext>
            </a:extLst>
          </p:cNvPr>
          <p:cNvSpPr txBox="1"/>
          <p:nvPr/>
        </p:nvSpPr>
        <p:spPr>
          <a:xfrm>
            <a:off x="4638768" y="704848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Greece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395DE2-D396-482A-4998-B329E2879456}"/>
              </a:ext>
            </a:extLst>
          </p:cNvPr>
          <p:cNvSpPr txBox="1"/>
          <p:nvPr/>
        </p:nvSpPr>
        <p:spPr>
          <a:xfrm>
            <a:off x="4638768" y="1168953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Brazil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FAA80B-6D31-B708-0793-486554ED2509}"/>
              </a:ext>
            </a:extLst>
          </p:cNvPr>
          <p:cNvSpPr txBox="1"/>
          <p:nvPr/>
        </p:nvSpPr>
        <p:spPr>
          <a:xfrm>
            <a:off x="4638768" y="1607982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Egypt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CE89FF-3960-2590-DC28-060FD8CFD806}"/>
              </a:ext>
            </a:extLst>
          </p:cNvPr>
          <p:cNvSpPr txBox="1"/>
          <p:nvPr/>
        </p:nvSpPr>
        <p:spPr>
          <a:xfrm>
            <a:off x="4638768" y="2045910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Argentina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D18B1D-69E1-1292-EB61-371A4CC1E021}"/>
              </a:ext>
            </a:extLst>
          </p:cNvPr>
          <p:cNvSpPr txBox="1"/>
          <p:nvPr/>
        </p:nvSpPr>
        <p:spPr>
          <a:xfrm>
            <a:off x="3927848" y="2558854"/>
            <a:ext cx="785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+.×</a:t>
            </a:r>
          </a:p>
        </p:txBody>
      </p:sp>
      <p:graphicFrame>
        <p:nvGraphicFramePr>
          <p:cNvPr id="17" name="Table 11">
            <a:extLst>
              <a:ext uri="{FF2B5EF4-FFF2-40B4-BE49-F238E27FC236}">
                <a16:creationId xmlns:a16="http://schemas.microsoft.com/office/drawing/2014/main" id="{72C4B833-B2A2-6A4C-4536-4554B73973D0}"/>
              </a:ext>
            </a:extLst>
          </p:cNvPr>
          <p:cNvGraphicFramePr>
            <a:graphicFrameLocks noGrp="1"/>
          </p:cNvGraphicFramePr>
          <p:nvPr/>
        </p:nvGraphicFramePr>
        <p:xfrm>
          <a:off x="3354985" y="3120713"/>
          <a:ext cx="2567565" cy="1317939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557204">
                  <a:extLst>
                    <a:ext uri="{9D8B030D-6E8A-4147-A177-3AD203B41FA5}">
                      <a16:colId xmlns:a16="http://schemas.microsoft.com/office/drawing/2014/main" val="2763815121"/>
                    </a:ext>
                  </a:extLst>
                </a:gridCol>
                <a:gridCol w="471805">
                  <a:extLst>
                    <a:ext uri="{9D8B030D-6E8A-4147-A177-3AD203B41FA5}">
                      <a16:colId xmlns:a16="http://schemas.microsoft.com/office/drawing/2014/main" val="2782096497"/>
                    </a:ext>
                  </a:extLst>
                </a:gridCol>
                <a:gridCol w="512852">
                  <a:extLst>
                    <a:ext uri="{9D8B030D-6E8A-4147-A177-3AD203B41FA5}">
                      <a16:colId xmlns:a16="http://schemas.microsoft.com/office/drawing/2014/main" val="2255224168"/>
                    </a:ext>
                  </a:extLst>
                </a:gridCol>
                <a:gridCol w="512852">
                  <a:extLst>
                    <a:ext uri="{9D8B030D-6E8A-4147-A177-3AD203B41FA5}">
                      <a16:colId xmlns:a16="http://schemas.microsoft.com/office/drawing/2014/main" val="143774915"/>
                    </a:ext>
                  </a:extLst>
                </a:gridCol>
                <a:gridCol w="512852">
                  <a:extLst>
                    <a:ext uri="{9D8B030D-6E8A-4147-A177-3AD203B41FA5}">
                      <a16:colId xmlns:a16="http://schemas.microsoft.com/office/drawing/2014/main" val="3509057409"/>
                    </a:ext>
                  </a:extLst>
                </a:gridCol>
              </a:tblGrid>
              <a:tr h="439313">
                <a:tc>
                  <a:txBody>
                    <a:bodyPr/>
                    <a:lstStyle/>
                    <a:p>
                      <a:r>
                        <a:rPr lang="en-US" sz="1200" dirty="0"/>
                        <a:t>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085529"/>
                  </a:ext>
                </a:extLst>
              </a:tr>
              <a:tr h="439313">
                <a:tc>
                  <a:txBody>
                    <a:bodyPr/>
                    <a:lstStyle/>
                    <a:p>
                      <a:r>
                        <a:rPr lang="en-US" sz="1200" dirty="0"/>
                        <a:t>164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205536"/>
                  </a:ext>
                </a:extLst>
              </a:tr>
              <a:tr h="439313">
                <a:tc>
                  <a:txBody>
                    <a:bodyPr/>
                    <a:lstStyle/>
                    <a:p>
                      <a:r>
                        <a:rPr lang="en-US" sz="1200" dirty="0"/>
                        <a:t>116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28337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7C98E88-8B81-4552-B3CB-AF508B0863AF}"/>
              </a:ext>
            </a:extLst>
          </p:cNvPr>
          <p:cNvSpPr txBox="1"/>
          <p:nvPr/>
        </p:nvSpPr>
        <p:spPr>
          <a:xfrm>
            <a:off x="6609122" y="2468381"/>
            <a:ext cx="7030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$ MM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33DCE6-1473-EE01-62B3-46C4D3CC8FFA}"/>
              </a:ext>
            </a:extLst>
          </p:cNvPr>
          <p:cNvSpPr txBox="1"/>
          <p:nvPr/>
        </p:nvSpPr>
        <p:spPr>
          <a:xfrm>
            <a:off x="1818153" y="2417963"/>
            <a:ext cx="17852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% Invested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B9FE4C-3697-E7AC-AF1D-82B1D4F97A86}"/>
              </a:ext>
            </a:extLst>
          </p:cNvPr>
          <p:cNvSpPr txBox="1"/>
          <p:nvPr/>
        </p:nvSpPr>
        <p:spPr>
          <a:xfrm>
            <a:off x="465835" y="2859265"/>
            <a:ext cx="1654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.50 × 120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2717EDF-9B18-0901-25EB-003046DF92DA}"/>
              </a:ext>
            </a:extLst>
          </p:cNvPr>
          <p:cNvSpPr txBox="1"/>
          <p:nvPr/>
        </p:nvSpPr>
        <p:spPr>
          <a:xfrm>
            <a:off x="465835" y="3207603"/>
            <a:ext cx="1654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.10 × 200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9F70808-2F31-50E4-32DE-CE79B3721E03}"/>
              </a:ext>
            </a:extLst>
          </p:cNvPr>
          <p:cNvSpPr txBox="1"/>
          <p:nvPr/>
        </p:nvSpPr>
        <p:spPr>
          <a:xfrm>
            <a:off x="465835" y="3575326"/>
            <a:ext cx="1654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.20 × 50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B22402A-A683-9BFA-1388-3056DCFF23DC}"/>
              </a:ext>
            </a:extLst>
          </p:cNvPr>
          <p:cNvSpPr txBox="1"/>
          <p:nvPr/>
        </p:nvSpPr>
        <p:spPr>
          <a:xfrm>
            <a:off x="465835" y="3919605"/>
            <a:ext cx="1654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.30 × 0</a:t>
            </a:r>
          </a:p>
        </p:txBody>
      </p:sp>
    </p:spTree>
    <p:extLst>
      <p:ext uri="{BB962C8B-B14F-4D97-AF65-F5344CB8AC3E}">
        <p14:creationId xmlns:p14="http://schemas.microsoft.com/office/powerpoint/2010/main" val="4163729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38599D-E5AF-89F1-1B61-0BC5023B3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461" y="834562"/>
            <a:ext cx="4251375" cy="425216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2900" dirty="0"/>
              <a:t>3 investors at 4 locations over 5 years 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5CD41C0-6555-CBD8-7964-9C5FE46CB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Matrix Product</a:t>
            </a:r>
          </a:p>
        </p:txBody>
      </p:sp>
      <p:graphicFrame>
        <p:nvGraphicFramePr>
          <p:cNvPr id="6" name="Table 11">
            <a:extLst>
              <a:ext uri="{FF2B5EF4-FFF2-40B4-BE49-F238E27FC236}">
                <a16:creationId xmlns:a16="http://schemas.microsoft.com/office/drawing/2014/main" id="{66CE5416-F4FC-92E6-17E3-C50518B4CF8B}"/>
              </a:ext>
            </a:extLst>
          </p:cNvPr>
          <p:cNvGraphicFramePr>
            <a:graphicFrameLocks noGrp="1"/>
          </p:cNvGraphicFramePr>
          <p:nvPr/>
        </p:nvGraphicFramePr>
        <p:xfrm>
          <a:off x="5772925" y="267657"/>
          <a:ext cx="2375482" cy="2225500"/>
        </p:xfrm>
        <a:graphic>
          <a:graphicData uri="http://schemas.openxmlformats.org/drawingml/2006/table">
            <a:tbl>
              <a:tblPr firstRow="1">
                <a:tableStyleId>{F5AB1C69-6EDB-4FF4-983F-18BD219EF322}</a:tableStyleId>
              </a:tblPr>
              <a:tblGrid>
                <a:gridCol w="471805">
                  <a:extLst>
                    <a:ext uri="{9D8B030D-6E8A-4147-A177-3AD203B41FA5}">
                      <a16:colId xmlns:a16="http://schemas.microsoft.com/office/drawing/2014/main" val="1812241309"/>
                    </a:ext>
                  </a:extLst>
                </a:gridCol>
                <a:gridCol w="471805">
                  <a:extLst>
                    <a:ext uri="{9D8B030D-6E8A-4147-A177-3AD203B41FA5}">
                      <a16:colId xmlns:a16="http://schemas.microsoft.com/office/drawing/2014/main" val="2763815121"/>
                    </a:ext>
                  </a:extLst>
                </a:gridCol>
                <a:gridCol w="471805">
                  <a:extLst>
                    <a:ext uri="{9D8B030D-6E8A-4147-A177-3AD203B41FA5}">
                      <a16:colId xmlns:a16="http://schemas.microsoft.com/office/drawing/2014/main" val="2782096497"/>
                    </a:ext>
                  </a:extLst>
                </a:gridCol>
                <a:gridCol w="471805">
                  <a:extLst>
                    <a:ext uri="{9D8B030D-6E8A-4147-A177-3AD203B41FA5}">
                      <a16:colId xmlns:a16="http://schemas.microsoft.com/office/drawing/2014/main" val="2255224168"/>
                    </a:ext>
                  </a:extLst>
                </a:gridCol>
                <a:gridCol w="488262">
                  <a:extLst>
                    <a:ext uri="{9D8B030D-6E8A-4147-A177-3AD203B41FA5}">
                      <a16:colId xmlns:a16="http://schemas.microsoft.com/office/drawing/2014/main" val="3509057409"/>
                    </a:ext>
                  </a:extLst>
                </a:gridCol>
              </a:tblGrid>
              <a:tr h="445100">
                <a:tc>
                  <a:txBody>
                    <a:bodyPr/>
                    <a:lstStyle/>
                    <a:p>
                      <a:r>
                        <a:rPr lang="en-US" sz="1200" dirty="0"/>
                        <a:t>Y1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Y2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Y3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Y4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Y5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434436"/>
                  </a:ext>
                </a:extLst>
              </a:tr>
              <a:tr h="44510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085529"/>
                  </a:ext>
                </a:extLst>
              </a:tr>
              <a:tr h="44510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205536"/>
                  </a:ext>
                </a:extLst>
              </a:tr>
              <a:tr h="44510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dirty="0"/>
                        <a:t>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28337"/>
                  </a:ext>
                </a:extLst>
              </a:tr>
              <a:tr h="44510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819054"/>
                  </a:ext>
                </a:extLst>
              </a:tr>
            </a:tbl>
          </a:graphicData>
        </a:graphic>
      </p:graphicFrame>
      <p:graphicFrame>
        <p:nvGraphicFramePr>
          <p:cNvPr id="7" name="Table 11">
            <a:extLst>
              <a:ext uri="{FF2B5EF4-FFF2-40B4-BE49-F238E27FC236}">
                <a16:creationId xmlns:a16="http://schemas.microsoft.com/office/drawing/2014/main" id="{84F75E1C-91D2-8F44-B51A-9C0FEAC49143}"/>
              </a:ext>
            </a:extLst>
          </p:cNvPr>
          <p:cNvGraphicFramePr>
            <a:graphicFrameLocks noGrp="1"/>
          </p:cNvGraphicFramePr>
          <p:nvPr/>
        </p:nvGraphicFramePr>
        <p:xfrm>
          <a:off x="1675512" y="1305305"/>
          <a:ext cx="1701689" cy="1127172"/>
        </p:xfrm>
        <a:graphic>
          <a:graphicData uri="http://schemas.openxmlformats.org/drawingml/2006/table">
            <a:tbl>
              <a:tblPr firstRow="1">
                <a:tableStyleId>{F5AB1C69-6EDB-4FF4-983F-18BD219EF322}</a:tableStyleId>
              </a:tblPr>
              <a:tblGrid>
                <a:gridCol w="425768">
                  <a:extLst>
                    <a:ext uri="{9D8B030D-6E8A-4147-A177-3AD203B41FA5}">
                      <a16:colId xmlns:a16="http://schemas.microsoft.com/office/drawing/2014/main" val="2763815121"/>
                    </a:ext>
                  </a:extLst>
                </a:gridCol>
                <a:gridCol w="425768">
                  <a:extLst>
                    <a:ext uri="{9D8B030D-6E8A-4147-A177-3AD203B41FA5}">
                      <a16:colId xmlns:a16="http://schemas.microsoft.com/office/drawing/2014/main" val="2782096497"/>
                    </a:ext>
                  </a:extLst>
                </a:gridCol>
                <a:gridCol w="425768">
                  <a:extLst>
                    <a:ext uri="{9D8B030D-6E8A-4147-A177-3AD203B41FA5}">
                      <a16:colId xmlns:a16="http://schemas.microsoft.com/office/drawing/2014/main" val="2255224168"/>
                    </a:ext>
                  </a:extLst>
                </a:gridCol>
                <a:gridCol w="424385">
                  <a:extLst>
                    <a:ext uri="{9D8B030D-6E8A-4147-A177-3AD203B41FA5}">
                      <a16:colId xmlns:a16="http://schemas.microsoft.com/office/drawing/2014/main" val="3509057409"/>
                    </a:ext>
                  </a:extLst>
                </a:gridCol>
              </a:tblGrid>
              <a:tr h="281793">
                <a:tc>
                  <a:txBody>
                    <a:bodyPr/>
                    <a:lstStyle/>
                    <a:p>
                      <a:r>
                        <a:rPr lang="en-US" sz="1200" dirty="0"/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0239875"/>
                  </a:ext>
                </a:extLst>
              </a:tr>
              <a:tr h="281793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.10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.20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085529"/>
                  </a:ext>
                </a:extLst>
              </a:tr>
              <a:tr h="281793">
                <a:tc>
                  <a:txBody>
                    <a:bodyPr/>
                    <a:lstStyle/>
                    <a:p>
                      <a:r>
                        <a:rPr lang="en-US" sz="1200" dirty="0"/>
                        <a:t>.20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205536"/>
                  </a:ext>
                </a:extLst>
              </a:tr>
              <a:tr h="281793">
                <a:tc>
                  <a:txBody>
                    <a:bodyPr/>
                    <a:lstStyle/>
                    <a:p>
                      <a:r>
                        <a:rPr lang="en-US" sz="1200" dirty="0"/>
                        <a:t>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2833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8E19CE9-56F6-D49D-605B-CF66EF096FC0}"/>
              </a:ext>
            </a:extLst>
          </p:cNvPr>
          <p:cNvSpPr txBox="1"/>
          <p:nvPr/>
        </p:nvSpPr>
        <p:spPr>
          <a:xfrm>
            <a:off x="474479" y="2101425"/>
            <a:ext cx="1400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Investor 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47BF35-78E7-7A2F-1613-8ED2845D0D64}"/>
              </a:ext>
            </a:extLst>
          </p:cNvPr>
          <p:cNvSpPr txBox="1"/>
          <p:nvPr/>
        </p:nvSpPr>
        <p:spPr>
          <a:xfrm>
            <a:off x="474479" y="1838325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Investor 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0B7C8E-4195-1B09-4006-0A930949FA8F}"/>
              </a:ext>
            </a:extLst>
          </p:cNvPr>
          <p:cNvSpPr txBox="1"/>
          <p:nvPr/>
        </p:nvSpPr>
        <p:spPr>
          <a:xfrm>
            <a:off x="474479" y="1543433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Investor 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6ABA4C-CAA2-FE08-70F6-2C78586CBF8C}"/>
              </a:ext>
            </a:extLst>
          </p:cNvPr>
          <p:cNvSpPr txBox="1"/>
          <p:nvPr/>
        </p:nvSpPr>
        <p:spPr>
          <a:xfrm>
            <a:off x="4638768" y="704848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Greece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395DE2-D396-482A-4998-B329E2879456}"/>
              </a:ext>
            </a:extLst>
          </p:cNvPr>
          <p:cNvSpPr txBox="1"/>
          <p:nvPr/>
        </p:nvSpPr>
        <p:spPr>
          <a:xfrm>
            <a:off x="4638768" y="1168953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Brazil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FAA80B-6D31-B708-0793-486554ED2509}"/>
              </a:ext>
            </a:extLst>
          </p:cNvPr>
          <p:cNvSpPr txBox="1"/>
          <p:nvPr/>
        </p:nvSpPr>
        <p:spPr>
          <a:xfrm>
            <a:off x="4638768" y="1607982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Egypt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CE89FF-3960-2590-DC28-060FD8CFD806}"/>
              </a:ext>
            </a:extLst>
          </p:cNvPr>
          <p:cNvSpPr txBox="1"/>
          <p:nvPr/>
        </p:nvSpPr>
        <p:spPr>
          <a:xfrm>
            <a:off x="4638768" y="2045910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Argentina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D18B1D-69E1-1292-EB61-371A4CC1E021}"/>
              </a:ext>
            </a:extLst>
          </p:cNvPr>
          <p:cNvSpPr txBox="1"/>
          <p:nvPr/>
        </p:nvSpPr>
        <p:spPr>
          <a:xfrm>
            <a:off x="3927848" y="2558854"/>
            <a:ext cx="785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+.×</a:t>
            </a:r>
          </a:p>
        </p:txBody>
      </p:sp>
      <p:graphicFrame>
        <p:nvGraphicFramePr>
          <p:cNvPr id="17" name="Table 11">
            <a:extLst>
              <a:ext uri="{FF2B5EF4-FFF2-40B4-BE49-F238E27FC236}">
                <a16:creationId xmlns:a16="http://schemas.microsoft.com/office/drawing/2014/main" id="{72C4B833-B2A2-6A4C-4536-4554B73973D0}"/>
              </a:ext>
            </a:extLst>
          </p:cNvPr>
          <p:cNvGraphicFramePr>
            <a:graphicFrameLocks noGrp="1"/>
          </p:cNvGraphicFramePr>
          <p:nvPr/>
        </p:nvGraphicFramePr>
        <p:xfrm>
          <a:off x="3354985" y="3120713"/>
          <a:ext cx="2567565" cy="1317939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557204">
                  <a:extLst>
                    <a:ext uri="{9D8B030D-6E8A-4147-A177-3AD203B41FA5}">
                      <a16:colId xmlns:a16="http://schemas.microsoft.com/office/drawing/2014/main" val="2763815121"/>
                    </a:ext>
                  </a:extLst>
                </a:gridCol>
                <a:gridCol w="471805">
                  <a:extLst>
                    <a:ext uri="{9D8B030D-6E8A-4147-A177-3AD203B41FA5}">
                      <a16:colId xmlns:a16="http://schemas.microsoft.com/office/drawing/2014/main" val="2782096497"/>
                    </a:ext>
                  </a:extLst>
                </a:gridCol>
                <a:gridCol w="512852">
                  <a:extLst>
                    <a:ext uri="{9D8B030D-6E8A-4147-A177-3AD203B41FA5}">
                      <a16:colId xmlns:a16="http://schemas.microsoft.com/office/drawing/2014/main" val="2255224168"/>
                    </a:ext>
                  </a:extLst>
                </a:gridCol>
                <a:gridCol w="512852">
                  <a:extLst>
                    <a:ext uri="{9D8B030D-6E8A-4147-A177-3AD203B41FA5}">
                      <a16:colId xmlns:a16="http://schemas.microsoft.com/office/drawing/2014/main" val="143774915"/>
                    </a:ext>
                  </a:extLst>
                </a:gridCol>
                <a:gridCol w="512852">
                  <a:extLst>
                    <a:ext uri="{9D8B030D-6E8A-4147-A177-3AD203B41FA5}">
                      <a16:colId xmlns:a16="http://schemas.microsoft.com/office/drawing/2014/main" val="3509057409"/>
                    </a:ext>
                  </a:extLst>
                </a:gridCol>
              </a:tblGrid>
              <a:tr h="439313">
                <a:tc>
                  <a:txBody>
                    <a:bodyPr/>
                    <a:lstStyle/>
                    <a:p>
                      <a:r>
                        <a:rPr lang="en-US" sz="1200" dirty="0"/>
                        <a:t>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085529"/>
                  </a:ext>
                </a:extLst>
              </a:tr>
              <a:tr h="439313">
                <a:tc>
                  <a:txBody>
                    <a:bodyPr/>
                    <a:lstStyle/>
                    <a:p>
                      <a:r>
                        <a:rPr lang="en-US" sz="1200" dirty="0"/>
                        <a:t>164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205536"/>
                  </a:ext>
                </a:extLst>
              </a:tr>
              <a:tr h="439313">
                <a:tc>
                  <a:txBody>
                    <a:bodyPr/>
                    <a:lstStyle/>
                    <a:p>
                      <a:r>
                        <a:rPr lang="en-US" sz="1200" dirty="0"/>
                        <a:t>116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28337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7C98E88-8B81-4552-B3CB-AF508B0863AF}"/>
              </a:ext>
            </a:extLst>
          </p:cNvPr>
          <p:cNvSpPr txBox="1"/>
          <p:nvPr/>
        </p:nvSpPr>
        <p:spPr>
          <a:xfrm>
            <a:off x="6609122" y="2468381"/>
            <a:ext cx="7030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$ MM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33DCE6-1473-EE01-62B3-46C4D3CC8FFA}"/>
              </a:ext>
            </a:extLst>
          </p:cNvPr>
          <p:cNvSpPr txBox="1"/>
          <p:nvPr/>
        </p:nvSpPr>
        <p:spPr>
          <a:xfrm>
            <a:off x="1818153" y="2417963"/>
            <a:ext cx="17852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% Invested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B9FE4C-3697-E7AC-AF1D-82B1D4F97A86}"/>
              </a:ext>
            </a:extLst>
          </p:cNvPr>
          <p:cNvSpPr txBox="1"/>
          <p:nvPr/>
        </p:nvSpPr>
        <p:spPr>
          <a:xfrm>
            <a:off x="465834" y="2859265"/>
            <a:ext cx="1907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    60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2717EDF-9B18-0901-25EB-003046DF92DA}"/>
              </a:ext>
            </a:extLst>
          </p:cNvPr>
          <p:cNvSpPr txBox="1"/>
          <p:nvPr/>
        </p:nvSpPr>
        <p:spPr>
          <a:xfrm>
            <a:off x="465835" y="3207603"/>
            <a:ext cx="1654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    20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9F70808-2F31-50E4-32DE-CE79B3721E03}"/>
              </a:ext>
            </a:extLst>
          </p:cNvPr>
          <p:cNvSpPr txBox="1"/>
          <p:nvPr/>
        </p:nvSpPr>
        <p:spPr>
          <a:xfrm>
            <a:off x="465835" y="3575326"/>
            <a:ext cx="1654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    10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B22402A-A683-9BFA-1388-3056DCFF23DC}"/>
              </a:ext>
            </a:extLst>
          </p:cNvPr>
          <p:cNvSpPr txBox="1"/>
          <p:nvPr/>
        </p:nvSpPr>
        <p:spPr>
          <a:xfrm>
            <a:off x="402835" y="3921433"/>
            <a:ext cx="1654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     0</a:t>
            </a:r>
          </a:p>
        </p:txBody>
      </p:sp>
    </p:spTree>
    <p:extLst>
      <p:ext uri="{BB962C8B-B14F-4D97-AF65-F5344CB8AC3E}">
        <p14:creationId xmlns:p14="http://schemas.microsoft.com/office/powerpoint/2010/main" val="2365049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Glyphs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0">
              <a:buNone/>
            </a:pPr>
            <a:r>
              <a:rPr lang="en-US" sz="1350" dirty="0"/>
              <a:t>Arithmetic	</a:t>
            </a:r>
            <a:r>
              <a:rPr lang="en-US" sz="1800" b="1" dirty="0">
                <a:latin typeface="APL385 Unicode" panose="020B0709000202000203" pitchFamily="49" charset="0"/>
              </a:rPr>
              <a:t>+ - × ÷ | </a:t>
            </a:r>
            <a:br>
              <a:rPr lang="en-US" sz="1800" b="1" dirty="0">
                <a:latin typeface="APL385 Unicode" panose="020B0709000202000203" pitchFamily="49" charset="0"/>
              </a:rPr>
            </a:br>
            <a:r>
              <a:rPr lang="en-US" sz="1350" dirty="0"/>
              <a:t>Comparisons	</a:t>
            </a:r>
            <a:r>
              <a:rPr lang="en-US" sz="1800" b="1" dirty="0">
                <a:latin typeface="APL385 Unicode" panose="020B0709000202000203" pitchFamily="49" charset="0"/>
              </a:rPr>
              <a:t>&lt; ≤ = ≠ ≥ &gt;</a:t>
            </a:r>
            <a:br>
              <a:rPr lang="en-US" sz="1800" b="1" dirty="0">
                <a:latin typeface="APL385 Unicode" panose="020B0709000202000203" pitchFamily="49" charset="0"/>
              </a:rPr>
            </a:br>
            <a:r>
              <a:rPr lang="en-US" sz="1350" dirty="0"/>
              <a:t>Set Operations	</a:t>
            </a:r>
            <a:r>
              <a:rPr lang="en-US" sz="1800" b="1" dirty="0">
                <a:latin typeface="APL385 Unicode" panose="020B0709000202000203" pitchFamily="49" charset="0"/>
              </a:rPr>
              <a:t>∩ ∪ ~ ∊</a:t>
            </a:r>
            <a:br>
              <a:rPr lang="en-US" sz="1800" b="1" dirty="0">
                <a:latin typeface="APL385 Unicode" panose="020B0709000202000203" pitchFamily="49" charset="0"/>
              </a:rPr>
            </a:br>
            <a:r>
              <a:rPr lang="en-US" sz="1350" dirty="0"/>
              <a:t>Logic		</a:t>
            </a:r>
            <a:r>
              <a:rPr lang="en-US" sz="1800" b="1" dirty="0">
                <a:latin typeface="APL385 Unicode" panose="020B0709000202000203" pitchFamily="49" charset="0"/>
              </a:rPr>
              <a:t>∧ ∨ ⍲ ⍱ ~</a:t>
            </a:r>
          </a:p>
          <a:p>
            <a:pPr marL="342900" lvl="1" indent="0">
              <a:buNone/>
            </a:pPr>
            <a:endParaRPr lang="en-US" sz="1800" b="1" dirty="0">
              <a:latin typeface="APL385 Unicode" panose="020B0709000202000203" pitchFamily="49" charset="0"/>
            </a:endParaRPr>
          </a:p>
          <a:p>
            <a:pPr marL="342900" lvl="1" indent="0">
              <a:buNone/>
            </a:pPr>
            <a:r>
              <a:rPr lang="en-US" sz="1800" b="1" dirty="0">
                <a:latin typeface="APL385 Unicode" panose="020B0709000202000203" pitchFamily="49" charset="0"/>
              </a:rPr>
              <a:t>⌽ ⍉ ⊖ ≡ ≢ ⍒ ⍋ ⊥ ⌈ ⌊</a:t>
            </a:r>
          </a:p>
          <a:p>
            <a:pPr marL="342900" lvl="1" indent="0">
              <a:buNone/>
            </a:pPr>
            <a:endParaRPr lang="en-US" sz="1800" b="1" dirty="0">
              <a:latin typeface="APL385 Unicode" panose="020B0709000202000203" pitchFamily="49" charset="0"/>
            </a:endParaRPr>
          </a:p>
          <a:p>
            <a:pPr marL="342900" lvl="1" indent="0">
              <a:buNone/>
            </a:pPr>
            <a:r>
              <a:rPr lang="en-US" sz="1800" b="1" dirty="0">
                <a:latin typeface="APL385 Unicode" panose="020B0709000202000203" pitchFamily="49" charset="0"/>
              </a:rPr>
              <a:t>⊂ ⊃  ↑ ↓   ⍒ ⍋   ⊥ ⊤   ⌈ ⌊</a:t>
            </a:r>
            <a:endParaRPr lang="en-US" sz="1200" b="1" dirty="0">
              <a:latin typeface="APL385 Unicode" panose="020B0709000202000203" pitchFamily="49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1500" dirty="0"/>
          </a:p>
          <a:p>
            <a:pPr lvl="1"/>
            <a:endParaRPr lang="en-US" sz="1350" b="1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852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38599D-E5AF-89F1-1B61-0BC5023B3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461" y="834562"/>
            <a:ext cx="4251375" cy="425216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2900" dirty="0"/>
              <a:t>3 investors at 4 locations over 5 years 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5CD41C0-6555-CBD8-7964-9C5FE46CB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Matrix Product</a:t>
            </a:r>
          </a:p>
        </p:txBody>
      </p:sp>
      <p:graphicFrame>
        <p:nvGraphicFramePr>
          <p:cNvPr id="6" name="Table 11">
            <a:extLst>
              <a:ext uri="{FF2B5EF4-FFF2-40B4-BE49-F238E27FC236}">
                <a16:creationId xmlns:a16="http://schemas.microsoft.com/office/drawing/2014/main" id="{66CE5416-F4FC-92E6-17E3-C50518B4CF8B}"/>
              </a:ext>
            </a:extLst>
          </p:cNvPr>
          <p:cNvGraphicFramePr>
            <a:graphicFrameLocks noGrp="1"/>
          </p:cNvGraphicFramePr>
          <p:nvPr/>
        </p:nvGraphicFramePr>
        <p:xfrm>
          <a:off x="5772925" y="267657"/>
          <a:ext cx="2375482" cy="2225500"/>
        </p:xfrm>
        <a:graphic>
          <a:graphicData uri="http://schemas.openxmlformats.org/drawingml/2006/table">
            <a:tbl>
              <a:tblPr firstRow="1">
                <a:tableStyleId>{F5AB1C69-6EDB-4FF4-983F-18BD219EF322}</a:tableStyleId>
              </a:tblPr>
              <a:tblGrid>
                <a:gridCol w="471805">
                  <a:extLst>
                    <a:ext uri="{9D8B030D-6E8A-4147-A177-3AD203B41FA5}">
                      <a16:colId xmlns:a16="http://schemas.microsoft.com/office/drawing/2014/main" val="1812241309"/>
                    </a:ext>
                  </a:extLst>
                </a:gridCol>
                <a:gridCol w="471805">
                  <a:extLst>
                    <a:ext uri="{9D8B030D-6E8A-4147-A177-3AD203B41FA5}">
                      <a16:colId xmlns:a16="http://schemas.microsoft.com/office/drawing/2014/main" val="2763815121"/>
                    </a:ext>
                  </a:extLst>
                </a:gridCol>
                <a:gridCol w="471805">
                  <a:extLst>
                    <a:ext uri="{9D8B030D-6E8A-4147-A177-3AD203B41FA5}">
                      <a16:colId xmlns:a16="http://schemas.microsoft.com/office/drawing/2014/main" val="2782096497"/>
                    </a:ext>
                  </a:extLst>
                </a:gridCol>
                <a:gridCol w="471805">
                  <a:extLst>
                    <a:ext uri="{9D8B030D-6E8A-4147-A177-3AD203B41FA5}">
                      <a16:colId xmlns:a16="http://schemas.microsoft.com/office/drawing/2014/main" val="2255224168"/>
                    </a:ext>
                  </a:extLst>
                </a:gridCol>
                <a:gridCol w="488262">
                  <a:extLst>
                    <a:ext uri="{9D8B030D-6E8A-4147-A177-3AD203B41FA5}">
                      <a16:colId xmlns:a16="http://schemas.microsoft.com/office/drawing/2014/main" val="3509057409"/>
                    </a:ext>
                  </a:extLst>
                </a:gridCol>
              </a:tblGrid>
              <a:tr h="445100">
                <a:tc>
                  <a:txBody>
                    <a:bodyPr/>
                    <a:lstStyle/>
                    <a:p>
                      <a:r>
                        <a:rPr lang="en-US" sz="1200" dirty="0"/>
                        <a:t>Y1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Y2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Y3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Y4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Y5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434436"/>
                  </a:ext>
                </a:extLst>
              </a:tr>
              <a:tr h="44510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085529"/>
                  </a:ext>
                </a:extLst>
              </a:tr>
              <a:tr h="44510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205536"/>
                  </a:ext>
                </a:extLst>
              </a:tr>
              <a:tr h="44510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dirty="0"/>
                        <a:t>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28337"/>
                  </a:ext>
                </a:extLst>
              </a:tr>
              <a:tr h="44510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819054"/>
                  </a:ext>
                </a:extLst>
              </a:tr>
            </a:tbl>
          </a:graphicData>
        </a:graphic>
      </p:graphicFrame>
      <p:graphicFrame>
        <p:nvGraphicFramePr>
          <p:cNvPr id="7" name="Table 11">
            <a:extLst>
              <a:ext uri="{FF2B5EF4-FFF2-40B4-BE49-F238E27FC236}">
                <a16:creationId xmlns:a16="http://schemas.microsoft.com/office/drawing/2014/main" id="{84F75E1C-91D2-8F44-B51A-9C0FEAC49143}"/>
              </a:ext>
            </a:extLst>
          </p:cNvPr>
          <p:cNvGraphicFramePr>
            <a:graphicFrameLocks noGrp="1"/>
          </p:cNvGraphicFramePr>
          <p:nvPr/>
        </p:nvGraphicFramePr>
        <p:xfrm>
          <a:off x="1675512" y="1305305"/>
          <a:ext cx="1701689" cy="1127172"/>
        </p:xfrm>
        <a:graphic>
          <a:graphicData uri="http://schemas.openxmlformats.org/drawingml/2006/table">
            <a:tbl>
              <a:tblPr firstRow="1">
                <a:tableStyleId>{F5AB1C69-6EDB-4FF4-983F-18BD219EF322}</a:tableStyleId>
              </a:tblPr>
              <a:tblGrid>
                <a:gridCol w="425768">
                  <a:extLst>
                    <a:ext uri="{9D8B030D-6E8A-4147-A177-3AD203B41FA5}">
                      <a16:colId xmlns:a16="http://schemas.microsoft.com/office/drawing/2014/main" val="2763815121"/>
                    </a:ext>
                  </a:extLst>
                </a:gridCol>
                <a:gridCol w="425768">
                  <a:extLst>
                    <a:ext uri="{9D8B030D-6E8A-4147-A177-3AD203B41FA5}">
                      <a16:colId xmlns:a16="http://schemas.microsoft.com/office/drawing/2014/main" val="2782096497"/>
                    </a:ext>
                  </a:extLst>
                </a:gridCol>
                <a:gridCol w="425768">
                  <a:extLst>
                    <a:ext uri="{9D8B030D-6E8A-4147-A177-3AD203B41FA5}">
                      <a16:colId xmlns:a16="http://schemas.microsoft.com/office/drawing/2014/main" val="2255224168"/>
                    </a:ext>
                  </a:extLst>
                </a:gridCol>
                <a:gridCol w="424385">
                  <a:extLst>
                    <a:ext uri="{9D8B030D-6E8A-4147-A177-3AD203B41FA5}">
                      <a16:colId xmlns:a16="http://schemas.microsoft.com/office/drawing/2014/main" val="3509057409"/>
                    </a:ext>
                  </a:extLst>
                </a:gridCol>
              </a:tblGrid>
              <a:tr h="281793">
                <a:tc>
                  <a:txBody>
                    <a:bodyPr/>
                    <a:lstStyle/>
                    <a:p>
                      <a:r>
                        <a:rPr lang="en-US" sz="1200" dirty="0"/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0239875"/>
                  </a:ext>
                </a:extLst>
              </a:tr>
              <a:tr h="281793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.10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.20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085529"/>
                  </a:ext>
                </a:extLst>
              </a:tr>
              <a:tr h="281793">
                <a:tc>
                  <a:txBody>
                    <a:bodyPr/>
                    <a:lstStyle/>
                    <a:p>
                      <a:r>
                        <a:rPr lang="en-US" sz="1200" dirty="0"/>
                        <a:t>.20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205536"/>
                  </a:ext>
                </a:extLst>
              </a:tr>
              <a:tr h="281793">
                <a:tc>
                  <a:txBody>
                    <a:bodyPr/>
                    <a:lstStyle/>
                    <a:p>
                      <a:r>
                        <a:rPr lang="en-US" sz="1200" dirty="0"/>
                        <a:t>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2833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8E19CE9-56F6-D49D-605B-CF66EF096FC0}"/>
              </a:ext>
            </a:extLst>
          </p:cNvPr>
          <p:cNvSpPr txBox="1"/>
          <p:nvPr/>
        </p:nvSpPr>
        <p:spPr>
          <a:xfrm>
            <a:off x="474479" y="2101425"/>
            <a:ext cx="1400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Investor 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47BF35-78E7-7A2F-1613-8ED2845D0D64}"/>
              </a:ext>
            </a:extLst>
          </p:cNvPr>
          <p:cNvSpPr txBox="1"/>
          <p:nvPr/>
        </p:nvSpPr>
        <p:spPr>
          <a:xfrm>
            <a:off x="474479" y="1838325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Investor 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0B7C8E-4195-1B09-4006-0A930949FA8F}"/>
              </a:ext>
            </a:extLst>
          </p:cNvPr>
          <p:cNvSpPr txBox="1"/>
          <p:nvPr/>
        </p:nvSpPr>
        <p:spPr>
          <a:xfrm>
            <a:off x="474479" y="1543433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Investor 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6ABA4C-CAA2-FE08-70F6-2C78586CBF8C}"/>
              </a:ext>
            </a:extLst>
          </p:cNvPr>
          <p:cNvSpPr txBox="1"/>
          <p:nvPr/>
        </p:nvSpPr>
        <p:spPr>
          <a:xfrm>
            <a:off x="4638768" y="704848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Greece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395DE2-D396-482A-4998-B329E2879456}"/>
              </a:ext>
            </a:extLst>
          </p:cNvPr>
          <p:cNvSpPr txBox="1"/>
          <p:nvPr/>
        </p:nvSpPr>
        <p:spPr>
          <a:xfrm>
            <a:off x="4638768" y="1168953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Brazil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FAA80B-6D31-B708-0793-486554ED2509}"/>
              </a:ext>
            </a:extLst>
          </p:cNvPr>
          <p:cNvSpPr txBox="1"/>
          <p:nvPr/>
        </p:nvSpPr>
        <p:spPr>
          <a:xfrm>
            <a:off x="4638768" y="1607982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Egypt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CE89FF-3960-2590-DC28-060FD8CFD806}"/>
              </a:ext>
            </a:extLst>
          </p:cNvPr>
          <p:cNvSpPr txBox="1"/>
          <p:nvPr/>
        </p:nvSpPr>
        <p:spPr>
          <a:xfrm>
            <a:off x="4638768" y="2045910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Argentina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D18B1D-69E1-1292-EB61-371A4CC1E021}"/>
              </a:ext>
            </a:extLst>
          </p:cNvPr>
          <p:cNvSpPr txBox="1"/>
          <p:nvPr/>
        </p:nvSpPr>
        <p:spPr>
          <a:xfrm>
            <a:off x="3927848" y="2558854"/>
            <a:ext cx="785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+.×</a:t>
            </a:r>
          </a:p>
        </p:txBody>
      </p:sp>
      <p:graphicFrame>
        <p:nvGraphicFramePr>
          <p:cNvPr id="17" name="Table 11">
            <a:extLst>
              <a:ext uri="{FF2B5EF4-FFF2-40B4-BE49-F238E27FC236}">
                <a16:creationId xmlns:a16="http://schemas.microsoft.com/office/drawing/2014/main" id="{72C4B833-B2A2-6A4C-4536-4554B73973D0}"/>
              </a:ext>
            </a:extLst>
          </p:cNvPr>
          <p:cNvGraphicFramePr>
            <a:graphicFrameLocks noGrp="1"/>
          </p:cNvGraphicFramePr>
          <p:nvPr/>
        </p:nvGraphicFramePr>
        <p:xfrm>
          <a:off x="3354985" y="3120713"/>
          <a:ext cx="2567565" cy="1317939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557204">
                  <a:extLst>
                    <a:ext uri="{9D8B030D-6E8A-4147-A177-3AD203B41FA5}">
                      <a16:colId xmlns:a16="http://schemas.microsoft.com/office/drawing/2014/main" val="2763815121"/>
                    </a:ext>
                  </a:extLst>
                </a:gridCol>
                <a:gridCol w="471805">
                  <a:extLst>
                    <a:ext uri="{9D8B030D-6E8A-4147-A177-3AD203B41FA5}">
                      <a16:colId xmlns:a16="http://schemas.microsoft.com/office/drawing/2014/main" val="2782096497"/>
                    </a:ext>
                  </a:extLst>
                </a:gridCol>
                <a:gridCol w="512852">
                  <a:extLst>
                    <a:ext uri="{9D8B030D-6E8A-4147-A177-3AD203B41FA5}">
                      <a16:colId xmlns:a16="http://schemas.microsoft.com/office/drawing/2014/main" val="2255224168"/>
                    </a:ext>
                  </a:extLst>
                </a:gridCol>
                <a:gridCol w="512852">
                  <a:extLst>
                    <a:ext uri="{9D8B030D-6E8A-4147-A177-3AD203B41FA5}">
                      <a16:colId xmlns:a16="http://schemas.microsoft.com/office/drawing/2014/main" val="143774915"/>
                    </a:ext>
                  </a:extLst>
                </a:gridCol>
                <a:gridCol w="512852">
                  <a:extLst>
                    <a:ext uri="{9D8B030D-6E8A-4147-A177-3AD203B41FA5}">
                      <a16:colId xmlns:a16="http://schemas.microsoft.com/office/drawing/2014/main" val="3509057409"/>
                    </a:ext>
                  </a:extLst>
                </a:gridCol>
              </a:tblGrid>
              <a:tr h="439313">
                <a:tc>
                  <a:txBody>
                    <a:bodyPr/>
                    <a:lstStyle/>
                    <a:p>
                      <a:r>
                        <a:rPr lang="en-US" sz="1200" dirty="0"/>
                        <a:t>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085529"/>
                  </a:ext>
                </a:extLst>
              </a:tr>
              <a:tr h="439313">
                <a:tc>
                  <a:txBody>
                    <a:bodyPr/>
                    <a:lstStyle/>
                    <a:p>
                      <a:r>
                        <a:rPr lang="en-US" sz="1200" dirty="0"/>
                        <a:t>164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205536"/>
                  </a:ext>
                </a:extLst>
              </a:tr>
              <a:tr h="439313">
                <a:tc>
                  <a:txBody>
                    <a:bodyPr/>
                    <a:lstStyle/>
                    <a:p>
                      <a:r>
                        <a:rPr lang="en-US" sz="1200" dirty="0"/>
                        <a:t>116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28337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7C98E88-8B81-4552-B3CB-AF508B0863AF}"/>
              </a:ext>
            </a:extLst>
          </p:cNvPr>
          <p:cNvSpPr txBox="1"/>
          <p:nvPr/>
        </p:nvSpPr>
        <p:spPr>
          <a:xfrm>
            <a:off x="6609122" y="2468381"/>
            <a:ext cx="7030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$ MM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33DCE6-1473-EE01-62B3-46C4D3CC8FFA}"/>
              </a:ext>
            </a:extLst>
          </p:cNvPr>
          <p:cNvSpPr txBox="1"/>
          <p:nvPr/>
        </p:nvSpPr>
        <p:spPr>
          <a:xfrm>
            <a:off x="1818153" y="2417963"/>
            <a:ext cx="17852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% Invested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B9FE4C-3697-E7AC-AF1D-82B1D4F97A86}"/>
              </a:ext>
            </a:extLst>
          </p:cNvPr>
          <p:cNvSpPr txBox="1"/>
          <p:nvPr/>
        </p:nvSpPr>
        <p:spPr>
          <a:xfrm>
            <a:off x="465834" y="2859265"/>
            <a:ext cx="1907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    60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2717EDF-9B18-0901-25EB-003046DF92DA}"/>
              </a:ext>
            </a:extLst>
          </p:cNvPr>
          <p:cNvSpPr txBox="1"/>
          <p:nvPr/>
        </p:nvSpPr>
        <p:spPr>
          <a:xfrm>
            <a:off x="465835" y="3207603"/>
            <a:ext cx="1654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    20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9F70808-2F31-50E4-32DE-CE79B3721E03}"/>
              </a:ext>
            </a:extLst>
          </p:cNvPr>
          <p:cNvSpPr txBox="1"/>
          <p:nvPr/>
        </p:nvSpPr>
        <p:spPr>
          <a:xfrm>
            <a:off x="465835" y="3575326"/>
            <a:ext cx="1654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    10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B22402A-A683-9BFA-1388-3056DCFF23DC}"/>
              </a:ext>
            </a:extLst>
          </p:cNvPr>
          <p:cNvSpPr txBox="1"/>
          <p:nvPr/>
        </p:nvSpPr>
        <p:spPr>
          <a:xfrm>
            <a:off x="402835" y="3921433"/>
            <a:ext cx="1654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     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27FD32A-2E85-59D4-73C8-7B5639416921}"/>
              </a:ext>
            </a:extLst>
          </p:cNvPr>
          <p:cNvSpPr txBox="1"/>
          <p:nvPr/>
        </p:nvSpPr>
        <p:spPr>
          <a:xfrm>
            <a:off x="1345073" y="3120713"/>
            <a:ext cx="3304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+</a:t>
            </a:r>
          </a:p>
          <a:p>
            <a:r>
              <a:rPr lang="en-US" dirty="0">
                <a:latin typeface="APL385 Unicode" panose="020B0709000202000203" pitchFamily="49" charset="0"/>
              </a:rPr>
              <a:t>+</a:t>
            </a:r>
          </a:p>
          <a:p>
            <a:r>
              <a:rPr lang="en-US" dirty="0">
                <a:latin typeface="APL385 Unicode" panose="020B0709000202000203" pitchFamily="49" charset="0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2699108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38599D-E5AF-89F1-1B61-0BC5023B3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461" y="834562"/>
            <a:ext cx="4251375" cy="425216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2900" dirty="0"/>
              <a:t>3 investors at 4 locations over 5 years 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5CD41C0-6555-CBD8-7964-9C5FE46CB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Matrix Product</a:t>
            </a:r>
          </a:p>
        </p:txBody>
      </p:sp>
      <p:graphicFrame>
        <p:nvGraphicFramePr>
          <p:cNvPr id="6" name="Table 11">
            <a:extLst>
              <a:ext uri="{FF2B5EF4-FFF2-40B4-BE49-F238E27FC236}">
                <a16:creationId xmlns:a16="http://schemas.microsoft.com/office/drawing/2014/main" id="{66CE5416-F4FC-92E6-17E3-C50518B4CF8B}"/>
              </a:ext>
            </a:extLst>
          </p:cNvPr>
          <p:cNvGraphicFramePr>
            <a:graphicFrameLocks noGrp="1"/>
          </p:cNvGraphicFramePr>
          <p:nvPr/>
        </p:nvGraphicFramePr>
        <p:xfrm>
          <a:off x="5772925" y="267657"/>
          <a:ext cx="2375482" cy="2225500"/>
        </p:xfrm>
        <a:graphic>
          <a:graphicData uri="http://schemas.openxmlformats.org/drawingml/2006/table">
            <a:tbl>
              <a:tblPr firstRow="1">
                <a:tableStyleId>{F5AB1C69-6EDB-4FF4-983F-18BD219EF322}</a:tableStyleId>
              </a:tblPr>
              <a:tblGrid>
                <a:gridCol w="471805">
                  <a:extLst>
                    <a:ext uri="{9D8B030D-6E8A-4147-A177-3AD203B41FA5}">
                      <a16:colId xmlns:a16="http://schemas.microsoft.com/office/drawing/2014/main" val="1812241309"/>
                    </a:ext>
                  </a:extLst>
                </a:gridCol>
                <a:gridCol w="471805">
                  <a:extLst>
                    <a:ext uri="{9D8B030D-6E8A-4147-A177-3AD203B41FA5}">
                      <a16:colId xmlns:a16="http://schemas.microsoft.com/office/drawing/2014/main" val="2763815121"/>
                    </a:ext>
                  </a:extLst>
                </a:gridCol>
                <a:gridCol w="471805">
                  <a:extLst>
                    <a:ext uri="{9D8B030D-6E8A-4147-A177-3AD203B41FA5}">
                      <a16:colId xmlns:a16="http://schemas.microsoft.com/office/drawing/2014/main" val="2782096497"/>
                    </a:ext>
                  </a:extLst>
                </a:gridCol>
                <a:gridCol w="471805">
                  <a:extLst>
                    <a:ext uri="{9D8B030D-6E8A-4147-A177-3AD203B41FA5}">
                      <a16:colId xmlns:a16="http://schemas.microsoft.com/office/drawing/2014/main" val="2255224168"/>
                    </a:ext>
                  </a:extLst>
                </a:gridCol>
                <a:gridCol w="488262">
                  <a:extLst>
                    <a:ext uri="{9D8B030D-6E8A-4147-A177-3AD203B41FA5}">
                      <a16:colId xmlns:a16="http://schemas.microsoft.com/office/drawing/2014/main" val="3509057409"/>
                    </a:ext>
                  </a:extLst>
                </a:gridCol>
              </a:tblGrid>
              <a:tr h="445100">
                <a:tc>
                  <a:txBody>
                    <a:bodyPr/>
                    <a:lstStyle/>
                    <a:p>
                      <a:r>
                        <a:rPr lang="en-US" sz="1200" dirty="0"/>
                        <a:t>Y1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Y2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Y3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Y4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Y5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434436"/>
                  </a:ext>
                </a:extLst>
              </a:tr>
              <a:tr h="44510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085529"/>
                  </a:ext>
                </a:extLst>
              </a:tr>
              <a:tr h="44510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205536"/>
                  </a:ext>
                </a:extLst>
              </a:tr>
              <a:tr h="44510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dirty="0"/>
                        <a:t>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28337"/>
                  </a:ext>
                </a:extLst>
              </a:tr>
              <a:tr h="44510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819054"/>
                  </a:ext>
                </a:extLst>
              </a:tr>
            </a:tbl>
          </a:graphicData>
        </a:graphic>
      </p:graphicFrame>
      <p:graphicFrame>
        <p:nvGraphicFramePr>
          <p:cNvPr id="7" name="Table 11">
            <a:extLst>
              <a:ext uri="{FF2B5EF4-FFF2-40B4-BE49-F238E27FC236}">
                <a16:creationId xmlns:a16="http://schemas.microsoft.com/office/drawing/2014/main" id="{84F75E1C-91D2-8F44-B51A-9C0FEAC49143}"/>
              </a:ext>
            </a:extLst>
          </p:cNvPr>
          <p:cNvGraphicFramePr>
            <a:graphicFrameLocks noGrp="1"/>
          </p:cNvGraphicFramePr>
          <p:nvPr/>
        </p:nvGraphicFramePr>
        <p:xfrm>
          <a:off x="1675512" y="1305305"/>
          <a:ext cx="1701689" cy="1127172"/>
        </p:xfrm>
        <a:graphic>
          <a:graphicData uri="http://schemas.openxmlformats.org/drawingml/2006/table">
            <a:tbl>
              <a:tblPr firstRow="1">
                <a:tableStyleId>{F5AB1C69-6EDB-4FF4-983F-18BD219EF322}</a:tableStyleId>
              </a:tblPr>
              <a:tblGrid>
                <a:gridCol w="425768">
                  <a:extLst>
                    <a:ext uri="{9D8B030D-6E8A-4147-A177-3AD203B41FA5}">
                      <a16:colId xmlns:a16="http://schemas.microsoft.com/office/drawing/2014/main" val="2763815121"/>
                    </a:ext>
                  </a:extLst>
                </a:gridCol>
                <a:gridCol w="425768">
                  <a:extLst>
                    <a:ext uri="{9D8B030D-6E8A-4147-A177-3AD203B41FA5}">
                      <a16:colId xmlns:a16="http://schemas.microsoft.com/office/drawing/2014/main" val="2782096497"/>
                    </a:ext>
                  </a:extLst>
                </a:gridCol>
                <a:gridCol w="425768">
                  <a:extLst>
                    <a:ext uri="{9D8B030D-6E8A-4147-A177-3AD203B41FA5}">
                      <a16:colId xmlns:a16="http://schemas.microsoft.com/office/drawing/2014/main" val="2255224168"/>
                    </a:ext>
                  </a:extLst>
                </a:gridCol>
                <a:gridCol w="424385">
                  <a:extLst>
                    <a:ext uri="{9D8B030D-6E8A-4147-A177-3AD203B41FA5}">
                      <a16:colId xmlns:a16="http://schemas.microsoft.com/office/drawing/2014/main" val="3509057409"/>
                    </a:ext>
                  </a:extLst>
                </a:gridCol>
              </a:tblGrid>
              <a:tr h="281793">
                <a:tc>
                  <a:txBody>
                    <a:bodyPr/>
                    <a:lstStyle/>
                    <a:p>
                      <a:r>
                        <a:rPr lang="en-US" sz="1200" dirty="0"/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0239875"/>
                  </a:ext>
                </a:extLst>
              </a:tr>
              <a:tr h="281793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.10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.20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085529"/>
                  </a:ext>
                </a:extLst>
              </a:tr>
              <a:tr h="281793">
                <a:tc>
                  <a:txBody>
                    <a:bodyPr/>
                    <a:lstStyle/>
                    <a:p>
                      <a:r>
                        <a:rPr lang="en-US" sz="1200" dirty="0"/>
                        <a:t>.20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205536"/>
                  </a:ext>
                </a:extLst>
              </a:tr>
              <a:tr h="281793">
                <a:tc>
                  <a:txBody>
                    <a:bodyPr/>
                    <a:lstStyle/>
                    <a:p>
                      <a:r>
                        <a:rPr lang="en-US" sz="1200" dirty="0"/>
                        <a:t>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2833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8E19CE9-56F6-D49D-605B-CF66EF096FC0}"/>
              </a:ext>
            </a:extLst>
          </p:cNvPr>
          <p:cNvSpPr txBox="1"/>
          <p:nvPr/>
        </p:nvSpPr>
        <p:spPr>
          <a:xfrm>
            <a:off x="474479" y="2101425"/>
            <a:ext cx="1400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Investor 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47BF35-78E7-7A2F-1613-8ED2845D0D64}"/>
              </a:ext>
            </a:extLst>
          </p:cNvPr>
          <p:cNvSpPr txBox="1"/>
          <p:nvPr/>
        </p:nvSpPr>
        <p:spPr>
          <a:xfrm>
            <a:off x="474479" y="1838325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Investor 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0B7C8E-4195-1B09-4006-0A930949FA8F}"/>
              </a:ext>
            </a:extLst>
          </p:cNvPr>
          <p:cNvSpPr txBox="1"/>
          <p:nvPr/>
        </p:nvSpPr>
        <p:spPr>
          <a:xfrm>
            <a:off x="474479" y="1543433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Investor 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6ABA4C-CAA2-FE08-70F6-2C78586CBF8C}"/>
              </a:ext>
            </a:extLst>
          </p:cNvPr>
          <p:cNvSpPr txBox="1"/>
          <p:nvPr/>
        </p:nvSpPr>
        <p:spPr>
          <a:xfrm>
            <a:off x="4638768" y="704848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Greece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395DE2-D396-482A-4998-B329E2879456}"/>
              </a:ext>
            </a:extLst>
          </p:cNvPr>
          <p:cNvSpPr txBox="1"/>
          <p:nvPr/>
        </p:nvSpPr>
        <p:spPr>
          <a:xfrm>
            <a:off x="4638768" y="1168953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Brazil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FAA80B-6D31-B708-0793-486554ED2509}"/>
              </a:ext>
            </a:extLst>
          </p:cNvPr>
          <p:cNvSpPr txBox="1"/>
          <p:nvPr/>
        </p:nvSpPr>
        <p:spPr>
          <a:xfrm>
            <a:off x="4638768" y="1607982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Egypt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CE89FF-3960-2590-DC28-060FD8CFD806}"/>
              </a:ext>
            </a:extLst>
          </p:cNvPr>
          <p:cNvSpPr txBox="1"/>
          <p:nvPr/>
        </p:nvSpPr>
        <p:spPr>
          <a:xfrm>
            <a:off x="4638768" y="2045910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Argentina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D18B1D-69E1-1292-EB61-371A4CC1E021}"/>
              </a:ext>
            </a:extLst>
          </p:cNvPr>
          <p:cNvSpPr txBox="1"/>
          <p:nvPr/>
        </p:nvSpPr>
        <p:spPr>
          <a:xfrm>
            <a:off x="3927848" y="2558854"/>
            <a:ext cx="785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+.×</a:t>
            </a:r>
          </a:p>
        </p:txBody>
      </p:sp>
      <p:graphicFrame>
        <p:nvGraphicFramePr>
          <p:cNvPr id="17" name="Table 11">
            <a:extLst>
              <a:ext uri="{FF2B5EF4-FFF2-40B4-BE49-F238E27FC236}">
                <a16:creationId xmlns:a16="http://schemas.microsoft.com/office/drawing/2014/main" id="{72C4B833-B2A2-6A4C-4536-4554B73973D0}"/>
              </a:ext>
            </a:extLst>
          </p:cNvPr>
          <p:cNvGraphicFramePr>
            <a:graphicFrameLocks noGrp="1"/>
          </p:cNvGraphicFramePr>
          <p:nvPr/>
        </p:nvGraphicFramePr>
        <p:xfrm>
          <a:off x="3354985" y="3120713"/>
          <a:ext cx="2567565" cy="1317939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557204">
                  <a:extLst>
                    <a:ext uri="{9D8B030D-6E8A-4147-A177-3AD203B41FA5}">
                      <a16:colId xmlns:a16="http://schemas.microsoft.com/office/drawing/2014/main" val="2763815121"/>
                    </a:ext>
                  </a:extLst>
                </a:gridCol>
                <a:gridCol w="471805">
                  <a:extLst>
                    <a:ext uri="{9D8B030D-6E8A-4147-A177-3AD203B41FA5}">
                      <a16:colId xmlns:a16="http://schemas.microsoft.com/office/drawing/2014/main" val="2782096497"/>
                    </a:ext>
                  </a:extLst>
                </a:gridCol>
                <a:gridCol w="512852">
                  <a:extLst>
                    <a:ext uri="{9D8B030D-6E8A-4147-A177-3AD203B41FA5}">
                      <a16:colId xmlns:a16="http://schemas.microsoft.com/office/drawing/2014/main" val="2255224168"/>
                    </a:ext>
                  </a:extLst>
                </a:gridCol>
                <a:gridCol w="512852">
                  <a:extLst>
                    <a:ext uri="{9D8B030D-6E8A-4147-A177-3AD203B41FA5}">
                      <a16:colId xmlns:a16="http://schemas.microsoft.com/office/drawing/2014/main" val="143774915"/>
                    </a:ext>
                  </a:extLst>
                </a:gridCol>
                <a:gridCol w="512852">
                  <a:extLst>
                    <a:ext uri="{9D8B030D-6E8A-4147-A177-3AD203B41FA5}">
                      <a16:colId xmlns:a16="http://schemas.microsoft.com/office/drawing/2014/main" val="3509057409"/>
                    </a:ext>
                  </a:extLst>
                </a:gridCol>
              </a:tblGrid>
              <a:tr h="439313">
                <a:tc>
                  <a:txBody>
                    <a:bodyPr/>
                    <a:lstStyle/>
                    <a:p>
                      <a:r>
                        <a:rPr lang="en-US" sz="1200" dirty="0"/>
                        <a:t>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085529"/>
                  </a:ext>
                </a:extLst>
              </a:tr>
              <a:tr h="439313">
                <a:tc>
                  <a:txBody>
                    <a:bodyPr/>
                    <a:lstStyle/>
                    <a:p>
                      <a:r>
                        <a:rPr lang="en-US" sz="1200" dirty="0"/>
                        <a:t>164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205536"/>
                  </a:ext>
                </a:extLst>
              </a:tr>
              <a:tr h="439313">
                <a:tc>
                  <a:txBody>
                    <a:bodyPr/>
                    <a:lstStyle/>
                    <a:p>
                      <a:r>
                        <a:rPr lang="en-US" sz="1200" dirty="0"/>
                        <a:t>116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28337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7C98E88-8B81-4552-B3CB-AF508B0863AF}"/>
              </a:ext>
            </a:extLst>
          </p:cNvPr>
          <p:cNvSpPr txBox="1"/>
          <p:nvPr/>
        </p:nvSpPr>
        <p:spPr>
          <a:xfrm>
            <a:off x="6609122" y="2468381"/>
            <a:ext cx="7030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$ MM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33DCE6-1473-EE01-62B3-46C4D3CC8FFA}"/>
              </a:ext>
            </a:extLst>
          </p:cNvPr>
          <p:cNvSpPr txBox="1"/>
          <p:nvPr/>
        </p:nvSpPr>
        <p:spPr>
          <a:xfrm>
            <a:off x="1818153" y="2417963"/>
            <a:ext cx="17852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% Invested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2717EDF-9B18-0901-25EB-003046DF92DA}"/>
              </a:ext>
            </a:extLst>
          </p:cNvPr>
          <p:cNvSpPr txBox="1"/>
          <p:nvPr/>
        </p:nvSpPr>
        <p:spPr>
          <a:xfrm>
            <a:off x="465835" y="3360005"/>
            <a:ext cx="1654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    </a:t>
            </a:r>
            <a:r>
              <a:rPr lang="en-US" dirty="0">
                <a:solidFill>
                  <a:srgbClr val="FF0000"/>
                </a:solidFill>
                <a:latin typeface="APL385 Unicode" panose="020B0709000202000203" pitchFamily="49" charset="0"/>
              </a:rPr>
              <a:t>90</a:t>
            </a:r>
          </a:p>
        </p:txBody>
      </p:sp>
    </p:spTree>
    <p:extLst>
      <p:ext uri="{BB962C8B-B14F-4D97-AF65-F5344CB8AC3E}">
        <p14:creationId xmlns:p14="http://schemas.microsoft.com/office/powerpoint/2010/main" val="3217138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38599D-E5AF-89F1-1B61-0BC5023B3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461" y="834562"/>
            <a:ext cx="4251375" cy="425216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2900" dirty="0"/>
              <a:t>3 investors at 4 locations over 5 years 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5CD41C0-6555-CBD8-7964-9C5FE46CB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Matrix Product</a:t>
            </a:r>
          </a:p>
        </p:txBody>
      </p:sp>
      <p:graphicFrame>
        <p:nvGraphicFramePr>
          <p:cNvPr id="6" name="Table 11">
            <a:extLst>
              <a:ext uri="{FF2B5EF4-FFF2-40B4-BE49-F238E27FC236}">
                <a16:creationId xmlns:a16="http://schemas.microsoft.com/office/drawing/2014/main" id="{66CE5416-F4FC-92E6-17E3-C50518B4CF8B}"/>
              </a:ext>
            </a:extLst>
          </p:cNvPr>
          <p:cNvGraphicFramePr>
            <a:graphicFrameLocks noGrp="1"/>
          </p:cNvGraphicFramePr>
          <p:nvPr/>
        </p:nvGraphicFramePr>
        <p:xfrm>
          <a:off x="5772925" y="267657"/>
          <a:ext cx="2375482" cy="2225500"/>
        </p:xfrm>
        <a:graphic>
          <a:graphicData uri="http://schemas.openxmlformats.org/drawingml/2006/table">
            <a:tbl>
              <a:tblPr firstRow="1">
                <a:tableStyleId>{F5AB1C69-6EDB-4FF4-983F-18BD219EF322}</a:tableStyleId>
              </a:tblPr>
              <a:tblGrid>
                <a:gridCol w="471805">
                  <a:extLst>
                    <a:ext uri="{9D8B030D-6E8A-4147-A177-3AD203B41FA5}">
                      <a16:colId xmlns:a16="http://schemas.microsoft.com/office/drawing/2014/main" val="1812241309"/>
                    </a:ext>
                  </a:extLst>
                </a:gridCol>
                <a:gridCol w="471805">
                  <a:extLst>
                    <a:ext uri="{9D8B030D-6E8A-4147-A177-3AD203B41FA5}">
                      <a16:colId xmlns:a16="http://schemas.microsoft.com/office/drawing/2014/main" val="2763815121"/>
                    </a:ext>
                  </a:extLst>
                </a:gridCol>
                <a:gridCol w="471805">
                  <a:extLst>
                    <a:ext uri="{9D8B030D-6E8A-4147-A177-3AD203B41FA5}">
                      <a16:colId xmlns:a16="http://schemas.microsoft.com/office/drawing/2014/main" val="2782096497"/>
                    </a:ext>
                  </a:extLst>
                </a:gridCol>
                <a:gridCol w="471805">
                  <a:extLst>
                    <a:ext uri="{9D8B030D-6E8A-4147-A177-3AD203B41FA5}">
                      <a16:colId xmlns:a16="http://schemas.microsoft.com/office/drawing/2014/main" val="2255224168"/>
                    </a:ext>
                  </a:extLst>
                </a:gridCol>
                <a:gridCol w="488262">
                  <a:extLst>
                    <a:ext uri="{9D8B030D-6E8A-4147-A177-3AD203B41FA5}">
                      <a16:colId xmlns:a16="http://schemas.microsoft.com/office/drawing/2014/main" val="3509057409"/>
                    </a:ext>
                  </a:extLst>
                </a:gridCol>
              </a:tblGrid>
              <a:tr h="445100">
                <a:tc>
                  <a:txBody>
                    <a:bodyPr/>
                    <a:lstStyle/>
                    <a:p>
                      <a:r>
                        <a:rPr lang="en-US" sz="1200" dirty="0"/>
                        <a:t>Y1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Y2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Y3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Y4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Y5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434436"/>
                  </a:ext>
                </a:extLst>
              </a:tr>
              <a:tr h="44510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085529"/>
                  </a:ext>
                </a:extLst>
              </a:tr>
              <a:tr h="44510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205536"/>
                  </a:ext>
                </a:extLst>
              </a:tr>
              <a:tr h="44510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dirty="0"/>
                        <a:t>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28337"/>
                  </a:ext>
                </a:extLst>
              </a:tr>
              <a:tr h="44510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819054"/>
                  </a:ext>
                </a:extLst>
              </a:tr>
            </a:tbl>
          </a:graphicData>
        </a:graphic>
      </p:graphicFrame>
      <p:graphicFrame>
        <p:nvGraphicFramePr>
          <p:cNvPr id="7" name="Table 11">
            <a:extLst>
              <a:ext uri="{FF2B5EF4-FFF2-40B4-BE49-F238E27FC236}">
                <a16:creationId xmlns:a16="http://schemas.microsoft.com/office/drawing/2014/main" id="{84F75E1C-91D2-8F44-B51A-9C0FEAC49143}"/>
              </a:ext>
            </a:extLst>
          </p:cNvPr>
          <p:cNvGraphicFramePr>
            <a:graphicFrameLocks noGrp="1"/>
          </p:cNvGraphicFramePr>
          <p:nvPr/>
        </p:nvGraphicFramePr>
        <p:xfrm>
          <a:off x="1675512" y="1305305"/>
          <a:ext cx="1701689" cy="1127172"/>
        </p:xfrm>
        <a:graphic>
          <a:graphicData uri="http://schemas.openxmlformats.org/drawingml/2006/table">
            <a:tbl>
              <a:tblPr firstRow="1">
                <a:tableStyleId>{F5AB1C69-6EDB-4FF4-983F-18BD219EF322}</a:tableStyleId>
              </a:tblPr>
              <a:tblGrid>
                <a:gridCol w="425768">
                  <a:extLst>
                    <a:ext uri="{9D8B030D-6E8A-4147-A177-3AD203B41FA5}">
                      <a16:colId xmlns:a16="http://schemas.microsoft.com/office/drawing/2014/main" val="2763815121"/>
                    </a:ext>
                  </a:extLst>
                </a:gridCol>
                <a:gridCol w="425768">
                  <a:extLst>
                    <a:ext uri="{9D8B030D-6E8A-4147-A177-3AD203B41FA5}">
                      <a16:colId xmlns:a16="http://schemas.microsoft.com/office/drawing/2014/main" val="2782096497"/>
                    </a:ext>
                  </a:extLst>
                </a:gridCol>
                <a:gridCol w="425768">
                  <a:extLst>
                    <a:ext uri="{9D8B030D-6E8A-4147-A177-3AD203B41FA5}">
                      <a16:colId xmlns:a16="http://schemas.microsoft.com/office/drawing/2014/main" val="2255224168"/>
                    </a:ext>
                  </a:extLst>
                </a:gridCol>
                <a:gridCol w="424385">
                  <a:extLst>
                    <a:ext uri="{9D8B030D-6E8A-4147-A177-3AD203B41FA5}">
                      <a16:colId xmlns:a16="http://schemas.microsoft.com/office/drawing/2014/main" val="3509057409"/>
                    </a:ext>
                  </a:extLst>
                </a:gridCol>
              </a:tblGrid>
              <a:tr h="281793">
                <a:tc>
                  <a:txBody>
                    <a:bodyPr/>
                    <a:lstStyle/>
                    <a:p>
                      <a:r>
                        <a:rPr lang="en-US" sz="1200" dirty="0"/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0239875"/>
                  </a:ext>
                </a:extLst>
              </a:tr>
              <a:tr h="281793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.10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.20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085529"/>
                  </a:ext>
                </a:extLst>
              </a:tr>
              <a:tr h="281793">
                <a:tc>
                  <a:txBody>
                    <a:bodyPr/>
                    <a:lstStyle/>
                    <a:p>
                      <a:r>
                        <a:rPr lang="en-US" sz="1200" dirty="0"/>
                        <a:t>.20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205536"/>
                  </a:ext>
                </a:extLst>
              </a:tr>
              <a:tr h="281793">
                <a:tc>
                  <a:txBody>
                    <a:bodyPr/>
                    <a:lstStyle/>
                    <a:p>
                      <a:r>
                        <a:rPr lang="en-US" sz="1200" dirty="0"/>
                        <a:t>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2833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8E19CE9-56F6-D49D-605B-CF66EF096FC0}"/>
              </a:ext>
            </a:extLst>
          </p:cNvPr>
          <p:cNvSpPr txBox="1"/>
          <p:nvPr/>
        </p:nvSpPr>
        <p:spPr>
          <a:xfrm>
            <a:off x="474479" y="2101425"/>
            <a:ext cx="1400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Investor 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47BF35-78E7-7A2F-1613-8ED2845D0D64}"/>
              </a:ext>
            </a:extLst>
          </p:cNvPr>
          <p:cNvSpPr txBox="1"/>
          <p:nvPr/>
        </p:nvSpPr>
        <p:spPr>
          <a:xfrm>
            <a:off x="474479" y="1838325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Investor 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0B7C8E-4195-1B09-4006-0A930949FA8F}"/>
              </a:ext>
            </a:extLst>
          </p:cNvPr>
          <p:cNvSpPr txBox="1"/>
          <p:nvPr/>
        </p:nvSpPr>
        <p:spPr>
          <a:xfrm>
            <a:off x="474479" y="1543433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Investor 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6ABA4C-CAA2-FE08-70F6-2C78586CBF8C}"/>
              </a:ext>
            </a:extLst>
          </p:cNvPr>
          <p:cNvSpPr txBox="1"/>
          <p:nvPr/>
        </p:nvSpPr>
        <p:spPr>
          <a:xfrm>
            <a:off x="4638768" y="704848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Greece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395DE2-D396-482A-4998-B329E2879456}"/>
              </a:ext>
            </a:extLst>
          </p:cNvPr>
          <p:cNvSpPr txBox="1"/>
          <p:nvPr/>
        </p:nvSpPr>
        <p:spPr>
          <a:xfrm>
            <a:off x="4638768" y="1168953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Brazil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FAA80B-6D31-B708-0793-486554ED2509}"/>
              </a:ext>
            </a:extLst>
          </p:cNvPr>
          <p:cNvSpPr txBox="1"/>
          <p:nvPr/>
        </p:nvSpPr>
        <p:spPr>
          <a:xfrm>
            <a:off x="4638768" y="1607982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Egypt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CE89FF-3960-2590-DC28-060FD8CFD806}"/>
              </a:ext>
            </a:extLst>
          </p:cNvPr>
          <p:cNvSpPr txBox="1"/>
          <p:nvPr/>
        </p:nvSpPr>
        <p:spPr>
          <a:xfrm>
            <a:off x="4638768" y="2045910"/>
            <a:ext cx="1213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Argentina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D18B1D-69E1-1292-EB61-371A4CC1E021}"/>
              </a:ext>
            </a:extLst>
          </p:cNvPr>
          <p:cNvSpPr txBox="1"/>
          <p:nvPr/>
        </p:nvSpPr>
        <p:spPr>
          <a:xfrm>
            <a:off x="3927848" y="2558854"/>
            <a:ext cx="785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+.×</a:t>
            </a:r>
          </a:p>
        </p:txBody>
      </p:sp>
      <p:graphicFrame>
        <p:nvGraphicFramePr>
          <p:cNvPr id="17" name="Table 11">
            <a:extLst>
              <a:ext uri="{FF2B5EF4-FFF2-40B4-BE49-F238E27FC236}">
                <a16:creationId xmlns:a16="http://schemas.microsoft.com/office/drawing/2014/main" id="{72C4B833-B2A2-6A4C-4536-4554B73973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7773050"/>
              </p:ext>
            </p:extLst>
          </p:nvPr>
        </p:nvGraphicFramePr>
        <p:xfrm>
          <a:off x="3354985" y="3120713"/>
          <a:ext cx="2567565" cy="1317939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557204">
                  <a:extLst>
                    <a:ext uri="{9D8B030D-6E8A-4147-A177-3AD203B41FA5}">
                      <a16:colId xmlns:a16="http://schemas.microsoft.com/office/drawing/2014/main" val="2763815121"/>
                    </a:ext>
                  </a:extLst>
                </a:gridCol>
                <a:gridCol w="471805">
                  <a:extLst>
                    <a:ext uri="{9D8B030D-6E8A-4147-A177-3AD203B41FA5}">
                      <a16:colId xmlns:a16="http://schemas.microsoft.com/office/drawing/2014/main" val="2782096497"/>
                    </a:ext>
                  </a:extLst>
                </a:gridCol>
                <a:gridCol w="512852">
                  <a:extLst>
                    <a:ext uri="{9D8B030D-6E8A-4147-A177-3AD203B41FA5}">
                      <a16:colId xmlns:a16="http://schemas.microsoft.com/office/drawing/2014/main" val="2255224168"/>
                    </a:ext>
                  </a:extLst>
                </a:gridCol>
                <a:gridCol w="512852">
                  <a:extLst>
                    <a:ext uri="{9D8B030D-6E8A-4147-A177-3AD203B41FA5}">
                      <a16:colId xmlns:a16="http://schemas.microsoft.com/office/drawing/2014/main" val="143774915"/>
                    </a:ext>
                  </a:extLst>
                </a:gridCol>
                <a:gridCol w="512852">
                  <a:extLst>
                    <a:ext uri="{9D8B030D-6E8A-4147-A177-3AD203B41FA5}">
                      <a16:colId xmlns:a16="http://schemas.microsoft.com/office/drawing/2014/main" val="3509057409"/>
                    </a:ext>
                  </a:extLst>
                </a:gridCol>
              </a:tblGrid>
              <a:tr h="439313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085529"/>
                  </a:ext>
                </a:extLst>
              </a:tr>
              <a:tr h="439313">
                <a:tc>
                  <a:txBody>
                    <a:bodyPr/>
                    <a:lstStyle/>
                    <a:p>
                      <a:r>
                        <a:rPr lang="en-US" sz="1200" dirty="0"/>
                        <a:t>164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205536"/>
                  </a:ext>
                </a:extLst>
              </a:tr>
              <a:tr h="439313">
                <a:tc>
                  <a:txBody>
                    <a:bodyPr/>
                    <a:lstStyle/>
                    <a:p>
                      <a:r>
                        <a:rPr lang="en-US" sz="1200" dirty="0"/>
                        <a:t>116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28337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7C98E88-8B81-4552-B3CB-AF508B0863AF}"/>
              </a:ext>
            </a:extLst>
          </p:cNvPr>
          <p:cNvSpPr txBox="1"/>
          <p:nvPr/>
        </p:nvSpPr>
        <p:spPr>
          <a:xfrm>
            <a:off x="6609122" y="2468381"/>
            <a:ext cx="7030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$ MM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33DCE6-1473-EE01-62B3-46C4D3CC8FFA}"/>
              </a:ext>
            </a:extLst>
          </p:cNvPr>
          <p:cNvSpPr txBox="1"/>
          <p:nvPr/>
        </p:nvSpPr>
        <p:spPr>
          <a:xfrm>
            <a:off x="1818153" y="2417963"/>
            <a:ext cx="17852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% Invested</a:t>
            </a:r>
          </a:p>
        </p:txBody>
      </p:sp>
    </p:spTree>
    <p:extLst>
      <p:ext uri="{BB962C8B-B14F-4D97-AF65-F5344CB8AC3E}">
        <p14:creationId xmlns:p14="http://schemas.microsoft.com/office/powerpoint/2010/main" val="92139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7C2E8D7-7CC1-3D89-3B1D-01C2D78BB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Quantum Computing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D17814-1FE0-F3FB-1F2E-C38C6EA26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85022"/>
            <a:ext cx="5089284" cy="33129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B83DAA8-133D-7929-3768-6BC7F2DB788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>
            <a:off x="3747771" y="953192"/>
            <a:ext cx="5105910" cy="323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61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66F75E-6DB4-62B9-F415-D7434792DC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869521" cy="324204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“…we demonstrate how features provided by APL, such as native support of complex numbers and matrix operations, naturally capture </a:t>
            </a:r>
            <a:r>
              <a:rPr lang="en-US" dirty="0" err="1"/>
              <a:t>quan</a:t>
            </a:r>
            <a:r>
              <a:rPr lang="en-US" dirty="0"/>
              <a:t>-tum operations while bringing a less cluttered syntax that encodes and encapsulates the linear character of quantum circuit execution…”</a:t>
            </a:r>
            <a:br>
              <a:rPr lang="en-US" dirty="0"/>
            </a:br>
            <a:br>
              <a:rPr lang="en-US" dirty="0"/>
            </a:br>
            <a:r>
              <a:rPr lang="en-US" dirty="0">
                <a:hlinkClick r:id="rId2"/>
              </a:rPr>
              <a:t>https://ieeexplore.ieee.org/document/10313845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D52BE70-39DD-D989-2D24-1547930CD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quAPL</a:t>
            </a:r>
            <a:endParaRPr lang="en-US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EAF2A79F-71F9-3544-736B-BF2BFAFD5CD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81640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iangle 1">
            <a:extLst>
              <a:ext uri="{FF2B5EF4-FFF2-40B4-BE49-F238E27FC236}">
                <a16:creationId xmlns:a16="http://schemas.microsoft.com/office/drawing/2014/main" id="{0246D08E-2369-A837-5056-B54E4275E156}"/>
              </a:ext>
            </a:extLst>
          </p:cNvPr>
          <p:cNvSpPr/>
          <p:nvPr/>
        </p:nvSpPr>
        <p:spPr>
          <a:xfrm>
            <a:off x="724276" y="213455"/>
            <a:ext cx="969137" cy="637572"/>
          </a:xfrm>
          <a:prstGeom prst="triangl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/>
              <a:t>Mt. Ida</a:t>
            </a:r>
          </a:p>
          <a:p>
            <a:endParaRPr lang="en-US" sz="1400" dirty="0"/>
          </a:p>
        </p:txBody>
      </p:sp>
      <p:sp>
        <p:nvSpPr>
          <p:cNvPr id="6" name="Triangle 5">
            <a:extLst>
              <a:ext uri="{FF2B5EF4-FFF2-40B4-BE49-F238E27FC236}">
                <a16:creationId xmlns:a16="http://schemas.microsoft.com/office/drawing/2014/main" id="{DD46C924-F824-83A0-E181-2AA293DC7929}"/>
              </a:ext>
            </a:extLst>
          </p:cNvPr>
          <p:cNvSpPr/>
          <p:nvPr/>
        </p:nvSpPr>
        <p:spPr>
          <a:xfrm>
            <a:off x="2733537" y="2183557"/>
            <a:ext cx="1439244" cy="697067"/>
          </a:xfrm>
          <a:prstGeom prst="triangl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Hallet</a:t>
            </a:r>
            <a:endParaRPr lang="en-US" sz="1400" dirty="0"/>
          </a:p>
          <a:p>
            <a:pPr algn="ctr"/>
            <a:r>
              <a:rPr lang="en-US" sz="1400" dirty="0"/>
              <a:t>Peak</a:t>
            </a:r>
          </a:p>
        </p:txBody>
      </p:sp>
      <p:sp>
        <p:nvSpPr>
          <p:cNvPr id="8" name="Triangle 7">
            <a:extLst>
              <a:ext uri="{FF2B5EF4-FFF2-40B4-BE49-F238E27FC236}">
                <a16:creationId xmlns:a16="http://schemas.microsoft.com/office/drawing/2014/main" id="{D718A53B-F632-CFE1-42DE-FDA9722B9DF9}"/>
              </a:ext>
            </a:extLst>
          </p:cNvPr>
          <p:cNvSpPr/>
          <p:nvPr/>
        </p:nvSpPr>
        <p:spPr>
          <a:xfrm>
            <a:off x="4487882" y="3407412"/>
            <a:ext cx="1442956" cy="941854"/>
          </a:xfrm>
          <a:prstGeom prst="triangl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Longs</a:t>
            </a:r>
          </a:p>
          <a:p>
            <a:pPr algn="ctr"/>
            <a:r>
              <a:rPr lang="en-US" sz="1400" dirty="0"/>
              <a:t>Peak</a:t>
            </a:r>
          </a:p>
        </p:txBody>
      </p:sp>
      <p:sp>
        <p:nvSpPr>
          <p:cNvPr id="9" name="Triangle 8">
            <a:extLst>
              <a:ext uri="{FF2B5EF4-FFF2-40B4-BE49-F238E27FC236}">
                <a16:creationId xmlns:a16="http://schemas.microsoft.com/office/drawing/2014/main" id="{815CB5E9-8917-2155-189A-4607E9346292}"/>
              </a:ext>
            </a:extLst>
          </p:cNvPr>
          <p:cNvSpPr/>
          <p:nvPr/>
        </p:nvSpPr>
        <p:spPr>
          <a:xfrm>
            <a:off x="6513835" y="1861907"/>
            <a:ext cx="989624" cy="556705"/>
          </a:xfrm>
          <a:prstGeom prst="triangl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Lily</a:t>
            </a:r>
          </a:p>
          <a:p>
            <a:pPr algn="ctr"/>
            <a:r>
              <a:rPr lang="en-US" sz="1400" dirty="0"/>
              <a:t>Mtn</a:t>
            </a:r>
          </a:p>
          <a:p>
            <a:pPr algn="ctr"/>
            <a:endParaRPr lang="en-US" sz="1400" dirty="0"/>
          </a:p>
        </p:txBody>
      </p:sp>
      <p:sp>
        <p:nvSpPr>
          <p:cNvPr id="10" name="Triangle 9">
            <a:extLst>
              <a:ext uri="{FF2B5EF4-FFF2-40B4-BE49-F238E27FC236}">
                <a16:creationId xmlns:a16="http://schemas.microsoft.com/office/drawing/2014/main" id="{43D458E4-AD78-C3ED-24B4-2B8659A858BB}"/>
              </a:ext>
            </a:extLst>
          </p:cNvPr>
          <p:cNvSpPr/>
          <p:nvPr/>
        </p:nvSpPr>
        <p:spPr>
          <a:xfrm>
            <a:off x="6927163" y="616194"/>
            <a:ext cx="1054308" cy="617820"/>
          </a:xfrm>
          <a:prstGeom prst="triangl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BB72E8E-A755-A208-A01C-8A46A659823A}"/>
              </a:ext>
            </a:extLst>
          </p:cNvPr>
          <p:cNvCxnSpPr>
            <a:cxnSpLocks/>
            <a:stCxn id="6" idx="4"/>
            <a:endCxn id="8" idx="0"/>
          </p:cNvCxnSpPr>
          <p:nvPr/>
        </p:nvCxnSpPr>
        <p:spPr>
          <a:xfrm>
            <a:off x="4172781" y="2880624"/>
            <a:ext cx="1036579" cy="52678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2" name="Connector: Curved 21" descr="13.3">
            <a:extLst>
              <a:ext uri="{FF2B5EF4-FFF2-40B4-BE49-F238E27FC236}">
                <a16:creationId xmlns:a16="http://schemas.microsoft.com/office/drawing/2014/main" id="{C8FAC718-8B3A-8658-4A69-749FE5DF68F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  <a:stCxn id="2" idx="5"/>
            <a:endCxn id="10" idx="0"/>
          </p:cNvCxnSpPr>
          <p:nvPr/>
        </p:nvCxnSpPr>
        <p:spPr>
          <a:xfrm>
            <a:off x="1451129" y="532241"/>
            <a:ext cx="6003188" cy="83953"/>
          </a:xfrm>
          <a:prstGeom prst="curvedConnector2">
            <a:avLst/>
          </a:prstGeom>
          <a:ln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9FE0DEAF-2531-D5B6-02AB-B58713465693}"/>
              </a:ext>
            </a:extLst>
          </p:cNvPr>
          <p:cNvCxnSpPr>
            <a:cxnSpLocks/>
            <a:stCxn id="9" idx="0"/>
          </p:cNvCxnSpPr>
          <p:nvPr/>
        </p:nvCxnSpPr>
        <p:spPr>
          <a:xfrm flipV="1">
            <a:off x="7008647" y="1234013"/>
            <a:ext cx="393226" cy="62789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CA2EA80D-649B-E97E-B012-845D86EE35CC}"/>
              </a:ext>
            </a:extLst>
          </p:cNvPr>
          <p:cNvCxnSpPr>
            <a:cxnSpLocks/>
            <a:stCxn id="8" idx="0"/>
            <a:endCxn id="9" idx="3"/>
          </p:cNvCxnSpPr>
          <p:nvPr/>
        </p:nvCxnSpPr>
        <p:spPr>
          <a:xfrm flipV="1">
            <a:off x="5209360" y="2418612"/>
            <a:ext cx="1799287" cy="98880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16B33186-B59E-400C-C6FD-494AF9C0138C}"/>
              </a:ext>
            </a:extLst>
          </p:cNvPr>
          <p:cNvCxnSpPr>
            <a:cxnSpLocks/>
            <a:stCxn id="2" idx="3"/>
            <a:endCxn id="6" idx="1"/>
          </p:cNvCxnSpPr>
          <p:nvPr/>
        </p:nvCxnSpPr>
        <p:spPr>
          <a:xfrm>
            <a:off x="1208845" y="851027"/>
            <a:ext cx="1884503" cy="168106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B23C45AC-12D9-DF77-F720-6008EF29A56E}"/>
              </a:ext>
            </a:extLst>
          </p:cNvPr>
          <p:cNvSpPr txBox="1"/>
          <p:nvPr/>
        </p:nvSpPr>
        <p:spPr>
          <a:xfrm>
            <a:off x="2046169" y="1380776"/>
            <a:ext cx="636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7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36578D6-2D93-D710-171A-638534C7332E}"/>
              </a:ext>
            </a:extLst>
          </p:cNvPr>
          <p:cNvSpPr txBox="1"/>
          <p:nvPr/>
        </p:nvSpPr>
        <p:spPr>
          <a:xfrm>
            <a:off x="4205393" y="213455"/>
            <a:ext cx="636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14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2893D702-69DA-1974-4371-FEC5CF6FD107}"/>
              </a:ext>
            </a:extLst>
          </p:cNvPr>
          <p:cNvCxnSpPr>
            <a:cxnSpLocks/>
            <a:stCxn id="2" idx="4"/>
            <a:endCxn id="9" idx="1"/>
          </p:cNvCxnSpPr>
          <p:nvPr/>
        </p:nvCxnSpPr>
        <p:spPr>
          <a:xfrm>
            <a:off x="1693413" y="851027"/>
            <a:ext cx="5067828" cy="128923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FD6EB908-554E-FFA2-983B-1CCF44A8C702}"/>
              </a:ext>
            </a:extLst>
          </p:cNvPr>
          <p:cNvCxnSpPr>
            <a:cxnSpLocks/>
            <a:stCxn id="6" idx="5"/>
            <a:endCxn id="9" idx="2"/>
          </p:cNvCxnSpPr>
          <p:nvPr/>
        </p:nvCxnSpPr>
        <p:spPr>
          <a:xfrm flipV="1">
            <a:off x="3812970" y="2418612"/>
            <a:ext cx="2700865" cy="11347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C6335D16-ACE5-3309-55D5-FD75932C9D3B}"/>
              </a:ext>
            </a:extLst>
          </p:cNvPr>
          <p:cNvCxnSpPr>
            <a:cxnSpLocks/>
            <a:stCxn id="6" idx="0"/>
            <a:endCxn id="10" idx="1"/>
          </p:cNvCxnSpPr>
          <p:nvPr/>
        </p:nvCxnSpPr>
        <p:spPr>
          <a:xfrm flipV="1">
            <a:off x="3453159" y="925104"/>
            <a:ext cx="3737581" cy="125845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F3EE00FB-3F13-2A00-9C97-DB1C1FECD6E0}"/>
              </a:ext>
            </a:extLst>
          </p:cNvPr>
          <p:cNvSpPr txBox="1"/>
          <p:nvPr/>
        </p:nvSpPr>
        <p:spPr>
          <a:xfrm>
            <a:off x="3702867" y="1061466"/>
            <a:ext cx="636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0C6131B-9A3D-B953-76E2-FEB6FD5DD56F}"/>
              </a:ext>
            </a:extLst>
          </p:cNvPr>
          <p:cNvSpPr txBox="1"/>
          <p:nvPr/>
        </p:nvSpPr>
        <p:spPr>
          <a:xfrm>
            <a:off x="4604222" y="2842555"/>
            <a:ext cx="255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155CA2A-EEFE-9299-2C17-D517373D8589}"/>
              </a:ext>
            </a:extLst>
          </p:cNvPr>
          <p:cNvSpPr txBox="1"/>
          <p:nvPr/>
        </p:nvSpPr>
        <p:spPr>
          <a:xfrm>
            <a:off x="4800601" y="2180017"/>
            <a:ext cx="636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8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235C3E0-E07F-FC4A-7200-62DAAB64E0E2}"/>
              </a:ext>
            </a:extLst>
          </p:cNvPr>
          <p:cNvSpPr txBox="1"/>
          <p:nvPr/>
        </p:nvSpPr>
        <p:spPr>
          <a:xfrm>
            <a:off x="5486444" y="1075737"/>
            <a:ext cx="636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9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1359070-EAD6-B92A-D3CE-AF8B371E1178}"/>
              </a:ext>
            </a:extLst>
          </p:cNvPr>
          <p:cNvSpPr txBox="1"/>
          <p:nvPr/>
        </p:nvSpPr>
        <p:spPr>
          <a:xfrm>
            <a:off x="6008095" y="2830645"/>
            <a:ext cx="279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6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98ABBF0-8C76-BD1E-B3BD-9E8547289980}"/>
              </a:ext>
            </a:extLst>
          </p:cNvPr>
          <p:cNvSpPr txBox="1"/>
          <p:nvPr/>
        </p:nvSpPr>
        <p:spPr>
          <a:xfrm>
            <a:off x="7174569" y="1462019"/>
            <a:ext cx="636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2B00ED4-B51B-D010-9D6B-CDCA7E2A6C12}"/>
              </a:ext>
            </a:extLst>
          </p:cNvPr>
          <p:cNvSpPr txBox="1"/>
          <p:nvPr/>
        </p:nvSpPr>
        <p:spPr>
          <a:xfrm>
            <a:off x="7295947" y="2842555"/>
            <a:ext cx="2890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9</a:t>
            </a:r>
          </a:p>
        </p:txBody>
      </p:sp>
      <p:cxnSp>
        <p:nvCxnSpPr>
          <p:cNvPr id="66" name="Connector: Curved 65">
            <a:extLst>
              <a:ext uri="{FF2B5EF4-FFF2-40B4-BE49-F238E27FC236}">
                <a16:creationId xmlns:a16="http://schemas.microsoft.com/office/drawing/2014/main" id="{04CEB96F-4D6D-3C02-8D7E-8B2F996DA092}"/>
              </a:ext>
            </a:extLst>
          </p:cNvPr>
          <p:cNvCxnSpPr>
            <a:cxnSpLocks/>
            <a:stCxn id="10" idx="4"/>
            <a:endCxn id="8" idx="5"/>
          </p:cNvCxnSpPr>
          <p:nvPr/>
        </p:nvCxnSpPr>
        <p:spPr>
          <a:xfrm rot="5400000">
            <a:off x="5453623" y="1350490"/>
            <a:ext cx="2644325" cy="2411372"/>
          </a:xfrm>
          <a:prstGeom prst="curvedConnector2">
            <a:avLst/>
          </a:prstGeom>
          <a:ln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87" name="TextBox 186">
            <a:extLst>
              <a:ext uri="{FF2B5EF4-FFF2-40B4-BE49-F238E27FC236}">
                <a16:creationId xmlns:a16="http://schemas.microsoft.com/office/drawing/2014/main" id="{9FE91FD6-B75F-16BC-08F4-3CB553652A29}"/>
              </a:ext>
            </a:extLst>
          </p:cNvPr>
          <p:cNvSpPr txBox="1"/>
          <p:nvPr/>
        </p:nvSpPr>
        <p:spPr>
          <a:xfrm>
            <a:off x="7001481" y="814127"/>
            <a:ext cx="871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Prospect </a:t>
            </a:r>
            <a:br>
              <a:rPr lang="en-US" sz="1400" dirty="0">
                <a:solidFill>
                  <a:schemeClr val="bg1"/>
                </a:solidFill>
              </a:rPr>
            </a:br>
            <a:r>
              <a:rPr lang="en-US" sz="1400" dirty="0">
                <a:solidFill>
                  <a:schemeClr val="bg1"/>
                </a:solidFill>
              </a:rPr>
              <a:t>Mtn</a:t>
            </a:r>
          </a:p>
        </p:txBody>
      </p:sp>
      <p:cxnSp>
        <p:nvCxnSpPr>
          <p:cNvPr id="25" name="Connector: Curved 24">
            <a:extLst>
              <a:ext uri="{FF2B5EF4-FFF2-40B4-BE49-F238E27FC236}">
                <a16:creationId xmlns:a16="http://schemas.microsoft.com/office/drawing/2014/main" id="{80F21A29-A58F-2FEE-9B07-AFED7BD876AA}"/>
              </a:ext>
            </a:extLst>
          </p:cNvPr>
          <p:cNvCxnSpPr>
            <a:cxnSpLocks/>
            <a:stCxn id="8" idx="1"/>
            <a:endCxn id="2" idx="2"/>
          </p:cNvCxnSpPr>
          <p:nvPr/>
        </p:nvCxnSpPr>
        <p:spPr>
          <a:xfrm rot="10800000">
            <a:off x="724277" y="851027"/>
            <a:ext cx="4124345" cy="3027312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7" name="Connector: Curved 26">
            <a:extLst>
              <a:ext uri="{FF2B5EF4-FFF2-40B4-BE49-F238E27FC236}">
                <a16:creationId xmlns:a16="http://schemas.microsoft.com/office/drawing/2014/main" id="{4BC1D846-8809-D9F7-23BF-C6ECFDE70683}"/>
              </a:ext>
            </a:extLst>
          </p:cNvPr>
          <p:cNvCxnSpPr>
            <a:cxnSpLocks/>
            <a:stCxn id="2" idx="1"/>
            <a:endCxn id="8" idx="2"/>
          </p:cNvCxnSpPr>
          <p:nvPr/>
        </p:nvCxnSpPr>
        <p:spPr>
          <a:xfrm rot="10800000" flipH="1" flipV="1">
            <a:off x="966560" y="532240"/>
            <a:ext cx="3521322" cy="3817025"/>
          </a:xfrm>
          <a:prstGeom prst="curvedConnector4">
            <a:avLst>
              <a:gd name="adj1" fmla="val -18172"/>
              <a:gd name="adj2" fmla="val 94408"/>
            </a:avLst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7DA593DB-6577-B992-BD0C-4F59A53F8C5A}"/>
              </a:ext>
            </a:extLst>
          </p:cNvPr>
          <p:cNvSpPr txBox="1"/>
          <p:nvPr/>
        </p:nvSpPr>
        <p:spPr>
          <a:xfrm>
            <a:off x="1897906" y="2571750"/>
            <a:ext cx="548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11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3A564F2-7FF4-8B4A-D593-0C7A75AFB892}"/>
              </a:ext>
            </a:extLst>
          </p:cNvPr>
          <p:cNvSpPr txBox="1"/>
          <p:nvPr/>
        </p:nvSpPr>
        <p:spPr>
          <a:xfrm>
            <a:off x="955946" y="3362912"/>
            <a:ext cx="737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280648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826BAC8-0C55-B414-B16D-EFA0E7BE12A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597587" y="2017138"/>
            <a:ext cx="2808227" cy="2913270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      m⌊.+m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 0 14 7 13 12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14  0 9  3  9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 7  9 0  8  5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13  3 8  0  6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11  9 5  6  0</a:t>
            </a:r>
          </a:p>
          <a:p>
            <a:pPr>
              <a:spcAft>
                <a:spcPts val="0"/>
              </a:spcAft>
            </a:pPr>
            <a:endParaRPr lang="it-IT" sz="1600" dirty="0">
              <a:latin typeface="APL385 Unicode" panose="020B0709000202000203" pitchFamily="49" charset="0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8CEA578-BC92-3F3F-6BDC-7949ADA4E8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4874" y="361421"/>
            <a:ext cx="5771254" cy="3772233"/>
          </a:xfrm>
        </p:spPr>
      </p:pic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B4FAEDB6-03B1-E3B9-E83D-86D21BD45B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3507155"/>
              </p:ext>
            </p:extLst>
          </p:nvPr>
        </p:nvGraphicFramePr>
        <p:xfrm>
          <a:off x="6671631" y="610659"/>
          <a:ext cx="1784055" cy="1371600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356811">
                  <a:extLst>
                    <a:ext uri="{9D8B030D-6E8A-4147-A177-3AD203B41FA5}">
                      <a16:colId xmlns:a16="http://schemas.microsoft.com/office/drawing/2014/main" val="1812241309"/>
                    </a:ext>
                  </a:extLst>
                </a:gridCol>
                <a:gridCol w="356811">
                  <a:extLst>
                    <a:ext uri="{9D8B030D-6E8A-4147-A177-3AD203B41FA5}">
                      <a16:colId xmlns:a16="http://schemas.microsoft.com/office/drawing/2014/main" val="2763815121"/>
                    </a:ext>
                  </a:extLst>
                </a:gridCol>
                <a:gridCol w="356811">
                  <a:extLst>
                    <a:ext uri="{9D8B030D-6E8A-4147-A177-3AD203B41FA5}">
                      <a16:colId xmlns:a16="http://schemas.microsoft.com/office/drawing/2014/main" val="2782096497"/>
                    </a:ext>
                  </a:extLst>
                </a:gridCol>
                <a:gridCol w="356811">
                  <a:extLst>
                    <a:ext uri="{9D8B030D-6E8A-4147-A177-3AD203B41FA5}">
                      <a16:colId xmlns:a16="http://schemas.microsoft.com/office/drawing/2014/main" val="2255224168"/>
                    </a:ext>
                  </a:extLst>
                </a:gridCol>
                <a:gridCol w="356811">
                  <a:extLst>
                    <a:ext uri="{9D8B030D-6E8A-4147-A177-3AD203B41FA5}">
                      <a16:colId xmlns:a16="http://schemas.microsoft.com/office/drawing/2014/main" val="3509057409"/>
                    </a:ext>
                  </a:extLst>
                </a:gridCol>
              </a:tblGrid>
              <a:tr h="263302"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085529"/>
                  </a:ext>
                </a:extLst>
              </a:tr>
              <a:tr h="263302">
                <a:tc>
                  <a:txBody>
                    <a:bodyPr/>
                    <a:lstStyle/>
                    <a:p>
                      <a:r>
                        <a:rPr lang="en-US" sz="12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205536"/>
                  </a:ext>
                </a:extLst>
              </a:tr>
              <a:tr h="150458">
                <a:tc>
                  <a:txBody>
                    <a:bodyPr/>
                    <a:lstStyle/>
                    <a:p>
                      <a:r>
                        <a:rPr lang="en-US" sz="12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28337"/>
                  </a:ext>
                </a:extLst>
              </a:tr>
              <a:tr h="263302">
                <a:tc>
                  <a:txBody>
                    <a:bodyPr/>
                    <a:lstStyle/>
                    <a:p>
                      <a:r>
                        <a:rPr lang="en-US" sz="1200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819054"/>
                  </a:ext>
                </a:extLst>
              </a:tr>
              <a:tr h="263302">
                <a:tc>
                  <a:txBody>
                    <a:bodyPr/>
                    <a:lstStyle/>
                    <a:p>
                      <a:r>
                        <a:rPr lang="en-US" sz="1200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0042368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39A01739-333E-7A92-6993-DDA118498596}"/>
              </a:ext>
            </a:extLst>
          </p:cNvPr>
          <p:cNvSpPr txBox="1"/>
          <p:nvPr/>
        </p:nvSpPr>
        <p:spPr>
          <a:xfrm>
            <a:off x="6181437" y="610659"/>
            <a:ext cx="4901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Ida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C99F09E-1346-2FCA-2A07-546FAE6E2E05}"/>
              </a:ext>
            </a:extLst>
          </p:cNvPr>
          <p:cNvSpPr txBox="1"/>
          <p:nvPr/>
        </p:nvSpPr>
        <p:spPr>
          <a:xfrm>
            <a:off x="5988512" y="872654"/>
            <a:ext cx="8038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Prospect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5983C07-63E1-E54B-8E1C-7448DFF103A0}"/>
              </a:ext>
            </a:extLst>
          </p:cNvPr>
          <p:cNvSpPr txBox="1"/>
          <p:nvPr/>
        </p:nvSpPr>
        <p:spPr>
          <a:xfrm>
            <a:off x="6078906" y="1148780"/>
            <a:ext cx="6410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/>
              <a:t>Hallet</a:t>
            </a:r>
            <a:endParaRPr lang="en-US" sz="12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E4BDB44-2F21-DC24-0CFE-A280764F5167}"/>
              </a:ext>
            </a:extLst>
          </p:cNvPr>
          <p:cNvSpPr txBox="1"/>
          <p:nvPr/>
        </p:nvSpPr>
        <p:spPr>
          <a:xfrm>
            <a:off x="6169462" y="1412572"/>
            <a:ext cx="50216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Lily</a:t>
            </a:r>
            <a:endParaRPr lang="en-US" sz="18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F9ACB30-9A75-5BD5-EC46-4C626B5C3488}"/>
              </a:ext>
            </a:extLst>
          </p:cNvPr>
          <p:cNvSpPr txBox="1"/>
          <p:nvPr/>
        </p:nvSpPr>
        <p:spPr>
          <a:xfrm>
            <a:off x="6097702" y="1675491"/>
            <a:ext cx="6849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Longs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2FF84BA-4EFB-9C59-D7DC-B4A36C093A77}"/>
              </a:ext>
            </a:extLst>
          </p:cNvPr>
          <p:cNvSpPr txBox="1"/>
          <p:nvPr/>
        </p:nvSpPr>
        <p:spPr>
          <a:xfrm rot="18232974">
            <a:off x="6604111" y="200323"/>
            <a:ext cx="4901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Ida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33E8441-2C6C-C13F-37AB-F610BF9A86E4}"/>
              </a:ext>
            </a:extLst>
          </p:cNvPr>
          <p:cNvSpPr txBox="1"/>
          <p:nvPr/>
        </p:nvSpPr>
        <p:spPr>
          <a:xfrm rot="18232974">
            <a:off x="6886787" y="115687"/>
            <a:ext cx="8038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Prospect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A995FA6-3FAB-63C1-4CF2-528CD8DFCDA6}"/>
              </a:ext>
            </a:extLst>
          </p:cNvPr>
          <p:cNvSpPr txBox="1"/>
          <p:nvPr/>
        </p:nvSpPr>
        <p:spPr>
          <a:xfrm rot="18232974">
            <a:off x="7319072" y="137714"/>
            <a:ext cx="6410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/>
              <a:t>Hallet</a:t>
            </a:r>
            <a:endParaRPr lang="en-US" sz="12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942F65E-2C04-C212-3C56-79B548091B74}"/>
              </a:ext>
            </a:extLst>
          </p:cNvPr>
          <p:cNvSpPr txBox="1"/>
          <p:nvPr/>
        </p:nvSpPr>
        <p:spPr>
          <a:xfrm rot="18232974">
            <a:off x="7722339" y="186501"/>
            <a:ext cx="50216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Lily</a:t>
            </a:r>
            <a:endParaRPr lang="en-US" sz="18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84E7B76-6B10-BEB4-FE51-571813AB7A9D}"/>
              </a:ext>
            </a:extLst>
          </p:cNvPr>
          <p:cNvSpPr txBox="1"/>
          <p:nvPr/>
        </p:nvSpPr>
        <p:spPr>
          <a:xfrm rot="18232974">
            <a:off x="8004300" y="127497"/>
            <a:ext cx="6849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Longs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0CC209-A3F2-21D6-7443-A8F3D758D7AA}"/>
              </a:ext>
            </a:extLst>
          </p:cNvPr>
          <p:cNvSpPr txBox="1"/>
          <p:nvPr/>
        </p:nvSpPr>
        <p:spPr>
          <a:xfrm>
            <a:off x="257319" y="4277922"/>
            <a:ext cx="7088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Shortest distance through one stop? </a:t>
            </a:r>
          </a:p>
        </p:txBody>
      </p:sp>
    </p:spTree>
    <p:extLst>
      <p:ext uri="{BB962C8B-B14F-4D97-AF65-F5344CB8AC3E}">
        <p14:creationId xmlns:p14="http://schemas.microsoft.com/office/powerpoint/2010/main" val="184809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826BAC8-0C55-B414-B16D-EFA0E7BE12A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597587" y="2017138"/>
            <a:ext cx="2808227" cy="2913270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      m⌊.+m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 0 14 7 13 </a:t>
            </a:r>
            <a:r>
              <a:rPr lang="it-IT" sz="1600" dirty="0">
                <a:solidFill>
                  <a:srgbClr val="FF0000"/>
                </a:solidFill>
                <a:latin typeface="APL385 Unicode" panose="020B0709000202000203" pitchFamily="49" charset="0"/>
              </a:rPr>
              <a:t>12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14  0 9  3  9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 7  9 0  8  5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13  3 8  0  6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11  9 5  6  0</a:t>
            </a:r>
          </a:p>
          <a:p>
            <a:pPr>
              <a:spcAft>
                <a:spcPts val="0"/>
              </a:spcAft>
            </a:pPr>
            <a:endParaRPr lang="it-IT" sz="1600" dirty="0">
              <a:latin typeface="APL385 Unicode" panose="020B0709000202000203" pitchFamily="49" charset="0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8CEA578-BC92-3F3F-6BDC-7949ADA4E8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4874" y="361421"/>
            <a:ext cx="5771254" cy="3772233"/>
          </a:xfrm>
        </p:spPr>
      </p:pic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B4FAEDB6-03B1-E3B9-E83D-86D21BD45B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4374034"/>
              </p:ext>
            </p:extLst>
          </p:nvPr>
        </p:nvGraphicFramePr>
        <p:xfrm>
          <a:off x="6671631" y="610659"/>
          <a:ext cx="1784055" cy="1371600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356811">
                  <a:extLst>
                    <a:ext uri="{9D8B030D-6E8A-4147-A177-3AD203B41FA5}">
                      <a16:colId xmlns:a16="http://schemas.microsoft.com/office/drawing/2014/main" val="1812241309"/>
                    </a:ext>
                  </a:extLst>
                </a:gridCol>
                <a:gridCol w="356811">
                  <a:extLst>
                    <a:ext uri="{9D8B030D-6E8A-4147-A177-3AD203B41FA5}">
                      <a16:colId xmlns:a16="http://schemas.microsoft.com/office/drawing/2014/main" val="2763815121"/>
                    </a:ext>
                  </a:extLst>
                </a:gridCol>
                <a:gridCol w="356811">
                  <a:extLst>
                    <a:ext uri="{9D8B030D-6E8A-4147-A177-3AD203B41FA5}">
                      <a16:colId xmlns:a16="http://schemas.microsoft.com/office/drawing/2014/main" val="2782096497"/>
                    </a:ext>
                  </a:extLst>
                </a:gridCol>
                <a:gridCol w="356811">
                  <a:extLst>
                    <a:ext uri="{9D8B030D-6E8A-4147-A177-3AD203B41FA5}">
                      <a16:colId xmlns:a16="http://schemas.microsoft.com/office/drawing/2014/main" val="2255224168"/>
                    </a:ext>
                  </a:extLst>
                </a:gridCol>
                <a:gridCol w="356811">
                  <a:extLst>
                    <a:ext uri="{9D8B030D-6E8A-4147-A177-3AD203B41FA5}">
                      <a16:colId xmlns:a16="http://schemas.microsoft.com/office/drawing/2014/main" val="3509057409"/>
                    </a:ext>
                  </a:extLst>
                </a:gridCol>
              </a:tblGrid>
              <a:tr h="263302"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085529"/>
                  </a:ext>
                </a:extLst>
              </a:tr>
              <a:tr h="263302">
                <a:tc>
                  <a:txBody>
                    <a:bodyPr/>
                    <a:lstStyle/>
                    <a:p>
                      <a:r>
                        <a:rPr lang="en-US" sz="12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205536"/>
                  </a:ext>
                </a:extLst>
              </a:tr>
              <a:tr h="150458">
                <a:tc>
                  <a:txBody>
                    <a:bodyPr/>
                    <a:lstStyle/>
                    <a:p>
                      <a:r>
                        <a:rPr lang="en-US" sz="12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28337"/>
                  </a:ext>
                </a:extLst>
              </a:tr>
              <a:tr h="263302">
                <a:tc>
                  <a:txBody>
                    <a:bodyPr/>
                    <a:lstStyle/>
                    <a:p>
                      <a:r>
                        <a:rPr lang="en-US" sz="1200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819054"/>
                  </a:ext>
                </a:extLst>
              </a:tr>
              <a:tr h="263302">
                <a:tc>
                  <a:txBody>
                    <a:bodyPr/>
                    <a:lstStyle/>
                    <a:p>
                      <a:r>
                        <a:rPr lang="en-US" sz="1200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0042368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39A01739-333E-7A92-6993-DDA118498596}"/>
              </a:ext>
            </a:extLst>
          </p:cNvPr>
          <p:cNvSpPr txBox="1"/>
          <p:nvPr/>
        </p:nvSpPr>
        <p:spPr>
          <a:xfrm>
            <a:off x="6181437" y="610659"/>
            <a:ext cx="4901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Ida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C99F09E-1346-2FCA-2A07-546FAE6E2E05}"/>
              </a:ext>
            </a:extLst>
          </p:cNvPr>
          <p:cNvSpPr txBox="1"/>
          <p:nvPr/>
        </p:nvSpPr>
        <p:spPr>
          <a:xfrm>
            <a:off x="5988512" y="872654"/>
            <a:ext cx="8038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Prospect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5983C07-63E1-E54B-8E1C-7448DFF103A0}"/>
              </a:ext>
            </a:extLst>
          </p:cNvPr>
          <p:cNvSpPr txBox="1"/>
          <p:nvPr/>
        </p:nvSpPr>
        <p:spPr>
          <a:xfrm>
            <a:off x="6078906" y="1148780"/>
            <a:ext cx="6410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/>
              <a:t>Hallet</a:t>
            </a:r>
            <a:endParaRPr lang="en-US" sz="12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E4BDB44-2F21-DC24-0CFE-A280764F5167}"/>
              </a:ext>
            </a:extLst>
          </p:cNvPr>
          <p:cNvSpPr txBox="1"/>
          <p:nvPr/>
        </p:nvSpPr>
        <p:spPr>
          <a:xfrm>
            <a:off x="6169462" y="1412572"/>
            <a:ext cx="50216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Lily</a:t>
            </a:r>
            <a:endParaRPr lang="en-US" sz="18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F9ACB30-9A75-5BD5-EC46-4C626B5C3488}"/>
              </a:ext>
            </a:extLst>
          </p:cNvPr>
          <p:cNvSpPr txBox="1"/>
          <p:nvPr/>
        </p:nvSpPr>
        <p:spPr>
          <a:xfrm>
            <a:off x="6097702" y="1675491"/>
            <a:ext cx="6849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Longs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2FF84BA-4EFB-9C59-D7DC-B4A36C093A77}"/>
              </a:ext>
            </a:extLst>
          </p:cNvPr>
          <p:cNvSpPr txBox="1"/>
          <p:nvPr/>
        </p:nvSpPr>
        <p:spPr>
          <a:xfrm rot="18232974">
            <a:off x="6604111" y="200323"/>
            <a:ext cx="4901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Ida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33E8441-2C6C-C13F-37AB-F610BF9A86E4}"/>
              </a:ext>
            </a:extLst>
          </p:cNvPr>
          <p:cNvSpPr txBox="1"/>
          <p:nvPr/>
        </p:nvSpPr>
        <p:spPr>
          <a:xfrm rot="18232974">
            <a:off x="6886787" y="115687"/>
            <a:ext cx="8038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Prospect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A995FA6-3FAB-63C1-4CF2-528CD8DFCDA6}"/>
              </a:ext>
            </a:extLst>
          </p:cNvPr>
          <p:cNvSpPr txBox="1"/>
          <p:nvPr/>
        </p:nvSpPr>
        <p:spPr>
          <a:xfrm rot="18232974">
            <a:off x="7319072" y="137714"/>
            <a:ext cx="6410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/>
              <a:t>Hallet</a:t>
            </a:r>
            <a:endParaRPr lang="en-US" sz="12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942F65E-2C04-C212-3C56-79B548091B74}"/>
              </a:ext>
            </a:extLst>
          </p:cNvPr>
          <p:cNvSpPr txBox="1"/>
          <p:nvPr/>
        </p:nvSpPr>
        <p:spPr>
          <a:xfrm rot="18232974">
            <a:off x="7722339" y="186501"/>
            <a:ext cx="50216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Lily</a:t>
            </a:r>
            <a:endParaRPr lang="en-US" sz="18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84E7B76-6B10-BEB4-FE51-571813AB7A9D}"/>
              </a:ext>
            </a:extLst>
          </p:cNvPr>
          <p:cNvSpPr txBox="1"/>
          <p:nvPr/>
        </p:nvSpPr>
        <p:spPr>
          <a:xfrm rot="18232974">
            <a:off x="8004300" y="127497"/>
            <a:ext cx="6849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Longs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0CC209-A3F2-21D6-7443-A8F3D758D7AA}"/>
              </a:ext>
            </a:extLst>
          </p:cNvPr>
          <p:cNvSpPr txBox="1"/>
          <p:nvPr/>
        </p:nvSpPr>
        <p:spPr>
          <a:xfrm>
            <a:off x="257319" y="4277922"/>
            <a:ext cx="7088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Shortest distance through one stop?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D3D0D4-EFBB-CF5C-C753-01FD85F5F1AC}"/>
              </a:ext>
            </a:extLst>
          </p:cNvPr>
          <p:cNvSpPr txBox="1"/>
          <p:nvPr/>
        </p:nvSpPr>
        <p:spPr>
          <a:xfrm>
            <a:off x="6078906" y="3600449"/>
            <a:ext cx="45341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</a:t>
            </a:r>
          </a:p>
          <a:p>
            <a:r>
              <a:rPr lang="en-US" dirty="0"/>
              <a:t>14</a:t>
            </a:r>
          </a:p>
          <a:p>
            <a:r>
              <a:rPr lang="en-US" dirty="0">
                <a:solidFill>
                  <a:srgbClr val="FF0000"/>
                </a:solidFill>
              </a:rPr>
              <a:t>7</a:t>
            </a:r>
          </a:p>
          <a:p>
            <a:r>
              <a:rPr lang="en-US" dirty="0"/>
              <a:t>13</a:t>
            </a:r>
          </a:p>
          <a:p>
            <a:r>
              <a:rPr lang="en-US" dirty="0"/>
              <a:t>15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6A6057-1E87-7F35-582E-C751C7B7D070}"/>
              </a:ext>
            </a:extLst>
          </p:cNvPr>
          <p:cNvSpPr txBox="1"/>
          <p:nvPr/>
        </p:nvSpPr>
        <p:spPr>
          <a:xfrm>
            <a:off x="6532319" y="3600449"/>
            <a:ext cx="45341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15</a:t>
            </a:r>
          </a:p>
          <a:p>
            <a:r>
              <a:rPr lang="en-US" dirty="0"/>
              <a:t>9</a:t>
            </a:r>
          </a:p>
          <a:p>
            <a:r>
              <a:rPr lang="en-US" dirty="0">
                <a:solidFill>
                  <a:srgbClr val="FF0000"/>
                </a:solidFill>
              </a:rPr>
              <a:t>5</a:t>
            </a:r>
          </a:p>
          <a:p>
            <a:r>
              <a:rPr lang="en-US" dirty="0"/>
              <a:t>6</a:t>
            </a:r>
          </a:p>
          <a:p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684161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826BAC8-0C55-B414-B16D-EFA0E7BE12A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597587" y="2017138"/>
            <a:ext cx="2808227" cy="2913270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      m⌊.+m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 0 14 7 13 </a:t>
            </a:r>
            <a:r>
              <a:rPr lang="it-IT" sz="1600" dirty="0">
                <a:solidFill>
                  <a:srgbClr val="FF0000"/>
                </a:solidFill>
                <a:latin typeface="APL385 Unicode" panose="020B0709000202000203" pitchFamily="49" charset="0"/>
              </a:rPr>
              <a:t>12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14  0 9  3  9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 7  9 0  8  5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13  3 8  0  6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11  9 5  6  0</a:t>
            </a:r>
          </a:p>
          <a:p>
            <a:pPr>
              <a:spcAft>
                <a:spcPts val="0"/>
              </a:spcAft>
            </a:pPr>
            <a:endParaRPr lang="it-IT" sz="1600" dirty="0">
              <a:latin typeface="APL385 Unicode" panose="020B0709000202000203" pitchFamily="49" charset="0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8CEA578-BC92-3F3F-6BDC-7949ADA4E8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4874" y="361421"/>
            <a:ext cx="5771254" cy="3772233"/>
          </a:xfrm>
        </p:spPr>
      </p:pic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B4FAEDB6-03B1-E3B9-E83D-86D21BD45BDC}"/>
              </a:ext>
            </a:extLst>
          </p:cNvPr>
          <p:cNvGraphicFramePr>
            <a:graphicFrameLocks noGrp="1"/>
          </p:cNvGraphicFramePr>
          <p:nvPr/>
        </p:nvGraphicFramePr>
        <p:xfrm>
          <a:off x="6671631" y="610659"/>
          <a:ext cx="1784055" cy="1371600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356811">
                  <a:extLst>
                    <a:ext uri="{9D8B030D-6E8A-4147-A177-3AD203B41FA5}">
                      <a16:colId xmlns:a16="http://schemas.microsoft.com/office/drawing/2014/main" val="1812241309"/>
                    </a:ext>
                  </a:extLst>
                </a:gridCol>
                <a:gridCol w="356811">
                  <a:extLst>
                    <a:ext uri="{9D8B030D-6E8A-4147-A177-3AD203B41FA5}">
                      <a16:colId xmlns:a16="http://schemas.microsoft.com/office/drawing/2014/main" val="2763815121"/>
                    </a:ext>
                  </a:extLst>
                </a:gridCol>
                <a:gridCol w="356811">
                  <a:extLst>
                    <a:ext uri="{9D8B030D-6E8A-4147-A177-3AD203B41FA5}">
                      <a16:colId xmlns:a16="http://schemas.microsoft.com/office/drawing/2014/main" val="2782096497"/>
                    </a:ext>
                  </a:extLst>
                </a:gridCol>
                <a:gridCol w="356811">
                  <a:extLst>
                    <a:ext uri="{9D8B030D-6E8A-4147-A177-3AD203B41FA5}">
                      <a16:colId xmlns:a16="http://schemas.microsoft.com/office/drawing/2014/main" val="2255224168"/>
                    </a:ext>
                  </a:extLst>
                </a:gridCol>
                <a:gridCol w="356811">
                  <a:extLst>
                    <a:ext uri="{9D8B030D-6E8A-4147-A177-3AD203B41FA5}">
                      <a16:colId xmlns:a16="http://schemas.microsoft.com/office/drawing/2014/main" val="3509057409"/>
                    </a:ext>
                  </a:extLst>
                </a:gridCol>
              </a:tblGrid>
              <a:tr h="263302"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085529"/>
                  </a:ext>
                </a:extLst>
              </a:tr>
              <a:tr h="263302">
                <a:tc>
                  <a:txBody>
                    <a:bodyPr/>
                    <a:lstStyle/>
                    <a:p>
                      <a:r>
                        <a:rPr lang="en-US" sz="12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205536"/>
                  </a:ext>
                </a:extLst>
              </a:tr>
              <a:tr h="150458">
                <a:tc>
                  <a:txBody>
                    <a:bodyPr/>
                    <a:lstStyle/>
                    <a:p>
                      <a:r>
                        <a:rPr lang="en-US" sz="12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28337"/>
                  </a:ext>
                </a:extLst>
              </a:tr>
              <a:tr h="263302">
                <a:tc>
                  <a:txBody>
                    <a:bodyPr/>
                    <a:lstStyle/>
                    <a:p>
                      <a:r>
                        <a:rPr lang="en-US" sz="1200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819054"/>
                  </a:ext>
                </a:extLst>
              </a:tr>
              <a:tr h="263302">
                <a:tc>
                  <a:txBody>
                    <a:bodyPr/>
                    <a:lstStyle/>
                    <a:p>
                      <a:r>
                        <a:rPr lang="en-US" sz="1200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0042368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39A01739-333E-7A92-6993-DDA118498596}"/>
              </a:ext>
            </a:extLst>
          </p:cNvPr>
          <p:cNvSpPr txBox="1"/>
          <p:nvPr/>
        </p:nvSpPr>
        <p:spPr>
          <a:xfrm>
            <a:off x="6181437" y="610659"/>
            <a:ext cx="4901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Ida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C99F09E-1346-2FCA-2A07-546FAE6E2E05}"/>
              </a:ext>
            </a:extLst>
          </p:cNvPr>
          <p:cNvSpPr txBox="1"/>
          <p:nvPr/>
        </p:nvSpPr>
        <p:spPr>
          <a:xfrm>
            <a:off x="5988512" y="872654"/>
            <a:ext cx="8038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Prospect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5983C07-63E1-E54B-8E1C-7448DFF103A0}"/>
              </a:ext>
            </a:extLst>
          </p:cNvPr>
          <p:cNvSpPr txBox="1"/>
          <p:nvPr/>
        </p:nvSpPr>
        <p:spPr>
          <a:xfrm>
            <a:off x="6078906" y="1148780"/>
            <a:ext cx="6410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/>
              <a:t>Hallet</a:t>
            </a:r>
            <a:endParaRPr lang="en-US" sz="12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E4BDB44-2F21-DC24-0CFE-A280764F5167}"/>
              </a:ext>
            </a:extLst>
          </p:cNvPr>
          <p:cNvSpPr txBox="1"/>
          <p:nvPr/>
        </p:nvSpPr>
        <p:spPr>
          <a:xfrm>
            <a:off x="6169462" y="1412572"/>
            <a:ext cx="50216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Lily</a:t>
            </a:r>
            <a:endParaRPr lang="en-US" sz="18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F9ACB30-9A75-5BD5-EC46-4C626B5C3488}"/>
              </a:ext>
            </a:extLst>
          </p:cNvPr>
          <p:cNvSpPr txBox="1"/>
          <p:nvPr/>
        </p:nvSpPr>
        <p:spPr>
          <a:xfrm>
            <a:off x="6097702" y="1675491"/>
            <a:ext cx="6849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Longs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2FF84BA-4EFB-9C59-D7DC-B4A36C093A77}"/>
              </a:ext>
            </a:extLst>
          </p:cNvPr>
          <p:cNvSpPr txBox="1"/>
          <p:nvPr/>
        </p:nvSpPr>
        <p:spPr>
          <a:xfrm rot="18232974">
            <a:off x="6604111" y="200323"/>
            <a:ext cx="4901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Ida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33E8441-2C6C-C13F-37AB-F610BF9A86E4}"/>
              </a:ext>
            </a:extLst>
          </p:cNvPr>
          <p:cNvSpPr txBox="1"/>
          <p:nvPr/>
        </p:nvSpPr>
        <p:spPr>
          <a:xfrm rot="18232974">
            <a:off x="6886787" y="115687"/>
            <a:ext cx="8038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Prospect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A995FA6-3FAB-63C1-4CF2-528CD8DFCDA6}"/>
              </a:ext>
            </a:extLst>
          </p:cNvPr>
          <p:cNvSpPr txBox="1"/>
          <p:nvPr/>
        </p:nvSpPr>
        <p:spPr>
          <a:xfrm rot="18232974">
            <a:off x="7319072" y="137714"/>
            <a:ext cx="6410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/>
              <a:t>Hallet</a:t>
            </a:r>
            <a:endParaRPr lang="en-US" sz="12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942F65E-2C04-C212-3C56-79B548091B74}"/>
              </a:ext>
            </a:extLst>
          </p:cNvPr>
          <p:cNvSpPr txBox="1"/>
          <p:nvPr/>
        </p:nvSpPr>
        <p:spPr>
          <a:xfrm rot="18232974">
            <a:off x="7722339" y="186501"/>
            <a:ext cx="50216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Lily</a:t>
            </a:r>
            <a:endParaRPr lang="en-US" sz="18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84E7B76-6B10-BEB4-FE51-571813AB7A9D}"/>
              </a:ext>
            </a:extLst>
          </p:cNvPr>
          <p:cNvSpPr txBox="1"/>
          <p:nvPr/>
        </p:nvSpPr>
        <p:spPr>
          <a:xfrm rot="18232974">
            <a:off x="8004300" y="127497"/>
            <a:ext cx="6849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Longs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0CC209-A3F2-21D6-7443-A8F3D758D7AA}"/>
              </a:ext>
            </a:extLst>
          </p:cNvPr>
          <p:cNvSpPr txBox="1"/>
          <p:nvPr/>
        </p:nvSpPr>
        <p:spPr>
          <a:xfrm>
            <a:off x="257319" y="4277922"/>
            <a:ext cx="7088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Shortest distance through one stop?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D3D0D4-EFBB-CF5C-C753-01FD85F5F1AC}"/>
              </a:ext>
            </a:extLst>
          </p:cNvPr>
          <p:cNvSpPr txBox="1"/>
          <p:nvPr/>
        </p:nvSpPr>
        <p:spPr>
          <a:xfrm>
            <a:off x="6483351" y="3600449"/>
            <a:ext cx="45341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15</a:t>
            </a:r>
          </a:p>
          <a:p>
            <a:r>
              <a:rPr lang="en-US" dirty="0"/>
              <a:t>23</a:t>
            </a:r>
          </a:p>
          <a:p>
            <a:r>
              <a:rPr lang="en-US" dirty="0">
                <a:solidFill>
                  <a:srgbClr val="FF0000"/>
                </a:solidFill>
              </a:rPr>
              <a:t>12</a:t>
            </a:r>
          </a:p>
          <a:p>
            <a:r>
              <a:rPr lang="en-US" dirty="0"/>
              <a:t>19</a:t>
            </a:r>
          </a:p>
          <a:p>
            <a:r>
              <a:rPr lang="en-US" dirty="0"/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349602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826BAC8-0C55-B414-B16D-EFA0E7BE12A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597587" y="2017138"/>
            <a:ext cx="2808227" cy="2913270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      m⌊.+m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 0 14 7 13 12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14  0 9  3  9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 7  9 0  8  5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13  3 8  0  6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11  9 5  6  0</a:t>
            </a:r>
          </a:p>
          <a:p>
            <a:pPr>
              <a:spcAft>
                <a:spcPts val="0"/>
              </a:spcAft>
            </a:pPr>
            <a:endParaRPr lang="it-IT" sz="1600" dirty="0">
              <a:latin typeface="APL385 Unicode" panose="020B0709000202000203" pitchFamily="49" charset="0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8CEA578-BC92-3F3F-6BDC-7949ADA4E8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4874" y="361421"/>
            <a:ext cx="5771254" cy="3772233"/>
          </a:xfrm>
        </p:spPr>
      </p:pic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B4FAEDB6-03B1-E3B9-E83D-86D21BD45BDC}"/>
              </a:ext>
            </a:extLst>
          </p:cNvPr>
          <p:cNvGraphicFramePr>
            <a:graphicFrameLocks noGrp="1"/>
          </p:cNvGraphicFramePr>
          <p:nvPr/>
        </p:nvGraphicFramePr>
        <p:xfrm>
          <a:off x="6671631" y="610659"/>
          <a:ext cx="1784055" cy="1371600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356811">
                  <a:extLst>
                    <a:ext uri="{9D8B030D-6E8A-4147-A177-3AD203B41FA5}">
                      <a16:colId xmlns:a16="http://schemas.microsoft.com/office/drawing/2014/main" val="1812241309"/>
                    </a:ext>
                  </a:extLst>
                </a:gridCol>
                <a:gridCol w="356811">
                  <a:extLst>
                    <a:ext uri="{9D8B030D-6E8A-4147-A177-3AD203B41FA5}">
                      <a16:colId xmlns:a16="http://schemas.microsoft.com/office/drawing/2014/main" val="2763815121"/>
                    </a:ext>
                  </a:extLst>
                </a:gridCol>
                <a:gridCol w="356811">
                  <a:extLst>
                    <a:ext uri="{9D8B030D-6E8A-4147-A177-3AD203B41FA5}">
                      <a16:colId xmlns:a16="http://schemas.microsoft.com/office/drawing/2014/main" val="2782096497"/>
                    </a:ext>
                  </a:extLst>
                </a:gridCol>
                <a:gridCol w="356811">
                  <a:extLst>
                    <a:ext uri="{9D8B030D-6E8A-4147-A177-3AD203B41FA5}">
                      <a16:colId xmlns:a16="http://schemas.microsoft.com/office/drawing/2014/main" val="2255224168"/>
                    </a:ext>
                  </a:extLst>
                </a:gridCol>
                <a:gridCol w="356811">
                  <a:extLst>
                    <a:ext uri="{9D8B030D-6E8A-4147-A177-3AD203B41FA5}">
                      <a16:colId xmlns:a16="http://schemas.microsoft.com/office/drawing/2014/main" val="3509057409"/>
                    </a:ext>
                  </a:extLst>
                </a:gridCol>
              </a:tblGrid>
              <a:tr h="263302"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085529"/>
                  </a:ext>
                </a:extLst>
              </a:tr>
              <a:tr h="263302">
                <a:tc>
                  <a:txBody>
                    <a:bodyPr/>
                    <a:lstStyle/>
                    <a:p>
                      <a:r>
                        <a:rPr lang="en-US" sz="12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205536"/>
                  </a:ext>
                </a:extLst>
              </a:tr>
              <a:tr h="150458">
                <a:tc>
                  <a:txBody>
                    <a:bodyPr/>
                    <a:lstStyle/>
                    <a:p>
                      <a:r>
                        <a:rPr lang="en-US" sz="12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28337"/>
                  </a:ext>
                </a:extLst>
              </a:tr>
              <a:tr h="263302">
                <a:tc>
                  <a:txBody>
                    <a:bodyPr/>
                    <a:lstStyle/>
                    <a:p>
                      <a:r>
                        <a:rPr lang="en-US" sz="1200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819054"/>
                  </a:ext>
                </a:extLst>
              </a:tr>
              <a:tr h="263302">
                <a:tc>
                  <a:txBody>
                    <a:bodyPr/>
                    <a:lstStyle/>
                    <a:p>
                      <a:r>
                        <a:rPr lang="en-US" sz="1200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0042368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39A01739-333E-7A92-6993-DDA118498596}"/>
              </a:ext>
            </a:extLst>
          </p:cNvPr>
          <p:cNvSpPr txBox="1"/>
          <p:nvPr/>
        </p:nvSpPr>
        <p:spPr>
          <a:xfrm>
            <a:off x="6181437" y="610659"/>
            <a:ext cx="4901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Ida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C99F09E-1346-2FCA-2A07-546FAE6E2E05}"/>
              </a:ext>
            </a:extLst>
          </p:cNvPr>
          <p:cNvSpPr txBox="1"/>
          <p:nvPr/>
        </p:nvSpPr>
        <p:spPr>
          <a:xfrm>
            <a:off x="5988512" y="872654"/>
            <a:ext cx="8038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Prospect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5983C07-63E1-E54B-8E1C-7448DFF103A0}"/>
              </a:ext>
            </a:extLst>
          </p:cNvPr>
          <p:cNvSpPr txBox="1"/>
          <p:nvPr/>
        </p:nvSpPr>
        <p:spPr>
          <a:xfrm>
            <a:off x="6078906" y="1148780"/>
            <a:ext cx="6410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/>
              <a:t>Hallet</a:t>
            </a:r>
            <a:endParaRPr lang="en-US" sz="12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E4BDB44-2F21-DC24-0CFE-A280764F5167}"/>
              </a:ext>
            </a:extLst>
          </p:cNvPr>
          <p:cNvSpPr txBox="1"/>
          <p:nvPr/>
        </p:nvSpPr>
        <p:spPr>
          <a:xfrm>
            <a:off x="6169462" y="1412572"/>
            <a:ext cx="50216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Lily</a:t>
            </a:r>
            <a:endParaRPr lang="en-US" sz="18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F9ACB30-9A75-5BD5-EC46-4C626B5C3488}"/>
              </a:ext>
            </a:extLst>
          </p:cNvPr>
          <p:cNvSpPr txBox="1"/>
          <p:nvPr/>
        </p:nvSpPr>
        <p:spPr>
          <a:xfrm>
            <a:off x="6097702" y="1675491"/>
            <a:ext cx="6849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Longs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2FF84BA-4EFB-9C59-D7DC-B4A36C093A77}"/>
              </a:ext>
            </a:extLst>
          </p:cNvPr>
          <p:cNvSpPr txBox="1"/>
          <p:nvPr/>
        </p:nvSpPr>
        <p:spPr>
          <a:xfrm rot="18232974">
            <a:off x="6604111" y="200323"/>
            <a:ext cx="4901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Ida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33E8441-2C6C-C13F-37AB-F610BF9A86E4}"/>
              </a:ext>
            </a:extLst>
          </p:cNvPr>
          <p:cNvSpPr txBox="1"/>
          <p:nvPr/>
        </p:nvSpPr>
        <p:spPr>
          <a:xfrm rot="18232974">
            <a:off x="6886787" y="115687"/>
            <a:ext cx="8038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Prospect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A995FA6-3FAB-63C1-4CF2-528CD8DFCDA6}"/>
              </a:ext>
            </a:extLst>
          </p:cNvPr>
          <p:cNvSpPr txBox="1"/>
          <p:nvPr/>
        </p:nvSpPr>
        <p:spPr>
          <a:xfrm rot="18232974">
            <a:off x="7319072" y="137714"/>
            <a:ext cx="6410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/>
              <a:t>Hallet</a:t>
            </a:r>
            <a:endParaRPr lang="en-US" sz="12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942F65E-2C04-C212-3C56-79B548091B74}"/>
              </a:ext>
            </a:extLst>
          </p:cNvPr>
          <p:cNvSpPr txBox="1"/>
          <p:nvPr/>
        </p:nvSpPr>
        <p:spPr>
          <a:xfrm rot="18232974">
            <a:off x="7722339" y="186501"/>
            <a:ext cx="50216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Lily</a:t>
            </a:r>
            <a:endParaRPr lang="en-US" sz="18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84E7B76-6B10-BEB4-FE51-571813AB7A9D}"/>
              </a:ext>
            </a:extLst>
          </p:cNvPr>
          <p:cNvSpPr txBox="1"/>
          <p:nvPr/>
        </p:nvSpPr>
        <p:spPr>
          <a:xfrm rot="18232974">
            <a:off x="8004300" y="127497"/>
            <a:ext cx="6849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Longs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0CC209-A3F2-21D6-7443-A8F3D758D7AA}"/>
              </a:ext>
            </a:extLst>
          </p:cNvPr>
          <p:cNvSpPr txBox="1"/>
          <p:nvPr/>
        </p:nvSpPr>
        <p:spPr>
          <a:xfrm>
            <a:off x="257319" y="4277922"/>
            <a:ext cx="7088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Shortest distance through one stop? </a:t>
            </a:r>
          </a:p>
        </p:txBody>
      </p:sp>
    </p:spTree>
    <p:extLst>
      <p:ext uri="{BB962C8B-B14F-4D97-AF65-F5344CB8AC3E}">
        <p14:creationId xmlns:p14="http://schemas.microsoft.com/office/powerpoint/2010/main" val="6252313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23DAF22-01E8-6F55-760F-F7E553322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Symbols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744EBE-6A55-8C07-FA6F-88708C4E5E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263" y="1369337"/>
            <a:ext cx="1209570" cy="76438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4A3F732-0483-ABEE-74C6-969CD492CD82}"/>
              </a:ext>
            </a:extLst>
          </p:cNvPr>
          <p:cNvSpPr txBox="1"/>
          <p:nvPr/>
        </p:nvSpPr>
        <p:spPr>
          <a:xfrm>
            <a:off x="386857" y="1382949"/>
            <a:ext cx="38548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Play three notes with frequencies of 130.81, 155.56, and 196 Hertz </a:t>
            </a:r>
          </a:p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97D3B0F-00F3-0499-0167-ECAF35DE75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2957" y="2571750"/>
            <a:ext cx="1524000" cy="7175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477EBA4-7038-A231-9708-FBA788794A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5325" y="2461106"/>
            <a:ext cx="828194" cy="8281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BF06392-76B9-98F8-7577-CA481FBD59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6834" y="1955882"/>
            <a:ext cx="1980851" cy="1913240"/>
          </a:xfrm>
          <a:prstGeom prst="rect">
            <a:avLst/>
          </a:prstGeom>
        </p:spPr>
      </p:pic>
      <p:pic>
        <p:nvPicPr>
          <p:cNvPr id="10" name="Picture 9" descr="A yellow face with spirals on it&#10;&#10;Description automatically generated">
            <a:extLst>
              <a:ext uri="{FF2B5EF4-FFF2-40B4-BE49-F238E27FC236}">
                <a16:creationId xmlns:a16="http://schemas.microsoft.com/office/drawing/2014/main" id="{FE892C36-9D1B-50FA-4BC6-A962C360875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761" y="3743366"/>
            <a:ext cx="925074" cy="92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530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826BAC8-0C55-B414-B16D-EFA0E7BE12A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597587" y="2017138"/>
            <a:ext cx="2808227" cy="2913270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      m⌈.+m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28 24 23 21 23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20 28 21 27 29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23 21 18 20 22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17 27 20 26 28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23 25 18 24 26</a:t>
            </a:r>
          </a:p>
          <a:p>
            <a:pPr>
              <a:spcAft>
                <a:spcPts val="0"/>
              </a:spcAft>
            </a:pPr>
            <a:endParaRPr lang="it-IT" sz="1600" dirty="0">
              <a:latin typeface="APL385 Unicode" panose="020B0709000202000203" pitchFamily="49" charset="0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8CEA578-BC92-3F3F-6BDC-7949ADA4E8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4874" y="361421"/>
            <a:ext cx="5771254" cy="3772233"/>
          </a:xfrm>
        </p:spPr>
      </p:pic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B4FAEDB6-03B1-E3B9-E83D-86D21BD45BDC}"/>
              </a:ext>
            </a:extLst>
          </p:cNvPr>
          <p:cNvGraphicFramePr>
            <a:graphicFrameLocks noGrp="1"/>
          </p:cNvGraphicFramePr>
          <p:nvPr/>
        </p:nvGraphicFramePr>
        <p:xfrm>
          <a:off x="6671631" y="610659"/>
          <a:ext cx="1784055" cy="1371600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356811">
                  <a:extLst>
                    <a:ext uri="{9D8B030D-6E8A-4147-A177-3AD203B41FA5}">
                      <a16:colId xmlns:a16="http://schemas.microsoft.com/office/drawing/2014/main" val="1812241309"/>
                    </a:ext>
                  </a:extLst>
                </a:gridCol>
                <a:gridCol w="356811">
                  <a:extLst>
                    <a:ext uri="{9D8B030D-6E8A-4147-A177-3AD203B41FA5}">
                      <a16:colId xmlns:a16="http://schemas.microsoft.com/office/drawing/2014/main" val="2763815121"/>
                    </a:ext>
                  </a:extLst>
                </a:gridCol>
                <a:gridCol w="356811">
                  <a:extLst>
                    <a:ext uri="{9D8B030D-6E8A-4147-A177-3AD203B41FA5}">
                      <a16:colId xmlns:a16="http://schemas.microsoft.com/office/drawing/2014/main" val="2782096497"/>
                    </a:ext>
                  </a:extLst>
                </a:gridCol>
                <a:gridCol w="356811">
                  <a:extLst>
                    <a:ext uri="{9D8B030D-6E8A-4147-A177-3AD203B41FA5}">
                      <a16:colId xmlns:a16="http://schemas.microsoft.com/office/drawing/2014/main" val="2255224168"/>
                    </a:ext>
                  </a:extLst>
                </a:gridCol>
                <a:gridCol w="356811">
                  <a:extLst>
                    <a:ext uri="{9D8B030D-6E8A-4147-A177-3AD203B41FA5}">
                      <a16:colId xmlns:a16="http://schemas.microsoft.com/office/drawing/2014/main" val="3509057409"/>
                    </a:ext>
                  </a:extLst>
                </a:gridCol>
              </a:tblGrid>
              <a:tr h="263302"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085529"/>
                  </a:ext>
                </a:extLst>
              </a:tr>
              <a:tr h="263302">
                <a:tc>
                  <a:txBody>
                    <a:bodyPr/>
                    <a:lstStyle/>
                    <a:p>
                      <a:r>
                        <a:rPr lang="en-US" sz="12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205536"/>
                  </a:ext>
                </a:extLst>
              </a:tr>
              <a:tr h="150458">
                <a:tc>
                  <a:txBody>
                    <a:bodyPr/>
                    <a:lstStyle/>
                    <a:p>
                      <a:r>
                        <a:rPr lang="en-US" sz="12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28337"/>
                  </a:ext>
                </a:extLst>
              </a:tr>
              <a:tr h="263302">
                <a:tc>
                  <a:txBody>
                    <a:bodyPr/>
                    <a:lstStyle/>
                    <a:p>
                      <a:r>
                        <a:rPr lang="en-US" sz="1200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819054"/>
                  </a:ext>
                </a:extLst>
              </a:tr>
              <a:tr h="263302">
                <a:tc>
                  <a:txBody>
                    <a:bodyPr/>
                    <a:lstStyle/>
                    <a:p>
                      <a:r>
                        <a:rPr lang="en-US" sz="1200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0042368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39A01739-333E-7A92-6993-DDA118498596}"/>
              </a:ext>
            </a:extLst>
          </p:cNvPr>
          <p:cNvSpPr txBox="1"/>
          <p:nvPr/>
        </p:nvSpPr>
        <p:spPr>
          <a:xfrm>
            <a:off x="6181437" y="610659"/>
            <a:ext cx="4901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Ida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C99F09E-1346-2FCA-2A07-546FAE6E2E05}"/>
              </a:ext>
            </a:extLst>
          </p:cNvPr>
          <p:cNvSpPr txBox="1"/>
          <p:nvPr/>
        </p:nvSpPr>
        <p:spPr>
          <a:xfrm>
            <a:off x="5988512" y="872654"/>
            <a:ext cx="8038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Prospect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5983C07-63E1-E54B-8E1C-7448DFF103A0}"/>
              </a:ext>
            </a:extLst>
          </p:cNvPr>
          <p:cNvSpPr txBox="1"/>
          <p:nvPr/>
        </p:nvSpPr>
        <p:spPr>
          <a:xfrm>
            <a:off x="6078906" y="1148780"/>
            <a:ext cx="6410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/>
              <a:t>Hallet</a:t>
            </a:r>
            <a:endParaRPr lang="en-US" sz="12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E4BDB44-2F21-DC24-0CFE-A280764F5167}"/>
              </a:ext>
            </a:extLst>
          </p:cNvPr>
          <p:cNvSpPr txBox="1"/>
          <p:nvPr/>
        </p:nvSpPr>
        <p:spPr>
          <a:xfrm>
            <a:off x="6169462" y="1412572"/>
            <a:ext cx="50216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Lily</a:t>
            </a:r>
            <a:endParaRPr lang="en-US" sz="18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F9ACB30-9A75-5BD5-EC46-4C626B5C3488}"/>
              </a:ext>
            </a:extLst>
          </p:cNvPr>
          <p:cNvSpPr txBox="1"/>
          <p:nvPr/>
        </p:nvSpPr>
        <p:spPr>
          <a:xfrm>
            <a:off x="6097702" y="1675491"/>
            <a:ext cx="6849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Longs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2FF84BA-4EFB-9C59-D7DC-B4A36C093A77}"/>
              </a:ext>
            </a:extLst>
          </p:cNvPr>
          <p:cNvSpPr txBox="1"/>
          <p:nvPr/>
        </p:nvSpPr>
        <p:spPr>
          <a:xfrm rot="18232974">
            <a:off x="6604111" y="200323"/>
            <a:ext cx="4901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Ida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33E8441-2C6C-C13F-37AB-F610BF9A86E4}"/>
              </a:ext>
            </a:extLst>
          </p:cNvPr>
          <p:cNvSpPr txBox="1"/>
          <p:nvPr/>
        </p:nvSpPr>
        <p:spPr>
          <a:xfrm rot="18232974">
            <a:off x="6886787" y="115687"/>
            <a:ext cx="8038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Prospect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A995FA6-3FAB-63C1-4CF2-528CD8DFCDA6}"/>
              </a:ext>
            </a:extLst>
          </p:cNvPr>
          <p:cNvSpPr txBox="1"/>
          <p:nvPr/>
        </p:nvSpPr>
        <p:spPr>
          <a:xfrm rot="18232974">
            <a:off x="7319072" y="137714"/>
            <a:ext cx="6410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/>
              <a:t>Hallet</a:t>
            </a:r>
            <a:endParaRPr lang="en-US" sz="12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942F65E-2C04-C212-3C56-79B548091B74}"/>
              </a:ext>
            </a:extLst>
          </p:cNvPr>
          <p:cNvSpPr txBox="1"/>
          <p:nvPr/>
        </p:nvSpPr>
        <p:spPr>
          <a:xfrm rot="18232974">
            <a:off x="7722339" y="186501"/>
            <a:ext cx="50216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Lily</a:t>
            </a:r>
            <a:endParaRPr lang="en-US" sz="18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84E7B76-6B10-BEB4-FE51-571813AB7A9D}"/>
              </a:ext>
            </a:extLst>
          </p:cNvPr>
          <p:cNvSpPr txBox="1"/>
          <p:nvPr/>
        </p:nvSpPr>
        <p:spPr>
          <a:xfrm rot="18232974">
            <a:off x="8004300" y="127497"/>
            <a:ext cx="6849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Longs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0CC209-A3F2-21D6-7443-A8F3D758D7AA}"/>
              </a:ext>
            </a:extLst>
          </p:cNvPr>
          <p:cNvSpPr txBox="1"/>
          <p:nvPr/>
        </p:nvSpPr>
        <p:spPr>
          <a:xfrm>
            <a:off x="257319" y="4277922"/>
            <a:ext cx="7088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Longest distance through one stop? </a:t>
            </a:r>
          </a:p>
        </p:txBody>
      </p:sp>
    </p:spTree>
    <p:extLst>
      <p:ext uri="{BB962C8B-B14F-4D97-AF65-F5344CB8AC3E}">
        <p14:creationId xmlns:p14="http://schemas.microsoft.com/office/powerpoint/2010/main" val="3791345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826BAC8-0C55-B414-B16D-EFA0E7BE12A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597587" y="2017138"/>
            <a:ext cx="2808227" cy="2913270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      m⌈.+m⌈.+m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38 42 35 41 43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42 38 37 35 37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35 37 30 36 38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41 37 36 34 36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39 37 34 36 38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8CEA578-BC92-3F3F-6BDC-7949ADA4E8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4874" y="361421"/>
            <a:ext cx="5771254" cy="3772233"/>
          </a:xfrm>
        </p:spPr>
      </p:pic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B4FAEDB6-03B1-E3B9-E83D-86D21BD45BDC}"/>
              </a:ext>
            </a:extLst>
          </p:cNvPr>
          <p:cNvGraphicFramePr>
            <a:graphicFrameLocks noGrp="1"/>
          </p:cNvGraphicFramePr>
          <p:nvPr/>
        </p:nvGraphicFramePr>
        <p:xfrm>
          <a:off x="6671631" y="610659"/>
          <a:ext cx="1784055" cy="1371600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356811">
                  <a:extLst>
                    <a:ext uri="{9D8B030D-6E8A-4147-A177-3AD203B41FA5}">
                      <a16:colId xmlns:a16="http://schemas.microsoft.com/office/drawing/2014/main" val="1812241309"/>
                    </a:ext>
                  </a:extLst>
                </a:gridCol>
                <a:gridCol w="356811">
                  <a:extLst>
                    <a:ext uri="{9D8B030D-6E8A-4147-A177-3AD203B41FA5}">
                      <a16:colId xmlns:a16="http://schemas.microsoft.com/office/drawing/2014/main" val="2763815121"/>
                    </a:ext>
                  </a:extLst>
                </a:gridCol>
                <a:gridCol w="356811">
                  <a:extLst>
                    <a:ext uri="{9D8B030D-6E8A-4147-A177-3AD203B41FA5}">
                      <a16:colId xmlns:a16="http://schemas.microsoft.com/office/drawing/2014/main" val="2782096497"/>
                    </a:ext>
                  </a:extLst>
                </a:gridCol>
                <a:gridCol w="356811">
                  <a:extLst>
                    <a:ext uri="{9D8B030D-6E8A-4147-A177-3AD203B41FA5}">
                      <a16:colId xmlns:a16="http://schemas.microsoft.com/office/drawing/2014/main" val="2255224168"/>
                    </a:ext>
                  </a:extLst>
                </a:gridCol>
                <a:gridCol w="356811">
                  <a:extLst>
                    <a:ext uri="{9D8B030D-6E8A-4147-A177-3AD203B41FA5}">
                      <a16:colId xmlns:a16="http://schemas.microsoft.com/office/drawing/2014/main" val="3509057409"/>
                    </a:ext>
                  </a:extLst>
                </a:gridCol>
              </a:tblGrid>
              <a:tr h="263302"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085529"/>
                  </a:ext>
                </a:extLst>
              </a:tr>
              <a:tr h="263302">
                <a:tc>
                  <a:txBody>
                    <a:bodyPr/>
                    <a:lstStyle/>
                    <a:p>
                      <a:r>
                        <a:rPr lang="en-US" sz="12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205536"/>
                  </a:ext>
                </a:extLst>
              </a:tr>
              <a:tr h="150458">
                <a:tc>
                  <a:txBody>
                    <a:bodyPr/>
                    <a:lstStyle/>
                    <a:p>
                      <a:r>
                        <a:rPr lang="en-US" sz="12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28337"/>
                  </a:ext>
                </a:extLst>
              </a:tr>
              <a:tr h="263302">
                <a:tc>
                  <a:txBody>
                    <a:bodyPr/>
                    <a:lstStyle/>
                    <a:p>
                      <a:r>
                        <a:rPr lang="en-US" sz="1200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819054"/>
                  </a:ext>
                </a:extLst>
              </a:tr>
              <a:tr h="263302">
                <a:tc>
                  <a:txBody>
                    <a:bodyPr/>
                    <a:lstStyle/>
                    <a:p>
                      <a:r>
                        <a:rPr lang="en-US" sz="1200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0042368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39A01739-333E-7A92-6993-DDA118498596}"/>
              </a:ext>
            </a:extLst>
          </p:cNvPr>
          <p:cNvSpPr txBox="1"/>
          <p:nvPr/>
        </p:nvSpPr>
        <p:spPr>
          <a:xfrm>
            <a:off x="6181437" y="610659"/>
            <a:ext cx="4901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Ida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C99F09E-1346-2FCA-2A07-546FAE6E2E05}"/>
              </a:ext>
            </a:extLst>
          </p:cNvPr>
          <p:cNvSpPr txBox="1"/>
          <p:nvPr/>
        </p:nvSpPr>
        <p:spPr>
          <a:xfrm>
            <a:off x="5988512" y="872654"/>
            <a:ext cx="8038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Prospect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5983C07-63E1-E54B-8E1C-7448DFF103A0}"/>
              </a:ext>
            </a:extLst>
          </p:cNvPr>
          <p:cNvSpPr txBox="1"/>
          <p:nvPr/>
        </p:nvSpPr>
        <p:spPr>
          <a:xfrm>
            <a:off x="6078906" y="1148780"/>
            <a:ext cx="6410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/>
              <a:t>Hallet</a:t>
            </a:r>
            <a:endParaRPr lang="en-US" sz="12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E4BDB44-2F21-DC24-0CFE-A280764F5167}"/>
              </a:ext>
            </a:extLst>
          </p:cNvPr>
          <p:cNvSpPr txBox="1"/>
          <p:nvPr/>
        </p:nvSpPr>
        <p:spPr>
          <a:xfrm>
            <a:off x="6169462" y="1412572"/>
            <a:ext cx="50216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Lily</a:t>
            </a:r>
            <a:endParaRPr lang="en-US" sz="18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F9ACB30-9A75-5BD5-EC46-4C626B5C3488}"/>
              </a:ext>
            </a:extLst>
          </p:cNvPr>
          <p:cNvSpPr txBox="1"/>
          <p:nvPr/>
        </p:nvSpPr>
        <p:spPr>
          <a:xfrm>
            <a:off x="6097702" y="1675491"/>
            <a:ext cx="6849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Longs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2FF84BA-4EFB-9C59-D7DC-B4A36C093A77}"/>
              </a:ext>
            </a:extLst>
          </p:cNvPr>
          <p:cNvSpPr txBox="1"/>
          <p:nvPr/>
        </p:nvSpPr>
        <p:spPr>
          <a:xfrm rot="18232974">
            <a:off x="6604111" y="200323"/>
            <a:ext cx="4901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Ida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33E8441-2C6C-C13F-37AB-F610BF9A86E4}"/>
              </a:ext>
            </a:extLst>
          </p:cNvPr>
          <p:cNvSpPr txBox="1"/>
          <p:nvPr/>
        </p:nvSpPr>
        <p:spPr>
          <a:xfrm rot="18232974">
            <a:off x="6886787" y="115687"/>
            <a:ext cx="8038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Prospect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A995FA6-3FAB-63C1-4CF2-528CD8DFCDA6}"/>
              </a:ext>
            </a:extLst>
          </p:cNvPr>
          <p:cNvSpPr txBox="1"/>
          <p:nvPr/>
        </p:nvSpPr>
        <p:spPr>
          <a:xfrm rot="18232974">
            <a:off x="7319072" y="137714"/>
            <a:ext cx="6410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/>
              <a:t>Hallet</a:t>
            </a:r>
            <a:endParaRPr lang="en-US" sz="12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942F65E-2C04-C212-3C56-79B548091B74}"/>
              </a:ext>
            </a:extLst>
          </p:cNvPr>
          <p:cNvSpPr txBox="1"/>
          <p:nvPr/>
        </p:nvSpPr>
        <p:spPr>
          <a:xfrm rot="18232974">
            <a:off x="7722339" y="186501"/>
            <a:ext cx="50216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Lily</a:t>
            </a:r>
            <a:endParaRPr lang="en-US" sz="18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84E7B76-6B10-BEB4-FE51-571813AB7A9D}"/>
              </a:ext>
            </a:extLst>
          </p:cNvPr>
          <p:cNvSpPr txBox="1"/>
          <p:nvPr/>
        </p:nvSpPr>
        <p:spPr>
          <a:xfrm rot="18232974">
            <a:off x="8004300" y="127497"/>
            <a:ext cx="6849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Longs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0CC209-A3F2-21D6-7443-A8F3D758D7AA}"/>
              </a:ext>
            </a:extLst>
          </p:cNvPr>
          <p:cNvSpPr txBox="1"/>
          <p:nvPr/>
        </p:nvSpPr>
        <p:spPr>
          <a:xfrm>
            <a:off x="257319" y="4277922"/>
            <a:ext cx="7088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Longest distance through two stops? </a:t>
            </a:r>
          </a:p>
        </p:txBody>
      </p:sp>
    </p:spTree>
    <p:extLst>
      <p:ext uri="{BB962C8B-B14F-4D97-AF65-F5344CB8AC3E}">
        <p14:creationId xmlns:p14="http://schemas.microsoft.com/office/powerpoint/2010/main" val="1562566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826BAC8-0C55-B414-B16D-EFA0E7BE12A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597587" y="2017138"/>
            <a:ext cx="2808227" cy="2913270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      m⌈.+(⍣2)m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38 42 35 41 43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42 38 37 35 37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35 37 30 36 38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41 37 36 34 36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39 37 34 36 38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8CEA578-BC92-3F3F-6BDC-7949ADA4E8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4874" y="361421"/>
            <a:ext cx="5771254" cy="3772233"/>
          </a:xfrm>
        </p:spPr>
      </p:pic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B4FAEDB6-03B1-E3B9-E83D-86D21BD45BDC}"/>
              </a:ext>
            </a:extLst>
          </p:cNvPr>
          <p:cNvGraphicFramePr>
            <a:graphicFrameLocks noGrp="1"/>
          </p:cNvGraphicFramePr>
          <p:nvPr/>
        </p:nvGraphicFramePr>
        <p:xfrm>
          <a:off x="6671631" y="610659"/>
          <a:ext cx="1784055" cy="1371600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356811">
                  <a:extLst>
                    <a:ext uri="{9D8B030D-6E8A-4147-A177-3AD203B41FA5}">
                      <a16:colId xmlns:a16="http://schemas.microsoft.com/office/drawing/2014/main" val="1812241309"/>
                    </a:ext>
                  </a:extLst>
                </a:gridCol>
                <a:gridCol w="356811">
                  <a:extLst>
                    <a:ext uri="{9D8B030D-6E8A-4147-A177-3AD203B41FA5}">
                      <a16:colId xmlns:a16="http://schemas.microsoft.com/office/drawing/2014/main" val="2763815121"/>
                    </a:ext>
                  </a:extLst>
                </a:gridCol>
                <a:gridCol w="356811">
                  <a:extLst>
                    <a:ext uri="{9D8B030D-6E8A-4147-A177-3AD203B41FA5}">
                      <a16:colId xmlns:a16="http://schemas.microsoft.com/office/drawing/2014/main" val="2782096497"/>
                    </a:ext>
                  </a:extLst>
                </a:gridCol>
                <a:gridCol w="356811">
                  <a:extLst>
                    <a:ext uri="{9D8B030D-6E8A-4147-A177-3AD203B41FA5}">
                      <a16:colId xmlns:a16="http://schemas.microsoft.com/office/drawing/2014/main" val="2255224168"/>
                    </a:ext>
                  </a:extLst>
                </a:gridCol>
                <a:gridCol w="356811">
                  <a:extLst>
                    <a:ext uri="{9D8B030D-6E8A-4147-A177-3AD203B41FA5}">
                      <a16:colId xmlns:a16="http://schemas.microsoft.com/office/drawing/2014/main" val="3509057409"/>
                    </a:ext>
                  </a:extLst>
                </a:gridCol>
              </a:tblGrid>
              <a:tr h="263302"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085529"/>
                  </a:ext>
                </a:extLst>
              </a:tr>
              <a:tr h="263302">
                <a:tc>
                  <a:txBody>
                    <a:bodyPr/>
                    <a:lstStyle/>
                    <a:p>
                      <a:r>
                        <a:rPr lang="en-US" sz="12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205536"/>
                  </a:ext>
                </a:extLst>
              </a:tr>
              <a:tr h="150458">
                <a:tc>
                  <a:txBody>
                    <a:bodyPr/>
                    <a:lstStyle/>
                    <a:p>
                      <a:r>
                        <a:rPr lang="en-US" sz="12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28337"/>
                  </a:ext>
                </a:extLst>
              </a:tr>
              <a:tr h="263302">
                <a:tc>
                  <a:txBody>
                    <a:bodyPr/>
                    <a:lstStyle/>
                    <a:p>
                      <a:r>
                        <a:rPr lang="en-US" sz="1200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819054"/>
                  </a:ext>
                </a:extLst>
              </a:tr>
              <a:tr h="263302">
                <a:tc>
                  <a:txBody>
                    <a:bodyPr/>
                    <a:lstStyle/>
                    <a:p>
                      <a:r>
                        <a:rPr lang="en-US" sz="1200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0042368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39A01739-333E-7A92-6993-DDA118498596}"/>
              </a:ext>
            </a:extLst>
          </p:cNvPr>
          <p:cNvSpPr txBox="1"/>
          <p:nvPr/>
        </p:nvSpPr>
        <p:spPr>
          <a:xfrm>
            <a:off x="6181437" y="610659"/>
            <a:ext cx="4901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Ida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C99F09E-1346-2FCA-2A07-546FAE6E2E05}"/>
              </a:ext>
            </a:extLst>
          </p:cNvPr>
          <p:cNvSpPr txBox="1"/>
          <p:nvPr/>
        </p:nvSpPr>
        <p:spPr>
          <a:xfrm>
            <a:off x="5988512" y="872654"/>
            <a:ext cx="8038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Prospect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5983C07-63E1-E54B-8E1C-7448DFF103A0}"/>
              </a:ext>
            </a:extLst>
          </p:cNvPr>
          <p:cNvSpPr txBox="1"/>
          <p:nvPr/>
        </p:nvSpPr>
        <p:spPr>
          <a:xfrm>
            <a:off x="6078906" y="1148780"/>
            <a:ext cx="6410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/>
              <a:t>Hallet</a:t>
            </a:r>
            <a:endParaRPr lang="en-US" sz="12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E4BDB44-2F21-DC24-0CFE-A280764F5167}"/>
              </a:ext>
            </a:extLst>
          </p:cNvPr>
          <p:cNvSpPr txBox="1"/>
          <p:nvPr/>
        </p:nvSpPr>
        <p:spPr>
          <a:xfrm>
            <a:off x="6169462" y="1412572"/>
            <a:ext cx="50216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Lily</a:t>
            </a:r>
            <a:endParaRPr lang="en-US" sz="18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F9ACB30-9A75-5BD5-EC46-4C626B5C3488}"/>
              </a:ext>
            </a:extLst>
          </p:cNvPr>
          <p:cNvSpPr txBox="1"/>
          <p:nvPr/>
        </p:nvSpPr>
        <p:spPr>
          <a:xfrm>
            <a:off x="6097702" y="1675491"/>
            <a:ext cx="6849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Longs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2FF84BA-4EFB-9C59-D7DC-B4A36C093A77}"/>
              </a:ext>
            </a:extLst>
          </p:cNvPr>
          <p:cNvSpPr txBox="1"/>
          <p:nvPr/>
        </p:nvSpPr>
        <p:spPr>
          <a:xfrm rot="18232974">
            <a:off x="6604111" y="200323"/>
            <a:ext cx="4901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Ida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33E8441-2C6C-C13F-37AB-F610BF9A86E4}"/>
              </a:ext>
            </a:extLst>
          </p:cNvPr>
          <p:cNvSpPr txBox="1"/>
          <p:nvPr/>
        </p:nvSpPr>
        <p:spPr>
          <a:xfrm rot="18232974">
            <a:off x="6886787" y="115687"/>
            <a:ext cx="8038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Prospect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A995FA6-3FAB-63C1-4CF2-528CD8DFCDA6}"/>
              </a:ext>
            </a:extLst>
          </p:cNvPr>
          <p:cNvSpPr txBox="1"/>
          <p:nvPr/>
        </p:nvSpPr>
        <p:spPr>
          <a:xfrm rot="18232974">
            <a:off x="7319072" y="137714"/>
            <a:ext cx="6410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/>
              <a:t>Hallet</a:t>
            </a:r>
            <a:endParaRPr lang="en-US" sz="12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942F65E-2C04-C212-3C56-79B548091B74}"/>
              </a:ext>
            </a:extLst>
          </p:cNvPr>
          <p:cNvSpPr txBox="1"/>
          <p:nvPr/>
        </p:nvSpPr>
        <p:spPr>
          <a:xfrm rot="18232974">
            <a:off x="7722339" y="186501"/>
            <a:ext cx="50216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Lily</a:t>
            </a:r>
            <a:endParaRPr lang="en-US" sz="18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84E7B76-6B10-BEB4-FE51-571813AB7A9D}"/>
              </a:ext>
            </a:extLst>
          </p:cNvPr>
          <p:cNvSpPr txBox="1"/>
          <p:nvPr/>
        </p:nvSpPr>
        <p:spPr>
          <a:xfrm rot="18232974">
            <a:off x="8004300" y="127497"/>
            <a:ext cx="6849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Longs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0CC209-A3F2-21D6-7443-A8F3D758D7AA}"/>
              </a:ext>
            </a:extLst>
          </p:cNvPr>
          <p:cNvSpPr txBox="1"/>
          <p:nvPr/>
        </p:nvSpPr>
        <p:spPr>
          <a:xfrm>
            <a:off x="257319" y="4277922"/>
            <a:ext cx="7088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Longest distance through two stops? </a:t>
            </a:r>
          </a:p>
        </p:txBody>
      </p:sp>
    </p:spTree>
    <p:extLst>
      <p:ext uri="{BB962C8B-B14F-4D97-AF65-F5344CB8AC3E}">
        <p14:creationId xmlns:p14="http://schemas.microsoft.com/office/powerpoint/2010/main" val="2065178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826BAC8-0C55-B414-B16D-EFA0E7BE12A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597587" y="2017138"/>
            <a:ext cx="2808227" cy="2913270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      m⌈.+(⍣3)m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56 52 51 51 53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52 56 49 55 57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51 49 46 48 50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51 55 48 54 56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51 53 46 52 54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8CEA578-BC92-3F3F-6BDC-7949ADA4E8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4874" y="361421"/>
            <a:ext cx="5771254" cy="3772233"/>
          </a:xfrm>
        </p:spPr>
      </p:pic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B4FAEDB6-03B1-E3B9-E83D-86D21BD45BDC}"/>
              </a:ext>
            </a:extLst>
          </p:cNvPr>
          <p:cNvGraphicFramePr>
            <a:graphicFrameLocks noGrp="1"/>
          </p:cNvGraphicFramePr>
          <p:nvPr/>
        </p:nvGraphicFramePr>
        <p:xfrm>
          <a:off x="6671631" y="610659"/>
          <a:ext cx="1784055" cy="1371600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356811">
                  <a:extLst>
                    <a:ext uri="{9D8B030D-6E8A-4147-A177-3AD203B41FA5}">
                      <a16:colId xmlns:a16="http://schemas.microsoft.com/office/drawing/2014/main" val="1812241309"/>
                    </a:ext>
                  </a:extLst>
                </a:gridCol>
                <a:gridCol w="356811">
                  <a:extLst>
                    <a:ext uri="{9D8B030D-6E8A-4147-A177-3AD203B41FA5}">
                      <a16:colId xmlns:a16="http://schemas.microsoft.com/office/drawing/2014/main" val="2763815121"/>
                    </a:ext>
                  </a:extLst>
                </a:gridCol>
                <a:gridCol w="356811">
                  <a:extLst>
                    <a:ext uri="{9D8B030D-6E8A-4147-A177-3AD203B41FA5}">
                      <a16:colId xmlns:a16="http://schemas.microsoft.com/office/drawing/2014/main" val="2782096497"/>
                    </a:ext>
                  </a:extLst>
                </a:gridCol>
                <a:gridCol w="356811">
                  <a:extLst>
                    <a:ext uri="{9D8B030D-6E8A-4147-A177-3AD203B41FA5}">
                      <a16:colId xmlns:a16="http://schemas.microsoft.com/office/drawing/2014/main" val="2255224168"/>
                    </a:ext>
                  </a:extLst>
                </a:gridCol>
                <a:gridCol w="356811">
                  <a:extLst>
                    <a:ext uri="{9D8B030D-6E8A-4147-A177-3AD203B41FA5}">
                      <a16:colId xmlns:a16="http://schemas.microsoft.com/office/drawing/2014/main" val="3509057409"/>
                    </a:ext>
                  </a:extLst>
                </a:gridCol>
              </a:tblGrid>
              <a:tr h="263302"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085529"/>
                  </a:ext>
                </a:extLst>
              </a:tr>
              <a:tr h="263302">
                <a:tc>
                  <a:txBody>
                    <a:bodyPr/>
                    <a:lstStyle/>
                    <a:p>
                      <a:r>
                        <a:rPr lang="en-US" sz="12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205536"/>
                  </a:ext>
                </a:extLst>
              </a:tr>
              <a:tr h="150458">
                <a:tc>
                  <a:txBody>
                    <a:bodyPr/>
                    <a:lstStyle/>
                    <a:p>
                      <a:r>
                        <a:rPr lang="en-US" sz="12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28337"/>
                  </a:ext>
                </a:extLst>
              </a:tr>
              <a:tr h="263302">
                <a:tc>
                  <a:txBody>
                    <a:bodyPr/>
                    <a:lstStyle/>
                    <a:p>
                      <a:r>
                        <a:rPr lang="en-US" sz="1200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819054"/>
                  </a:ext>
                </a:extLst>
              </a:tr>
              <a:tr h="263302">
                <a:tc>
                  <a:txBody>
                    <a:bodyPr/>
                    <a:lstStyle/>
                    <a:p>
                      <a:r>
                        <a:rPr lang="en-US" sz="1200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0042368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39A01739-333E-7A92-6993-DDA118498596}"/>
              </a:ext>
            </a:extLst>
          </p:cNvPr>
          <p:cNvSpPr txBox="1"/>
          <p:nvPr/>
        </p:nvSpPr>
        <p:spPr>
          <a:xfrm>
            <a:off x="6181437" y="610659"/>
            <a:ext cx="4901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Ida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C99F09E-1346-2FCA-2A07-546FAE6E2E05}"/>
              </a:ext>
            </a:extLst>
          </p:cNvPr>
          <p:cNvSpPr txBox="1"/>
          <p:nvPr/>
        </p:nvSpPr>
        <p:spPr>
          <a:xfrm>
            <a:off x="5988512" y="872654"/>
            <a:ext cx="8038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Prospect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5983C07-63E1-E54B-8E1C-7448DFF103A0}"/>
              </a:ext>
            </a:extLst>
          </p:cNvPr>
          <p:cNvSpPr txBox="1"/>
          <p:nvPr/>
        </p:nvSpPr>
        <p:spPr>
          <a:xfrm>
            <a:off x="6078906" y="1148780"/>
            <a:ext cx="6410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/>
              <a:t>Hallet</a:t>
            </a:r>
            <a:endParaRPr lang="en-US" sz="12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E4BDB44-2F21-DC24-0CFE-A280764F5167}"/>
              </a:ext>
            </a:extLst>
          </p:cNvPr>
          <p:cNvSpPr txBox="1"/>
          <p:nvPr/>
        </p:nvSpPr>
        <p:spPr>
          <a:xfrm>
            <a:off x="6169462" y="1412572"/>
            <a:ext cx="50216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Lily</a:t>
            </a:r>
            <a:endParaRPr lang="en-US" sz="18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F9ACB30-9A75-5BD5-EC46-4C626B5C3488}"/>
              </a:ext>
            </a:extLst>
          </p:cNvPr>
          <p:cNvSpPr txBox="1"/>
          <p:nvPr/>
        </p:nvSpPr>
        <p:spPr>
          <a:xfrm>
            <a:off x="6097702" y="1675491"/>
            <a:ext cx="6849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Longs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2FF84BA-4EFB-9C59-D7DC-B4A36C093A77}"/>
              </a:ext>
            </a:extLst>
          </p:cNvPr>
          <p:cNvSpPr txBox="1"/>
          <p:nvPr/>
        </p:nvSpPr>
        <p:spPr>
          <a:xfrm rot="18232974">
            <a:off x="6604111" y="200323"/>
            <a:ext cx="4901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Ida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33E8441-2C6C-C13F-37AB-F610BF9A86E4}"/>
              </a:ext>
            </a:extLst>
          </p:cNvPr>
          <p:cNvSpPr txBox="1"/>
          <p:nvPr/>
        </p:nvSpPr>
        <p:spPr>
          <a:xfrm rot="18232974">
            <a:off x="6886787" y="115687"/>
            <a:ext cx="8038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Prospect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A995FA6-3FAB-63C1-4CF2-528CD8DFCDA6}"/>
              </a:ext>
            </a:extLst>
          </p:cNvPr>
          <p:cNvSpPr txBox="1"/>
          <p:nvPr/>
        </p:nvSpPr>
        <p:spPr>
          <a:xfrm rot="18232974">
            <a:off x="7319072" y="137714"/>
            <a:ext cx="6410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/>
              <a:t>Hallet</a:t>
            </a:r>
            <a:endParaRPr lang="en-US" sz="12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942F65E-2C04-C212-3C56-79B548091B74}"/>
              </a:ext>
            </a:extLst>
          </p:cNvPr>
          <p:cNvSpPr txBox="1"/>
          <p:nvPr/>
        </p:nvSpPr>
        <p:spPr>
          <a:xfrm rot="18232974">
            <a:off x="7722339" y="186501"/>
            <a:ext cx="50216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Lily</a:t>
            </a:r>
            <a:endParaRPr lang="en-US" sz="18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84E7B76-6B10-BEB4-FE51-571813AB7A9D}"/>
              </a:ext>
            </a:extLst>
          </p:cNvPr>
          <p:cNvSpPr txBox="1"/>
          <p:nvPr/>
        </p:nvSpPr>
        <p:spPr>
          <a:xfrm rot="18232974">
            <a:off x="8004300" y="127497"/>
            <a:ext cx="6849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Longs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0CC209-A3F2-21D6-7443-A8F3D758D7AA}"/>
              </a:ext>
            </a:extLst>
          </p:cNvPr>
          <p:cNvSpPr txBox="1"/>
          <p:nvPr/>
        </p:nvSpPr>
        <p:spPr>
          <a:xfrm>
            <a:off x="257319" y="4277922"/>
            <a:ext cx="7088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Longest distance through three stops? </a:t>
            </a:r>
          </a:p>
        </p:txBody>
      </p:sp>
    </p:spTree>
    <p:extLst>
      <p:ext uri="{BB962C8B-B14F-4D97-AF65-F5344CB8AC3E}">
        <p14:creationId xmlns:p14="http://schemas.microsoft.com/office/powerpoint/2010/main" val="3773671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826BAC8-0C55-B414-B16D-EFA0E7BE12A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597587" y="2017138"/>
            <a:ext cx="2808227" cy="2913270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      m⌈.+(⍣1)m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28 24 23 21 23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20 28 21 27 29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23 21 18 20 22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17 27 20 26 28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23 25 18 24 26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8CEA578-BC92-3F3F-6BDC-7949ADA4E8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4874" y="361421"/>
            <a:ext cx="5771254" cy="3772233"/>
          </a:xfrm>
        </p:spPr>
      </p:pic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B4FAEDB6-03B1-E3B9-E83D-86D21BD45BDC}"/>
              </a:ext>
            </a:extLst>
          </p:cNvPr>
          <p:cNvGraphicFramePr>
            <a:graphicFrameLocks noGrp="1"/>
          </p:cNvGraphicFramePr>
          <p:nvPr/>
        </p:nvGraphicFramePr>
        <p:xfrm>
          <a:off x="6671631" y="610659"/>
          <a:ext cx="1784055" cy="1371600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356811">
                  <a:extLst>
                    <a:ext uri="{9D8B030D-6E8A-4147-A177-3AD203B41FA5}">
                      <a16:colId xmlns:a16="http://schemas.microsoft.com/office/drawing/2014/main" val="1812241309"/>
                    </a:ext>
                  </a:extLst>
                </a:gridCol>
                <a:gridCol w="356811">
                  <a:extLst>
                    <a:ext uri="{9D8B030D-6E8A-4147-A177-3AD203B41FA5}">
                      <a16:colId xmlns:a16="http://schemas.microsoft.com/office/drawing/2014/main" val="2763815121"/>
                    </a:ext>
                  </a:extLst>
                </a:gridCol>
                <a:gridCol w="356811">
                  <a:extLst>
                    <a:ext uri="{9D8B030D-6E8A-4147-A177-3AD203B41FA5}">
                      <a16:colId xmlns:a16="http://schemas.microsoft.com/office/drawing/2014/main" val="2782096497"/>
                    </a:ext>
                  </a:extLst>
                </a:gridCol>
                <a:gridCol w="356811">
                  <a:extLst>
                    <a:ext uri="{9D8B030D-6E8A-4147-A177-3AD203B41FA5}">
                      <a16:colId xmlns:a16="http://schemas.microsoft.com/office/drawing/2014/main" val="2255224168"/>
                    </a:ext>
                  </a:extLst>
                </a:gridCol>
                <a:gridCol w="356811">
                  <a:extLst>
                    <a:ext uri="{9D8B030D-6E8A-4147-A177-3AD203B41FA5}">
                      <a16:colId xmlns:a16="http://schemas.microsoft.com/office/drawing/2014/main" val="3509057409"/>
                    </a:ext>
                  </a:extLst>
                </a:gridCol>
              </a:tblGrid>
              <a:tr h="263302"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085529"/>
                  </a:ext>
                </a:extLst>
              </a:tr>
              <a:tr h="263302">
                <a:tc>
                  <a:txBody>
                    <a:bodyPr/>
                    <a:lstStyle/>
                    <a:p>
                      <a:r>
                        <a:rPr lang="en-US" sz="12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205536"/>
                  </a:ext>
                </a:extLst>
              </a:tr>
              <a:tr h="150458">
                <a:tc>
                  <a:txBody>
                    <a:bodyPr/>
                    <a:lstStyle/>
                    <a:p>
                      <a:r>
                        <a:rPr lang="en-US" sz="12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28337"/>
                  </a:ext>
                </a:extLst>
              </a:tr>
              <a:tr h="263302">
                <a:tc>
                  <a:txBody>
                    <a:bodyPr/>
                    <a:lstStyle/>
                    <a:p>
                      <a:r>
                        <a:rPr lang="en-US" sz="1200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819054"/>
                  </a:ext>
                </a:extLst>
              </a:tr>
              <a:tr h="263302">
                <a:tc>
                  <a:txBody>
                    <a:bodyPr/>
                    <a:lstStyle/>
                    <a:p>
                      <a:r>
                        <a:rPr lang="en-US" sz="1200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0042368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39A01739-333E-7A92-6993-DDA118498596}"/>
              </a:ext>
            </a:extLst>
          </p:cNvPr>
          <p:cNvSpPr txBox="1"/>
          <p:nvPr/>
        </p:nvSpPr>
        <p:spPr>
          <a:xfrm>
            <a:off x="6181437" y="610659"/>
            <a:ext cx="4901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Ida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C99F09E-1346-2FCA-2A07-546FAE6E2E05}"/>
              </a:ext>
            </a:extLst>
          </p:cNvPr>
          <p:cNvSpPr txBox="1"/>
          <p:nvPr/>
        </p:nvSpPr>
        <p:spPr>
          <a:xfrm>
            <a:off x="5988512" y="872654"/>
            <a:ext cx="8038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Prospect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5983C07-63E1-E54B-8E1C-7448DFF103A0}"/>
              </a:ext>
            </a:extLst>
          </p:cNvPr>
          <p:cNvSpPr txBox="1"/>
          <p:nvPr/>
        </p:nvSpPr>
        <p:spPr>
          <a:xfrm>
            <a:off x="6078906" y="1148780"/>
            <a:ext cx="6410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/>
              <a:t>Hallet</a:t>
            </a:r>
            <a:endParaRPr lang="en-US" sz="12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E4BDB44-2F21-DC24-0CFE-A280764F5167}"/>
              </a:ext>
            </a:extLst>
          </p:cNvPr>
          <p:cNvSpPr txBox="1"/>
          <p:nvPr/>
        </p:nvSpPr>
        <p:spPr>
          <a:xfrm>
            <a:off x="6169462" y="1412572"/>
            <a:ext cx="50216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Lily</a:t>
            </a:r>
            <a:endParaRPr lang="en-US" sz="18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F9ACB30-9A75-5BD5-EC46-4C626B5C3488}"/>
              </a:ext>
            </a:extLst>
          </p:cNvPr>
          <p:cNvSpPr txBox="1"/>
          <p:nvPr/>
        </p:nvSpPr>
        <p:spPr>
          <a:xfrm>
            <a:off x="6097702" y="1675491"/>
            <a:ext cx="6849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Longs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2FF84BA-4EFB-9C59-D7DC-B4A36C093A77}"/>
              </a:ext>
            </a:extLst>
          </p:cNvPr>
          <p:cNvSpPr txBox="1"/>
          <p:nvPr/>
        </p:nvSpPr>
        <p:spPr>
          <a:xfrm rot="18232974">
            <a:off x="6604111" y="200323"/>
            <a:ext cx="4901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Ida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33E8441-2C6C-C13F-37AB-F610BF9A86E4}"/>
              </a:ext>
            </a:extLst>
          </p:cNvPr>
          <p:cNvSpPr txBox="1"/>
          <p:nvPr/>
        </p:nvSpPr>
        <p:spPr>
          <a:xfrm rot="18232974">
            <a:off x="6886787" y="115687"/>
            <a:ext cx="8038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Prospect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A995FA6-3FAB-63C1-4CF2-528CD8DFCDA6}"/>
              </a:ext>
            </a:extLst>
          </p:cNvPr>
          <p:cNvSpPr txBox="1"/>
          <p:nvPr/>
        </p:nvSpPr>
        <p:spPr>
          <a:xfrm rot="18232974">
            <a:off x="7319072" y="137714"/>
            <a:ext cx="6410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/>
              <a:t>Hallet</a:t>
            </a:r>
            <a:endParaRPr lang="en-US" sz="12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942F65E-2C04-C212-3C56-79B548091B74}"/>
              </a:ext>
            </a:extLst>
          </p:cNvPr>
          <p:cNvSpPr txBox="1"/>
          <p:nvPr/>
        </p:nvSpPr>
        <p:spPr>
          <a:xfrm rot="18232974">
            <a:off x="7722339" y="186501"/>
            <a:ext cx="50216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Lily</a:t>
            </a:r>
            <a:endParaRPr lang="en-US" sz="18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84E7B76-6B10-BEB4-FE51-571813AB7A9D}"/>
              </a:ext>
            </a:extLst>
          </p:cNvPr>
          <p:cNvSpPr txBox="1"/>
          <p:nvPr/>
        </p:nvSpPr>
        <p:spPr>
          <a:xfrm rot="18232974">
            <a:off x="8004300" y="127497"/>
            <a:ext cx="6849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Longs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0CC209-A3F2-21D6-7443-A8F3D758D7AA}"/>
              </a:ext>
            </a:extLst>
          </p:cNvPr>
          <p:cNvSpPr txBox="1"/>
          <p:nvPr/>
        </p:nvSpPr>
        <p:spPr>
          <a:xfrm>
            <a:off x="257319" y="4277922"/>
            <a:ext cx="7088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Longest distance through one stop? </a:t>
            </a:r>
          </a:p>
        </p:txBody>
      </p:sp>
    </p:spTree>
    <p:extLst>
      <p:ext uri="{BB962C8B-B14F-4D97-AF65-F5344CB8AC3E}">
        <p14:creationId xmlns:p14="http://schemas.microsoft.com/office/powerpoint/2010/main" val="2118284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826BAC8-0C55-B414-B16D-EFA0E7BE12A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597587" y="2017138"/>
            <a:ext cx="2808227" cy="2913270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      m⌈.+(⍣0)m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 0 14 7 13 15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14  0 9  3  9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 7  9 0  8  5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13  3 8  0  6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11  9 5  6  0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8CEA578-BC92-3F3F-6BDC-7949ADA4E8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4874" y="361421"/>
            <a:ext cx="5771254" cy="3772233"/>
          </a:xfrm>
        </p:spPr>
      </p:pic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B4FAEDB6-03B1-E3B9-E83D-86D21BD45BDC}"/>
              </a:ext>
            </a:extLst>
          </p:cNvPr>
          <p:cNvGraphicFramePr>
            <a:graphicFrameLocks noGrp="1"/>
          </p:cNvGraphicFramePr>
          <p:nvPr/>
        </p:nvGraphicFramePr>
        <p:xfrm>
          <a:off x="6671631" y="610659"/>
          <a:ext cx="1784055" cy="1371600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356811">
                  <a:extLst>
                    <a:ext uri="{9D8B030D-6E8A-4147-A177-3AD203B41FA5}">
                      <a16:colId xmlns:a16="http://schemas.microsoft.com/office/drawing/2014/main" val="1812241309"/>
                    </a:ext>
                  </a:extLst>
                </a:gridCol>
                <a:gridCol w="356811">
                  <a:extLst>
                    <a:ext uri="{9D8B030D-6E8A-4147-A177-3AD203B41FA5}">
                      <a16:colId xmlns:a16="http://schemas.microsoft.com/office/drawing/2014/main" val="2763815121"/>
                    </a:ext>
                  </a:extLst>
                </a:gridCol>
                <a:gridCol w="356811">
                  <a:extLst>
                    <a:ext uri="{9D8B030D-6E8A-4147-A177-3AD203B41FA5}">
                      <a16:colId xmlns:a16="http://schemas.microsoft.com/office/drawing/2014/main" val="2782096497"/>
                    </a:ext>
                  </a:extLst>
                </a:gridCol>
                <a:gridCol w="356811">
                  <a:extLst>
                    <a:ext uri="{9D8B030D-6E8A-4147-A177-3AD203B41FA5}">
                      <a16:colId xmlns:a16="http://schemas.microsoft.com/office/drawing/2014/main" val="2255224168"/>
                    </a:ext>
                  </a:extLst>
                </a:gridCol>
                <a:gridCol w="356811">
                  <a:extLst>
                    <a:ext uri="{9D8B030D-6E8A-4147-A177-3AD203B41FA5}">
                      <a16:colId xmlns:a16="http://schemas.microsoft.com/office/drawing/2014/main" val="3509057409"/>
                    </a:ext>
                  </a:extLst>
                </a:gridCol>
              </a:tblGrid>
              <a:tr h="263302"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085529"/>
                  </a:ext>
                </a:extLst>
              </a:tr>
              <a:tr h="263302">
                <a:tc>
                  <a:txBody>
                    <a:bodyPr/>
                    <a:lstStyle/>
                    <a:p>
                      <a:r>
                        <a:rPr lang="en-US" sz="12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205536"/>
                  </a:ext>
                </a:extLst>
              </a:tr>
              <a:tr h="150458">
                <a:tc>
                  <a:txBody>
                    <a:bodyPr/>
                    <a:lstStyle/>
                    <a:p>
                      <a:r>
                        <a:rPr lang="en-US" sz="12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28337"/>
                  </a:ext>
                </a:extLst>
              </a:tr>
              <a:tr h="263302">
                <a:tc>
                  <a:txBody>
                    <a:bodyPr/>
                    <a:lstStyle/>
                    <a:p>
                      <a:r>
                        <a:rPr lang="en-US" sz="1200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819054"/>
                  </a:ext>
                </a:extLst>
              </a:tr>
              <a:tr h="263302">
                <a:tc>
                  <a:txBody>
                    <a:bodyPr/>
                    <a:lstStyle/>
                    <a:p>
                      <a:r>
                        <a:rPr lang="en-US" sz="1200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0042368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39A01739-333E-7A92-6993-DDA118498596}"/>
              </a:ext>
            </a:extLst>
          </p:cNvPr>
          <p:cNvSpPr txBox="1"/>
          <p:nvPr/>
        </p:nvSpPr>
        <p:spPr>
          <a:xfrm>
            <a:off x="6181437" y="610659"/>
            <a:ext cx="4901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Ida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C99F09E-1346-2FCA-2A07-546FAE6E2E05}"/>
              </a:ext>
            </a:extLst>
          </p:cNvPr>
          <p:cNvSpPr txBox="1"/>
          <p:nvPr/>
        </p:nvSpPr>
        <p:spPr>
          <a:xfrm>
            <a:off x="5988512" y="872654"/>
            <a:ext cx="8038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Prospect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5983C07-63E1-E54B-8E1C-7448DFF103A0}"/>
              </a:ext>
            </a:extLst>
          </p:cNvPr>
          <p:cNvSpPr txBox="1"/>
          <p:nvPr/>
        </p:nvSpPr>
        <p:spPr>
          <a:xfrm>
            <a:off x="6078906" y="1148780"/>
            <a:ext cx="6410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/>
              <a:t>Hallet</a:t>
            </a:r>
            <a:endParaRPr lang="en-US" sz="12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E4BDB44-2F21-DC24-0CFE-A280764F5167}"/>
              </a:ext>
            </a:extLst>
          </p:cNvPr>
          <p:cNvSpPr txBox="1"/>
          <p:nvPr/>
        </p:nvSpPr>
        <p:spPr>
          <a:xfrm>
            <a:off x="6169462" y="1412572"/>
            <a:ext cx="50216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Lily</a:t>
            </a:r>
            <a:endParaRPr lang="en-US" sz="18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F9ACB30-9A75-5BD5-EC46-4C626B5C3488}"/>
              </a:ext>
            </a:extLst>
          </p:cNvPr>
          <p:cNvSpPr txBox="1"/>
          <p:nvPr/>
        </p:nvSpPr>
        <p:spPr>
          <a:xfrm>
            <a:off x="6097702" y="1675491"/>
            <a:ext cx="6849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Longs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2FF84BA-4EFB-9C59-D7DC-B4A36C093A77}"/>
              </a:ext>
            </a:extLst>
          </p:cNvPr>
          <p:cNvSpPr txBox="1"/>
          <p:nvPr/>
        </p:nvSpPr>
        <p:spPr>
          <a:xfrm rot="18232974">
            <a:off x="6604111" y="200323"/>
            <a:ext cx="4901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Ida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33E8441-2C6C-C13F-37AB-F610BF9A86E4}"/>
              </a:ext>
            </a:extLst>
          </p:cNvPr>
          <p:cNvSpPr txBox="1"/>
          <p:nvPr/>
        </p:nvSpPr>
        <p:spPr>
          <a:xfrm rot="18232974">
            <a:off x="6886787" y="115687"/>
            <a:ext cx="8038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Prospect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A995FA6-3FAB-63C1-4CF2-528CD8DFCDA6}"/>
              </a:ext>
            </a:extLst>
          </p:cNvPr>
          <p:cNvSpPr txBox="1"/>
          <p:nvPr/>
        </p:nvSpPr>
        <p:spPr>
          <a:xfrm rot="18232974">
            <a:off x="7319072" y="137714"/>
            <a:ext cx="6410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/>
              <a:t>Hallet</a:t>
            </a:r>
            <a:endParaRPr lang="en-US" sz="12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942F65E-2C04-C212-3C56-79B548091B74}"/>
              </a:ext>
            </a:extLst>
          </p:cNvPr>
          <p:cNvSpPr txBox="1"/>
          <p:nvPr/>
        </p:nvSpPr>
        <p:spPr>
          <a:xfrm rot="18232974">
            <a:off x="7722339" y="186501"/>
            <a:ext cx="50216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Lily</a:t>
            </a:r>
            <a:endParaRPr lang="en-US" sz="18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84E7B76-6B10-BEB4-FE51-571813AB7A9D}"/>
              </a:ext>
            </a:extLst>
          </p:cNvPr>
          <p:cNvSpPr txBox="1"/>
          <p:nvPr/>
        </p:nvSpPr>
        <p:spPr>
          <a:xfrm rot="18232974">
            <a:off x="8004300" y="127497"/>
            <a:ext cx="6849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Longs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0CC209-A3F2-21D6-7443-A8F3D758D7AA}"/>
              </a:ext>
            </a:extLst>
          </p:cNvPr>
          <p:cNvSpPr txBox="1"/>
          <p:nvPr/>
        </p:nvSpPr>
        <p:spPr>
          <a:xfrm>
            <a:off x="257319" y="4277922"/>
            <a:ext cx="7088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Longest distance through no stops? </a:t>
            </a:r>
          </a:p>
        </p:txBody>
      </p:sp>
    </p:spTree>
    <p:extLst>
      <p:ext uri="{BB962C8B-B14F-4D97-AF65-F5344CB8AC3E}">
        <p14:creationId xmlns:p14="http://schemas.microsoft.com/office/powerpoint/2010/main" val="1395869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Table 32">
            <a:extLst>
              <a:ext uri="{FF2B5EF4-FFF2-40B4-BE49-F238E27FC236}">
                <a16:creationId xmlns:a16="http://schemas.microsoft.com/office/drawing/2014/main" id="{E779AF62-9F8E-C68C-D4D4-B566A856B29C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747524395"/>
              </p:ext>
            </p:extLst>
          </p:nvPr>
        </p:nvGraphicFramePr>
        <p:xfrm>
          <a:off x="7273661" y="1124479"/>
          <a:ext cx="1645920" cy="2194560"/>
        </p:xfrm>
        <a:graphic>
          <a:graphicData uri="http://schemas.openxmlformats.org/drawingml/2006/table">
            <a:tbl>
              <a:tblPr bandRow="1">
                <a:tableStyleId>{073A0DAA-6AF3-43AB-8588-CEC1D06C72B9}</a:tableStyleId>
              </a:tblPr>
              <a:tblGrid>
                <a:gridCol w="274320">
                  <a:extLst>
                    <a:ext uri="{9D8B030D-6E8A-4147-A177-3AD203B41FA5}">
                      <a16:colId xmlns:a16="http://schemas.microsoft.com/office/drawing/2014/main" val="3688081067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2530763030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1547451428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2226223129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534744271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401418294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701843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545783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732832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150878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415271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2206497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472AE930-A474-436F-61A5-FE8B0157C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5926"/>
            <a:ext cx="7984699" cy="685535"/>
          </a:xfrm>
        </p:spPr>
        <p:txBody>
          <a:bodyPr/>
          <a:lstStyle/>
          <a:p>
            <a:r>
              <a:rPr lang="en-US" dirty="0"/>
              <a:t>Inner Product [Electrical Engineering]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07FD96-E241-DA20-2875-3781C507A20F}"/>
              </a:ext>
            </a:extLst>
          </p:cNvPr>
          <p:cNvSpPr/>
          <p:nvPr/>
        </p:nvSpPr>
        <p:spPr>
          <a:xfrm>
            <a:off x="3111126" y="1138401"/>
            <a:ext cx="596637" cy="923330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C15E05-EB6E-5625-2C3A-4A4855CBB7A2}"/>
              </a:ext>
            </a:extLst>
          </p:cNvPr>
          <p:cNvSpPr/>
          <p:nvPr/>
        </p:nvSpPr>
        <p:spPr>
          <a:xfrm>
            <a:off x="5490712" y="1139230"/>
            <a:ext cx="591829" cy="923330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C0D936-DAFF-7917-7536-AF45761CA16B}"/>
              </a:ext>
            </a:extLst>
          </p:cNvPr>
          <p:cNvSpPr/>
          <p:nvPr/>
        </p:nvSpPr>
        <p:spPr>
          <a:xfrm>
            <a:off x="2334375" y="2383009"/>
            <a:ext cx="590226" cy="923330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7D4101B-9651-955D-24E1-BFB2869F2465}"/>
              </a:ext>
            </a:extLst>
          </p:cNvPr>
          <p:cNvSpPr/>
          <p:nvPr/>
        </p:nvSpPr>
        <p:spPr>
          <a:xfrm>
            <a:off x="3733274" y="2383009"/>
            <a:ext cx="615873" cy="923330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ACF14E8-CDC1-948F-0FAE-12ED75B21461}"/>
              </a:ext>
            </a:extLst>
          </p:cNvPr>
          <p:cNvSpPr/>
          <p:nvPr/>
        </p:nvSpPr>
        <p:spPr>
          <a:xfrm>
            <a:off x="367289" y="2389180"/>
            <a:ext cx="519798" cy="917159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23" name="Connector: Curved 22">
            <a:extLst>
              <a:ext uri="{FF2B5EF4-FFF2-40B4-BE49-F238E27FC236}">
                <a16:creationId xmlns:a16="http://schemas.microsoft.com/office/drawing/2014/main" id="{32AC244B-E25E-91E3-E94C-25FB399A7B52}"/>
              </a:ext>
            </a:extLst>
          </p:cNvPr>
          <p:cNvCxnSpPr>
            <a:cxnSpLocks/>
          </p:cNvCxnSpPr>
          <p:nvPr/>
        </p:nvCxnSpPr>
        <p:spPr>
          <a:xfrm flipH="1">
            <a:off x="367289" y="2844674"/>
            <a:ext cx="519798" cy="12700"/>
          </a:xfrm>
          <a:prstGeom prst="curvedConnector5">
            <a:avLst>
              <a:gd name="adj1" fmla="val -43979"/>
              <a:gd name="adj2" fmla="val -5372236"/>
              <a:gd name="adj3" fmla="val 143979"/>
            </a:avLst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C78186E-ECF5-BAC3-63C4-8345FB919B20}"/>
              </a:ext>
            </a:extLst>
          </p:cNvPr>
          <p:cNvCxnSpPr>
            <a:stCxn id="13" idx="3"/>
            <a:endCxn id="9" idx="1"/>
          </p:cNvCxnSpPr>
          <p:nvPr/>
        </p:nvCxnSpPr>
        <p:spPr>
          <a:xfrm flipV="1">
            <a:off x="887087" y="2844674"/>
            <a:ext cx="1447288" cy="308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2C711DBB-8C2D-333F-AA2D-168CCD49B86D}"/>
              </a:ext>
            </a:extLst>
          </p:cNvPr>
          <p:cNvCxnSpPr>
            <a:stCxn id="9" idx="3"/>
            <a:endCxn id="10" idx="1"/>
          </p:cNvCxnSpPr>
          <p:nvPr/>
        </p:nvCxnSpPr>
        <p:spPr>
          <a:xfrm>
            <a:off x="2924601" y="2844674"/>
            <a:ext cx="80867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EF1CE9EE-EADD-CC2F-80ED-FAF5EC2D1A59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4349147" y="2844674"/>
            <a:ext cx="1317535" cy="127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F274EADE-9211-4053-F0DA-2FF16940F02C}"/>
              </a:ext>
            </a:extLst>
          </p:cNvPr>
          <p:cNvCxnSpPr>
            <a:cxnSpLocks/>
            <a:stCxn id="10" idx="0"/>
          </p:cNvCxnSpPr>
          <p:nvPr/>
        </p:nvCxnSpPr>
        <p:spPr>
          <a:xfrm flipH="1" flipV="1">
            <a:off x="3740945" y="2061731"/>
            <a:ext cx="300266" cy="32127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Connector: Curved 11">
            <a:extLst>
              <a:ext uri="{FF2B5EF4-FFF2-40B4-BE49-F238E27FC236}">
                <a16:creationId xmlns:a16="http://schemas.microsoft.com/office/drawing/2014/main" id="{8001B87E-659A-F8FC-438C-A57D4CD3CE19}"/>
              </a:ext>
            </a:extLst>
          </p:cNvPr>
          <p:cNvCxnSpPr>
            <a:stCxn id="7" idx="0"/>
            <a:endCxn id="8" idx="0"/>
          </p:cNvCxnSpPr>
          <p:nvPr/>
        </p:nvCxnSpPr>
        <p:spPr>
          <a:xfrm rot="16200000" flipH="1">
            <a:off x="4597621" y="-49776"/>
            <a:ext cx="829" cy="2377182"/>
          </a:xfrm>
          <a:prstGeom prst="curvedConnector3">
            <a:avLst>
              <a:gd name="adj1" fmla="val -27575392"/>
            </a:avLst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8C75211-8BD3-FF54-1852-D127DC63ADB2}"/>
              </a:ext>
            </a:extLst>
          </p:cNvPr>
          <p:cNvCxnSpPr>
            <a:stCxn id="8" idx="1"/>
            <a:endCxn id="7" idx="3"/>
          </p:cNvCxnSpPr>
          <p:nvPr/>
        </p:nvCxnSpPr>
        <p:spPr>
          <a:xfrm flipH="1" flipV="1">
            <a:off x="3707763" y="1600066"/>
            <a:ext cx="1782949" cy="8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8A9EC57-96FC-429D-33F5-03C3FA89B16D}"/>
              </a:ext>
            </a:extLst>
          </p:cNvPr>
          <p:cNvCxnSpPr>
            <a:cxnSpLocks/>
            <a:endCxn id="9" idx="0"/>
          </p:cNvCxnSpPr>
          <p:nvPr/>
        </p:nvCxnSpPr>
        <p:spPr>
          <a:xfrm flipH="1">
            <a:off x="2629488" y="2043110"/>
            <a:ext cx="452180" cy="33989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B0670C9F-2DE6-E9DF-B449-748D264A1684}"/>
              </a:ext>
            </a:extLst>
          </p:cNvPr>
          <p:cNvSpPr/>
          <p:nvPr/>
        </p:nvSpPr>
        <p:spPr>
          <a:xfrm>
            <a:off x="5653220" y="2395709"/>
            <a:ext cx="566181" cy="923330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E696105-C09E-8A6C-433E-DA7AFA7F73B2}"/>
              </a:ext>
            </a:extLst>
          </p:cNvPr>
          <p:cNvSpPr txBox="1"/>
          <p:nvPr/>
        </p:nvSpPr>
        <p:spPr>
          <a:xfrm>
            <a:off x="6923622" y="1124479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</a:p>
          <a:p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88D8503-69AE-A6C6-2E14-9206AAC9E0E2}"/>
              </a:ext>
            </a:extLst>
          </p:cNvPr>
          <p:cNvSpPr txBox="1"/>
          <p:nvPr/>
        </p:nvSpPr>
        <p:spPr>
          <a:xfrm>
            <a:off x="6924553" y="1504952"/>
            <a:ext cx="37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</a:p>
          <a:p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9F66D12-5A8A-AD43-D042-23AB223A2EF9}"/>
              </a:ext>
            </a:extLst>
          </p:cNvPr>
          <p:cNvSpPr txBox="1"/>
          <p:nvPr/>
        </p:nvSpPr>
        <p:spPr>
          <a:xfrm>
            <a:off x="6924553" y="1866159"/>
            <a:ext cx="37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</a:p>
          <a:p>
            <a:endParaRPr 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495D816-DB4E-CEAE-4A23-E9712FBE97EB}"/>
              </a:ext>
            </a:extLst>
          </p:cNvPr>
          <p:cNvSpPr txBox="1"/>
          <p:nvPr/>
        </p:nvSpPr>
        <p:spPr>
          <a:xfrm>
            <a:off x="6924553" y="2226298"/>
            <a:ext cx="374904" cy="649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E1C45BD-EDC4-61ED-DFCE-1C8279B5A438}"/>
              </a:ext>
            </a:extLst>
          </p:cNvPr>
          <p:cNvSpPr txBox="1"/>
          <p:nvPr/>
        </p:nvSpPr>
        <p:spPr>
          <a:xfrm>
            <a:off x="6924553" y="2571018"/>
            <a:ext cx="37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</a:t>
            </a:r>
          </a:p>
          <a:p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07FEA30-8802-0247-A2C2-C472BF2D2061}"/>
              </a:ext>
            </a:extLst>
          </p:cNvPr>
          <p:cNvSpPr txBox="1"/>
          <p:nvPr/>
        </p:nvSpPr>
        <p:spPr>
          <a:xfrm>
            <a:off x="6924553" y="2941571"/>
            <a:ext cx="37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</a:t>
            </a:r>
          </a:p>
          <a:p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1E2EE2D-0CE9-686D-E3FB-57E39E94C0F8}"/>
              </a:ext>
            </a:extLst>
          </p:cNvPr>
          <p:cNvSpPr txBox="1"/>
          <p:nvPr/>
        </p:nvSpPr>
        <p:spPr>
          <a:xfrm>
            <a:off x="7252611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</a:p>
          <a:p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81A7072-299E-297D-6575-39B110E538FF}"/>
              </a:ext>
            </a:extLst>
          </p:cNvPr>
          <p:cNvSpPr txBox="1"/>
          <p:nvPr/>
        </p:nvSpPr>
        <p:spPr>
          <a:xfrm>
            <a:off x="7524496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</a:p>
          <a:p>
            <a:endParaRPr 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69C0399-1C85-20E8-C57B-56018EDB0D05}"/>
              </a:ext>
            </a:extLst>
          </p:cNvPr>
          <p:cNvSpPr txBox="1"/>
          <p:nvPr/>
        </p:nvSpPr>
        <p:spPr>
          <a:xfrm>
            <a:off x="7798871" y="809548"/>
            <a:ext cx="376767" cy="649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36A02CA-FCDF-9D89-DBD9-FDF3816167D1}"/>
              </a:ext>
            </a:extLst>
          </p:cNvPr>
          <p:cNvSpPr txBox="1"/>
          <p:nvPr/>
        </p:nvSpPr>
        <p:spPr>
          <a:xfrm>
            <a:off x="8070756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</a:p>
          <a:p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2DA2680-2FD3-C656-6F93-578B69F6522D}"/>
              </a:ext>
            </a:extLst>
          </p:cNvPr>
          <p:cNvSpPr txBox="1"/>
          <p:nvPr/>
        </p:nvSpPr>
        <p:spPr>
          <a:xfrm>
            <a:off x="8364141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</a:t>
            </a:r>
          </a:p>
          <a:p>
            <a:endParaRPr lang="en-US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46485DC-C484-C058-5D48-4A90E3A182A6}"/>
              </a:ext>
            </a:extLst>
          </p:cNvPr>
          <p:cNvSpPr txBox="1"/>
          <p:nvPr/>
        </p:nvSpPr>
        <p:spPr>
          <a:xfrm>
            <a:off x="8627310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3325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Table 32">
            <a:extLst>
              <a:ext uri="{FF2B5EF4-FFF2-40B4-BE49-F238E27FC236}">
                <a16:creationId xmlns:a16="http://schemas.microsoft.com/office/drawing/2014/main" id="{E779AF62-9F8E-C68C-D4D4-B566A856B29C}"/>
              </a:ext>
            </a:extLst>
          </p:cNvPr>
          <p:cNvGraphicFramePr>
            <a:graphicFrameLocks noGrp="1"/>
          </p:cNvGraphicFramePr>
          <p:nvPr>
            <p:ph idx="10"/>
          </p:nvPr>
        </p:nvGraphicFramePr>
        <p:xfrm>
          <a:off x="7273661" y="1124479"/>
          <a:ext cx="1645920" cy="2194560"/>
        </p:xfrm>
        <a:graphic>
          <a:graphicData uri="http://schemas.openxmlformats.org/drawingml/2006/table">
            <a:tbl>
              <a:tblPr bandRow="1">
                <a:tableStyleId>{073A0DAA-6AF3-43AB-8588-CEC1D06C72B9}</a:tableStyleId>
              </a:tblPr>
              <a:tblGrid>
                <a:gridCol w="274320">
                  <a:extLst>
                    <a:ext uri="{9D8B030D-6E8A-4147-A177-3AD203B41FA5}">
                      <a16:colId xmlns:a16="http://schemas.microsoft.com/office/drawing/2014/main" val="3688081067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2530763030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1547451428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2226223129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534744271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401418294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701843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545783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732832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150878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415271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2206497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472AE930-A474-436F-61A5-FE8B0157C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5926"/>
            <a:ext cx="7984699" cy="685535"/>
          </a:xfrm>
        </p:spPr>
        <p:txBody>
          <a:bodyPr/>
          <a:lstStyle/>
          <a:p>
            <a:r>
              <a:rPr lang="en-US" dirty="0"/>
              <a:t>Inner Product [Electrical Engineering]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07FD96-E241-DA20-2875-3781C507A20F}"/>
              </a:ext>
            </a:extLst>
          </p:cNvPr>
          <p:cNvSpPr/>
          <p:nvPr/>
        </p:nvSpPr>
        <p:spPr>
          <a:xfrm>
            <a:off x="3111126" y="1138401"/>
            <a:ext cx="596637" cy="923330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C15E05-EB6E-5625-2C3A-4A4855CBB7A2}"/>
              </a:ext>
            </a:extLst>
          </p:cNvPr>
          <p:cNvSpPr/>
          <p:nvPr/>
        </p:nvSpPr>
        <p:spPr>
          <a:xfrm>
            <a:off x="5490712" y="1139230"/>
            <a:ext cx="591829" cy="923330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C0D936-DAFF-7917-7536-AF45761CA16B}"/>
              </a:ext>
            </a:extLst>
          </p:cNvPr>
          <p:cNvSpPr/>
          <p:nvPr/>
        </p:nvSpPr>
        <p:spPr>
          <a:xfrm>
            <a:off x="2334375" y="2383009"/>
            <a:ext cx="590226" cy="923330"/>
          </a:xfrm>
          <a:prstGeom prst="rect">
            <a:avLst/>
          </a:prstGeom>
          <a:solidFill>
            <a:srgbClr val="FFFF66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7D4101B-9651-955D-24E1-BFB2869F2465}"/>
              </a:ext>
            </a:extLst>
          </p:cNvPr>
          <p:cNvSpPr/>
          <p:nvPr/>
        </p:nvSpPr>
        <p:spPr>
          <a:xfrm>
            <a:off x="3733274" y="2383009"/>
            <a:ext cx="615873" cy="923330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ACF14E8-CDC1-948F-0FAE-12ED75B21461}"/>
              </a:ext>
            </a:extLst>
          </p:cNvPr>
          <p:cNvSpPr/>
          <p:nvPr/>
        </p:nvSpPr>
        <p:spPr>
          <a:xfrm>
            <a:off x="367289" y="2389180"/>
            <a:ext cx="519798" cy="917159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23" name="Connector: Curved 22">
            <a:extLst>
              <a:ext uri="{FF2B5EF4-FFF2-40B4-BE49-F238E27FC236}">
                <a16:creationId xmlns:a16="http://schemas.microsoft.com/office/drawing/2014/main" id="{32AC244B-E25E-91E3-E94C-25FB399A7B52}"/>
              </a:ext>
            </a:extLst>
          </p:cNvPr>
          <p:cNvCxnSpPr>
            <a:cxnSpLocks/>
          </p:cNvCxnSpPr>
          <p:nvPr/>
        </p:nvCxnSpPr>
        <p:spPr>
          <a:xfrm flipH="1">
            <a:off x="367289" y="2844674"/>
            <a:ext cx="519798" cy="12700"/>
          </a:xfrm>
          <a:prstGeom prst="curvedConnector5">
            <a:avLst>
              <a:gd name="adj1" fmla="val -43979"/>
              <a:gd name="adj2" fmla="val -5372236"/>
              <a:gd name="adj3" fmla="val 143979"/>
            </a:avLst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C78186E-ECF5-BAC3-63C4-8345FB919B20}"/>
              </a:ext>
            </a:extLst>
          </p:cNvPr>
          <p:cNvCxnSpPr>
            <a:stCxn id="13" idx="3"/>
            <a:endCxn id="9" idx="1"/>
          </p:cNvCxnSpPr>
          <p:nvPr/>
        </p:nvCxnSpPr>
        <p:spPr>
          <a:xfrm flipV="1">
            <a:off x="887087" y="2844674"/>
            <a:ext cx="1447288" cy="308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2C711DBB-8C2D-333F-AA2D-168CCD49B86D}"/>
              </a:ext>
            </a:extLst>
          </p:cNvPr>
          <p:cNvCxnSpPr>
            <a:stCxn id="9" idx="3"/>
            <a:endCxn id="10" idx="1"/>
          </p:cNvCxnSpPr>
          <p:nvPr/>
        </p:nvCxnSpPr>
        <p:spPr>
          <a:xfrm>
            <a:off x="2924601" y="2844674"/>
            <a:ext cx="80867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EF1CE9EE-EADD-CC2F-80ED-FAF5EC2D1A59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4349147" y="2844674"/>
            <a:ext cx="1317535" cy="127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F274EADE-9211-4053-F0DA-2FF16940F02C}"/>
              </a:ext>
            </a:extLst>
          </p:cNvPr>
          <p:cNvCxnSpPr>
            <a:cxnSpLocks/>
            <a:stCxn id="10" idx="0"/>
          </p:cNvCxnSpPr>
          <p:nvPr/>
        </p:nvCxnSpPr>
        <p:spPr>
          <a:xfrm flipH="1" flipV="1">
            <a:off x="3740945" y="2061731"/>
            <a:ext cx="300266" cy="32127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Connector: Curved 11">
            <a:extLst>
              <a:ext uri="{FF2B5EF4-FFF2-40B4-BE49-F238E27FC236}">
                <a16:creationId xmlns:a16="http://schemas.microsoft.com/office/drawing/2014/main" id="{8001B87E-659A-F8FC-438C-A57D4CD3CE19}"/>
              </a:ext>
            </a:extLst>
          </p:cNvPr>
          <p:cNvCxnSpPr>
            <a:stCxn id="7" idx="0"/>
            <a:endCxn id="8" idx="0"/>
          </p:cNvCxnSpPr>
          <p:nvPr/>
        </p:nvCxnSpPr>
        <p:spPr>
          <a:xfrm rot="16200000" flipH="1">
            <a:off x="4597621" y="-49776"/>
            <a:ext cx="829" cy="2377182"/>
          </a:xfrm>
          <a:prstGeom prst="curvedConnector3">
            <a:avLst>
              <a:gd name="adj1" fmla="val -27575392"/>
            </a:avLst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8C75211-8BD3-FF54-1852-D127DC63ADB2}"/>
              </a:ext>
            </a:extLst>
          </p:cNvPr>
          <p:cNvCxnSpPr>
            <a:stCxn id="8" idx="1"/>
            <a:endCxn id="7" idx="3"/>
          </p:cNvCxnSpPr>
          <p:nvPr/>
        </p:nvCxnSpPr>
        <p:spPr>
          <a:xfrm flipH="1" flipV="1">
            <a:off x="3707763" y="1600066"/>
            <a:ext cx="1782949" cy="8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8A9EC57-96FC-429D-33F5-03C3FA89B16D}"/>
              </a:ext>
            </a:extLst>
          </p:cNvPr>
          <p:cNvCxnSpPr>
            <a:cxnSpLocks/>
            <a:endCxn id="9" idx="0"/>
          </p:cNvCxnSpPr>
          <p:nvPr/>
        </p:nvCxnSpPr>
        <p:spPr>
          <a:xfrm flipH="1">
            <a:off x="2629488" y="2043110"/>
            <a:ext cx="452180" cy="33989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B0670C9F-2DE6-E9DF-B449-748D264A1684}"/>
              </a:ext>
            </a:extLst>
          </p:cNvPr>
          <p:cNvSpPr/>
          <p:nvPr/>
        </p:nvSpPr>
        <p:spPr>
          <a:xfrm>
            <a:off x="5653220" y="2395709"/>
            <a:ext cx="566181" cy="923330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E696105-C09E-8A6C-433E-DA7AFA7F73B2}"/>
              </a:ext>
            </a:extLst>
          </p:cNvPr>
          <p:cNvSpPr txBox="1"/>
          <p:nvPr/>
        </p:nvSpPr>
        <p:spPr>
          <a:xfrm>
            <a:off x="6923622" y="1124479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</a:p>
          <a:p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88D8503-69AE-A6C6-2E14-9206AAC9E0E2}"/>
              </a:ext>
            </a:extLst>
          </p:cNvPr>
          <p:cNvSpPr txBox="1"/>
          <p:nvPr/>
        </p:nvSpPr>
        <p:spPr>
          <a:xfrm>
            <a:off x="6924553" y="1504952"/>
            <a:ext cx="37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</a:p>
          <a:p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9F66D12-5A8A-AD43-D042-23AB223A2EF9}"/>
              </a:ext>
            </a:extLst>
          </p:cNvPr>
          <p:cNvSpPr txBox="1"/>
          <p:nvPr/>
        </p:nvSpPr>
        <p:spPr>
          <a:xfrm>
            <a:off x="6924553" y="1866159"/>
            <a:ext cx="37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</a:p>
          <a:p>
            <a:endParaRPr 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495D816-DB4E-CEAE-4A23-E9712FBE97EB}"/>
              </a:ext>
            </a:extLst>
          </p:cNvPr>
          <p:cNvSpPr txBox="1"/>
          <p:nvPr/>
        </p:nvSpPr>
        <p:spPr>
          <a:xfrm>
            <a:off x="6924553" y="2226298"/>
            <a:ext cx="374904" cy="649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E1C45BD-EDC4-61ED-DFCE-1C8279B5A438}"/>
              </a:ext>
            </a:extLst>
          </p:cNvPr>
          <p:cNvSpPr txBox="1"/>
          <p:nvPr/>
        </p:nvSpPr>
        <p:spPr>
          <a:xfrm>
            <a:off x="6924553" y="2571018"/>
            <a:ext cx="37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</a:t>
            </a:r>
          </a:p>
          <a:p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07FEA30-8802-0247-A2C2-C472BF2D2061}"/>
              </a:ext>
            </a:extLst>
          </p:cNvPr>
          <p:cNvSpPr txBox="1"/>
          <p:nvPr/>
        </p:nvSpPr>
        <p:spPr>
          <a:xfrm>
            <a:off x="6924553" y="2941571"/>
            <a:ext cx="37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</a:t>
            </a:r>
          </a:p>
          <a:p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1E2EE2D-0CE9-686D-E3FB-57E39E94C0F8}"/>
              </a:ext>
            </a:extLst>
          </p:cNvPr>
          <p:cNvSpPr txBox="1"/>
          <p:nvPr/>
        </p:nvSpPr>
        <p:spPr>
          <a:xfrm>
            <a:off x="7252611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</a:p>
          <a:p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81A7072-299E-297D-6575-39B110E538FF}"/>
              </a:ext>
            </a:extLst>
          </p:cNvPr>
          <p:cNvSpPr txBox="1"/>
          <p:nvPr/>
        </p:nvSpPr>
        <p:spPr>
          <a:xfrm>
            <a:off x="7524496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</a:p>
          <a:p>
            <a:endParaRPr 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69C0399-1C85-20E8-C57B-56018EDB0D05}"/>
              </a:ext>
            </a:extLst>
          </p:cNvPr>
          <p:cNvSpPr txBox="1"/>
          <p:nvPr/>
        </p:nvSpPr>
        <p:spPr>
          <a:xfrm>
            <a:off x="7798871" y="809548"/>
            <a:ext cx="376767" cy="649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36A02CA-FCDF-9D89-DBD9-FDF3816167D1}"/>
              </a:ext>
            </a:extLst>
          </p:cNvPr>
          <p:cNvSpPr txBox="1"/>
          <p:nvPr/>
        </p:nvSpPr>
        <p:spPr>
          <a:xfrm>
            <a:off x="8070756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</a:p>
          <a:p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2DA2680-2FD3-C656-6F93-578B69F6522D}"/>
              </a:ext>
            </a:extLst>
          </p:cNvPr>
          <p:cNvSpPr txBox="1"/>
          <p:nvPr/>
        </p:nvSpPr>
        <p:spPr>
          <a:xfrm>
            <a:off x="8364141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</a:t>
            </a:r>
          </a:p>
          <a:p>
            <a:endParaRPr lang="en-US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46485DC-C484-C058-5D48-4A90E3A182A6}"/>
              </a:ext>
            </a:extLst>
          </p:cNvPr>
          <p:cNvSpPr txBox="1"/>
          <p:nvPr/>
        </p:nvSpPr>
        <p:spPr>
          <a:xfrm>
            <a:off x="8627310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</a:t>
            </a:r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8243D43-7735-A944-038D-E95A59239821}"/>
              </a:ext>
            </a:extLst>
          </p:cNvPr>
          <p:cNvSpPr txBox="1"/>
          <p:nvPr/>
        </p:nvSpPr>
        <p:spPr>
          <a:xfrm>
            <a:off x="6929718" y="3533557"/>
            <a:ext cx="2569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      s←¯2⌽6↑1</a:t>
            </a:r>
          </a:p>
          <a:p>
            <a:r>
              <a:rPr lang="en-US" dirty="0">
                <a:latin typeface="APL385 Unicode" panose="020B0709000202000203" pitchFamily="49" charset="0"/>
              </a:rPr>
              <a:t>0 0 1 0 0 0</a:t>
            </a:r>
          </a:p>
        </p:txBody>
      </p:sp>
    </p:spTree>
    <p:extLst>
      <p:ext uri="{BB962C8B-B14F-4D97-AF65-F5344CB8AC3E}">
        <p14:creationId xmlns:p14="http://schemas.microsoft.com/office/powerpoint/2010/main" val="3546243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Table 32">
            <a:extLst>
              <a:ext uri="{FF2B5EF4-FFF2-40B4-BE49-F238E27FC236}">
                <a16:creationId xmlns:a16="http://schemas.microsoft.com/office/drawing/2014/main" id="{E779AF62-9F8E-C68C-D4D4-B566A856B29C}"/>
              </a:ext>
            </a:extLst>
          </p:cNvPr>
          <p:cNvGraphicFramePr>
            <a:graphicFrameLocks noGrp="1"/>
          </p:cNvGraphicFramePr>
          <p:nvPr>
            <p:ph idx="10"/>
          </p:nvPr>
        </p:nvGraphicFramePr>
        <p:xfrm>
          <a:off x="7273661" y="1124479"/>
          <a:ext cx="1645920" cy="2194560"/>
        </p:xfrm>
        <a:graphic>
          <a:graphicData uri="http://schemas.openxmlformats.org/drawingml/2006/table">
            <a:tbl>
              <a:tblPr bandRow="1">
                <a:tableStyleId>{073A0DAA-6AF3-43AB-8588-CEC1D06C72B9}</a:tableStyleId>
              </a:tblPr>
              <a:tblGrid>
                <a:gridCol w="274320">
                  <a:extLst>
                    <a:ext uri="{9D8B030D-6E8A-4147-A177-3AD203B41FA5}">
                      <a16:colId xmlns:a16="http://schemas.microsoft.com/office/drawing/2014/main" val="3688081067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2530763030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1547451428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2226223129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534744271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401418294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701843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545783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732832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150878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415271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2206497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472AE930-A474-436F-61A5-FE8B0157C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5926"/>
            <a:ext cx="7984699" cy="685535"/>
          </a:xfrm>
        </p:spPr>
        <p:txBody>
          <a:bodyPr/>
          <a:lstStyle/>
          <a:p>
            <a:r>
              <a:rPr lang="en-US" dirty="0"/>
              <a:t>Inner Product [Electrical Engineering]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07FD96-E241-DA20-2875-3781C507A20F}"/>
              </a:ext>
            </a:extLst>
          </p:cNvPr>
          <p:cNvSpPr/>
          <p:nvPr/>
        </p:nvSpPr>
        <p:spPr>
          <a:xfrm>
            <a:off x="3111126" y="1138401"/>
            <a:ext cx="596637" cy="923330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C15E05-EB6E-5625-2C3A-4A4855CBB7A2}"/>
              </a:ext>
            </a:extLst>
          </p:cNvPr>
          <p:cNvSpPr/>
          <p:nvPr/>
        </p:nvSpPr>
        <p:spPr>
          <a:xfrm>
            <a:off x="5490712" y="1139230"/>
            <a:ext cx="591829" cy="923330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C0D936-DAFF-7917-7536-AF45761CA16B}"/>
              </a:ext>
            </a:extLst>
          </p:cNvPr>
          <p:cNvSpPr/>
          <p:nvPr/>
        </p:nvSpPr>
        <p:spPr>
          <a:xfrm>
            <a:off x="2334375" y="2383009"/>
            <a:ext cx="590226" cy="923330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7D4101B-9651-955D-24E1-BFB2869F2465}"/>
              </a:ext>
            </a:extLst>
          </p:cNvPr>
          <p:cNvSpPr/>
          <p:nvPr/>
        </p:nvSpPr>
        <p:spPr>
          <a:xfrm>
            <a:off x="3733274" y="2383009"/>
            <a:ext cx="615873" cy="923330"/>
          </a:xfrm>
          <a:prstGeom prst="rect">
            <a:avLst/>
          </a:prstGeom>
          <a:solidFill>
            <a:srgbClr val="FFFF66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ACF14E8-CDC1-948F-0FAE-12ED75B21461}"/>
              </a:ext>
            </a:extLst>
          </p:cNvPr>
          <p:cNvSpPr/>
          <p:nvPr/>
        </p:nvSpPr>
        <p:spPr>
          <a:xfrm>
            <a:off x="367289" y="2389180"/>
            <a:ext cx="519798" cy="917159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23" name="Connector: Curved 22">
            <a:extLst>
              <a:ext uri="{FF2B5EF4-FFF2-40B4-BE49-F238E27FC236}">
                <a16:creationId xmlns:a16="http://schemas.microsoft.com/office/drawing/2014/main" id="{32AC244B-E25E-91E3-E94C-25FB399A7B52}"/>
              </a:ext>
            </a:extLst>
          </p:cNvPr>
          <p:cNvCxnSpPr>
            <a:cxnSpLocks/>
          </p:cNvCxnSpPr>
          <p:nvPr/>
        </p:nvCxnSpPr>
        <p:spPr>
          <a:xfrm flipH="1">
            <a:off x="367289" y="2844674"/>
            <a:ext cx="519798" cy="12700"/>
          </a:xfrm>
          <a:prstGeom prst="curvedConnector5">
            <a:avLst>
              <a:gd name="adj1" fmla="val -43979"/>
              <a:gd name="adj2" fmla="val -5372236"/>
              <a:gd name="adj3" fmla="val 143979"/>
            </a:avLst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C78186E-ECF5-BAC3-63C4-8345FB919B20}"/>
              </a:ext>
            </a:extLst>
          </p:cNvPr>
          <p:cNvCxnSpPr>
            <a:stCxn id="13" idx="3"/>
            <a:endCxn id="9" idx="1"/>
          </p:cNvCxnSpPr>
          <p:nvPr/>
        </p:nvCxnSpPr>
        <p:spPr>
          <a:xfrm flipV="1">
            <a:off x="887087" y="2844674"/>
            <a:ext cx="1447288" cy="308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2C711DBB-8C2D-333F-AA2D-168CCD49B86D}"/>
              </a:ext>
            </a:extLst>
          </p:cNvPr>
          <p:cNvCxnSpPr>
            <a:stCxn id="9" idx="3"/>
            <a:endCxn id="10" idx="1"/>
          </p:cNvCxnSpPr>
          <p:nvPr/>
        </p:nvCxnSpPr>
        <p:spPr>
          <a:xfrm>
            <a:off x="2924601" y="2844674"/>
            <a:ext cx="80867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EF1CE9EE-EADD-CC2F-80ED-FAF5EC2D1A59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4349147" y="2844674"/>
            <a:ext cx="1317535" cy="127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F274EADE-9211-4053-F0DA-2FF16940F02C}"/>
              </a:ext>
            </a:extLst>
          </p:cNvPr>
          <p:cNvCxnSpPr>
            <a:cxnSpLocks/>
            <a:stCxn id="10" idx="0"/>
          </p:cNvCxnSpPr>
          <p:nvPr/>
        </p:nvCxnSpPr>
        <p:spPr>
          <a:xfrm flipH="1" flipV="1">
            <a:off x="3740945" y="2061731"/>
            <a:ext cx="300266" cy="32127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Connector: Curved 11">
            <a:extLst>
              <a:ext uri="{FF2B5EF4-FFF2-40B4-BE49-F238E27FC236}">
                <a16:creationId xmlns:a16="http://schemas.microsoft.com/office/drawing/2014/main" id="{8001B87E-659A-F8FC-438C-A57D4CD3CE19}"/>
              </a:ext>
            </a:extLst>
          </p:cNvPr>
          <p:cNvCxnSpPr>
            <a:stCxn id="7" idx="0"/>
            <a:endCxn id="8" idx="0"/>
          </p:cNvCxnSpPr>
          <p:nvPr/>
        </p:nvCxnSpPr>
        <p:spPr>
          <a:xfrm rot="16200000" flipH="1">
            <a:off x="4597621" y="-49776"/>
            <a:ext cx="829" cy="2377182"/>
          </a:xfrm>
          <a:prstGeom prst="curvedConnector3">
            <a:avLst>
              <a:gd name="adj1" fmla="val -27575392"/>
            </a:avLst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8C75211-8BD3-FF54-1852-D127DC63ADB2}"/>
              </a:ext>
            </a:extLst>
          </p:cNvPr>
          <p:cNvCxnSpPr>
            <a:stCxn id="8" idx="1"/>
            <a:endCxn id="7" idx="3"/>
          </p:cNvCxnSpPr>
          <p:nvPr/>
        </p:nvCxnSpPr>
        <p:spPr>
          <a:xfrm flipH="1" flipV="1">
            <a:off x="3707763" y="1600066"/>
            <a:ext cx="1782949" cy="8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8A9EC57-96FC-429D-33F5-03C3FA89B16D}"/>
              </a:ext>
            </a:extLst>
          </p:cNvPr>
          <p:cNvCxnSpPr>
            <a:cxnSpLocks/>
            <a:endCxn id="9" idx="0"/>
          </p:cNvCxnSpPr>
          <p:nvPr/>
        </p:nvCxnSpPr>
        <p:spPr>
          <a:xfrm flipH="1">
            <a:off x="2629488" y="2043110"/>
            <a:ext cx="452180" cy="33989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B0670C9F-2DE6-E9DF-B449-748D264A1684}"/>
              </a:ext>
            </a:extLst>
          </p:cNvPr>
          <p:cNvSpPr/>
          <p:nvPr/>
        </p:nvSpPr>
        <p:spPr>
          <a:xfrm>
            <a:off x="5653220" y="2395709"/>
            <a:ext cx="566181" cy="923330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E696105-C09E-8A6C-433E-DA7AFA7F73B2}"/>
              </a:ext>
            </a:extLst>
          </p:cNvPr>
          <p:cNvSpPr txBox="1"/>
          <p:nvPr/>
        </p:nvSpPr>
        <p:spPr>
          <a:xfrm>
            <a:off x="6923622" y="1124479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</a:p>
          <a:p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88D8503-69AE-A6C6-2E14-9206AAC9E0E2}"/>
              </a:ext>
            </a:extLst>
          </p:cNvPr>
          <p:cNvSpPr txBox="1"/>
          <p:nvPr/>
        </p:nvSpPr>
        <p:spPr>
          <a:xfrm>
            <a:off x="6924553" y="1504952"/>
            <a:ext cx="37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</a:p>
          <a:p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9F66D12-5A8A-AD43-D042-23AB223A2EF9}"/>
              </a:ext>
            </a:extLst>
          </p:cNvPr>
          <p:cNvSpPr txBox="1"/>
          <p:nvPr/>
        </p:nvSpPr>
        <p:spPr>
          <a:xfrm>
            <a:off x="6924553" y="1866159"/>
            <a:ext cx="37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</a:p>
          <a:p>
            <a:endParaRPr 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495D816-DB4E-CEAE-4A23-E9712FBE97EB}"/>
              </a:ext>
            </a:extLst>
          </p:cNvPr>
          <p:cNvSpPr txBox="1"/>
          <p:nvPr/>
        </p:nvSpPr>
        <p:spPr>
          <a:xfrm>
            <a:off x="6924553" y="2226298"/>
            <a:ext cx="374904" cy="649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E1C45BD-EDC4-61ED-DFCE-1C8279B5A438}"/>
              </a:ext>
            </a:extLst>
          </p:cNvPr>
          <p:cNvSpPr txBox="1"/>
          <p:nvPr/>
        </p:nvSpPr>
        <p:spPr>
          <a:xfrm>
            <a:off x="6924553" y="2571018"/>
            <a:ext cx="37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</a:t>
            </a:r>
          </a:p>
          <a:p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07FEA30-8802-0247-A2C2-C472BF2D2061}"/>
              </a:ext>
            </a:extLst>
          </p:cNvPr>
          <p:cNvSpPr txBox="1"/>
          <p:nvPr/>
        </p:nvSpPr>
        <p:spPr>
          <a:xfrm>
            <a:off x="6924553" y="2941571"/>
            <a:ext cx="37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</a:t>
            </a:r>
          </a:p>
          <a:p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1E2EE2D-0CE9-686D-E3FB-57E39E94C0F8}"/>
              </a:ext>
            </a:extLst>
          </p:cNvPr>
          <p:cNvSpPr txBox="1"/>
          <p:nvPr/>
        </p:nvSpPr>
        <p:spPr>
          <a:xfrm>
            <a:off x="7252611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</a:p>
          <a:p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81A7072-299E-297D-6575-39B110E538FF}"/>
              </a:ext>
            </a:extLst>
          </p:cNvPr>
          <p:cNvSpPr txBox="1"/>
          <p:nvPr/>
        </p:nvSpPr>
        <p:spPr>
          <a:xfrm>
            <a:off x="7524496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</a:p>
          <a:p>
            <a:endParaRPr 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69C0399-1C85-20E8-C57B-56018EDB0D05}"/>
              </a:ext>
            </a:extLst>
          </p:cNvPr>
          <p:cNvSpPr txBox="1"/>
          <p:nvPr/>
        </p:nvSpPr>
        <p:spPr>
          <a:xfrm>
            <a:off x="7798871" y="809548"/>
            <a:ext cx="376767" cy="649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36A02CA-FCDF-9D89-DBD9-FDF3816167D1}"/>
              </a:ext>
            </a:extLst>
          </p:cNvPr>
          <p:cNvSpPr txBox="1"/>
          <p:nvPr/>
        </p:nvSpPr>
        <p:spPr>
          <a:xfrm>
            <a:off x="8070756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</a:p>
          <a:p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2DA2680-2FD3-C656-6F93-578B69F6522D}"/>
              </a:ext>
            </a:extLst>
          </p:cNvPr>
          <p:cNvSpPr txBox="1"/>
          <p:nvPr/>
        </p:nvSpPr>
        <p:spPr>
          <a:xfrm>
            <a:off x="8364141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</a:t>
            </a:r>
          </a:p>
          <a:p>
            <a:endParaRPr lang="en-US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46485DC-C484-C058-5D48-4A90E3A182A6}"/>
              </a:ext>
            </a:extLst>
          </p:cNvPr>
          <p:cNvSpPr txBox="1"/>
          <p:nvPr/>
        </p:nvSpPr>
        <p:spPr>
          <a:xfrm>
            <a:off x="8627310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</a:t>
            </a:r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8243D43-7735-A944-038D-E95A59239821}"/>
              </a:ext>
            </a:extLst>
          </p:cNvPr>
          <p:cNvSpPr txBox="1"/>
          <p:nvPr/>
        </p:nvSpPr>
        <p:spPr>
          <a:xfrm>
            <a:off x="6929718" y="3533557"/>
            <a:ext cx="2569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      s←¯2⌽6↑1</a:t>
            </a:r>
          </a:p>
          <a:p>
            <a:r>
              <a:rPr lang="en-US" dirty="0">
                <a:latin typeface="APL385 Unicode" panose="020B0709000202000203" pitchFamily="49" charset="0"/>
              </a:rPr>
              <a:t>0 0 1 0 0 0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78EE81-B454-FBFD-71FB-89DFDFCA6F53}"/>
              </a:ext>
            </a:extLst>
          </p:cNvPr>
          <p:cNvSpPr txBox="1"/>
          <p:nvPr/>
        </p:nvSpPr>
        <p:spPr>
          <a:xfrm>
            <a:off x="1108123" y="3544367"/>
            <a:ext cx="57792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      m ∨.∧ s </a:t>
            </a:r>
          </a:p>
          <a:p>
            <a:r>
              <a:rPr lang="en-US" dirty="0">
                <a:latin typeface="APL385 Unicode" panose="020B0709000202000203" pitchFamily="49" charset="0"/>
              </a:rPr>
              <a:t>0 0 0 1 0 0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A83A49-4C36-4465-CFF3-3BB793B49D64}"/>
              </a:ext>
            </a:extLst>
          </p:cNvPr>
          <p:cNvSpPr txBox="1"/>
          <p:nvPr/>
        </p:nvSpPr>
        <p:spPr>
          <a:xfrm>
            <a:off x="1108123" y="4190698"/>
            <a:ext cx="1707187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A B C D E F </a:t>
            </a:r>
          </a:p>
        </p:txBody>
      </p:sp>
    </p:spTree>
    <p:extLst>
      <p:ext uri="{BB962C8B-B14F-4D97-AF65-F5344CB8AC3E}">
        <p14:creationId xmlns:p14="http://schemas.microsoft.com/office/powerpoint/2010/main" val="2961411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Table 32">
            <a:extLst>
              <a:ext uri="{FF2B5EF4-FFF2-40B4-BE49-F238E27FC236}">
                <a16:creationId xmlns:a16="http://schemas.microsoft.com/office/drawing/2014/main" id="{E779AF62-9F8E-C68C-D4D4-B566A856B29C}"/>
              </a:ext>
            </a:extLst>
          </p:cNvPr>
          <p:cNvGraphicFramePr>
            <a:graphicFrameLocks noGrp="1"/>
          </p:cNvGraphicFramePr>
          <p:nvPr>
            <p:ph idx="10"/>
          </p:nvPr>
        </p:nvGraphicFramePr>
        <p:xfrm>
          <a:off x="7273661" y="1124479"/>
          <a:ext cx="1645920" cy="2194560"/>
        </p:xfrm>
        <a:graphic>
          <a:graphicData uri="http://schemas.openxmlformats.org/drawingml/2006/table">
            <a:tbl>
              <a:tblPr bandRow="1">
                <a:tableStyleId>{073A0DAA-6AF3-43AB-8588-CEC1D06C72B9}</a:tableStyleId>
              </a:tblPr>
              <a:tblGrid>
                <a:gridCol w="274320">
                  <a:extLst>
                    <a:ext uri="{9D8B030D-6E8A-4147-A177-3AD203B41FA5}">
                      <a16:colId xmlns:a16="http://schemas.microsoft.com/office/drawing/2014/main" val="3688081067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2530763030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1547451428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2226223129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534744271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401418294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701843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545783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732832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150878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415271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2206497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472AE930-A474-436F-61A5-FE8B0157C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5926"/>
            <a:ext cx="7984699" cy="685535"/>
          </a:xfrm>
        </p:spPr>
        <p:txBody>
          <a:bodyPr/>
          <a:lstStyle/>
          <a:p>
            <a:r>
              <a:rPr lang="en-US" dirty="0"/>
              <a:t>Inner Product [Electrical Engineering]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07FD96-E241-DA20-2875-3781C507A20F}"/>
              </a:ext>
            </a:extLst>
          </p:cNvPr>
          <p:cNvSpPr/>
          <p:nvPr/>
        </p:nvSpPr>
        <p:spPr>
          <a:xfrm>
            <a:off x="3111126" y="1138401"/>
            <a:ext cx="596637" cy="923330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C15E05-EB6E-5625-2C3A-4A4855CBB7A2}"/>
              </a:ext>
            </a:extLst>
          </p:cNvPr>
          <p:cNvSpPr/>
          <p:nvPr/>
        </p:nvSpPr>
        <p:spPr>
          <a:xfrm>
            <a:off x="5490712" y="1139230"/>
            <a:ext cx="591829" cy="923330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C0D936-DAFF-7917-7536-AF45761CA16B}"/>
              </a:ext>
            </a:extLst>
          </p:cNvPr>
          <p:cNvSpPr/>
          <p:nvPr/>
        </p:nvSpPr>
        <p:spPr>
          <a:xfrm>
            <a:off x="2334375" y="2383009"/>
            <a:ext cx="590226" cy="923330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7D4101B-9651-955D-24E1-BFB2869F2465}"/>
              </a:ext>
            </a:extLst>
          </p:cNvPr>
          <p:cNvSpPr/>
          <p:nvPr/>
        </p:nvSpPr>
        <p:spPr>
          <a:xfrm>
            <a:off x="3733274" y="2383009"/>
            <a:ext cx="615873" cy="923330"/>
          </a:xfrm>
          <a:prstGeom prst="rect">
            <a:avLst/>
          </a:prstGeom>
          <a:solidFill>
            <a:srgbClr val="FFFF66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ACF14E8-CDC1-948F-0FAE-12ED75B21461}"/>
              </a:ext>
            </a:extLst>
          </p:cNvPr>
          <p:cNvSpPr/>
          <p:nvPr/>
        </p:nvSpPr>
        <p:spPr>
          <a:xfrm>
            <a:off x="367289" y="2389180"/>
            <a:ext cx="519798" cy="917159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23" name="Connector: Curved 22">
            <a:extLst>
              <a:ext uri="{FF2B5EF4-FFF2-40B4-BE49-F238E27FC236}">
                <a16:creationId xmlns:a16="http://schemas.microsoft.com/office/drawing/2014/main" id="{32AC244B-E25E-91E3-E94C-25FB399A7B52}"/>
              </a:ext>
            </a:extLst>
          </p:cNvPr>
          <p:cNvCxnSpPr>
            <a:cxnSpLocks/>
          </p:cNvCxnSpPr>
          <p:nvPr/>
        </p:nvCxnSpPr>
        <p:spPr>
          <a:xfrm flipH="1">
            <a:off x="367289" y="2844674"/>
            <a:ext cx="519798" cy="12700"/>
          </a:xfrm>
          <a:prstGeom prst="curvedConnector5">
            <a:avLst>
              <a:gd name="adj1" fmla="val -43979"/>
              <a:gd name="adj2" fmla="val -5372236"/>
              <a:gd name="adj3" fmla="val 143979"/>
            </a:avLst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C78186E-ECF5-BAC3-63C4-8345FB919B20}"/>
              </a:ext>
            </a:extLst>
          </p:cNvPr>
          <p:cNvCxnSpPr>
            <a:stCxn id="13" idx="3"/>
            <a:endCxn id="9" idx="1"/>
          </p:cNvCxnSpPr>
          <p:nvPr/>
        </p:nvCxnSpPr>
        <p:spPr>
          <a:xfrm flipV="1">
            <a:off x="887087" y="2844674"/>
            <a:ext cx="1447288" cy="308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2C711DBB-8C2D-333F-AA2D-168CCD49B86D}"/>
              </a:ext>
            </a:extLst>
          </p:cNvPr>
          <p:cNvCxnSpPr>
            <a:stCxn id="9" idx="3"/>
            <a:endCxn id="10" idx="1"/>
          </p:cNvCxnSpPr>
          <p:nvPr/>
        </p:nvCxnSpPr>
        <p:spPr>
          <a:xfrm>
            <a:off x="2924601" y="2844674"/>
            <a:ext cx="80867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EF1CE9EE-EADD-CC2F-80ED-FAF5EC2D1A59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4349147" y="2844674"/>
            <a:ext cx="1317535" cy="127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F274EADE-9211-4053-F0DA-2FF16940F02C}"/>
              </a:ext>
            </a:extLst>
          </p:cNvPr>
          <p:cNvCxnSpPr>
            <a:cxnSpLocks/>
            <a:stCxn id="10" idx="0"/>
          </p:cNvCxnSpPr>
          <p:nvPr/>
        </p:nvCxnSpPr>
        <p:spPr>
          <a:xfrm flipH="1" flipV="1">
            <a:off x="3740945" y="2061731"/>
            <a:ext cx="300266" cy="32127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Connector: Curved 11">
            <a:extLst>
              <a:ext uri="{FF2B5EF4-FFF2-40B4-BE49-F238E27FC236}">
                <a16:creationId xmlns:a16="http://schemas.microsoft.com/office/drawing/2014/main" id="{8001B87E-659A-F8FC-438C-A57D4CD3CE19}"/>
              </a:ext>
            </a:extLst>
          </p:cNvPr>
          <p:cNvCxnSpPr>
            <a:stCxn id="7" idx="0"/>
            <a:endCxn id="8" idx="0"/>
          </p:cNvCxnSpPr>
          <p:nvPr/>
        </p:nvCxnSpPr>
        <p:spPr>
          <a:xfrm rot="16200000" flipH="1">
            <a:off x="4597621" y="-49776"/>
            <a:ext cx="829" cy="2377182"/>
          </a:xfrm>
          <a:prstGeom prst="curvedConnector3">
            <a:avLst>
              <a:gd name="adj1" fmla="val -27575392"/>
            </a:avLst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8C75211-8BD3-FF54-1852-D127DC63ADB2}"/>
              </a:ext>
            </a:extLst>
          </p:cNvPr>
          <p:cNvCxnSpPr>
            <a:stCxn id="8" idx="1"/>
            <a:endCxn id="7" idx="3"/>
          </p:cNvCxnSpPr>
          <p:nvPr/>
        </p:nvCxnSpPr>
        <p:spPr>
          <a:xfrm flipH="1" flipV="1">
            <a:off x="3707763" y="1600066"/>
            <a:ext cx="1782949" cy="8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8A9EC57-96FC-429D-33F5-03C3FA89B16D}"/>
              </a:ext>
            </a:extLst>
          </p:cNvPr>
          <p:cNvCxnSpPr>
            <a:cxnSpLocks/>
            <a:endCxn id="9" idx="0"/>
          </p:cNvCxnSpPr>
          <p:nvPr/>
        </p:nvCxnSpPr>
        <p:spPr>
          <a:xfrm flipH="1">
            <a:off x="2629488" y="2043110"/>
            <a:ext cx="452180" cy="33989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B0670C9F-2DE6-E9DF-B449-748D264A1684}"/>
              </a:ext>
            </a:extLst>
          </p:cNvPr>
          <p:cNvSpPr/>
          <p:nvPr/>
        </p:nvSpPr>
        <p:spPr>
          <a:xfrm>
            <a:off x="5653220" y="2395709"/>
            <a:ext cx="566181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E696105-C09E-8A6C-433E-DA7AFA7F73B2}"/>
              </a:ext>
            </a:extLst>
          </p:cNvPr>
          <p:cNvSpPr txBox="1"/>
          <p:nvPr/>
        </p:nvSpPr>
        <p:spPr>
          <a:xfrm>
            <a:off x="6923622" y="1124479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</a:p>
          <a:p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88D8503-69AE-A6C6-2E14-9206AAC9E0E2}"/>
              </a:ext>
            </a:extLst>
          </p:cNvPr>
          <p:cNvSpPr txBox="1"/>
          <p:nvPr/>
        </p:nvSpPr>
        <p:spPr>
          <a:xfrm>
            <a:off x="6924553" y="1504952"/>
            <a:ext cx="37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</a:p>
          <a:p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9F66D12-5A8A-AD43-D042-23AB223A2EF9}"/>
              </a:ext>
            </a:extLst>
          </p:cNvPr>
          <p:cNvSpPr txBox="1"/>
          <p:nvPr/>
        </p:nvSpPr>
        <p:spPr>
          <a:xfrm>
            <a:off x="6924553" y="1866159"/>
            <a:ext cx="37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</a:p>
          <a:p>
            <a:endParaRPr 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495D816-DB4E-CEAE-4A23-E9712FBE97EB}"/>
              </a:ext>
            </a:extLst>
          </p:cNvPr>
          <p:cNvSpPr txBox="1"/>
          <p:nvPr/>
        </p:nvSpPr>
        <p:spPr>
          <a:xfrm>
            <a:off x="6924553" y="2226298"/>
            <a:ext cx="374904" cy="649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E1C45BD-EDC4-61ED-DFCE-1C8279B5A438}"/>
              </a:ext>
            </a:extLst>
          </p:cNvPr>
          <p:cNvSpPr txBox="1"/>
          <p:nvPr/>
        </p:nvSpPr>
        <p:spPr>
          <a:xfrm>
            <a:off x="6924553" y="2571018"/>
            <a:ext cx="37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</a:t>
            </a:r>
          </a:p>
          <a:p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07FEA30-8802-0247-A2C2-C472BF2D2061}"/>
              </a:ext>
            </a:extLst>
          </p:cNvPr>
          <p:cNvSpPr txBox="1"/>
          <p:nvPr/>
        </p:nvSpPr>
        <p:spPr>
          <a:xfrm>
            <a:off x="6924553" y="2941571"/>
            <a:ext cx="37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</a:t>
            </a:r>
          </a:p>
          <a:p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1E2EE2D-0CE9-686D-E3FB-57E39E94C0F8}"/>
              </a:ext>
            </a:extLst>
          </p:cNvPr>
          <p:cNvSpPr txBox="1"/>
          <p:nvPr/>
        </p:nvSpPr>
        <p:spPr>
          <a:xfrm>
            <a:off x="7252611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</a:p>
          <a:p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81A7072-299E-297D-6575-39B110E538FF}"/>
              </a:ext>
            </a:extLst>
          </p:cNvPr>
          <p:cNvSpPr txBox="1"/>
          <p:nvPr/>
        </p:nvSpPr>
        <p:spPr>
          <a:xfrm>
            <a:off x="7524496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</a:p>
          <a:p>
            <a:endParaRPr 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69C0399-1C85-20E8-C57B-56018EDB0D05}"/>
              </a:ext>
            </a:extLst>
          </p:cNvPr>
          <p:cNvSpPr txBox="1"/>
          <p:nvPr/>
        </p:nvSpPr>
        <p:spPr>
          <a:xfrm>
            <a:off x="7798871" y="809548"/>
            <a:ext cx="376767" cy="649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36A02CA-FCDF-9D89-DBD9-FDF3816167D1}"/>
              </a:ext>
            </a:extLst>
          </p:cNvPr>
          <p:cNvSpPr txBox="1"/>
          <p:nvPr/>
        </p:nvSpPr>
        <p:spPr>
          <a:xfrm>
            <a:off x="8070756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</a:p>
          <a:p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2DA2680-2FD3-C656-6F93-578B69F6522D}"/>
              </a:ext>
            </a:extLst>
          </p:cNvPr>
          <p:cNvSpPr txBox="1"/>
          <p:nvPr/>
        </p:nvSpPr>
        <p:spPr>
          <a:xfrm>
            <a:off x="8364141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</a:t>
            </a:r>
          </a:p>
          <a:p>
            <a:endParaRPr lang="en-US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46485DC-C484-C058-5D48-4A90E3A182A6}"/>
              </a:ext>
            </a:extLst>
          </p:cNvPr>
          <p:cNvSpPr txBox="1"/>
          <p:nvPr/>
        </p:nvSpPr>
        <p:spPr>
          <a:xfrm>
            <a:off x="8627310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</a:t>
            </a:r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8243D43-7735-A944-038D-E95A59239821}"/>
              </a:ext>
            </a:extLst>
          </p:cNvPr>
          <p:cNvSpPr txBox="1"/>
          <p:nvPr/>
        </p:nvSpPr>
        <p:spPr>
          <a:xfrm>
            <a:off x="6929718" y="3533557"/>
            <a:ext cx="2569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      s←¯2⌽6↑1</a:t>
            </a:r>
          </a:p>
          <a:p>
            <a:r>
              <a:rPr lang="en-US" dirty="0">
                <a:latin typeface="APL385 Unicode" panose="020B0709000202000203" pitchFamily="49" charset="0"/>
              </a:rPr>
              <a:t>0 0 1 0 0 0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78EE81-B454-FBFD-71FB-89DFDFCA6F53}"/>
              </a:ext>
            </a:extLst>
          </p:cNvPr>
          <p:cNvSpPr txBox="1"/>
          <p:nvPr/>
        </p:nvSpPr>
        <p:spPr>
          <a:xfrm>
            <a:off x="1108123" y="3544367"/>
            <a:ext cx="57792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      m </a:t>
            </a:r>
            <a:r>
              <a:rPr lang="nl-NL" dirty="0">
                <a:latin typeface="APL385 Unicode" panose="020B0709000202000203" pitchFamily="49" charset="0"/>
              </a:rPr>
              <a:t>∨.∧(⍣1) s </a:t>
            </a:r>
          </a:p>
          <a:p>
            <a:r>
              <a:rPr lang="nl-NL" dirty="0">
                <a:latin typeface="APL385 Unicode" panose="020B0709000202000203" pitchFamily="49" charset="0"/>
              </a:rPr>
              <a:t>0 0 0 1 0 0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</a:p>
          <a:p>
            <a:r>
              <a:rPr lang="en-US" dirty="0">
                <a:latin typeface="APL385 Unicode" panose="020B0709000202000203" pitchFamily="49" charset="0"/>
              </a:rPr>
              <a:t>0 0 0 1 0 0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A83A49-4C36-4465-CFF3-3BB793B49D64}"/>
              </a:ext>
            </a:extLst>
          </p:cNvPr>
          <p:cNvSpPr txBox="1"/>
          <p:nvPr/>
        </p:nvSpPr>
        <p:spPr>
          <a:xfrm>
            <a:off x="1108123" y="4190698"/>
            <a:ext cx="1707187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A B C D E F </a:t>
            </a:r>
          </a:p>
        </p:txBody>
      </p:sp>
    </p:spTree>
    <p:extLst>
      <p:ext uri="{BB962C8B-B14F-4D97-AF65-F5344CB8AC3E}">
        <p14:creationId xmlns:p14="http://schemas.microsoft.com/office/powerpoint/2010/main" val="218575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2A44A7-2A64-D261-EF0E-360A7551CB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sz="1400" dirty="0">
                <a:solidFill>
                  <a:srgbClr val="0070C0"/>
                </a:solidFill>
              </a:rPr>
              <a:t>import</a:t>
            </a:r>
            <a:r>
              <a:rPr lang="en-US" sz="1400" dirty="0"/>
              <a:t> </a:t>
            </a:r>
            <a:r>
              <a:rPr lang="en-US" sz="1400" dirty="0" err="1">
                <a:solidFill>
                  <a:srgbClr val="00B050"/>
                </a:solidFill>
              </a:rPr>
              <a:t>java</a:t>
            </a:r>
            <a:r>
              <a:rPr lang="en-US" sz="1400" dirty="0" err="1"/>
              <a:t>.</a:t>
            </a:r>
            <a:r>
              <a:rPr lang="en-US" sz="1400" dirty="0" err="1">
                <a:solidFill>
                  <a:srgbClr val="00B050"/>
                </a:solidFill>
              </a:rPr>
              <a:t>util</a:t>
            </a:r>
            <a:r>
              <a:rPr lang="en-US" sz="1400" dirty="0" err="1"/>
              <a:t>.</a:t>
            </a:r>
            <a:r>
              <a:rPr lang="en-US" sz="1400" dirty="0" err="1">
                <a:solidFill>
                  <a:srgbClr val="00B050"/>
                </a:solidFill>
              </a:rPr>
              <a:t>HashMap</a:t>
            </a:r>
            <a:r>
              <a:rPr lang="en-US" sz="1400" dirty="0"/>
              <a:t>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>
                <a:solidFill>
                  <a:srgbClr val="0070C0"/>
                </a:solidFill>
              </a:rPr>
              <a:t>import</a:t>
            </a:r>
            <a:r>
              <a:rPr lang="en-US" sz="1400" dirty="0"/>
              <a:t> </a:t>
            </a:r>
            <a:r>
              <a:rPr lang="en-US" sz="1400" dirty="0" err="1">
                <a:solidFill>
                  <a:srgbClr val="00B050"/>
                </a:solidFill>
              </a:rPr>
              <a:t>java</a:t>
            </a:r>
            <a:r>
              <a:rPr lang="en-US" sz="1400" dirty="0" err="1"/>
              <a:t>.</a:t>
            </a:r>
            <a:r>
              <a:rPr lang="en-US" sz="1400" dirty="0" err="1">
                <a:solidFill>
                  <a:srgbClr val="00B050"/>
                </a:solidFill>
              </a:rPr>
              <a:t>util</a:t>
            </a:r>
            <a:r>
              <a:rPr lang="en-US" sz="1400" dirty="0" err="1"/>
              <a:t>.</a:t>
            </a:r>
            <a:r>
              <a:rPr lang="en-US" sz="1400" dirty="0" err="1">
                <a:solidFill>
                  <a:srgbClr val="00B050"/>
                </a:solidFill>
              </a:rPr>
              <a:t>Map</a:t>
            </a:r>
            <a:r>
              <a:rPr lang="en-US" sz="1400" dirty="0"/>
              <a:t>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>
                <a:solidFill>
                  <a:srgbClr val="0070C0"/>
                </a:solidFill>
              </a:rPr>
              <a:t>class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00B050"/>
                </a:solidFill>
              </a:rPr>
              <a:t>Solution</a:t>
            </a:r>
            <a:r>
              <a:rPr lang="en-US" sz="1400" dirty="0"/>
              <a:t> {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</a:t>
            </a:r>
            <a:r>
              <a:rPr lang="en-US" sz="1400" dirty="0">
                <a:solidFill>
                  <a:srgbClr val="0070C0"/>
                </a:solidFill>
              </a:rPr>
              <a:t>public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0070C0"/>
                </a:solidFill>
              </a:rPr>
              <a:t>int</a:t>
            </a:r>
            <a:r>
              <a:rPr lang="en-US" sz="1400" dirty="0"/>
              <a:t>[]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</a:rPr>
              <a:t>twoSum</a:t>
            </a:r>
            <a:r>
              <a:rPr lang="en-US" sz="1400" dirty="0"/>
              <a:t>(</a:t>
            </a:r>
            <a:r>
              <a:rPr lang="en-US" sz="1400" dirty="0">
                <a:solidFill>
                  <a:srgbClr val="0070C0"/>
                </a:solidFill>
              </a:rPr>
              <a:t>int</a:t>
            </a:r>
            <a:r>
              <a:rPr lang="en-US" sz="1400" dirty="0"/>
              <a:t>[] </a:t>
            </a:r>
            <a:r>
              <a:rPr lang="en-US" sz="1400" dirty="0" err="1"/>
              <a:t>nums</a:t>
            </a:r>
            <a:r>
              <a:rPr lang="en-US" sz="1400" dirty="0"/>
              <a:t>, </a:t>
            </a:r>
            <a:r>
              <a:rPr lang="en-US" sz="1400" dirty="0">
                <a:solidFill>
                  <a:srgbClr val="0070C0"/>
                </a:solidFill>
              </a:rPr>
              <a:t>int</a:t>
            </a:r>
            <a:r>
              <a:rPr lang="en-US" sz="1400" dirty="0"/>
              <a:t> target) {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    </a:t>
            </a:r>
            <a:r>
              <a:rPr lang="en-US" sz="1400" dirty="0">
                <a:solidFill>
                  <a:srgbClr val="00B050"/>
                </a:solidFill>
              </a:rPr>
              <a:t>Map</a:t>
            </a:r>
            <a:r>
              <a:rPr lang="en-US" sz="1400" dirty="0"/>
              <a:t>&lt;</a:t>
            </a:r>
            <a:r>
              <a:rPr lang="en-US" sz="1400" dirty="0">
                <a:solidFill>
                  <a:srgbClr val="00B050"/>
                </a:solidFill>
              </a:rPr>
              <a:t>Integer</a:t>
            </a:r>
            <a:r>
              <a:rPr lang="en-US" sz="1400" dirty="0"/>
              <a:t>, </a:t>
            </a:r>
            <a:r>
              <a:rPr lang="en-US" sz="1400" dirty="0">
                <a:solidFill>
                  <a:srgbClr val="00B050"/>
                </a:solidFill>
              </a:rPr>
              <a:t>Integer</a:t>
            </a:r>
            <a:r>
              <a:rPr lang="en-US" sz="1400" dirty="0"/>
              <a:t>&gt; </a:t>
            </a:r>
            <a:r>
              <a:rPr lang="en-US" sz="1400" dirty="0" err="1"/>
              <a:t>numToIndex</a:t>
            </a:r>
            <a:r>
              <a:rPr lang="en-US" sz="1400" dirty="0"/>
              <a:t> = </a:t>
            </a:r>
            <a:r>
              <a:rPr lang="en-US" sz="1400" dirty="0">
                <a:solidFill>
                  <a:srgbClr val="0070C0"/>
                </a:solidFill>
              </a:rPr>
              <a:t>new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00B050"/>
                </a:solidFill>
              </a:rPr>
              <a:t>HashMap</a:t>
            </a:r>
            <a:r>
              <a:rPr lang="en-US" sz="1400" dirty="0"/>
              <a:t>&lt;&gt;();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    </a:t>
            </a:r>
            <a:r>
              <a:rPr lang="en-US" sz="1400" dirty="0">
                <a:solidFill>
                  <a:srgbClr val="0070C0"/>
                </a:solidFill>
              </a:rPr>
              <a:t>for</a:t>
            </a:r>
            <a:r>
              <a:rPr lang="en-US" sz="1400" dirty="0"/>
              <a:t> (</a:t>
            </a:r>
            <a:r>
              <a:rPr lang="en-US" sz="1400" dirty="0">
                <a:solidFill>
                  <a:srgbClr val="0070C0"/>
                </a:solidFill>
              </a:rPr>
              <a:t>int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= 0; </a:t>
            </a:r>
            <a:r>
              <a:rPr lang="en-US" sz="1400" dirty="0" err="1"/>
              <a:t>i</a:t>
            </a:r>
            <a:r>
              <a:rPr lang="en-US" sz="1400" dirty="0"/>
              <a:t> &lt; </a:t>
            </a:r>
            <a:r>
              <a:rPr lang="en-US" sz="1400" dirty="0" err="1"/>
              <a:t>nums.length</a:t>
            </a:r>
            <a:r>
              <a:rPr lang="en-US" sz="1400" dirty="0"/>
              <a:t>; </a:t>
            </a:r>
            <a:r>
              <a:rPr lang="en-US" sz="1400" dirty="0" err="1"/>
              <a:t>i</a:t>
            </a:r>
            <a:r>
              <a:rPr lang="en-US" sz="1400" dirty="0"/>
              <a:t>++) {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        </a:t>
            </a:r>
            <a:r>
              <a:rPr lang="en-US" sz="1400" dirty="0">
                <a:solidFill>
                  <a:srgbClr val="0070C0"/>
                </a:solidFill>
              </a:rPr>
              <a:t>if</a:t>
            </a:r>
            <a:r>
              <a:rPr lang="en-US" sz="1400" dirty="0"/>
              <a:t> (</a:t>
            </a:r>
            <a:r>
              <a:rPr lang="en-US" sz="1400" dirty="0" err="1"/>
              <a:t>numToIndex.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</a:rPr>
              <a:t>containsKey</a:t>
            </a:r>
            <a:r>
              <a:rPr lang="en-US" sz="1400" dirty="0"/>
              <a:t>(target - </a:t>
            </a:r>
            <a:r>
              <a:rPr lang="en-US" sz="1400" dirty="0" err="1"/>
              <a:t>nums</a:t>
            </a:r>
            <a:r>
              <a:rPr lang="en-US" sz="1400" dirty="0"/>
              <a:t>[</a:t>
            </a:r>
            <a:r>
              <a:rPr lang="en-US" sz="1400" dirty="0" err="1"/>
              <a:t>i</a:t>
            </a:r>
            <a:r>
              <a:rPr lang="en-US" sz="1400" dirty="0"/>
              <a:t>])) {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            </a:t>
            </a:r>
            <a:r>
              <a:rPr lang="en-US" sz="1400" dirty="0">
                <a:solidFill>
                  <a:srgbClr val="0070C0"/>
                </a:solidFill>
              </a:rPr>
              <a:t>return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0070C0"/>
                </a:solidFill>
              </a:rPr>
              <a:t>new</a:t>
            </a:r>
            <a:r>
              <a:rPr lang="en-US" sz="1400" dirty="0"/>
              <a:t> int[] {</a:t>
            </a:r>
            <a:r>
              <a:rPr lang="en-US" sz="1400" dirty="0" err="1"/>
              <a:t>numToIndex.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</a:rPr>
              <a:t>get</a:t>
            </a:r>
            <a:r>
              <a:rPr lang="en-US" sz="1400" dirty="0"/>
              <a:t>(target - </a:t>
            </a:r>
            <a:r>
              <a:rPr lang="en-US" sz="1400" dirty="0" err="1"/>
              <a:t>nums</a:t>
            </a:r>
            <a:r>
              <a:rPr lang="en-US" sz="1400" dirty="0"/>
              <a:t>[</a:t>
            </a:r>
            <a:r>
              <a:rPr lang="en-US" sz="1400" dirty="0" err="1"/>
              <a:t>i</a:t>
            </a:r>
            <a:r>
              <a:rPr lang="en-US" sz="1400" dirty="0"/>
              <a:t>]), </a:t>
            </a:r>
            <a:r>
              <a:rPr lang="en-US" sz="1400" dirty="0" err="1"/>
              <a:t>i</a:t>
            </a:r>
            <a:r>
              <a:rPr lang="en-US" sz="1400" dirty="0"/>
              <a:t>};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        }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        </a:t>
            </a:r>
            <a:r>
              <a:rPr lang="en-US" sz="1400" dirty="0" err="1"/>
              <a:t>numToIndex.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</a:rPr>
              <a:t>put</a:t>
            </a:r>
            <a:r>
              <a:rPr lang="en-US" sz="1400" dirty="0"/>
              <a:t>(</a:t>
            </a:r>
            <a:r>
              <a:rPr lang="en-US" sz="1400" dirty="0" err="1"/>
              <a:t>nums</a:t>
            </a:r>
            <a:r>
              <a:rPr lang="en-US" sz="1400" dirty="0"/>
              <a:t>[</a:t>
            </a:r>
            <a:r>
              <a:rPr lang="en-US" sz="1400" dirty="0" err="1"/>
              <a:t>i</a:t>
            </a:r>
            <a:r>
              <a:rPr lang="en-US" sz="1400" dirty="0"/>
              <a:t>], </a:t>
            </a:r>
            <a:r>
              <a:rPr lang="en-US" sz="1400" dirty="0" err="1"/>
              <a:t>i</a:t>
            </a:r>
            <a:r>
              <a:rPr lang="en-US" sz="1400" dirty="0"/>
              <a:t>);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    }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    </a:t>
            </a:r>
            <a:r>
              <a:rPr lang="en-US" sz="1400" dirty="0">
                <a:solidFill>
                  <a:srgbClr val="0070C0"/>
                </a:solidFill>
              </a:rPr>
              <a:t>return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0070C0"/>
                </a:solidFill>
              </a:rPr>
              <a:t>new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0070C0"/>
                </a:solidFill>
              </a:rPr>
              <a:t>int</a:t>
            </a:r>
            <a:r>
              <a:rPr lang="en-US" sz="1400" dirty="0"/>
              <a:t>[] {};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}</a:t>
            </a:r>
          </a:p>
          <a:p>
            <a:pPr marL="0" indent="0">
              <a:buNone/>
            </a:pPr>
            <a:r>
              <a:rPr lang="en-US" sz="1400" dirty="0"/>
              <a:t>}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B831AB4-63CC-A992-8CCC-4743B4D1A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TwoSum</a:t>
            </a:r>
            <a:endParaRPr lang="en-US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AA174756-481E-EA8F-F80D-BC034202B1C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62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Table 32">
            <a:extLst>
              <a:ext uri="{FF2B5EF4-FFF2-40B4-BE49-F238E27FC236}">
                <a16:creationId xmlns:a16="http://schemas.microsoft.com/office/drawing/2014/main" id="{E779AF62-9F8E-C68C-D4D4-B566A856B29C}"/>
              </a:ext>
            </a:extLst>
          </p:cNvPr>
          <p:cNvGraphicFramePr>
            <a:graphicFrameLocks noGrp="1"/>
          </p:cNvGraphicFramePr>
          <p:nvPr>
            <p:ph idx="10"/>
          </p:nvPr>
        </p:nvGraphicFramePr>
        <p:xfrm>
          <a:off x="7273661" y="1124479"/>
          <a:ext cx="1645920" cy="2194560"/>
        </p:xfrm>
        <a:graphic>
          <a:graphicData uri="http://schemas.openxmlformats.org/drawingml/2006/table">
            <a:tbl>
              <a:tblPr bandRow="1">
                <a:tableStyleId>{073A0DAA-6AF3-43AB-8588-CEC1D06C72B9}</a:tableStyleId>
              </a:tblPr>
              <a:tblGrid>
                <a:gridCol w="274320">
                  <a:extLst>
                    <a:ext uri="{9D8B030D-6E8A-4147-A177-3AD203B41FA5}">
                      <a16:colId xmlns:a16="http://schemas.microsoft.com/office/drawing/2014/main" val="3688081067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2530763030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1547451428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2226223129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534744271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401418294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701843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545783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732832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150878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415271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2206497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472AE930-A474-436F-61A5-FE8B0157C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5926"/>
            <a:ext cx="7984699" cy="685535"/>
          </a:xfrm>
        </p:spPr>
        <p:txBody>
          <a:bodyPr/>
          <a:lstStyle/>
          <a:p>
            <a:r>
              <a:rPr lang="en-US" dirty="0"/>
              <a:t>Inner Product [Electrical Engineering]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07FD96-E241-DA20-2875-3781C507A20F}"/>
              </a:ext>
            </a:extLst>
          </p:cNvPr>
          <p:cNvSpPr/>
          <p:nvPr/>
        </p:nvSpPr>
        <p:spPr>
          <a:xfrm>
            <a:off x="3111126" y="1138401"/>
            <a:ext cx="596637" cy="923330"/>
          </a:xfrm>
          <a:prstGeom prst="rect">
            <a:avLst/>
          </a:prstGeom>
          <a:solidFill>
            <a:srgbClr val="FFFF66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C15E05-EB6E-5625-2C3A-4A4855CBB7A2}"/>
              </a:ext>
            </a:extLst>
          </p:cNvPr>
          <p:cNvSpPr/>
          <p:nvPr/>
        </p:nvSpPr>
        <p:spPr>
          <a:xfrm>
            <a:off x="5490712" y="1139230"/>
            <a:ext cx="591829" cy="923330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C0D936-DAFF-7917-7536-AF45761CA16B}"/>
              </a:ext>
            </a:extLst>
          </p:cNvPr>
          <p:cNvSpPr/>
          <p:nvPr/>
        </p:nvSpPr>
        <p:spPr>
          <a:xfrm>
            <a:off x="2334375" y="2383009"/>
            <a:ext cx="590226" cy="923330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7D4101B-9651-955D-24E1-BFB2869F2465}"/>
              </a:ext>
            </a:extLst>
          </p:cNvPr>
          <p:cNvSpPr/>
          <p:nvPr/>
        </p:nvSpPr>
        <p:spPr>
          <a:xfrm>
            <a:off x="3733274" y="2383009"/>
            <a:ext cx="615873" cy="923330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ACF14E8-CDC1-948F-0FAE-12ED75B21461}"/>
              </a:ext>
            </a:extLst>
          </p:cNvPr>
          <p:cNvSpPr/>
          <p:nvPr/>
        </p:nvSpPr>
        <p:spPr>
          <a:xfrm>
            <a:off x="367289" y="2389180"/>
            <a:ext cx="519798" cy="917159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23" name="Connector: Curved 22">
            <a:extLst>
              <a:ext uri="{FF2B5EF4-FFF2-40B4-BE49-F238E27FC236}">
                <a16:creationId xmlns:a16="http://schemas.microsoft.com/office/drawing/2014/main" id="{32AC244B-E25E-91E3-E94C-25FB399A7B52}"/>
              </a:ext>
            </a:extLst>
          </p:cNvPr>
          <p:cNvCxnSpPr>
            <a:cxnSpLocks/>
          </p:cNvCxnSpPr>
          <p:nvPr/>
        </p:nvCxnSpPr>
        <p:spPr>
          <a:xfrm flipH="1">
            <a:off x="367289" y="2844674"/>
            <a:ext cx="519798" cy="12700"/>
          </a:xfrm>
          <a:prstGeom prst="curvedConnector5">
            <a:avLst>
              <a:gd name="adj1" fmla="val -43979"/>
              <a:gd name="adj2" fmla="val -5372236"/>
              <a:gd name="adj3" fmla="val 143979"/>
            </a:avLst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C78186E-ECF5-BAC3-63C4-8345FB919B20}"/>
              </a:ext>
            </a:extLst>
          </p:cNvPr>
          <p:cNvCxnSpPr>
            <a:stCxn id="13" idx="3"/>
            <a:endCxn id="9" idx="1"/>
          </p:cNvCxnSpPr>
          <p:nvPr/>
        </p:nvCxnSpPr>
        <p:spPr>
          <a:xfrm flipV="1">
            <a:off x="887087" y="2844674"/>
            <a:ext cx="1447288" cy="308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2C711DBB-8C2D-333F-AA2D-168CCD49B86D}"/>
              </a:ext>
            </a:extLst>
          </p:cNvPr>
          <p:cNvCxnSpPr>
            <a:stCxn id="9" idx="3"/>
            <a:endCxn id="10" idx="1"/>
          </p:cNvCxnSpPr>
          <p:nvPr/>
        </p:nvCxnSpPr>
        <p:spPr>
          <a:xfrm>
            <a:off x="2924601" y="2844674"/>
            <a:ext cx="80867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EF1CE9EE-EADD-CC2F-80ED-FAF5EC2D1A59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4349147" y="2844674"/>
            <a:ext cx="1317535" cy="127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F274EADE-9211-4053-F0DA-2FF16940F02C}"/>
              </a:ext>
            </a:extLst>
          </p:cNvPr>
          <p:cNvCxnSpPr>
            <a:cxnSpLocks/>
            <a:stCxn id="10" idx="0"/>
          </p:cNvCxnSpPr>
          <p:nvPr/>
        </p:nvCxnSpPr>
        <p:spPr>
          <a:xfrm flipH="1" flipV="1">
            <a:off x="3740945" y="2061731"/>
            <a:ext cx="300266" cy="32127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Connector: Curved 11">
            <a:extLst>
              <a:ext uri="{FF2B5EF4-FFF2-40B4-BE49-F238E27FC236}">
                <a16:creationId xmlns:a16="http://schemas.microsoft.com/office/drawing/2014/main" id="{8001B87E-659A-F8FC-438C-A57D4CD3CE19}"/>
              </a:ext>
            </a:extLst>
          </p:cNvPr>
          <p:cNvCxnSpPr>
            <a:stCxn id="7" idx="0"/>
            <a:endCxn id="8" idx="0"/>
          </p:cNvCxnSpPr>
          <p:nvPr/>
        </p:nvCxnSpPr>
        <p:spPr>
          <a:xfrm rot="16200000" flipH="1">
            <a:off x="4597621" y="-49776"/>
            <a:ext cx="829" cy="2377182"/>
          </a:xfrm>
          <a:prstGeom prst="curvedConnector3">
            <a:avLst>
              <a:gd name="adj1" fmla="val -27575392"/>
            </a:avLst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8C75211-8BD3-FF54-1852-D127DC63ADB2}"/>
              </a:ext>
            </a:extLst>
          </p:cNvPr>
          <p:cNvCxnSpPr>
            <a:stCxn id="8" idx="1"/>
            <a:endCxn id="7" idx="3"/>
          </p:cNvCxnSpPr>
          <p:nvPr/>
        </p:nvCxnSpPr>
        <p:spPr>
          <a:xfrm flipH="1" flipV="1">
            <a:off x="3707763" y="1600066"/>
            <a:ext cx="1782949" cy="8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8A9EC57-96FC-429D-33F5-03C3FA89B16D}"/>
              </a:ext>
            </a:extLst>
          </p:cNvPr>
          <p:cNvCxnSpPr>
            <a:cxnSpLocks/>
            <a:endCxn id="9" idx="0"/>
          </p:cNvCxnSpPr>
          <p:nvPr/>
        </p:nvCxnSpPr>
        <p:spPr>
          <a:xfrm flipH="1">
            <a:off x="2629488" y="2043110"/>
            <a:ext cx="452180" cy="33989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B0670C9F-2DE6-E9DF-B449-748D264A1684}"/>
              </a:ext>
            </a:extLst>
          </p:cNvPr>
          <p:cNvSpPr/>
          <p:nvPr/>
        </p:nvSpPr>
        <p:spPr>
          <a:xfrm>
            <a:off x="5653220" y="2395709"/>
            <a:ext cx="566181" cy="923330"/>
          </a:xfrm>
          <a:prstGeom prst="rect">
            <a:avLst/>
          </a:prstGeom>
          <a:solidFill>
            <a:srgbClr val="FFFF66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E696105-C09E-8A6C-433E-DA7AFA7F73B2}"/>
              </a:ext>
            </a:extLst>
          </p:cNvPr>
          <p:cNvSpPr txBox="1"/>
          <p:nvPr/>
        </p:nvSpPr>
        <p:spPr>
          <a:xfrm>
            <a:off x="6923622" y="1124479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</a:p>
          <a:p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88D8503-69AE-A6C6-2E14-9206AAC9E0E2}"/>
              </a:ext>
            </a:extLst>
          </p:cNvPr>
          <p:cNvSpPr txBox="1"/>
          <p:nvPr/>
        </p:nvSpPr>
        <p:spPr>
          <a:xfrm>
            <a:off x="6924553" y="1504952"/>
            <a:ext cx="37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</a:p>
          <a:p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9F66D12-5A8A-AD43-D042-23AB223A2EF9}"/>
              </a:ext>
            </a:extLst>
          </p:cNvPr>
          <p:cNvSpPr txBox="1"/>
          <p:nvPr/>
        </p:nvSpPr>
        <p:spPr>
          <a:xfrm>
            <a:off x="6924553" y="1866159"/>
            <a:ext cx="37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</a:p>
          <a:p>
            <a:endParaRPr 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495D816-DB4E-CEAE-4A23-E9712FBE97EB}"/>
              </a:ext>
            </a:extLst>
          </p:cNvPr>
          <p:cNvSpPr txBox="1"/>
          <p:nvPr/>
        </p:nvSpPr>
        <p:spPr>
          <a:xfrm>
            <a:off x="6924553" y="2226298"/>
            <a:ext cx="374904" cy="649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E1C45BD-EDC4-61ED-DFCE-1C8279B5A438}"/>
              </a:ext>
            </a:extLst>
          </p:cNvPr>
          <p:cNvSpPr txBox="1"/>
          <p:nvPr/>
        </p:nvSpPr>
        <p:spPr>
          <a:xfrm>
            <a:off x="6924553" y="2571018"/>
            <a:ext cx="37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</a:t>
            </a:r>
          </a:p>
          <a:p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07FEA30-8802-0247-A2C2-C472BF2D2061}"/>
              </a:ext>
            </a:extLst>
          </p:cNvPr>
          <p:cNvSpPr txBox="1"/>
          <p:nvPr/>
        </p:nvSpPr>
        <p:spPr>
          <a:xfrm>
            <a:off x="6924553" y="2941571"/>
            <a:ext cx="37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</a:t>
            </a:r>
          </a:p>
          <a:p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1E2EE2D-0CE9-686D-E3FB-57E39E94C0F8}"/>
              </a:ext>
            </a:extLst>
          </p:cNvPr>
          <p:cNvSpPr txBox="1"/>
          <p:nvPr/>
        </p:nvSpPr>
        <p:spPr>
          <a:xfrm>
            <a:off x="7252611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</a:p>
          <a:p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81A7072-299E-297D-6575-39B110E538FF}"/>
              </a:ext>
            </a:extLst>
          </p:cNvPr>
          <p:cNvSpPr txBox="1"/>
          <p:nvPr/>
        </p:nvSpPr>
        <p:spPr>
          <a:xfrm>
            <a:off x="7524496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</a:p>
          <a:p>
            <a:endParaRPr 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69C0399-1C85-20E8-C57B-56018EDB0D05}"/>
              </a:ext>
            </a:extLst>
          </p:cNvPr>
          <p:cNvSpPr txBox="1"/>
          <p:nvPr/>
        </p:nvSpPr>
        <p:spPr>
          <a:xfrm>
            <a:off x="7798871" y="809548"/>
            <a:ext cx="376767" cy="649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36A02CA-FCDF-9D89-DBD9-FDF3816167D1}"/>
              </a:ext>
            </a:extLst>
          </p:cNvPr>
          <p:cNvSpPr txBox="1"/>
          <p:nvPr/>
        </p:nvSpPr>
        <p:spPr>
          <a:xfrm>
            <a:off x="8070756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</a:p>
          <a:p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2DA2680-2FD3-C656-6F93-578B69F6522D}"/>
              </a:ext>
            </a:extLst>
          </p:cNvPr>
          <p:cNvSpPr txBox="1"/>
          <p:nvPr/>
        </p:nvSpPr>
        <p:spPr>
          <a:xfrm>
            <a:off x="8364141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</a:t>
            </a:r>
          </a:p>
          <a:p>
            <a:endParaRPr lang="en-US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46485DC-C484-C058-5D48-4A90E3A182A6}"/>
              </a:ext>
            </a:extLst>
          </p:cNvPr>
          <p:cNvSpPr txBox="1"/>
          <p:nvPr/>
        </p:nvSpPr>
        <p:spPr>
          <a:xfrm>
            <a:off x="8627310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</a:t>
            </a:r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8243D43-7735-A944-038D-E95A59239821}"/>
              </a:ext>
            </a:extLst>
          </p:cNvPr>
          <p:cNvSpPr txBox="1"/>
          <p:nvPr/>
        </p:nvSpPr>
        <p:spPr>
          <a:xfrm>
            <a:off x="6929718" y="3533557"/>
            <a:ext cx="2569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      s←¯2⌽6↑1</a:t>
            </a:r>
          </a:p>
          <a:p>
            <a:r>
              <a:rPr lang="en-US" dirty="0">
                <a:latin typeface="APL385 Unicode" panose="020B0709000202000203" pitchFamily="49" charset="0"/>
              </a:rPr>
              <a:t>0 0 1 0 0 0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78EE81-B454-FBFD-71FB-89DFDFCA6F53}"/>
              </a:ext>
            </a:extLst>
          </p:cNvPr>
          <p:cNvSpPr txBox="1"/>
          <p:nvPr/>
        </p:nvSpPr>
        <p:spPr>
          <a:xfrm>
            <a:off x="1108123" y="3544367"/>
            <a:ext cx="57792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      m </a:t>
            </a:r>
            <a:r>
              <a:rPr lang="nl-NL" dirty="0">
                <a:latin typeface="APL385 Unicode" panose="020B0709000202000203" pitchFamily="49" charset="0"/>
              </a:rPr>
              <a:t>∨.∧(⍣2) s </a:t>
            </a:r>
          </a:p>
          <a:p>
            <a:r>
              <a:rPr lang="nl-NL" dirty="0">
                <a:latin typeface="APL385 Unicode" panose="020B0709000202000203" pitchFamily="49" charset="0"/>
              </a:rPr>
              <a:t>1 0 0 0 1 0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</a:p>
          <a:p>
            <a:r>
              <a:rPr lang="en-US" dirty="0">
                <a:latin typeface="APL385 Unicode" panose="020B0709000202000203" pitchFamily="49" charset="0"/>
              </a:rPr>
              <a:t>0 0 0 1 0 0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A83A49-4C36-4465-CFF3-3BB793B49D64}"/>
              </a:ext>
            </a:extLst>
          </p:cNvPr>
          <p:cNvSpPr txBox="1"/>
          <p:nvPr/>
        </p:nvSpPr>
        <p:spPr>
          <a:xfrm>
            <a:off x="1108123" y="4190698"/>
            <a:ext cx="1707187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A B C D E F </a:t>
            </a:r>
          </a:p>
        </p:txBody>
      </p:sp>
    </p:spTree>
    <p:extLst>
      <p:ext uri="{BB962C8B-B14F-4D97-AF65-F5344CB8AC3E}">
        <p14:creationId xmlns:p14="http://schemas.microsoft.com/office/powerpoint/2010/main" val="539609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Table 32">
            <a:extLst>
              <a:ext uri="{FF2B5EF4-FFF2-40B4-BE49-F238E27FC236}">
                <a16:creationId xmlns:a16="http://schemas.microsoft.com/office/drawing/2014/main" id="{E779AF62-9F8E-C68C-D4D4-B566A856B29C}"/>
              </a:ext>
            </a:extLst>
          </p:cNvPr>
          <p:cNvGraphicFramePr>
            <a:graphicFrameLocks noGrp="1"/>
          </p:cNvGraphicFramePr>
          <p:nvPr>
            <p:ph idx="10"/>
          </p:nvPr>
        </p:nvGraphicFramePr>
        <p:xfrm>
          <a:off x="7273661" y="1124479"/>
          <a:ext cx="1645920" cy="2194560"/>
        </p:xfrm>
        <a:graphic>
          <a:graphicData uri="http://schemas.openxmlformats.org/drawingml/2006/table">
            <a:tbl>
              <a:tblPr bandRow="1">
                <a:tableStyleId>{073A0DAA-6AF3-43AB-8588-CEC1D06C72B9}</a:tableStyleId>
              </a:tblPr>
              <a:tblGrid>
                <a:gridCol w="274320">
                  <a:extLst>
                    <a:ext uri="{9D8B030D-6E8A-4147-A177-3AD203B41FA5}">
                      <a16:colId xmlns:a16="http://schemas.microsoft.com/office/drawing/2014/main" val="3688081067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2530763030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1547451428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2226223129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534744271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401418294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701843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545783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732832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150878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415271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2206497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472AE930-A474-436F-61A5-FE8B0157C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5926"/>
            <a:ext cx="7984699" cy="685535"/>
          </a:xfrm>
        </p:spPr>
        <p:txBody>
          <a:bodyPr/>
          <a:lstStyle/>
          <a:p>
            <a:r>
              <a:rPr lang="en-US" dirty="0"/>
              <a:t>Inner Product [Electrical Engineering]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07FD96-E241-DA20-2875-3781C507A20F}"/>
              </a:ext>
            </a:extLst>
          </p:cNvPr>
          <p:cNvSpPr/>
          <p:nvPr/>
        </p:nvSpPr>
        <p:spPr>
          <a:xfrm>
            <a:off x="3111126" y="1138401"/>
            <a:ext cx="596637" cy="923330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C15E05-EB6E-5625-2C3A-4A4855CBB7A2}"/>
              </a:ext>
            </a:extLst>
          </p:cNvPr>
          <p:cNvSpPr/>
          <p:nvPr/>
        </p:nvSpPr>
        <p:spPr>
          <a:xfrm>
            <a:off x="5490712" y="1139230"/>
            <a:ext cx="591829" cy="923330"/>
          </a:xfrm>
          <a:prstGeom prst="rect">
            <a:avLst/>
          </a:prstGeom>
          <a:solidFill>
            <a:srgbClr val="FFFF66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C0D936-DAFF-7917-7536-AF45761CA16B}"/>
              </a:ext>
            </a:extLst>
          </p:cNvPr>
          <p:cNvSpPr/>
          <p:nvPr/>
        </p:nvSpPr>
        <p:spPr>
          <a:xfrm>
            <a:off x="2334375" y="2383009"/>
            <a:ext cx="590226" cy="923330"/>
          </a:xfrm>
          <a:prstGeom prst="rect">
            <a:avLst/>
          </a:prstGeom>
          <a:solidFill>
            <a:srgbClr val="FFFF66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7D4101B-9651-955D-24E1-BFB2869F2465}"/>
              </a:ext>
            </a:extLst>
          </p:cNvPr>
          <p:cNvSpPr/>
          <p:nvPr/>
        </p:nvSpPr>
        <p:spPr>
          <a:xfrm>
            <a:off x="3733274" y="2383009"/>
            <a:ext cx="615873" cy="923330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ACF14E8-CDC1-948F-0FAE-12ED75B21461}"/>
              </a:ext>
            </a:extLst>
          </p:cNvPr>
          <p:cNvSpPr/>
          <p:nvPr/>
        </p:nvSpPr>
        <p:spPr>
          <a:xfrm>
            <a:off x="367289" y="2389180"/>
            <a:ext cx="519798" cy="917159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23" name="Connector: Curved 22">
            <a:extLst>
              <a:ext uri="{FF2B5EF4-FFF2-40B4-BE49-F238E27FC236}">
                <a16:creationId xmlns:a16="http://schemas.microsoft.com/office/drawing/2014/main" id="{32AC244B-E25E-91E3-E94C-25FB399A7B52}"/>
              </a:ext>
            </a:extLst>
          </p:cNvPr>
          <p:cNvCxnSpPr>
            <a:cxnSpLocks/>
          </p:cNvCxnSpPr>
          <p:nvPr/>
        </p:nvCxnSpPr>
        <p:spPr>
          <a:xfrm flipH="1">
            <a:off x="367289" y="2844674"/>
            <a:ext cx="519798" cy="12700"/>
          </a:xfrm>
          <a:prstGeom prst="curvedConnector5">
            <a:avLst>
              <a:gd name="adj1" fmla="val -43979"/>
              <a:gd name="adj2" fmla="val -5372236"/>
              <a:gd name="adj3" fmla="val 143979"/>
            </a:avLst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C78186E-ECF5-BAC3-63C4-8345FB919B20}"/>
              </a:ext>
            </a:extLst>
          </p:cNvPr>
          <p:cNvCxnSpPr>
            <a:stCxn id="13" idx="3"/>
            <a:endCxn id="9" idx="1"/>
          </p:cNvCxnSpPr>
          <p:nvPr/>
        </p:nvCxnSpPr>
        <p:spPr>
          <a:xfrm flipV="1">
            <a:off x="887087" y="2844674"/>
            <a:ext cx="1447288" cy="308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2C711DBB-8C2D-333F-AA2D-168CCD49B86D}"/>
              </a:ext>
            </a:extLst>
          </p:cNvPr>
          <p:cNvCxnSpPr>
            <a:stCxn id="9" idx="3"/>
            <a:endCxn id="10" idx="1"/>
          </p:cNvCxnSpPr>
          <p:nvPr/>
        </p:nvCxnSpPr>
        <p:spPr>
          <a:xfrm>
            <a:off x="2924601" y="2844674"/>
            <a:ext cx="80867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EF1CE9EE-EADD-CC2F-80ED-FAF5EC2D1A59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4349147" y="2844674"/>
            <a:ext cx="1317535" cy="127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F274EADE-9211-4053-F0DA-2FF16940F02C}"/>
              </a:ext>
            </a:extLst>
          </p:cNvPr>
          <p:cNvCxnSpPr>
            <a:cxnSpLocks/>
            <a:stCxn id="10" idx="0"/>
          </p:cNvCxnSpPr>
          <p:nvPr/>
        </p:nvCxnSpPr>
        <p:spPr>
          <a:xfrm flipH="1" flipV="1">
            <a:off x="3740945" y="2061731"/>
            <a:ext cx="300266" cy="32127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Connector: Curved 11">
            <a:extLst>
              <a:ext uri="{FF2B5EF4-FFF2-40B4-BE49-F238E27FC236}">
                <a16:creationId xmlns:a16="http://schemas.microsoft.com/office/drawing/2014/main" id="{8001B87E-659A-F8FC-438C-A57D4CD3CE19}"/>
              </a:ext>
            </a:extLst>
          </p:cNvPr>
          <p:cNvCxnSpPr>
            <a:stCxn id="7" idx="0"/>
            <a:endCxn id="8" idx="0"/>
          </p:cNvCxnSpPr>
          <p:nvPr/>
        </p:nvCxnSpPr>
        <p:spPr>
          <a:xfrm rot="16200000" flipH="1">
            <a:off x="4597621" y="-49776"/>
            <a:ext cx="829" cy="2377182"/>
          </a:xfrm>
          <a:prstGeom prst="curvedConnector3">
            <a:avLst>
              <a:gd name="adj1" fmla="val -27575392"/>
            </a:avLst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8C75211-8BD3-FF54-1852-D127DC63ADB2}"/>
              </a:ext>
            </a:extLst>
          </p:cNvPr>
          <p:cNvCxnSpPr>
            <a:stCxn id="8" idx="1"/>
            <a:endCxn id="7" idx="3"/>
          </p:cNvCxnSpPr>
          <p:nvPr/>
        </p:nvCxnSpPr>
        <p:spPr>
          <a:xfrm flipH="1" flipV="1">
            <a:off x="3707763" y="1600066"/>
            <a:ext cx="1782949" cy="8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8A9EC57-96FC-429D-33F5-03C3FA89B16D}"/>
              </a:ext>
            </a:extLst>
          </p:cNvPr>
          <p:cNvCxnSpPr>
            <a:cxnSpLocks/>
            <a:endCxn id="9" idx="0"/>
          </p:cNvCxnSpPr>
          <p:nvPr/>
        </p:nvCxnSpPr>
        <p:spPr>
          <a:xfrm flipH="1">
            <a:off x="2629488" y="2043110"/>
            <a:ext cx="452180" cy="33989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B0670C9F-2DE6-E9DF-B449-748D264A1684}"/>
              </a:ext>
            </a:extLst>
          </p:cNvPr>
          <p:cNvSpPr/>
          <p:nvPr/>
        </p:nvSpPr>
        <p:spPr>
          <a:xfrm>
            <a:off x="5653220" y="2395709"/>
            <a:ext cx="566181" cy="923330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E696105-C09E-8A6C-433E-DA7AFA7F73B2}"/>
              </a:ext>
            </a:extLst>
          </p:cNvPr>
          <p:cNvSpPr txBox="1"/>
          <p:nvPr/>
        </p:nvSpPr>
        <p:spPr>
          <a:xfrm>
            <a:off x="6923622" y="1124479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</a:p>
          <a:p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88D8503-69AE-A6C6-2E14-9206AAC9E0E2}"/>
              </a:ext>
            </a:extLst>
          </p:cNvPr>
          <p:cNvSpPr txBox="1"/>
          <p:nvPr/>
        </p:nvSpPr>
        <p:spPr>
          <a:xfrm>
            <a:off x="6924553" y="1504952"/>
            <a:ext cx="37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</a:p>
          <a:p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9F66D12-5A8A-AD43-D042-23AB223A2EF9}"/>
              </a:ext>
            </a:extLst>
          </p:cNvPr>
          <p:cNvSpPr txBox="1"/>
          <p:nvPr/>
        </p:nvSpPr>
        <p:spPr>
          <a:xfrm>
            <a:off x="6924553" y="1866159"/>
            <a:ext cx="37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</a:p>
          <a:p>
            <a:endParaRPr 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495D816-DB4E-CEAE-4A23-E9712FBE97EB}"/>
              </a:ext>
            </a:extLst>
          </p:cNvPr>
          <p:cNvSpPr txBox="1"/>
          <p:nvPr/>
        </p:nvSpPr>
        <p:spPr>
          <a:xfrm>
            <a:off x="6924553" y="2226298"/>
            <a:ext cx="374904" cy="649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E1C45BD-EDC4-61ED-DFCE-1C8279B5A438}"/>
              </a:ext>
            </a:extLst>
          </p:cNvPr>
          <p:cNvSpPr txBox="1"/>
          <p:nvPr/>
        </p:nvSpPr>
        <p:spPr>
          <a:xfrm>
            <a:off x="6924553" y="2571018"/>
            <a:ext cx="37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</a:t>
            </a:r>
          </a:p>
          <a:p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07FEA30-8802-0247-A2C2-C472BF2D2061}"/>
              </a:ext>
            </a:extLst>
          </p:cNvPr>
          <p:cNvSpPr txBox="1"/>
          <p:nvPr/>
        </p:nvSpPr>
        <p:spPr>
          <a:xfrm>
            <a:off x="6924553" y="2941571"/>
            <a:ext cx="37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</a:t>
            </a:r>
          </a:p>
          <a:p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1E2EE2D-0CE9-686D-E3FB-57E39E94C0F8}"/>
              </a:ext>
            </a:extLst>
          </p:cNvPr>
          <p:cNvSpPr txBox="1"/>
          <p:nvPr/>
        </p:nvSpPr>
        <p:spPr>
          <a:xfrm>
            <a:off x="7252611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</a:p>
          <a:p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81A7072-299E-297D-6575-39B110E538FF}"/>
              </a:ext>
            </a:extLst>
          </p:cNvPr>
          <p:cNvSpPr txBox="1"/>
          <p:nvPr/>
        </p:nvSpPr>
        <p:spPr>
          <a:xfrm>
            <a:off x="7524496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</a:p>
          <a:p>
            <a:endParaRPr 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69C0399-1C85-20E8-C57B-56018EDB0D05}"/>
              </a:ext>
            </a:extLst>
          </p:cNvPr>
          <p:cNvSpPr txBox="1"/>
          <p:nvPr/>
        </p:nvSpPr>
        <p:spPr>
          <a:xfrm>
            <a:off x="7798871" y="809548"/>
            <a:ext cx="376767" cy="649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36A02CA-FCDF-9D89-DBD9-FDF3816167D1}"/>
              </a:ext>
            </a:extLst>
          </p:cNvPr>
          <p:cNvSpPr txBox="1"/>
          <p:nvPr/>
        </p:nvSpPr>
        <p:spPr>
          <a:xfrm>
            <a:off x="8070756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</a:p>
          <a:p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2DA2680-2FD3-C656-6F93-578B69F6522D}"/>
              </a:ext>
            </a:extLst>
          </p:cNvPr>
          <p:cNvSpPr txBox="1"/>
          <p:nvPr/>
        </p:nvSpPr>
        <p:spPr>
          <a:xfrm>
            <a:off x="8364141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</a:t>
            </a:r>
          </a:p>
          <a:p>
            <a:endParaRPr lang="en-US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46485DC-C484-C058-5D48-4A90E3A182A6}"/>
              </a:ext>
            </a:extLst>
          </p:cNvPr>
          <p:cNvSpPr txBox="1"/>
          <p:nvPr/>
        </p:nvSpPr>
        <p:spPr>
          <a:xfrm>
            <a:off x="8627310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</a:t>
            </a:r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8243D43-7735-A944-038D-E95A59239821}"/>
              </a:ext>
            </a:extLst>
          </p:cNvPr>
          <p:cNvSpPr txBox="1"/>
          <p:nvPr/>
        </p:nvSpPr>
        <p:spPr>
          <a:xfrm>
            <a:off x="6929718" y="3533557"/>
            <a:ext cx="2569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      s←¯2⌽6↑1</a:t>
            </a:r>
          </a:p>
          <a:p>
            <a:r>
              <a:rPr lang="en-US" dirty="0">
                <a:latin typeface="APL385 Unicode" panose="020B0709000202000203" pitchFamily="49" charset="0"/>
              </a:rPr>
              <a:t>0 0 1 0 0 0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78EE81-B454-FBFD-71FB-89DFDFCA6F53}"/>
              </a:ext>
            </a:extLst>
          </p:cNvPr>
          <p:cNvSpPr txBox="1"/>
          <p:nvPr/>
        </p:nvSpPr>
        <p:spPr>
          <a:xfrm>
            <a:off x="1108123" y="3544367"/>
            <a:ext cx="57792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      m </a:t>
            </a:r>
            <a:r>
              <a:rPr lang="nl-NL" dirty="0">
                <a:latin typeface="APL385 Unicode" panose="020B0709000202000203" pitchFamily="49" charset="0"/>
              </a:rPr>
              <a:t>∨.∧(⍣3) s </a:t>
            </a:r>
          </a:p>
          <a:p>
            <a:r>
              <a:rPr lang="nl-NL" dirty="0">
                <a:latin typeface="APL385 Unicode" panose="020B0709000202000203" pitchFamily="49" charset="0"/>
              </a:rPr>
              <a:t>0 1 1 0 0 0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</a:p>
          <a:p>
            <a:r>
              <a:rPr lang="en-US" dirty="0">
                <a:latin typeface="APL385 Unicode" panose="020B0709000202000203" pitchFamily="49" charset="0"/>
              </a:rPr>
              <a:t>0 0 0 1 0 0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A83A49-4C36-4465-CFF3-3BB793B49D64}"/>
              </a:ext>
            </a:extLst>
          </p:cNvPr>
          <p:cNvSpPr txBox="1"/>
          <p:nvPr/>
        </p:nvSpPr>
        <p:spPr>
          <a:xfrm>
            <a:off x="1108123" y="4190698"/>
            <a:ext cx="1707187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A B C D E F </a:t>
            </a:r>
          </a:p>
        </p:txBody>
      </p:sp>
    </p:spTree>
    <p:extLst>
      <p:ext uri="{BB962C8B-B14F-4D97-AF65-F5344CB8AC3E}">
        <p14:creationId xmlns:p14="http://schemas.microsoft.com/office/powerpoint/2010/main" val="3264224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Table 32">
            <a:extLst>
              <a:ext uri="{FF2B5EF4-FFF2-40B4-BE49-F238E27FC236}">
                <a16:creationId xmlns:a16="http://schemas.microsoft.com/office/drawing/2014/main" id="{E779AF62-9F8E-C68C-D4D4-B566A856B29C}"/>
              </a:ext>
            </a:extLst>
          </p:cNvPr>
          <p:cNvGraphicFramePr>
            <a:graphicFrameLocks noGrp="1"/>
          </p:cNvGraphicFramePr>
          <p:nvPr>
            <p:ph idx="10"/>
          </p:nvPr>
        </p:nvGraphicFramePr>
        <p:xfrm>
          <a:off x="7273661" y="1124479"/>
          <a:ext cx="1645920" cy="2194560"/>
        </p:xfrm>
        <a:graphic>
          <a:graphicData uri="http://schemas.openxmlformats.org/drawingml/2006/table">
            <a:tbl>
              <a:tblPr bandRow="1">
                <a:tableStyleId>{073A0DAA-6AF3-43AB-8588-CEC1D06C72B9}</a:tableStyleId>
              </a:tblPr>
              <a:tblGrid>
                <a:gridCol w="274320">
                  <a:extLst>
                    <a:ext uri="{9D8B030D-6E8A-4147-A177-3AD203B41FA5}">
                      <a16:colId xmlns:a16="http://schemas.microsoft.com/office/drawing/2014/main" val="3688081067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2530763030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1547451428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2226223129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534744271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401418294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701843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545783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732832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150878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415271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2206497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472AE930-A474-436F-61A5-FE8B0157C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5926"/>
            <a:ext cx="7984699" cy="685535"/>
          </a:xfrm>
        </p:spPr>
        <p:txBody>
          <a:bodyPr/>
          <a:lstStyle/>
          <a:p>
            <a:r>
              <a:rPr lang="en-US" dirty="0"/>
              <a:t>Inner Product [Electrical Engineering]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07FD96-E241-DA20-2875-3781C507A20F}"/>
              </a:ext>
            </a:extLst>
          </p:cNvPr>
          <p:cNvSpPr/>
          <p:nvPr/>
        </p:nvSpPr>
        <p:spPr>
          <a:xfrm>
            <a:off x="3111126" y="1138401"/>
            <a:ext cx="596637" cy="923330"/>
          </a:xfrm>
          <a:prstGeom prst="rect">
            <a:avLst/>
          </a:prstGeom>
          <a:solidFill>
            <a:srgbClr val="FFFF66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C15E05-EB6E-5625-2C3A-4A4855CBB7A2}"/>
              </a:ext>
            </a:extLst>
          </p:cNvPr>
          <p:cNvSpPr/>
          <p:nvPr/>
        </p:nvSpPr>
        <p:spPr>
          <a:xfrm>
            <a:off x="5490712" y="1139230"/>
            <a:ext cx="591829" cy="923330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C0D936-DAFF-7917-7536-AF45761CA16B}"/>
              </a:ext>
            </a:extLst>
          </p:cNvPr>
          <p:cNvSpPr/>
          <p:nvPr/>
        </p:nvSpPr>
        <p:spPr>
          <a:xfrm>
            <a:off x="2334375" y="2383009"/>
            <a:ext cx="590226" cy="923330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7D4101B-9651-955D-24E1-BFB2869F2465}"/>
              </a:ext>
            </a:extLst>
          </p:cNvPr>
          <p:cNvSpPr/>
          <p:nvPr/>
        </p:nvSpPr>
        <p:spPr>
          <a:xfrm>
            <a:off x="3733274" y="2383009"/>
            <a:ext cx="615873" cy="923330"/>
          </a:xfrm>
          <a:prstGeom prst="rect">
            <a:avLst/>
          </a:prstGeom>
          <a:solidFill>
            <a:srgbClr val="FFFF66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ACF14E8-CDC1-948F-0FAE-12ED75B21461}"/>
              </a:ext>
            </a:extLst>
          </p:cNvPr>
          <p:cNvSpPr/>
          <p:nvPr/>
        </p:nvSpPr>
        <p:spPr>
          <a:xfrm>
            <a:off x="367289" y="2389180"/>
            <a:ext cx="519798" cy="917159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23" name="Connector: Curved 22">
            <a:extLst>
              <a:ext uri="{FF2B5EF4-FFF2-40B4-BE49-F238E27FC236}">
                <a16:creationId xmlns:a16="http://schemas.microsoft.com/office/drawing/2014/main" id="{32AC244B-E25E-91E3-E94C-25FB399A7B52}"/>
              </a:ext>
            </a:extLst>
          </p:cNvPr>
          <p:cNvCxnSpPr>
            <a:cxnSpLocks/>
          </p:cNvCxnSpPr>
          <p:nvPr/>
        </p:nvCxnSpPr>
        <p:spPr>
          <a:xfrm flipH="1">
            <a:off x="367289" y="2844674"/>
            <a:ext cx="519798" cy="12700"/>
          </a:xfrm>
          <a:prstGeom prst="curvedConnector5">
            <a:avLst>
              <a:gd name="adj1" fmla="val -43979"/>
              <a:gd name="adj2" fmla="val -5372236"/>
              <a:gd name="adj3" fmla="val 143979"/>
            </a:avLst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C78186E-ECF5-BAC3-63C4-8345FB919B20}"/>
              </a:ext>
            </a:extLst>
          </p:cNvPr>
          <p:cNvCxnSpPr>
            <a:stCxn id="13" idx="3"/>
            <a:endCxn id="9" idx="1"/>
          </p:cNvCxnSpPr>
          <p:nvPr/>
        </p:nvCxnSpPr>
        <p:spPr>
          <a:xfrm flipV="1">
            <a:off x="887087" y="2844674"/>
            <a:ext cx="1447288" cy="308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2C711DBB-8C2D-333F-AA2D-168CCD49B86D}"/>
              </a:ext>
            </a:extLst>
          </p:cNvPr>
          <p:cNvCxnSpPr>
            <a:stCxn id="9" idx="3"/>
            <a:endCxn id="10" idx="1"/>
          </p:cNvCxnSpPr>
          <p:nvPr/>
        </p:nvCxnSpPr>
        <p:spPr>
          <a:xfrm>
            <a:off x="2924601" y="2844674"/>
            <a:ext cx="80867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EF1CE9EE-EADD-CC2F-80ED-FAF5EC2D1A59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4349147" y="2844674"/>
            <a:ext cx="1317535" cy="127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F274EADE-9211-4053-F0DA-2FF16940F02C}"/>
              </a:ext>
            </a:extLst>
          </p:cNvPr>
          <p:cNvCxnSpPr>
            <a:cxnSpLocks/>
            <a:stCxn id="10" idx="0"/>
          </p:cNvCxnSpPr>
          <p:nvPr/>
        </p:nvCxnSpPr>
        <p:spPr>
          <a:xfrm flipH="1" flipV="1">
            <a:off x="3740945" y="2061731"/>
            <a:ext cx="300266" cy="32127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Connector: Curved 11">
            <a:extLst>
              <a:ext uri="{FF2B5EF4-FFF2-40B4-BE49-F238E27FC236}">
                <a16:creationId xmlns:a16="http://schemas.microsoft.com/office/drawing/2014/main" id="{8001B87E-659A-F8FC-438C-A57D4CD3CE19}"/>
              </a:ext>
            </a:extLst>
          </p:cNvPr>
          <p:cNvCxnSpPr>
            <a:stCxn id="7" idx="0"/>
            <a:endCxn id="8" idx="0"/>
          </p:cNvCxnSpPr>
          <p:nvPr/>
        </p:nvCxnSpPr>
        <p:spPr>
          <a:xfrm rot="16200000" flipH="1">
            <a:off x="4597621" y="-49776"/>
            <a:ext cx="829" cy="2377182"/>
          </a:xfrm>
          <a:prstGeom prst="curvedConnector3">
            <a:avLst>
              <a:gd name="adj1" fmla="val -27575392"/>
            </a:avLst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8C75211-8BD3-FF54-1852-D127DC63ADB2}"/>
              </a:ext>
            </a:extLst>
          </p:cNvPr>
          <p:cNvCxnSpPr>
            <a:stCxn id="8" idx="1"/>
            <a:endCxn id="7" idx="3"/>
          </p:cNvCxnSpPr>
          <p:nvPr/>
        </p:nvCxnSpPr>
        <p:spPr>
          <a:xfrm flipH="1" flipV="1">
            <a:off x="3707763" y="1600066"/>
            <a:ext cx="1782949" cy="8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8A9EC57-96FC-429D-33F5-03C3FA89B16D}"/>
              </a:ext>
            </a:extLst>
          </p:cNvPr>
          <p:cNvCxnSpPr>
            <a:cxnSpLocks/>
            <a:endCxn id="9" idx="0"/>
          </p:cNvCxnSpPr>
          <p:nvPr/>
        </p:nvCxnSpPr>
        <p:spPr>
          <a:xfrm flipH="1">
            <a:off x="2629488" y="2043110"/>
            <a:ext cx="452180" cy="33989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B0670C9F-2DE6-E9DF-B449-748D264A1684}"/>
              </a:ext>
            </a:extLst>
          </p:cNvPr>
          <p:cNvSpPr/>
          <p:nvPr/>
        </p:nvSpPr>
        <p:spPr>
          <a:xfrm>
            <a:off x="5653220" y="2395709"/>
            <a:ext cx="566181" cy="923330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E696105-C09E-8A6C-433E-DA7AFA7F73B2}"/>
              </a:ext>
            </a:extLst>
          </p:cNvPr>
          <p:cNvSpPr txBox="1"/>
          <p:nvPr/>
        </p:nvSpPr>
        <p:spPr>
          <a:xfrm>
            <a:off x="6923622" y="1124479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</a:p>
          <a:p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88D8503-69AE-A6C6-2E14-9206AAC9E0E2}"/>
              </a:ext>
            </a:extLst>
          </p:cNvPr>
          <p:cNvSpPr txBox="1"/>
          <p:nvPr/>
        </p:nvSpPr>
        <p:spPr>
          <a:xfrm>
            <a:off x="6924553" y="1504952"/>
            <a:ext cx="37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</a:p>
          <a:p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9F66D12-5A8A-AD43-D042-23AB223A2EF9}"/>
              </a:ext>
            </a:extLst>
          </p:cNvPr>
          <p:cNvSpPr txBox="1"/>
          <p:nvPr/>
        </p:nvSpPr>
        <p:spPr>
          <a:xfrm>
            <a:off x="6924553" y="1866159"/>
            <a:ext cx="37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</a:p>
          <a:p>
            <a:endParaRPr 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495D816-DB4E-CEAE-4A23-E9712FBE97EB}"/>
              </a:ext>
            </a:extLst>
          </p:cNvPr>
          <p:cNvSpPr txBox="1"/>
          <p:nvPr/>
        </p:nvSpPr>
        <p:spPr>
          <a:xfrm>
            <a:off x="6924553" y="2226298"/>
            <a:ext cx="374904" cy="649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E1C45BD-EDC4-61ED-DFCE-1C8279B5A438}"/>
              </a:ext>
            </a:extLst>
          </p:cNvPr>
          <p:cNvSpPr txBox="1"/>
          <p:nvPr/>
        </p:nvSpPr>
        <p:spPr>
          <a:xfrm>
            <a:off x="6924553" y="2571018"/>
            <a:ext cx="37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</a:t>
            </a:r>
          </a:p>
          <a:p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07FEA30-8802-0247-A2C2-C472BF2D2061}"/>
              </a:ext>
            </a:extLst>
          </p:cNvPr>
          <p:cNvSpPr txBox="1"/>
          <p:nvPr/>
        </p:nvSpPr>
        <p:spPr>
          <a:xfrm>
            <a:off x="6924553" y="2941571"/>
            <a:ext cx="37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</a:t>
            </a:r>
          </a:p>
          <a:p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1E2EE2D-0CE9-686D-E3FB-57E39E94C0F8}"/>
              </a:ext>
            </a:extLst>
          </p:cNvPr>
          <p:cNvSpPr txBox="1"/>
          <p:nvPr/>
        </p:nvSpPr>
        <p:spPr>
          <a:xfrm>
            <a:off x="7252611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</a:p>
          <a:p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81A7072-299E-297D-6575-39B110E538FF}"/>
              </a:ext>
            </a:extLst>
          </p:cNvPr>
          <p:cNvSpPr txBox="1"/>
          <p:nvPr/>
        </p:nvSpPr>
        <p:spPr>
          <a:xfrm>
            <a:off x="7524496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</a:p>
          <a:p>
            <a:endParaRPr 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69C0399-1C85-20E8-C57B-56018EDB0D05}"/>
              </a:ext>
            </a:extLst>
          </p:cNvPr>
          <p:cNvSpPr txBox="1"/>
          <p:nvPr/>
        </p:nvSpPr>
        <p:spPr>
          <a:xfrm>
            <a:off x="7798871" y="809548"/>
            <a:ext cx="376767" cy="649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36A02CA-FCDF-9D89-DBD9-FDF3816167D1}"/>
              </a:ext>
            </a:extLst>
          </p:cNvPr>
          <p:cNvSpPr txBox="1"/>
          <p:nvPr/>
        </p:nvSpPr>
        <p:spPr>
          <a:xfrm>
            <a:off x="8070756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</a:p>
          <a:p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2DA2680-2FD3-C656-6F93-578B69F6522D}"/>
              </a:ext>
            </a:extLst>
          </p:cNvPr>
          <p:cNvSpPr txBox="1"/>
          <p:nvPr/>
        </p:nvSpPr>
        <p:spPr>
          <a:xfrm>
            <a:off x="8364141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</a:t>
            </a:r>
          </a:p>
          <a:p>
            <a:endParaRPr lang="en-US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46485DC-C484-C058-5D48-4A90E3A182A6}"/>
              </a:ext>
            </a:extLst>
          </p:cNvPr>
          <p:cNvSpPr txBox="1"/>
          <p:nvPr/>
        </p:nvSpPr>
        <p:spPr>
          <a:xfrm>
            <a:off x="8627310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</a:t>
            </a:r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8243D43-7735-A944-038D-E95A59239821}"/>
              </a:ext>
            </a:extLst>
          </p:cNvPr>
          <p:cNvSpPr txBox="1"/>
          <p:nvPr/>
        </p:nvSpPr>
        <p:spPr>
          <a:xfrm>
            <a:off x="6929718" y="3533557"/>
            <a:ext cx="2569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      s←¯2⌽6↑1</a:t>
            </a:r>
          </a:p>
          <a:p>
            <a:r>
              <a:rPr lang="en-US" dirty="0">
                <a:latin typeface="APL385 Unicode" panose="020B0709000202000203" pitchFamily="49" charset="0"/>
              </a:rPr>
              <a:t>0 0 1 0 0 0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78EE81-B454-FBFD-71FB-89DFDFCA6F53}"/>
              </a:ext>
            </a:extLst>
          </p:cNvPr>
          <p:cNvSpPr txBox="1"/>
          <p:nvPr/>
        </p:nvSpPr>
        <p:spPr>
          <a:xfrm>
            <a:off x="1108123" y="3544367"/>
            <a:ext cx="57792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      m </a:t>
            </a:r>
            <a:r>
              <a:rPr lang="nl-NL" dirty="0">
                <a:latin typeface="APL385 Unicode" panose="020B0709000202000203" pitchFamily="49" charset="0"/>
              </a:rPr>
              <a:t>∨.∧(⍣4) s </a:t>
            </a:r>
          </a:p>
          <a:p>
            <a:r>
              <a:rPr lang="nl-NL" dirty="0">
                <a:latin typeface="APL385 Unicode" panose="020B0709000202000203" pitchFamily="49" charset="0"/>
              </a:rPr>
              <a:t>1 0 0 1 0 0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</a:p>
          <a:p>
            <a:r>
              <a:rPr lang="en-US" dirty="0">
                <a:latin typeface="APL385 Unicode" panose="020B0709000202000203" pitchFamily="49" charset="0"/>
              </a:rPr>
              <a:t>0 0 0 1 0 0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A83A49-4C36-4465-CFF3-3BB793B49D64}"/>
              </a:ext>
            </a:extLst>
          </p:cNvPr>
          <p:cNvSpPr txBox="1"/>
          <p:nvPr/>
        </p:nvSpPr>
        <p:spPr>
          <a:xfrm>
            <a:off x="1108123" y="4190698"/>
            <a:ext cx="1707187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A B C D E F </a:t>
            </a:r>
          </a:p>
        </p:txBody>
      </p:sp>
    </p:spTree>
    <p:extLst>
      <p:ext uri="{BB962C8B-B14F-4D97-AF65-F5344CB8AC3E}">
        <p14:creationId xmlns:p14="http://schemas.microsoft.com/office/powerpoint/2010/main" val="3931452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Table 32">
            <a:extLst>
              <a:ext uri="{FF2B5EF4-FFF2-40B4-BE49-F238E27FC236}">
                <a16:creationId xmlns:a16="http://schemas.microsoft.com/office/drawing/2014/main" id="{E779AF62-9F8E-C68C-D4D4-B566A856B29C}"/>
              </a:ext>
            </a:extLst>
          </p:cNvPr>
          <p:cNvGraphicFramePr>
            <a:graphicFrameLocks noGrp="1"/>
          </p:cNvGraphicFramePr>
          <p:nvPr>
            <p:ph idx="10"/>
          </p:nvPr>
        </p:nvGraphicFramePr>
        <p:xfrm>
          <a:off x="7273661" y="1124479"/>
          <a:ext cx="1645920" cy="2194560"/>
        </p:xfrm>
        <a:graphic>
          <a:graphicData uri="http://schemas.openxmlformats.org/drawingml/2006/table">
            <a:tbl>
              <a:tblPr bandRow="1">
                <a:tableStyleId>{073A0DAA-6AF3-43AB-8588-CEC1D06C72B9}</a:tableStyleId>
              </a:tblPr>
              <a:tblGrid>
                <a:gridCol w="274320">
                  <a:extLst>
                    <a:ext uri="{9D8B030D-6E8A-4147-A177-3AD203B41FA5}">
                      <a16:colId xmlns:a16="http://schemas.microsoft.com/office/drawing/2014/main" val="3688081067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2530763030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1547451428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2226223129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534744271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401418294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701843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545783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732832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150878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415271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2206497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472AE930-A474-436F-61A5-FE8B0157C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5926"/>
            <a:ext cx="7984699" cy="685535"/>
          </a:xfrm>
        </p:spPr>
        <p:txBody>
          <a:bodyPr/>
          <a:lstStyle/>
          <a:p>
            <a:r>
              <a:rPr lang="en-US" dirty="0"/>
              <a:t>Inner Product [Electrical Engineering]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07FD96-E241-DA20-2875-3781C507A20F}"/>
              </a:ext>
            </a:extLst>
          </p:cNvPr>
          <p:cNvSpPr/>
          <p:nvPr/>
        </p:nvSpPr>
        <p:spPr>
          <a:xfrm>
            <a:off x="3111126" y="1138401"/>
            <a:ext cx="596637" cy="923330"/>
          </a:xfrm>
          <a:prstGeom prst="rect">
            <a:avLst/>
          </a:prstGeom>
          <a:solidFill>
            <a:srgbClr val="FFFF66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C15E05-EB6E-5625-2C3A-4A4855CBB7A2}"/>
              </a:ext>
            </a:extLst>
          </p:cNvPr>
          <p:cNvSpPr/>
          <p:nvPr/>
        </p:nvSpPr>
        <p:spPr>
          <a:xfrm>
            <a:off x="5490712" y="1139230"/>
            <a:ext cx="591829" cy="923330"/>
          </a:xfrm>
          <a:prstGeom prst="rect">
            <a:avLst/>
          </a:prstGeom>
          <a:solidFill>
            <a:srgbClr val="FFFF66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C0D936-DAFF-7917-7536-AF45761CA16B}"/>
              </a:ext>
            </a:extLst>
          </p:cNvPr>
          <p:cNvSpPr/>
          <p:nvPr/>
        </p:nvSpPr>
        <p:spPr>
          <a:xfrm>
            <a:off x="2334375" y="2383009"/>
            <a:ext cx="590226" cy="923330"/>
          </a:xfrm>
          <a:prstGeom prst="rect">
            <a:avLst/>
          </a:prstGeom>
          <a:solidFill>
            <a:srgbClr val="FFFF66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7D4101B-9651-955D-24E1-BFB2869F2465}"/>
              </a:ext>
            </a:extLst>
          </p:cNvPr>
          <p:cNvSpPr/>
          <p:nvPr/>
        </p:nvSpPr>
        <p:spPr>
          <a:xfrm>
            <a:off x="3733274" y="2383009"/>
            <a:ext cx="615873" cy="923330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ACF14E8-CDC1-948F-0FAE-12ED75B21461}"/>
              </a:ext>
            </a:extLst>
          </p:cNvPr>
          <p:cNvSpPr/>
          <p:nvPr/>
        </p:nvSpPr>
        <p:spPr>
          <a:xfrm>
            <a:off x="367289" y="2389180"/>
            <a:ext cx="519798" cy="917159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23" name="Connector: Curved 22">
            <a:extLst>
              <a:ext uri="{FF2B5EF4-FFF2-40B4-BE49-F238E27FC236}">
                <a16:creationId xmlns:a16="http://schemas.microsoft.com/office/drawing/2014/main" id="{32AC244B-E25E-91E3-E94C-25FB399A7B52}"/>
              </a:ext>
            </a:extLst>
          </p:cNvPr>
          <p:cNvCxnSpPr>
            <a:cxnSpLocks/>
          </p:cNvCxnSpPr>
          <p:nvPr/>
        </p:nvCxnSpPr>
        <p:spPr>
          <a:xfrm flipH="1">
            <a:off x="367289" y="2844674"/>
            <a:ext cx="519798" cy="12700"/>
          </a:xfrm>
          <a:prstGeom prst="curvedConnector5">
            <a:avLst>
              <a:gd name="adj1" fmla="val -43979"/>
              <a:gd name="adj2" fmla="val -5372236"/>
              <a:gd name="adj3" fmla="val 143979"/>
            </a:avLst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C78186E-ECF5-BAC3-63C4-8345FB919B20}"/>
              </a:ext>
            </a:extLst>
          </p:cNvPr>
          <p:cNvCxnSpPr>
            <a:stCxn id="13" idx="3"/>
            <a:endCxn id="9" idx="1"/>
          </p:cNvCxnSpPr>
          <p:nvPr/>
        </p:nvCxnSpPr>
        <p:spPr>
          <a:xfrm flipV="1">
            <a:off x="887087" y="2844674"/>
            <a:ext cx="1447288" cy="308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2C711DBB-8C2D-333F-AA2D-168CCD49B86D}"/>
              </a:ext>
            </a:extLst>
          </p:cNvPr>
          <p:cNvCxnSpPr>
            <a:stCxn id="9" idx="3"/>
            <a:endCxn id="10" idx="1"/>
          </p:cNvCxnSpPr>
          <p:nvPr/>
        </p:nvCxnSpPr>
        <p:spPr>
          <a:xfrm>
            <a:off x="2924601" y="2844674"/>
            <a:ext cx="80867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EF1CE9EE-EADD-CC2F-80ED-FAF5EC2D1A59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4349147" y="2844674"/>
            <a:ext cx="1317535" cy="127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F274EADE-9211-4053-F0DA-2FF16940F02C}"/>
              </a:ext>
            </a:extLst>
          </p:cNvPr>
          <p:cNvCxnSpPr>
            <a:cxnSpLocks/>
            <a:stCxn id="10" idx="0"/>
          </p:cNvCxnSpPr>
          <p:nvPr/>
        </p:nvCxnSpPr>
        <p:spPr>
          <a:xfrm flipH="1" flipV="1">
            <a:off x="3740945" y="2061731"/>
            <a:ext cx="300266" cy="32127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Connector: Curved 11">
            <a:extLst>
              <a:ext uri="{FF2B5EF4-FFF2-40B4-BE49-F238E27FC236}">
                <a16:creationId xmlns:a16="http://schemas.microsoft.com/office/drawing/2014/main" id="{8001B87E-659A-F8FC-438C-A57D4CD3CE19}"/>
              </a:ext>
            </a:extLst>
          </p:cNvPr>
          <p:cNvCxnSpPr>
            <a:stCxn id="7" idx="0"/>
            <a:endCxn id="8" idx="0"/>
          </p:cNvCxnSpPr>
          <p:nvPr/>
        </p:nvCxnSpPr>
        <p:spPr>
          <a:xfrm rot="16200000" flipH="1">
            <a:off x="4597621" y="-49776"/>
            <a:ext cx="829" cy="2377182"/>
          </a:xfrm>
          <a:prstGeom prst="curvedConnector3">
            <a:avLst>
              <a:gd name="adj1" fmla="val -27575392"/>
            </a:avLst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8C75211-8BD3-FF54-1852-D127DC63ADB2}"/>
              </a:ext>
            </a:extLst>
          </p:cNvPr>
          <p:cNvCxnSpPr>
            <a:stCxn id="8" idx="1"/>
            <a:endCxn id="7" idx="3"/>
          </p:cNvCxnSpPr>
          <p:nvPr/>
        </p:nvCxnSpPr>
        <p:spPr>
          <a:xfrm flipH="1" flipV="1">
            <a:off x="3707763" y="1600066"/>
            <a:ext cx="1782949" cy="8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8A9EC57-96FC-429D-33F5-03C3FA89B16D}"/>
              </a:ext>
            </a:extLst>
          </p:cNvPr>
          <p:cNvCxnSpPr>
            <a:cxnSpLocks/>
            <a:endCxn id="9" idx="0"/>
          </p:cNvCxnSpPr>
          <p:nvPr/>
        </p:nvCxnSpPr>
        <p:spPr>
          <a:xfrm flipH="1">
            <a:off x="2629488" y="2043110"/>
            <a:ext cx="452180" cy="33989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B0670C9F-2DE6-E9DF-B449-748D264A1684}"/>
              </a:ext>
            </a:extLst>
          </p:cNvPr>
          <p:cNvSpPr/>
          <p:nvPr/>
        </p:nvSpPr>
        <p:spPr>
          <a:xfrm>
            <a:off x="5653220" y="2395709"/>
            <a:ext cx="566181" cy="923330"/>
          </a:xfrm>
          <a:prstGeom prst="rect">
            <a:avLst/>
          </a:prstGeom>
          <a:solidFill>
            <a:srgbClr val="FFFF66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E696105-C09E-8A6C-433E-DA7AFA7F73B2}"/>
              </a:ext>
            </a:extLst>
          </p:cNvPr>
          <p:cNvSpPr txBox="1"/>
          <p:nvPr/>
        </p:nvSpPr>
        <p:spPr>
          <a:xfrm>
            <a:off x="6923622" y="1124479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</a:p>
          <a:p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88D8503-69AE-A6C6-2E14-9206AAC9E0E2}"/>
              </a:ext>
            </a:extLst>
          </p:cNvPr>
          <p:cNvSpPr txBox="1"/>
          <p:nvPr/>
        </p:nvSpPr>
        <p:spPr>
          <a:xfrm>
            <a:off x="6924553" y="1504952"/>
            <a:ext cx="37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</a:p>
          <a:p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9F66D12-5A8A-AD43-D042-23AB223A2EF9}"/>
              </a:ext>
            </a:extLst>
          </p:cNvPr>
          <p:cNvSpPr txBox="1"/>
          <p:nvPr/>
        </p:nvSpPr>
        <p:spPr>
          <a:xfrm>
            <a:off x="6924553" y="1866159"/>
            <a:ext cx="37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</a:p>
          <a:p>
            <a:endParaRPr 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495D816-DB4E-CEAE-4A23-E9712FBE97EB}"/>
              </a:ext>
            </a:extLst>
          </p:cNvPr>
          <p:cNvSpPr txBox="1"/>
          <p:nvPr/>
        </p:nvSpPr>
        <p:spPr>
          <a:xfrm>
            <a:off x="6924553" y="2226298"/>
            <a:ext cx="374904" cy="649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E1C45BD-EDC4-61ED-DFCE-1C8279B5A438}"/>
              </a:ext>
            </a:extLst>
          </p:cNvPr>
          <p:cNvSpPr txBox="1"/>
          <p:nvPr/>
        </p:nvSpPr>
        <p:spPr>
          <a:xfrm>
            <a:off x="6924553" y="2571018"/>
            <a:ext cx="37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</a:t>
            </a:r>
          </a:p>
          <a:p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07FEA30-8802-0247-A2C2-C472BF2D2061}"/>
              </a:ext>
            </a:extLst>
          </p:cNvPr>
          <p:cNvSpPr txBox="1"/>
          <p:nvPr/>
        </p:nvSpPr>
        <p:spPr>
          <a:xfrm>
            <a:off x="6924553" y="2941571"/>
            <a:ext cx="37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</a:t>
            </a:r>
          </a:p>
          <a:p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1E2EE2D-0CE9-686D-E3FB-57E39E94C0F8}"/>
              </a:ext>
            </a:extLst>
          </p:cNvPr>
          <p:cNvSpPr txBox="1"/>
          <p:nvPr/>
        </p:nvSpPr>
        <p:spPr>
          <a:xfrm>
            <a:off x="7252611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</a:p>
          <a:p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81A7072-299E-297D-6575-39B110E538FF}"/>
              </a:ext>
            </a:extLst>
          </p:cNvPr>
          <p:cNvSpPr txBox="1"/>
          <p:nvPr/>
        </p:nvSpPr>
        <p:spPr>
          <a:xfrm>
            <a:off x="7524496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</a:p>
          <a:p>
            <a:endParaRPr 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69C0399-1C85-20E8-C57B-56018EDB0D05}"/>
              </a:ext>
            </a:extLst>
          </p:cNvPr>
          <p:cNvSpPr txBox="1"/>
          <p:nvPr/>
        </p:nvSpPr>
        <p:spPr>
          <a:xfrm>
            <a:off x="7798871" y="809548"/>
            <a:ext cx="376767" cy="649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36A02CA-FCDF-9D89-DBD9-FDF3816167D1}"/>
              </a:ext>
            </a:extLst>
          </p:cNvPr>
          <p:cNvSpPr txBox="1"/>
          <p:nvPr/>
        </p:nvSpPr>
        <p:spPr>
          <a:xfrm>
            <a:off x="8070756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</a:p>
          <a:p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2DA2680-2FD3-C656-6F93-578B69F6522D}"/>
              </a:ext>
            </a:extLst>
          </p:cNvPr>
          <p:cNvSpPr txBox="1"/>
          <p:nvPr/>
        </p:nvSpPr>
        <p:spPr>
          <a:xfrm>
            <a:off x="8364141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</a:t>
            </a:r>
          </a:p>
          <a:p>
            <a:endParaRPr lang="en-US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46485DC-C484-C058-5D48-4A90E3A182A6}"/>
              </a:ext>
            </a:extLst>
          </p:cNvPr>
          <p:cNvSpPr txBox="1"/>
          <p:nvPr/>
        </p:nvSpPr>
        <p:spPr>
          <a:xfrm>
            <a:off x="8627310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</a:t>
            </a:r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8243D43-7735-A944-038D-E95A59239821}"/>
              </a:ext>
            </a:extLst>
          </p:cNvPr>
          <p:cNvSpPr txBox="1"/>
          <p:nvPr/>
        </p:nvSpPr>
        <p:spPr>
          <a:xfrm>
            <a:off x="6929718" y="3533557"/>
            <a:ext cx="2569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      s←¯2⌽6↑1</a:t>
            </a:r>
          </a:p>
          <a:p>
            <a:r>
              <a:rPr lang="en-US" dirty="0">
                <a:latin typeface="APL385 Unicode" panose="020B0709000202000203" pitchFamily="49" charset="0"/>
              </a:rPr>
              <a:t>0 0 1 0 0 0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78EE81-B454-FBFD-71FB-89DFDFCA6F53}"/>
              </a:ext>
            </a:extLst>
          </p:cNvPr>
          <p:cNvSpPr txBox="1"/>
          <p:nvPr/>
        </p:nvSpPr>
        <p:spPr>
          <a:xfrm>
            <a:off x="1108123" y="3544367"/>
            <a:ext cx="57792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      m </a:t>
            </a:r>
            <a:r>
              <a:rPr lang="nl-NL" dirty="0">
                <a:latin typeface="APL385 Unicode" panose="020B0709000202000203" pitchFamily="49" charset="0"/>
              </a:rPr>
              <a:t>∨.∧(⍣5) s </a:t>
            </a:r>
          </a:p>
          <a:p>
            <a:r>
              <a:rPr lang="nl-NL" dirty="0">
                <a:latin typeface="APL385 Unicode" panose="020B0709000202000203" pitchFamily="49" charset="0"/>
              </a:rPr>
              <a:t>1 1 1 0 1 0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</a:p>
          <a:p>
            <a:r>
              <a:rPr lang="en-US" dirty="0">
                <a:latin typeface="APL385 Unicode" panose="020B0709000202000203" pitchFamily="49" charset="0"/>
              </a:rPr>
              <a:t>0 0 0 1 0 0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A83A49-4C36-4465-CFF3-3BB793B49D64}"/>
              </a:ext>
            </a:extLst>
          </p:cNvPr>
          <p:cNvSpPr txBox="1"/>
          <p:nvPr/>
        </p:nvSpPr>
        <p:spPr>
          <a:xfrm>
            <a:off x="1108123" y="4190698"/>
            <a:ext cx="1707187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A B C D E F </a:t>
            </a:r>
          </a:p>
        </p:txBody>
      </p:sp>
    </p:spTree>
    <p:extLst>
      <p:ext uri="{BB962C8B-B14F-4D97-AF65-F5344CB8AC3E}">
        <p14:creationId xmlns:p14="http://schemas.microsoft.com/office/powerpoint/2010/main" val="246932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Table 32">
            <a:extLst>
              <a:ext uri="{FF2B5EF4-FFF2-40B4-BE49-F238E27FC236}">
                <a16:creationId xmlns:a16="http://schemas.microsoft.com/office/drawing/2014/main" id="{E779AF62-9F8E-C68C-D4D4-B566A856B29C}"/>
              </a:ext>
            </a:extLst>
          </p:cNvPr>
          <p:cNvGraphicFramePr>
            <a:graphicFrameLocks noGrp="1"/>
          </p:cNvGraphicFramePr>
          <p:nvPr>
            <p:ph idx="10"/>
          </p:nvPr>
        </p:nvGraphicFramePr>
        <p:xfrm>
          <a:off x="7273661" y="1124479"/>
          <a:ext cx="1645920" cy="2194560"/>
        </p:xfrm>
        <a:graphic>
          <a:graphicData uri="http://schemas.openxmlformats.org/drawingml/2006/table">
            <a:tbl>
              <a:tblPr bandRow="1">
                <a:tableStyleId>{073A0DAA-6AF3-43AB-8588-CEC1D06C72B9}</a:tableStyleId>
              </a:tblPr>
              <a:tblGrid>
                <a:gridCol w="274320">
                  <a:extLst>
                    <a:ext uri="{9D8B030D-6E8A-4147-A177-3AD203B41FA5}">
                      <a16:colId xmlns:a16="http://schemas.microsoft.com/office/drawing/2014/main" val="3688081067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2530763030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1547451428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2226223129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534744271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401418294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701843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545783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732832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150878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415271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2206497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472AE930-A474-436F-61A5-FE8B0157C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5926"/>
            <a:ext cx="7984699" cy="685535"/>
          </a:xfrm>
        </p:spPr>
        <p:txBody>
          <a:bodyPr/>
          <a:lstStyle/>
          <a:p>
            <a:r>
              <a:rPr lang="en-US" dirty="0"/>
              <a:t>Inner Product [Electrical Engineering]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07FD96-E241-DA20-2875-3781C507A20F}"/>
              </a:ext>
            </a:extLst>
          </p:cNvPr>
          <p:cNvSpPr/>
          <p:nvPr/>
        </p:nvSpPr>
        <p:spPr>
          <a:xfrm>
            <a:off x="3111126" y="1138401"/>
            <a:ext cx="596637" cy="923330"/>
          </a:xfrm>
          <a:prstGeom prst="rect">
            <a:avLst/>
          </a:prstGeom>
          <a:solidFill>
            <a:srgbClr val="FFFF66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C15E05-EB6E-5625-2C3A-4A4855CBB7A2}"/>
              </a:ext>
            </a:extLst>
          </p:cNvPr>
          <p:cNvSpPr/>
          <p:nvPr/>
        </p:nvSpPr>
        <p:spPr>
          <a:xfrm>
            <a:off x="5490712" y="1139230"/>
            <a:ext cx="591829" cy="923330"/>
          </a:xfrm>
          <a:prstGeom prst="rect">
            <a:avLst/>
          </a:prstGeom>
          <a:solidFill>
            <a:srgbClr val="FFFF66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C0D936-DAFF-7917-7536-AF45761CA16B}"/>
              </a:ext>
            </a:extLst>
          </p:cNvPr>
          <p:cNvSpPr/>
          <p:nvPr/>
        </p:nvSpPr>
        <p:spPr>
          <a:xfrm>
            <a:off x="2334375" y="2383009"/>
            <a:ext cx="590226" cy="923330"/>
          </a:xfrm>
          <a:prstGeom prst="rect">
            <a:avLst/>
          </a:prstGeom>
          <a:solidFill>
            <a:srgbClr val="FFFF66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7D4101B-9651-955D-24E1-BFB2869F2465}"/>
              </a:ext>
            </a:extLst>
          </p:cNvPr>
          <p:cNvSpPr/>
          <p:nvPr/>
        </p:nvSpPr>
        <p:spPr>
          <a:xfrm>
            <a:off x="3733274" y="2383009"/>
            <a:ext cx="615873" cy="923330"/>
          </a:xfrm>
          <a:prstGeom prst="rect">
            <a:avLst/>
          </a:prstGeom>
          <a:solidFill>
            <a:srgbClr val="FFFF66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ACF14E8-CDC1-948F-0FAE-12ED75B21461}"/>
              </a:ext>
            </a:extLst>
          </p:cNvPr>
          <p:cNvSpPr/>
          <p:nvPr/>
        </p:nvSpPr>
        <p:spPr>
          <a:xfrm>
            <a:off x="367289" y="2389180"/>
            <a:ext cx="519798" cy="917159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23" name="Connector: Curved 22">
            <a:extLst>
              <a:ext uri="{FF2B5EF4-FFF2-40B4-BE49-F238E27FC236}">
                <a16:creationId xmlns:a16="http://schemas.microsoft.com/office/drawing/2014/main" id="{32AC244B-E25E-91E3-E94C-25FB399A7B52}"/>
              </a:ext>
            </a:extLst>
          </p:cNvPr>
          <p:cNvCxnSpPr>
            <a:cxnSpLocks/>
          </p:cNvCxnSpPr>
          <p:nvPr/>
        </p:nvCxnSpPr>
        <p:spPr>
          <a:xfrm flipH="1">
            <a:off x="367289" y="2844674"/>
            <a:ext cx="519798" cy="12700"/>
          </a:xfrm>
          <a:prstGeom prst="curvedConnector5">
            <a:avLst>
              <a:gd name="adj1" fmla="val -43979"/>
              <a:gd name="adj2" fmla="val -5372236"/>
              <a:gd name="adj3" fmla="val 143979"/>
            </a:avLst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C78186E-ECF5-BAC3-63C4-8345FB919B20}"/>
              </a:ext>
            </a:extLst>
          </p:cNvPr>
          <p:cNvCxnSpPr>
            <a:stCxn id="13" idx="3"/>
            <a:endCxn id="9" idx="1"/>
          </p:cNvCxnSpPr>
          <p:nvPr/>
        </p:nvCxnSpPr>
        <p:spPr>
          <a:xfrm flipV="1">
            <a:off x="887087" y="2844674"/>
            <a:ext cx="1447288" cy="308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2C711DBB-8C2D-333F-AA2D-168CCD49B86D}"/>
              </a:ext>
            </a:extLst>
          </p:cNvPr>
          <p:cNvCxnSpPr>
            <a:stCxn id="9" idx="3"/>
            <a:endCxn id="10" idx="1"/>
          </p:cNvCxnSpPr>
          <p:nvPr/>
        </p:nvCxnSpPr>
        <p:spPr>
          <a:xfrm>
            <a:off x="2924601" y="2844674"/>
            <a:ext cx="80867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EF1CE9EE-EADD-CC2F-80ED-FAF5EC2D1A59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4349147" y="2844674"/>
            <a:ext cx="1317535" cy="127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F274EADE-9211-4053-F0DA-2FF16940F02C}"/>
              </a:ext>
            </a:extLst>
          </p:cNvPr>
          <p:cNvCxnSpPr>
            <a:cxnSpLocks/>
            <a:stCxn id="10" idx="0"/>
          </p:cNvCxnSpPr>
          <p:nvPr/>
        </p:nvCxnSpPr>
        <p:spPr>
          <a:xfrm flipH="1" flipV="1">
            <a:off x="3740945" y="2061731"/>
            <a:ext cx="300266" cy="32127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Connector: Curved 11">
            <a:extLst>
              <a:ext uri="{FF2B5EF4-FFF2-40B4-BE49-F238E27FC236}">
                <a16:creationId xmlns:a16="http://schemas.microsoft.com/office/drawing/2014/main" id="{8001B87E-659A-F8FC-438C-A57D4CD3CE19}"/>
              </a:ext>
            </a:extLst>
          </p:cNvPr>
          <p:cNvCxnSpPr>
            <a:stCxn id="7" idx="0"/>
            <a:endCxn id="8" idx="0"/>
          </p:cNvCxnSpPr>
          <p:nvPr/>
        </p:nvCxnSpPr>
        <p:spPr>
          <a:xfrm rot="16200000" flipH="1">
            <a:off x="4597621" y="-49776"/>
            <a:ext cx="829" cy="2377182"/>
          </a:xfrm>
          <a:prstGeom prst="curvedConnector3">
            <a:avLst>
              <a:gd name="adj1" fmla="val -27575392"/>
            </a:avLst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8C75211-8BD3-FF54-1852-D127DC63ADB2}"/>
              </a:ext>
            </a:extLst>
          </p:cNvPr>
          <p:cNvCxnSpPr>
            <a:stCxn id="8" idx="1"/>
            <a:endCxn id="7" idx="3"/>
          </p:cNvCxnSpPr>
          <p:nvPr/>
        </p:nvCxnSpPr>
        <p:spPr>
          <a:xfrm flipH="1" flipV="1">
            <a:off x="3707763" y="1600066"/>
            <a:ext cx="1782949" cy="8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8A9EC57-96FC-429D-33F5-03C3FA89B16D}"/>
              </a:ext>
            </a:extLst>
          </p:cNvPr>
          <p:cNvCxnSpPr>
            <a:cxnSpLocks/>
            <a:endCxn id="9" idx="0"/>
          </p:cNvCxnSpPr>
          <p:nvPr/>
        </p:nvCxnSpPr>
        <p:spPr>
          <a:xfrm flipH="1">
            <a:off x="2629488" y="2043110"/>
            <a:ext cx="452180" cy="33989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B0670C9F-2DE6-E9DF-B449-748D264A1684}"/>
              </a:ext>
            </a:extLst>
          </p:cNvPr>
          <p:cNvSpPr/>
          <p:nvPr/>
        </p:nvSpPr>
        <p:spPr>
          <a:xfrm>
            <a:off x="5653220" y="2395709"/>
            <a:ext cx="566181" cy="923330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E696105-C09E-8A6C-433E-DA7AFA7F73B2}"/>
              </a:ext>
            </a:extLst>
          </p:cNvPr>
          <p:cNvSpPr txBox="1"/>
          <p:nvPr/>
        </p:nvSpPr>
        <p:spPr>
          <a:xfrm>
            <a:off x="6923622" y="1124479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</a:p>
          <a:p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88D8503-69AE-A6C6-2E14-9206AAC9E0E2}"/>
              </a:ext>
            </a:extLst>
          </p:cNvPr>
          <p:cNvSpPr txBox="1"/>
          <p:nvPr/>
        </p:nvSpPr>
        <p:spPr>
          <a:xfrm>
            <a:off x="6924553" y="1504952"/>
            <a:ext cx="37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</a:p>
          <a:p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9F66D12-5A8A-AD43-D042-23AB223A2EF9}"/>
              </a:ext>
            </a:extLst>
          </p:cNvPr>
          <p:cNvSpPr txBox="1"/>
          <p:nvPr/>
        </p:nvSpPr>
        <p:spPr>
          <a:xfrm>
            <a:off x="6924553" y="1866159"/>
            <a:ext cx="37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</a:p>
          <a:p>
            <a:endParaRPr 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495D816-DB4E-CEAE-4A23-E9712FBE97EB}"/>
              </a:ext>
            </a:extLst>
          </p:cNvPr>
          <p:cNvSpPr txBox="1"/>
          <p:nvPr/>
        </p:nvSpPr>
        <p:spPr>
          <a:xfrm>
            <a:off x="6924553" y="2226298"/>
            <a:ext cx="374904" cy="649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E1C45BD-EDC4-61ED-DFCE-1C8279B5A438}"/>
              </a:ext>
            </a:extLst>
          </p:cNvPr>
          <p:cNvSpPr txBox="1"/>
          <p:nvPr/>
        </p:nvSpPr>
        <p:spPr>
          <a:xfrm>
            <a:off x="6924553" y="2571018"/>
            <a:ext cx="37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</a:t>
            </a:r>
          </a:p>
          <a:p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07FEA30-8802-0247-A2C2-C472BF2D2061}"/>
              </a:ext>
            </a:extLst>
          </p:cNvPr>
          <p:cNvSpPr txBox="1"/>
          <p:nvPr/>
        </p:nvSpPr>
        <p:spPr>
          <a:xfrm>
            <a:off x="6924553" y="2941571"/>
            <a:ext cx="37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</a:t>
            </a:r>
          </a:p>
          <a:p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1E2EE2D-0CE9-686D-E3FB-57E39E94C0F8}"/>
              </a:ext>
            </a:extLst>
          </p:cNvPr>
          <p:cNvSpPr txBox="1"/>
          <p:nvPr/>
        </p:nvSpPr>
        <p:spPr>
          <a:xfrm>
            <a:off x="7252611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</a:p>
          <a:p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81A7072-299E-297D-6575-39B110E538FF}"/>
              </a:ext>
            </a:extLst>
          </p:cNvPr>
          <p:cNvSpPr txBox="1"/>
          <p:nvPr/>
        </p:nvSpPr>
        <p:spPr>
          <a:xfrm>
            <a:off x="7524496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</a:p>
          <a:p>
            <a:endParaRPr 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69C0399-1C85-20E8-C57B-56018EDB0D05}"/>
              </a:ext>
            </a:extLst>
          </p:cNvPr>
          <p:cNvSpPr txBox="1"/>
          <p:nvPr/>
        </p:nvSpPr>
        <p:spPr>
          <a:xfrm>
            <a:off x="7798871" y="809548"/>
            <a:ext cx="376767" cy="649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36A02CA-FCDF-9D89-DBD9-FDF3816167D1}"/>
              </a:ext>
            </a:extLst>
          </p:cNvPr>
          <p:cNvSpPr txBox="1"/>
          <p:nvPr/>
        </p:nvSpPr>
        <p:spPr>
          <a:xfrm>
            <a:off x="8070756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</a:p>
          <a:p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2DA2680-2FD3-C656-6F93-578B69F6522D}"/>
              </a:ext>
            </a:extLst>
          </p:cNvPr>
          <p:cNvSpPr txBox="1"/>
          <p:nvPr/>
        </p:nvSpPr>
        <p:spPr>
          <a:xfrm>
            <a:off x="8364141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</a:t>
            </a:r>
          </a:p>
          <a:p>
            <a:endParaRPr lang="en-US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46485DC-C484-C058-5D48-4A90E3A182A6}"/>
              </a:ext>
            </a:extLst>
          </p:cNvPr>
          <p:cNvSpPr txBox="1"/>
          <p:nvPr/>
        </p:nvSpPr>
        <p:spPr>
          <a:xfrm>
            <a:off x="8627310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</a:t>
            </a:r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8243D43-7735-A944-038D-E95A59239821}"/>
              </a:ext>
            </a:extLst>
          </p:cNvPr>
          <p:cNvSpPr txBox="1"/>
          <p:nvPr/>
        </p:nvSpPr>
        <p:spPr>
          <a:xfrm>
            <a:off x="6929718" y="3533557"/>
            <a:ext cx="2569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      s←¯2⌽6↑1</a:t>
            </a:r>
          </a:p>
          <a:p>
            <a:r>
              <a:rPr lang="en-US" dirty="0">
                <a:latin typeface="APL385 Unicode" panose="020B0709000202000203" pitchFamily="49" charset="0"/>
              </a:rPr>
              <a:t>0 0 1 0 0 0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78EE81-B454-FBFD-71FB-89DFDFCA6F53}"/>
              </a:ext>
            </a:extLst>
          </p:cNvPr>
          <p:cNvSpPr txBox="1"/>
          <p:nvPr/>
        </p:nvSpPr>
        <p:spPr>
          <a:xfrm>
            <a:off x="1108123" y="3544367"/>
            <a:ext cx="57792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      m </a:t>
            </a:r>
            <a:r>
              <a:rPr lang="nl-NL" dirty="0">
                <a:latin typeface="APL385 Unicode" panose="020B0709000202000203" pitchFamily="49" charset="0"/>
              </a:rPr>
              <a:t>∨.∧(⍣6) s </a:t>
            </a:r>
          </a:p>
          <a:p>
            <a:r>
              <a:rPr lang="nl-NL" dirty="0">
                <a:latin typeface="APL385 Unicode" panose="020B0709000202000203" pitchFamily="49" charset="0"/>
              </a:rPr>
              <a:t>1 1 1 1 0 0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</a:p>
          <a:p>
            <a:r>
              <a:rPr lang="en-US" dirty="0">
                <a:latin typeface="APL385 Unicode" panose="020B0709000202000203" pitchFamily="49" charset="0"/>
              </a:rPr>
              <a:t>0 0 0 1 0 0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A83A49-4C36-4465-CFF3-3BB793B49D64}"/>
              </a:ext>
            </a:extLst>
          </p:cNvPr>
          <p:cNvSpPr txBox="1"/>
          <p:nvPr/>
        </p:nvSpPr>
        <p:spPr>
          <a:xfrm>
            <a:off x="1108123" y="4190698"/>
            <a:ext cx="1707187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A B C D E F </a:t>
            </a:r>
          </a:p>
        </p:txBody>
      </p:sp>
    </p:spTree>
    <p:extLst>
      <p:ext uri="{BB962C8B-B14F-4D97-AF65-F5344CB8AC3E}">
        <p14:creationId xmlns:p14="http://schemas.microsoft.com/office/powerpoint/2010/main" val="3911066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Table 32">
            <a:extLst>
              <a:ext uri="{FF2B5EF4-FFF2-40B4-BE49-F238E27FC236}">
                <a16:creationId xmlns:a16="http://schemas.microsoft.com/office/drawing/2014/main" id="{E779AF62-9F8E-C68C-D4D4-B566A856B29C}"/>
              </a:ext>
            </a:extLst>
          </p:cNvPr>
          <p:cNvGraphicFramePr>
            <a:graphicFrameLocks noGrp="1"/>
          </p:cNvGraphicFramePr>
          <p:nvPr>
            <p:ph idx="10"/>
          </p:nvPr>
        </p:nvGraphicFramePr>
        <p:xfrm>
          <a:off x="7273661" y="1124479"/>
          <a:ext cx="1645920" cy="2194560"/>
        </p:xfrm>
        <a:graphic>
          <a:graphicData uri="http://schemas.openxmlformats.org/drawingml/2006/table">
            <a:tbl>
              <a:tblPr bandRow="1">
                <a:tableStyleId>{073A0DAA-6AF3-43AB-8588-CEC1D06C72B9}</a:tableStyleId>
              </a:tblPr>
              <a:tblGrid>
                <a:gridCol w="274320">
                  <a:extLst>
                    <a:ext uri="{9D8B030D-6E8A-4147-A177-3AD203B41FA5}">
                      <a16:colId xmlns:a16="http://schemas.microsoft.com/office/drawing/2014/main" val="3688081067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2530763030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1547451428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2226223129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534744271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401418294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701843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545783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732832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150878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415271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2206497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472AE930-A474-436F-61A5-FE8B0157C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5926"/>
            <a:ext cx="7984699" cy="685535"/>
          </a:xfrm>
        </p:spPr>
        <p:txBody>
          <a:bodyPr/>
          <a:lstStyle/>
          <a:p>
            <a:r>
              <a:rPr lang="en-US" dirty="0"/>
              <a:t>Inner Product [Electrical Engineering]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07FD96-E241-DA20-2875-3781C507A20F}"/>
              </a:ext>
            </a:extLst>
          </p:cNvPr>
          <p:cNvSpPr/>
          <p:nvPr/>
        </p:nvSpPr>
        <p:spPr>
          <a:xfrm>
            <a:off x="3111126" y="1138401"/>
            <a:ext cx="596637" cy="923330"/>
          </a:xfrm>
          <a:prstGeom prst="rect">
            <a:avLst/>
          </a:prstGeom>
          <a:solidFill>
            <a:srgbClr val="FFFF66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C15E05-EB6E-5625-2C3A-4A4855CBB7A2}"/>
              </a:ext>
            </a:extLst>
          </p:cNvPr>
          <p:cNvSpPr/>
          <p:nvPr/>
        </p:nvSpPr>
        <p:spPr>
          <a:xfrm>
            <a:off x="5490712" y="1139230"/>
            <a:ext cx="591829" cy="923330"/>
          </a:xfrm>
          <a:prstGeom prst="rect">
            <a:avLst/>
          </a:prstGeom>
          <a:solidFill>
            <a:srgbClr val="FFFF66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C0D936-DAFF-7917-7536-AF45761CA16B}"/>
              </a:ext>
            </a:extLst>
          </p:cNvPr>
          <p:cNvSpPr/>
          <p:nvPr/>
        </p:nvSpPr>
        <p:spPr>
          <a:xfrm>
            <a:off x="2334375" y="2383009"/>
            <a:ext cx="590226" cy="923330"/>
          </a:xfrm>
          <a:prstGeom prst="rect">
            <a:avLst/>
          </a:prstGeom>
          <a:solidFill>
            <a:srgbClr val="FFFF66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7D4101B-9651-955D-24E1-BFB2869F2465}"/>
              </a:ext>
            </a:extLst>
          </p:cNvPr>
          <p:cNvSpPr/>
          <p:nvPr/>
        </p:nvSpPr>
        <p:spPr>
          <a:xfrm>
            <a:off x="3733274" y="2383009"/>
            <a:ext cx="615873" cy="923330"/>
          </a:xfrm>
          <a:prstGeom prst="rect">
            <a:avLst/>
          </a:prstGeom>
          <a:solidFill>
            <a:srgbClr val="FFFF66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ACF14E8-CDC1-948F-0FAE-12ED75B21461}"/>
              </a:ext>
            </a:extLst>
          </p:cNvPr>
          <p:cNvSpPr/>
          <p:nvPr/>
        </p:nvSpPr>
        <p:spPr>
          <a:xfrm>
            <a:off x="367289" y="2389180"/>
            <a:ext cx="519798" cy="917159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23" name="Connector: Curved 22">
            <a:extLst>
              <a:ext uri="{FF2B5EF4-FFF2-40B4-BE49-F238E27FC236}">
                <a16:creationId xmlns:a16="http://schemas.microsoft.com/office/drawing/2014/main" id="{32AC244B-E25E-91E3-E94C-25FB399A7B52}"/>
              </a:ext>
            </a:extLst>
          </p:cNvPr>
          <p:cNvCxnSpPr>
            <a:cxnSpLocks/>
          </p:cNvCxnSpPr>
          <p:nvPr/>
        </p:nvCxnSpPr>
        <p:spPr>
          <a:xfrm flipH="1">
            <a:off x="367289" y="2844674"/>
            <a:ext cx="519798" cy="12700"/>
          </a:xfrm>
          <a:prstGeom prst="curvedConnector5">
            <a:avLst>
              <a:gd name="adj1" fmla="val -43979"/>
              <a:gd name="adj2" fmla="val -5372236"/>
              <a:gd name="adj3" fmla="val 143979"/>
            </a:avLst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C78186E-ECF5-BAC3-63C4-8345FB919B20}"/>
              </a:ext>
            </a:extLst>
          </p:cNvPr>
          <p:cNvCxnSpPr>
            <a:stCxn id="13" idx="3"/>
            <a:endCxn id="9" idx="1"/>
          </p:cNvCxnSpPr>
          <p:nvPr/>
        </p:nvCxnSpPr>
        <p:spPr>
          <a:xfrm flipV="1">
            <a:off x="887087" y="2844674"/>
            <a:ext cx="1447288" cy="308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2C711DBB-8C2D-333F-AA2D-168CCD49B86D}"/>
              </a:ext>
            </a:extLst>
          </p:cNvPr>
          <p:cNvCxnSpPr>
            <a:stCxn id="9" idx="3"/>
            <a:endCxn id="10" idx="1"/>
          </p:cNvCxnSpPr>
          <p:nvPr/>
        </p:nvCxnSpPr>
        <p:spPr>
          <a:xfrm>
            <a:off x="2924601" y="2844674"/>
            <a:ext cx="80867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EF1CE9EE-EADD-CC2F-80ED-FAF5EC2D1A59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4349147" y="2844674"/>
            <a:ext cx="1317535" cy="127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F274EADE-9211-4053-F0DA-2FF16940F02C}"/>
              </a:ext>
            </a:extLst>
          </p:cNvPr>
          <p:cNvCxnSpPr>
            <a:cxnSpLocks/>
            <a:stCxn id="10" idx="0"/>
          </p:cNvCxnSpPr>
          <p:nvPr/>
        </p:nvCxnSpPr>
        <p:spPr>
          <a:xfrm flipH="1" flipV="1">
            <a:off x="3740945" y="2061731"/>
            <a:ext cx="300266" cy="32127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Connector: Curved 11">
            <a:extLst>
              <a:ext uri="{FF2B5EF4-FFF2-40B4-BE49-F238E27FC236}">
                <a16:creationId xmlns:a16="http://schemas.microsoft.com/office/drawing/2014/main" id="{8001B87E-659A-F8FC-438C-A57D4CD3CE19}"/>
              </a:ext>
            </a:extLst>
          </p:cNvPr>
          <p:cNvCxnSpPr>
            <a:stCxn id="7" idx="0"/>
            <a:endCxn id="8" idx="0"/>
          </p:cNvCxnSpPr>
          <p:nvPr/>
        </p:nvCxnSpPr>
        <p:spPr>
          <a:xfrm rot="16200000" flipH="1">
            <a:off x="4597621" y="-49776"/>
            <a:ext cx="829" cy="2377182"/>
          </a:xfrm>
          <a:prstGeom prst="curvedConnector3">
            <a:avLst>
              <a:gd name="adj1" fmla="val -27575392"/>
            </a:avLst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8C75211-8BD3-FF54-1852-D127DC63ADB2}"/>
              </a:ext>
            </a:extLst>
          </p:cNvPr>
          <p:cNvCxnSpPr>
            <a:stCxn id="8" idx="1"/>
            <a:endCxn id="7" idx="3"/>
          </p:cNvCxnSpPr>
          <p:nvPr/>
        </p:nvCxnSpPr>
        <p:spPr>
          <a:xfrm flipH="1" flipV="1">
            <a:off x="3707763" y="1600066"/>
            <a:ext cx="1782949" cy="8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8A9EC57-96FC-429D-33F5-03C3FA89B16D}"/>
              </a:ext>
            </a:extLst>
          </p:cNvPr>
          <p:cNvCxnSpPr>
            <a:cxnSpLocks/>
            <a:endCxn id="9" idx="0"/>
          </p:cNvCxnSpPr>
          <p:nvPr/>
        </p:nvCxnSpPr>
        <p:spPr>
          <a:xfrm flipH="1">
            <a:off x="2629488" y="2043110"/>
            <a:ext cx="452180" cy="33989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B0670C9F-2DE6-E9DF-B449-748D264A1684}"/>
              </a:ext>
            </a:extLst>
          </p:cNvPr>
          <p:cNvSpPr/>
          <p:nvPr/>
        </p:nvSpPr>
        <p:spPr>
          <a:xfrm>
            <a:off x="5653220" y="2395709"/>
            <a:ext cx="566181" cy="923330"/>
          </a:xfrm>
          <a:prstGeom prst="rect">
            <a:avLst/>
          </a:prstGeom>
          <a:solidFill>
            <a:srgbClr val="FFFF66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E696105-C09E-8A6C-433E-DA7AFA7F73B2}"/>
              </a:ext>
            </a:extLst>
          </p:cNvPr>
          <p:cNvSpPr txBox="1"/>
          <p:nvPr/>
        </p:nvSpPr>
        <p:spPr>
          <a:xfrm>
            <a:off x="6923622" y="1124479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</a:p>
          <a:p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88D8503-69AE-A6C6-2E14-9206AAC9E0E2}"/>
              </a:ext>
            </a:extLst>
          </p:cNvPr>
          <p:cNvSpPr txBox="1"/>
          <p:nvPr/>
        </p:nvSpPr>
        <p:spPr>
          <a:xfrm>
            <a:off x="6924553" y="1504952"/>
            <a:ext cx="37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</a:p>
          <a:p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9F66D12-5A8A-AD43-D042-23AB223A2EF9}"/>
              </a:ext>
            </a:extLst>
          </p:cNvPr>
          <p:cNvSpPr txBox="1"/>
          <p:nvPr/>
        </p:nvSpPr>
        <p:spPr>
          <a:xfrm>
            <a:off x="6924553" y="1866159"/>
            <a:ext cx="37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</a:p>
          <a:p>
            <a:endParaRPr 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495D816-DB4E-CEAE-4A23-E9712FBE97EB}"/>
              </a:ext>
            </a:extLst>
          </p:cNvPr>
          <p:cNvSpPr txBox="1"/>
          <p:nvPr/>
        </p:nvSpPr>
        <p:spPr>
          <a:xfrm>
            <a:off x="6924553" y="2226298"/>
            <a:ext cx="374904" cy="649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E1C45BD-EDC4-61ED-DFCE-1C8279B5A438}"/>
              </a:ext>
            </a:extLst>
          </p:cNvPr>
          <p:cNvSpPr txBox="1"/>
          <p:nvPr/>
        </p:nvSpPr>
        <p:spPr>
          <a:xfrm>
            <a:off x="6924553" y="2571018"/>
            <a:ext cx="37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</a:t>
            </a:r>
          </a:p>
          <a:p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07FEA30-8802-0247-A2C2-C472BF2D2061}"/>
              </a:ext>
            </a:extLst>
          </p:cNvPr>
          <p:cNvSpPr txBox="1"/>
          <p:nvPr/>
        </p:nvSpPr>
        <p:spPr>
          <a:xfrm>
            <a:off x="6924553" y="2941571"/>
            <a:ext cx="37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</a:t>
            </a:r>
          </a:p>
          <a:p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1E2EE2D-0CE9-686D-E3FB-57E39E94C0F8}"/>
              </a:ext>
            </a:extLst>
          </p:cNvPr>
          <p:cNvSpPr txBox="1"/>
          <p:nvPr/>
        </p:nvSpPr>
        <p:spPr>
          <a:xfrm>
            <a:off x="7252611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</a:p>
          <a:p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81A7072-299E-297D-6575-39B110E538FF}"/>
              </a:ext>
            </a:extLst>
          </p:cNvPr>
          <p:cNvSpPr txBox="1"/>
          <p:nvPr/>
        </p:nvSpPr>
        <p:spPr>
          <a:xfrm>
            <a:off x="7524496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</a:p>
          <a:p>
            <a:endParaRPr 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69C0399-1C85-20E8-C57B-56018EDB0D05}"/>
              </a:ext>
            </a:extLst>
          </p:cNvPr>
          <p:cNvSpPr txBox="1"/>
          <p:nvPr/>
        </p:nvSpPr>
        <p:spPr>
          <a:xfrm>
            <a:off x="7798871" y="809548"/>
            <a:ext cx="376767" cy="649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36A02CA-FCDF-9D89-DBD9-FDF3816167D1}"/>
              </a:ext>
            </a:extLst>
          </p:cNvPr>
          <p:cNvSpPr txBox="1"/>
          <p:nvPr/>
        </p:nvSpPr>
        <p:spPr>
          <a:xfrm>
            <a:off x="8070756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</a:p>
          <a:p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2DA2680-2FD3-C656-6F93-578B69F6522D}"/>
              </a:ext>
            </a:extLst>
          </p:cNvPr>
          <p:cNvSpPr txBox="1"/>
          <p:nvPr/>
        </p:nvSpPr>
        <p:spPr>
          <a:xfrm>
            <a:off x="8364141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</a:t>
            </a:r>
          </a:p>
          <a:p>
            <a:endParaRPr lang="en-US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46485DC-C484-C058-5D48-4A90E3A182A6}"/>
              </a:ext>
            </a:extLst>
          </p:cNvPr>
          <p:cNvSpPr txBox="1"/>
          <p:nvPr/>
        </p:nvSpPr>
        <p:spPr>
          <a:xfrm>
            <a:off x="8627310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</a:t>
            </a:r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8243D43-7735-A944-038D-E95A59239821}"/>
              </a:ext>
            </a:extLst>
          </p:cNvPr>
          <p:cNvSpPr txBox="1"/>
          <p:nvPr/>
        </p:nvSpPr>
        <p:spPr>
          <a:xfrm>
            <a:off x="6929718" y="3533557"/>
            <a:ext cx="2569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      s←¯2⌽6↑1</a:t>
            </a:r>
          </a:p>
          <a:p>
            <a:r>
              <a:rPr lang="en-US" dirty="0">
                <a:latin typeface="APL385 Unicode" panose="020B0709000202000203" pitchFamily="49" charset="0"/>
              </a:rPr>
              <a:t>0 0 1 0 0 0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78EE81-B454-FBFD-71FB-89DFDFCA6F53}"/>
              </a:ext>
            </a:extLst>
          </p:cNvPr>
          <p:cNvSpPr txBox="1"/>
          <p:nvPr/>
        </p:nvSpPr>
        <p:spPr>
          <a:xfrm>
            <a:off x="1108123" y="3544367"/>
            <a:ext cx="57792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      m </a:t>
            </a:r>
            <a:r>
              <a:rPr lang="nl-NL" dirty="0">
                <a:latin typeface="APL385 Unicode" panose="020B0709000202000203" pitchFamily="49" charset="0"/>
              </a:rPr>
              <a:t>∨.∧(⍣7) s </a:t>
            </a:r>
          </a:p>
          <a:p>
            <a:r>
              <a:rPr lang="nl-NL" dirty="0">
                <a:latin typeface="APL385 Unicode" panose="020B0709000202000203" pitchFamily="49" charset="0"/>
              </a:rPr>
              <a:t>1 1 1 1 1 0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</a:p>
          <a:p>
            <a:r>
              <a:rPr lang="en-US" dirty="0">
                <a:latin typeface="APL385 Unicode" panose="020B0709000202000203" pitchFamily="49" charset="0"/>
              </a:rPr>
              <a:t>0 0 0 1 0 0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A83A49-4C36-4465-CFF3-3BB793B49D64}"/>
              </a:ext>
            </a:extLst>
          </p:cNvPr>
          <p:cNvSpPr txBox="1"/>
          <p:nvPr/>
        </p:nvSpPr>
        <p:spPr>
          <a:xfrm>
            <a:off x="1108123" y="4190698"/>
            <a:ext cx="1707187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A B C D E F </a:t>
            </a:r>
          </a:p>
        </p:txBody>
      </p:sp>
    </p:spTree>
    <p:extLst>
      <p:ext uri="{BB962C8B-B14F-4D97-AF65-F5344CB8AC3E}">
        <p14:creationId xmlns:p14="http://schemas.microsoft.com/office/powerpoint/2010/main" val="2222681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Table 32">
            <a:extLst>
              <a:ext uri="{FF2B5EF4-FFF2-40B4-BE49-F238E27FC236}">
                <a16:creationId xmlns:a16="http://schemas.microsoft.com/office/drawing/2014/main" id="{E779AF62-9F8E-C68C-D4D4-B566A856B29C}"/>
              </a:ext>
            </a:extLst>
          </p:cNvPr>
          <p:cNvGraphicFramePr>
            <a:graphicFrameLocks noGrp="1"/>
          </p:cNvGraphicFramePr>
          <p:nvPr>
            <p:ph idx="10"/>
          </p:nvPr>
        </p:nvGraphicFramePr>
        <p:xfrm>
          <a:off x="7273661" y="1124479"/>
          <a:ext cx="1645920" cy="2194560"/>
        </p:xfrm>
        <a:graphic>
          <a:graphicData uri="http://schemas.openxmlformats.org/drawingml/2006/table">
            <a:tbl>
              <a:tblPr bandRow="1">
                <a:tableStyleId>{073A0DAA-6AF3-43AB-8588-CEC1D06C72B9}</a:tableStyleId>
              </a:tblPr>
              <a:tblGrid>
                <a:gridCol w="274320">
                  <a:extLst>
                    <a:ext uri="{9D8B030D-6E8A-4147-A177-3AD203B41FA5}">
                      <a16:colId xmlns:a16="http://schemas.microsoft.com/office/drawing/2014/main" val="3688081067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2530763030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1547451428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2226223129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534744271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401418294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701843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545783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732832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150878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415271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2206497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472AE930-A474-436F-61A5-FE8B0157C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5926"/>
            <a:ext cx="7984699" cy="685535"/>
          </a:xfrm>
        </p:spPr>
        <p:txBody>
          <a:bodyPr/>
          <a:lstStyle/>
          <a:p>
            <a:r>
              <a:rPr lang="en-US" dirty="0"/>
              <a:t>Inner Product [Electrical Engineering]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07FD96-E241-DA20-2875-3781C507A20F}"/>
              </a:ext>
            </a:extLst>
          </p:cNvPr>
          <p:cNvSpPr/>
          <p:nvPr/>
        </p:nvSpPr>
        <p:spPr>
          <a:xfrm>
            <a:off x="3111126" y="1138401"/>
            <a:ext cx="596637" cy="923330"/>
          </a:xfrm>
          <a:prstGeom prst="rect">
            <a:avLst/>
          </a:prstGeom>
          <a:solidFill>
            <a:srgbClr val="FFFF66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C15E05-EB6E-5625-2C3A-4A4855CBB7A2}"/>
              </a:ext>
            </a:extLst>
          </p:cNvPr>
          <p:cNvSpPr/>
          <p:nvPr/>
        </p:nvSpPr>
        <p:spPr>
          <a:xfrm>
            <a:off x="5490712" y="1139230"/>
            <a:ext cx="591829" cy="923330"/>
          </a:xfrm>
          <a:prstGeom prst="rect">
            <a:avLst/>
          </a:prstGeom>
          <a:solidFill>
            <a:srgbClr val="FFFF66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C0D936-DAFF-7917-7536-AF45761CA16B}"/>
              </a:ext>
            </a:extLst>
          </p:cNvPr>
          <p:cNvSpPr/>
          <p:nvPr/>
        </p:nvSpPr>
        <p:spPr>
          <a:xfrm>
            <a:off x="2334375" y="2383009"/>
            <a:ext cx="590226" cy="923330"/>
          </a:xfrm>
          <a:prstGeom prst="rect">
            <a:avLst/>
          </a:prstGeom>
          <a:solidFill>
            <a:srgbClr val="FFFF66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7D4101B-9651-955D-24E1-BFB2869F2465}"/>
              </a:ext>
            </a:extLst>
          </p:cNvPr>
          <p:cNvSpPr/>
          <p:nvPr/>
        </p:nvSpPr>
        <p:spPr>
          <a:xfrm>
            <a:off x="3733274" y="2383009"/>
            <a:ext cx="615873" cy="923330"/>
          </a:xfrm>
          <a:prstGeom prst="rect">
            <a:avLst/>
          </a:prstGeom>
          <a:solidFill>
            <a:srgbClr val="FFFF66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ACF14E8-CDC1-948F-0FAE-12ED75B21461}"/>
              </a:ext>
            </a:extLst>
          </p:cNvPr>
          <p:cNvSpPr/>
          <p:nvPr/>
        </p:nvSpPr>
        <p:spPr>
          <a:xfrm>
            <a:off x="367289" y="2389180"/>
            <a:ext cx="519798" cy="917159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23" name="Connector: Curved 22">
            <a:extLst>
              <a:ext uri="{FF2B5EF4-FFF2-40B4-BE49-F238E27FC236}">
                <a16:creationId xmlns:a16="http://schemas.microsoft.com/office/drawing/2014/main" id="{32AC244B-E25E-91E3-E94C-25FB399A7B52}"/>
              </a:ext>
            </a:extLst>
          </p:cNvPr>
          <p:cNvCxnSpPr>
            <a:cxnSpLocks/>
          </p:cNvCxnSpPr>
          <p:nvPr/>
        </p:nvCxnSpPr>
        <p:spPr>
          <a:xfrm flipH="1">
            <a:off x="367289" y="2844674"/>
            <a:ext cx="519798" cy="12700"/>
          </a:xfrm>
          <a:prstGeom prst="curvedConnector5">
            <a:avLst>
              <a:gd name="adj1" fmla="val -43979"/>
              <a:gd name="adj2" fmla="val -5372236"/>
              <a:gd name="adj3" fmla="val 143979"/>
            </a:avLst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C78186E-ECF5-BAC3-63C4-8345FB919B20}"/>
              </a:ext>
            </a:extLst>
          </p:cNvPr>
          <p:cNvCxnSpPr>
            <a:stCxn id="13" idx="3"/>
            <a:endCxn id="9" idx="1"/>
          </p:cNvCxnSpPr>
          <p:nvPr/>
        </p:nvCxnSpPr>
        <p:spPr>
          <a:xfrm flipV="1">
            <a:off x="887087" y="2844674"/>
            <a:ext cx="1447288" cy="308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2C711DBB-8C2D-333F-AA2D-168CCD49B86D}"/>
              </a:ext>
            </a:extLst>
          </p:cNvPr>
          <p:cNvCxnSpPr>
            <a:stCxn id="9" idx="3"/>
            <a:endCxn id="10" idx="1"/>
          </p:cNvCxnSpPr>
          <p:nvPr/>
        </p:nvCxnSpPr>
        <p:spPr>
          <a:xfrm>
            <a:off x="2924601" y="2844674"/>
            <a:ext cx="80867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EF1CE9EE-EADD-CC2F-80ED-FAF5EC2D1A59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4349147" y="2844674"/>
            <a:ext cx="1317535" cy="127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F274EADE-9211-4053-F0DA-2FF16940F02C}"/>
              </a:ext>
            </a:extLst>
          </p:cNvPr>
          <p:cNvCxnSpPr>
            <a:cxnSpLocks/>
            <a:stCxn id="10" idx="0"/>
          </p:cNvCxnSpPr>
          <p:nvPr/>
        </p:nvCxnSpPr>
        <p:spPr>
          <a:xfrm flipH="1" flipV="1">
            <a:off x="3740945" y="2061731"/>
            <a:ext cx="300266" cy="32127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Connector: Curved 11">
            <a:extLst>
              <a:ext uri="{FF2B5EF4-FFF2-40B4-BE49-F238E27FC236}">
                <a16:creationId xmlns:a16="http://schemas.microsoft.com/office/drawing/2014/main" id="{8001B87E-659A-F8FC-438C-A57D4CD3CE19}"/>
              </a:ext>
            </a:extLst>
          </p:cNvPr>
          <p:cNvCxnSpPr>
            <a:stCxn id="7" idx="0"/>
            <a:endCxn id="8" idx="0"/>
          </p:cNvCxnSpPr>
          <p:nvPr/>
        </p:nvCxnSpPr>
        <p:spPr>
          <a:xfrm rot="16200000" flipH="1">
            <a:off x="4597621" y="-49776"/>
            <a:ext cx="829" cy="2377182"/>
          </a:xfrm>
          <a:prstGeom prst="curvedConnector3">
            <a:avLst>
              <a:gd name="adj1" fmla="val -27575392"/>
            </a:avLst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8C75211-8BD3-FF54-1852-D127DC63ADB2}"/>
              </a:ext>
            </a:extLst>
          </p:cNvPr>
          <p:cNvCxnSpPr>
            <a:stCxn id="8" idx="1"/>
            <a:endCxn id="7" idx="3"/>
          </p:cNvCxnSpPr>
          <p:nvPr/>
        </p:nvCxnSpPr>
        <p:spPr>
          <a:xfrm flipH="1" flipV="1">
            <a:off x="3707763" y="1600066"/>
            <a:ext cx="1782949" cy="8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8A9EC57-96FC-429D-33F5-03C3FA89B16D}"/>
              </a:ext>
            </a:extLst>
          </p:cNvPr>
          <p:cNvCxnSpPr>
            <a:cxnSpLocks/>
            <a:endCxn id="9" idx="0"/>
          </p:cNvCxnSpPr>
          <p:nvPr/>
        </p:nvCxnSpPr>
        <p:spPr>
          <a:xfrm flipH="1">
            <a:off x="2629488" y="2043110"/>
            <a:ext cx="452180" cy="33989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B0670C9F-2DE6-E9DF-B449-748D264A1684}"/>
              </a:ext>
            </a:extLst>
          </p:cNvPr>
          <p:cNvSpPr/>
          <p:nvPr/>
        </p:nvSpPr>
        <p:spPr>
          <a:xfrm>
            <a:off x="5653220" y="2395709"/>
            <a:ext cx="566181" cy="923330"/>
          </a:xfrm>
          <a:prstGeom prst="rect">
            <a:avLst/>
          </a:prstGeom>
          <a:solidFill>
            <a:srgbClr val="FFFF66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E696105-C09E-8A6C-433E-DA7AFA7F73B2}"/>
              </a:ext>
            </a:extLst>
          </p:cNvPr>
          <p:cNvSpPr txBox="1"/>
          <p:nvPr/>
        </p:nvSpPr>
        <p:spPr>
          <a:xfrm>
            <a:off x="6923622" y="1124479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</a:p>
          <a:p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88D8503-69AE-A6C6-2E14-9206AAC9E0E2}"/>
              </a:ext>
            </a:extLst>
          </p:cNvPr>
          <p:cNvSpPr txBox="1"/>
          <p:nvPr/>
        </p:nvSpPr>
        <p:spPr>
          <a:xfrm>
            <a:off x="6924553" y="1504952"/>
            <a:ext cx="37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</a:p>
          <a:p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9F66D12-5A8A-AD43-D042-23AB223A2EF9}"/>
              </a:ext>
            </a:extLst>
          </p:cNvPr>
          <p:cNvSpPr txBox="1"/>
          <p:nvPr/>
        </p:nvSpPr>
        <p:spPr>
          <a:xfrm>
            <a:off x="6924553" y="1866159"/>
            <a:ext cx="37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</a:p>
          <a:p>
            <a:endParaRPr 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495D816-DB4E-CEAE-4A23-E9712FBE97EB}"/>
              </a:ext>
            </a:extLst>
          </p:cNvPr>
          <p:cNvSpPr txBox="1"/>
          <p:nvPr/>
        </p:nvSpPr>
        <p:spPr>
          <a:xfrm>
            <a:off x="6924553" y="2226298"/>
            <a:ext cx="374904" cy="649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E1C45BD-EDC4-61ED-DFCE-1C8279B5A438}"/>
              </a:ext>
            </a:extLst>
          </p:cNvPr>
          <p:cNvSpPr txBox="1"/>
          <p:nvPr/>
        </p:nvSpPr>
        <p:spPr>
          <a:xfrm>
            <a:off x="6924553" y="2571018"/>
            <a:ext cx="37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</a:t>
            </a:r>
          </a:p>
          <a:p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07FEA30-8802-0247-A2C2-C472BF2D2061}"/>
              </a:ext>
            </a:extLst>
          </p:cNvPr>
          <p:cNvSpPr txBox="1"/>
          <p:nvPr/>
        </p:nvSpPr>
        <p:spPr>
          <a:xfrm>
            <a:off x="6924553" y="2941571"/>
            <a:ext cx="37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</a:t>
            </a:r>
          </a:p>
          <a:p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1E2EE2D-0CE9-686D-E3FB-57E39E94C0F8}"/>
              </a:ext>
            </a:extLst>
          </p:cNvPr>
          <p:cNvSpPr txBox="1"/>
          <p:nvPr/>
        </p:nvSpPr>
        <p:spPr>
          <a:xfrm>
            <a:off x="7252611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</a:p>
          <a:p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81A7072-299E-297D-6575-39B110E538FF}"/>
              </a:ext>
            </a:extLst>
          </p:cNvPr>
          <p:cNvSpPr txBox="1"/>
          <p:nvPr/>
        </p:nvSpPr>
        <p:spPr>
          <a:xfrm>
            <a:off x="7524496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</a:p>
          <a:p>
            <a:endParaRPr 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69C0399-1C85-20E8-C57B-56018EDB0D05}"/>
              </a:ext>
            </a:extLst>
          </p:cNvPr>
          <p:cNvSpPr txBox="1"/>
          <p:nvPr/>
        </p:nvSpPr>
        <p:spPr>
          <a:xfrm>
            <a:off x="7798871" y="809548"/>
            <a:ext cx="376767" cy="649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36A02CA-FCDF-9D89-DBD9-FDF3816167D1}"/>
              </a:ext>
            </a:extLst>
          </p:cNvPr>
          <p:cNvSpPr txBox="1"/>
          <p:nvPr/>
        </p:nvSpPr>
        <p:spPr>
          <a:xfrm>
            <a:off x="8070756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</a:p>
          <a:p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2DA2680-2FD3-C656-6F93-578B69F6522D}"/>
              </a:ext>
            </a:extLst>
          </p:cNvPr>
          <p:cNvSpPr txBox="1"/>
          <p:nvPr/>
        </p:nvSpPr>
        <p:spPr>
          <a:xfrm>
            <a:off x="8364141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</a:t>
            </a:r>
          </a:p>
          <a:p>
            <a:endParaRPr lang="en-US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46485DC-C484-C058-5D48-4A90E3A182A6}"/>
              </a:ext>
            </a:extLst>
          </p:cNvPr>
          <p:cNvSpPr txBox="1"/>
          <p:nvPr/>
        </p:nvSpPr>
        <p:spPr>
          <a:xfrm>
            <a:off x="8627310" y="810995"/>
            <a:ext cx="37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</a:t>
            </a:r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8243D43-7735-A944-038D-E95A59239821}"/>
              </a:ext>
            </a:extLst>
          </p:cNvPr>
          <p:cNvSpPr txBox="1"/>
          <p:nvPr/>
        </p:nvSpPr>
        <p:spPr>
          <a:xfrm>
            <a:off x="6929718" y="3533557"/>
            <a:ext cx="2569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      s←¯2⌽6↑1</a:t>
            </a:r>
          </a:p>
          <a:p>
            <a:r>
              <a:rPr lang="en-US" dirty="0">
                <a:latin typeface="APL385 Unicode" panose="020B0709000202000203" pitchFamily="49" charset="0"/>
              </a:rPr>
              <a:t>0 0 1 0 0 0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78EE81-B454-FBFD-71FB-89DFDFCA6F53}"/>
              </a:ext>
            </a:extLst>
          </p:cNvPr>
          <p:cNvSpPr txBox="1"/>
          <p:nvPr/>
        </p:nvSpPr>
        <p:spPr>
          <a:xfrm>
            <a:off x="1108123" y="3544367"/>
            <a:ext cx="57792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      m </a:t>
            </a:r>
            <a:r>
              <a:rPr lang="nl-NL" dirty="0">
                <a:latin typeface="APL385 Unicode" panose="020B0709000202000203" pitchFamily="49" charset="0"/>
              </a:rPr>
              <a:t>∨.∧(⍣≡) s </a:t>
            </a:r>
          </a:p>
          <a:p>
            <a:r>
              <a:rPr lang="nl-NL" dirty="0">
                <a:latin typeface="APL385 Unicode" panose="020B0709000202000203" pitchFamily="49" charset="0"/>
              </a:rPr>
              <a:t>1 1 1 1 1 0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</a:p>
          <a:p>
            <a:r>
              <a:rPr lang="en-US" dirty="0">
                <a:latin typeface="APL385 Unicode" panose="020B0709000202000203" pitchFamily="49" charset="0"/>
              </a:rPr>
              <a:t>0 0 0 1 0 0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A83A49-4C36-4465-CFF3-3BB793B49D64}"/>
              </a:ext>
            </a:extLst>
          </p:cNvPr>
          <p:cNvSpPr txBox="1"/>
          <p:nvPr/>
        </p:nvSpPr>
        <p:spPr>
          <a:xfrm>
            <a:off x="1108123" y="4190698"/>
            <a:ext cx="1707187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A B C D E F </a:t>
            </a:r>
          </a:p>
        </p:txBody>
      </p:sp>
    </p:spTree>
    <p:extLst>
      <p:ext uri="{BB962C8B-B14F-4D97-AF65-F5344CB8AC3E}">
        <p14:creationId xmlns:p14="http://schemas.microsoft.com/office/powerpoint/2010/main" val="254527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iangle 1">
            <a:extLst>
              <a:ext uri="{FF2B5EF4-FFF2-40B4-BE49-F238E27FC236}">
                <a16:creationId xmlns:a16="http://schemas.microsoft.com/office/drawing/2014/main" id="{0246D08E-2369-A837-5056-B54E4275E156}"/>
              </a:ext>
            </a:extLst>
          </p:cNvPr>
          <p:cNvSpPr/>
          <p:nvPr/>
        </p:nvSpPr>
        <p:spPr>
          <a:xfrm>
            <a:off x="724276" y="213455"/>
            <a:ext cx="969137" cy="637572"/>
          </a:xfrm>
          <a:prstGeom prst="triangl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/>
              <a:t>Mt. Ida</a:t>
            </a:r>
          </a:p>
          <a:p>
            <a:endParaRPr lang="en-US" sz="1400" dirty="0"/>
          </a:p>
        </p:txBody>
      </p:sp>
      <p:sp>
        <p:nvSpPr>
          <p:cNvPr id="6" name="Triangle 5">
            <a:extLst>
              <a:ext uri="{FF2B5EF4-FFF2-40B4-BE49-F238E27FC236}">
                <a16:creationId xmlns:a16="http://schemas.microsoft.com/office/drawing/2014/main" id="{DD46C924-F824-83A0-E181-2AA293DC7929}"/>
              </a:ext>
            </a:extLst>
          </p:cNvPr>
          <p:cNvSpPr/>
          <p:nvPr/>
        </p:nvSpPr>
        <p:spPr>
          <a:xfrm>
            <a:off x="2733537" y="2183557"/>
            <a:ext cx="1439244" cy="697067"/>
          </a:xfrm>
          <a:prstGeom prst="triangl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Hallet</a:t>
            </a:r>
            <a:endParaRPr lang="en-US" sz="1400" dirty="0"/>
          </a:p>
          <a:p>
            <a:pPr algn="ctr"/>
            <a:r>
              <a:rPr lang="en-US" sz="1400" dirty="0"/>
              <a:t>Peak</a:t>
            </a:r>
          </a:p>
        </p:txBody>
      </p:sp>
      <p:sp>
        <p:nvSpPr>
          <p:cNvPr id="8" name="Triangle 7">
            <a:extLst>
              <a:ext uri="{FF2B5EF4-FFF2-40B4-BE49-F238E27FC236}">
                <a16:creationId xmlns:a16="http://schemas.microsoft.com/office/drawing/2014/main" id="{D718A53B-F632-CFE1-42DE-FDA9722B9DF9}"/>
              </a:ext>
            </a:extLst>
          </p:cNvPr>
          <p:cNvSpPr/>
          <p:nvPr/>
        </p:nvSpPr>
        <p:spPr>
          <a:xfrm>
            <a:off x="4487882" y="3407412"/>
            <a:ext cx="1442956" cy="941854"/>
          </a:xfrm>
          <a:prstGeom prst="triangl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Longs</a:t>
            </a:r>
          </a:p>
          <a:p>
            <a:pPr algn="ctr"/>
            <a:r>
              <a:rPr lang="en-US" sz="1400" dirty="0"/>
              <a:t>Peak</a:t>
            </a:r>
          </a:p>
        </p:txBody>
      </p:sp>
      <p:sp>
        <p:nvSpPr>
          <p:cNvPr id="9" name="Triangle 8">
            <a:extLst>
              <a:ext uri="{FF2B5EF4-FFF2-40B4-BE49-F238E27FC236}">
                <a16:creationId xmlns:a16="http://schemas.microsoft.com/office/drawing/2014/main" id="{815CB5E9-8917-2155-189A-4607E9346292}"/>
              </a:ext>
            </a:extLst>
          </p:cNvPr>
          <p:cNvSpPr/>
          <p:nvPr/>
        </p:nvSpPr>
        <p:spPr>
          <a:xfrm>
            <a:off x="6513835" y="1861907"/>
            <a:ext cx="989624" cy="556705"/>
          </a:xfrm>
          <a:prstGeom prst="triangl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Lily</a:t>
            </a:r>
          </a:p>
          <a:p>
            <a:pPr algn="ctr"/>
            <a:r>
              <a:rPr lang="en-US" sz="1400" dirty="0"/>
              <a:t>Mtn</a:t>
            </a:r>
          </a:p>
          <a:p>
            <a:pPr algn="ctr"/>
            <a:endParaRPr lang="en-US" sz="1400" dirty="0"/>
          </a:p>
        </p:txBody>
      </p:sp>
      <p:sp>
        <p:nvSpPr>
          <p:cNvPr id="10" name="Triangle 9">
            <a:extLst>
              <a:ext uri="{FF2B5EF4-FFF2-40B4-BE49-F238E27FC236}">
                <a16:creationId xmlns:a16="http://schemas.microsoft.com/office/drawing/2014/main" id="{43D458E4-AD78-C3ED-24B4-2B8659A858BB}"/>
              </a:ext>
            </a:extLst>
          </p:cNvPr>
          <p:cNvSpPr/>
          <p:nvPr/>
        </p:nvSpPr>
        <p:spPr>
          <a:xfrm>
            <a:off x="6927163" y="616194"/>
            <a:ext cx="1054308" cy="617820"/>
          </a:xfrm>
          <a:prstGeom prst="triangl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BB72E8E-A755-A208-A01C-8A46A659823A}"/>
              </a:ext>
            </a:extLst>
          </p:cNvPr>
          <p:cNvCxnSpPr>
            <a:cxnSpLocks/>
            <a:stCxn id="6" idx="4"/>
            <a:endCxn id="8" idx="0"/>
          </p:cNvCxnSpPr>
          <p:nvPr/>
        </p:nvCxnSpPr>
        <p:spPr>
          <a:xfrm>
            <a:off x="4172781" y="2880624"/>
            <a:ext cx="1036579" cy="52678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2" name="Connector: Curved 21" descr="13.3">
            <a:extLst>
              <a:ext uri="{FF2B5EF4-FFF2-40B4-BE49-F238E27FC236}">
                <a16:creationId xmlns:a16="http://schemas.microsoft.com/office/drawing/2014/main" id="{C8FAC718-8B3A-8658-4A69-749FE5DF68F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  <a:stCxn id="2" idx="5"/>
            <a:endCxn id="10" idx="0"/>
          </p:cNvCxnSpPr>
          <p:nvPr/>
        </p:nvCxnSpPr>
        <p:spPr>
          <a:xfrm>
            <a:off x="1451129" y="532241"/>
            <a:ext cx="6003188" cy="83953"/>
          </a:xfrm>
          <a:prstGeom prst="curvedConnector2">
            <a:avLst/>
          </a:prstGeom>
          <a:ln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9FE0DEAF-2531-D5B6-02AB-B58713465693}"/>
              </a:ext>
            </a:extLst>
          </p:cNvPr>
          <p:cNvCxnSpPr>
            <a:cxnSpLocks/>
            <a:stCxn id="9" idx="0"/>
          </p:cNvCxnSpPr>
          <p:nvPr/>
        </p:nvCxnSpPr>
        <p:spPr>
          <a:xfrm flipV="1">
            <a:off x="7008647" y="1234013"/>
            <a:ext cx="393226" cy="62789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CA2EA80D-649B-E97E-B012-845D86EE35CC}"/>
              </a:ext>
            </a:extLst>
          </p:cNvPr>
          <p:cNvCxnSpPr>
            <a:cxnSpLocks/>
            <a:stCxn id="8" idx="0"/>
            <a:endCxn id="9" idx="3"/>
          </p:cNvCxnSpPr>
          <p:nvPr/>
        </p:nvCxnSpPr>
        <p:spPr>
          <a:xfrm flipV="1">
            <a:off x="5209360" y="2418612"/>
            <a:ext cx="1799287" cy="98880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16B33186-B59E-400C-C6FD-494AF9C0138C}"/>
              </a:ext>
            </a:extLst>
          </p:cNvPr>
          <p:cNvCxnSpPr>
            <a:cxnSpLocks/>
            <a:stCxn id="2" idx="3"/>
            <a:endCxn id="6" idx="1"/>
          </p:cNvCxnSpPr>
          <p:nvPr/>
        </p:nvCxnSpPr>
        <p:spPr>
          <a:xfrm>
            <a:off x="1208845" y="851027"/>
            <a:ext cx="1884503" cy="168106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B23C45AC-12D9-DF77-F720-6008EF29A56E}"/>
              </a:ext>
            </a:extLst>
          </p:cNvPr>
          <p:cNvSpPr txBox="1"/>
          <p:nvPr/>
        </p:nvSpPr>
        <p:spPr>
          <a:xfrm>
            <a:off x="2046169" y="1380776"/>
            <a:ext cx="636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7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36578D6-2D93-D710-171A-638534C7332E}"/>
              </a:ext>
            </a:extLst>
          </p:cNvPr>
          <p:cNvSpPr txBox="1"/>
          <p:nvPr/>
        </p:nvSpPr>
        <p:spPr>
          <a:xfrm>
            <a:off x="4205393" y="213455"/>
            <a:ext cx="636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14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2893D702-69DA-1974-4371-FEC5CF6FD107}"/>
              </a:ext>
            </a:extLst>
          </p:cNvPr>
          <p:cNvCxnSpPr>
            <a:cxnSpLocks/>
            <a:stCxn id="2" idx="4"/>
            <a:endCxn id="9" idx="1"/>
          </p:cNvCxnSpPr>
          <p:nvPr/>
        </p:nvCxnSpPr>
        <p:spPr>
          <a:xfrm>
            <a:off x="1693413" y="851027"/>
            <a:ext cx="5067828" cy="128923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FD6EB908-554E-FFA2-983B-1CCF44A8C702}"/>
              </a:ext>
            </a:extLst>
          </p:cNvPr>
          <p:cNvCxnSpPr>
            <a:cxnSpLocks/>
            <a:stCxn id="6" idx="5"/>
            <a:endCxn id="9" idx="2"/>
          </p:cNvCxnSpPr>
          <p:nvPr/>
        </p:nvCxnSpPr>
        <p:spPr>
          <a:xfrm flipV="1">
            <a:off x="3812970" y="2418612"/>
            <a:ext cx="2700865" cy="11347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C6335D16-ACE5-3309-55D5-FD75932C9D3B}"/>
              </a:ext>
            </a:extLst>
          </p:cNvPr>
          <p:cNvCxnSpPr>
            <a:cxnSpLocks/>
            <a:stCxn id="6" idx="0"/>
            <a:endCxn id="10" idx="1"/>
          </p:cNvCxnSpPr>
          <p:nvPr/>
        </p:nvCxnSpPr>
        <p:spPr>
          <a:xfrm flipV="1">
            <a:off x="3453159" y="925104"/>
            <a:ext cx="3737581" cy="125845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F3EE00FB-3F13-2A00-9C97-DB1C1FECD6E0}"/>
              </a:ext>
            </a:extLst>
          </p:cNvPr>
          <p:cNvSpPr txBox="1"/>
          <p:nvPr/>
        </p:nvSpPr>
        <p:spPr>
          <a:xfrm>
            <a:off x="3702867" y="1061466"/>
            <a:ext cx="636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0C6131B-9A3D-B953-76E2-FEB6FD5DD56F}"/>
              </a:ext>
            </a:extLst>
          </p:cNvPr>
          <p:cNvSpPr txBox="1"/>
          <p:nvPr/>
        </p:nvSpPr>
        <p:spPr>
          <a:xfrm>
            <a:off x="4604222" y="2842555"/>
            <a:ext cx="255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155CA2A-EEFE-9299-2C17-D517373D8589}"/>
              </a:ext>
            </a:extLst>
          </p:cNvPr>
          <p:cNvSpPr txBox="1"/>
          <p:nvPr/>
        </p:nvSpPr>
        <p:spPr>
          <a:xfrm>
            <a:off x="4800601" y="2180017"/>
            <a:ext cx="636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8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235C3E0-E07F-FC4A-7200-62DAAB64E0E2}"/>
              </a:ext>
            </a:extLst>
          </p:cNvPr>
          <p:cNvSpPr txBox="1"/>
          <p:nvPr/>
        </p:nvSpPr>
        <p:spPr>
          <a:xfrm>
            <a:off x="5486444" y="1075737"/>
            <a:ext cx="636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9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1359070-EAD6-B92A-D3CE-AF8B371E1178}"/>
              </a:ext>
            </a:extLst>
          </p:cNvPr>
          <p:cNvSpPr txBox="1"/>
          <p:nvPr/>
        </p:nvSpPr>
        <p:spPr>
          <a:xfrm>
            <a:off x="6008095" y="2830645"/>
            <a:ext cx="279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6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98ABBF0-8C76-BD1E-B3BD-9E8547289980}"/>
              </a:ext>
            </a:extLst>
          </p:cNvPr>
          <p:cNvSpPr txBox="1"/>
          <p:nvPr/>
        </p:nvSpPr>
        <p:spPr>
          <a:xfrm>
            <a:off x="7174569" y="1462019"/>
            <a:ext cx="636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2B00ED4-B51B-D010-9D6B-CDCA7E2A6C12}"/>
              </a:ext>
            </a:extLst>
          </p:cNvPr>
          <p:cNvSpPr txBox="1"/>
          <p:nvPr/>
        </p:nvSpPr>
        <p:spPr>
          <a:xfrm>
            <a:off x="7295947" y="2842555"/>
            <a:ext cx="2890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9</a:t>
            </a:r>
          </a:p>
        </p:txBody>
      </p:sp>
      <p:cxnSp>
        <p:nvCxnSpPr>
          <p:cNvPr id="66" name="Connector: Curved 65">
            <a:extLst>
              <a:ext uri="{FF2B5EF4-FFF2-40B4-BE49-F238E27FC236}">
                <a16:creationId xmlns:a16="http://schemas.microsoft.com/office/drawing/2014/main" id="{04CEB96F-4D6D-3C02-8D7E-8B2F996DA092}"/>
              </a:ext>
            </a:extLst>
          </p:cNvPr>
          <p:cNvCxnSpPr>
            <a:cxnSpLocks/>
            <a:stCxn id="10" idx="4"/>
            <a:endCxn id="8" idx="5"/>
          </p:cNvCxnSpPr>
          <p:nvPr/>
        </p:nvCxnSpPr>
        <p:spPr>
          <a:xfrm rot="5400000">
            <a:off x="5453623" y="1350490"/>
            <a:ext cx="2644325" cy="2411372"/>
          </a:xfrm>
          <a:prstGeom prst="curvedConnector2">
            <a:avLst/>
          </a:prstGeom>
          <a:ln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87" name="TextBox 186">
            <a:extLst>
              <a:ext uri="{FF2B5EF4-FFF2-40B4-BE49-F238E27FC236}">
                <a16:creationId xmlns:a16="http://schemas.microsoft.com/office/drawing/2014/main" id="{9FE91FD6-B75F-16BC-08F4-3CB553652A29}"/>
              </a:ext>
            </a:extLst>
          </p:cNvPr>
          <p:cNvSpPr txBox="1"/>
          <p:nvPr/>
        </p:nvSpPr>
        <p:spPr>
          <a:xfrm>
            <a:off x="7001481" y="814127"/>
            <a:ext cx="871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Prospect </a:t>
            </a:r>
            <a:br>
              <a:rPr lang="en-US" sz="1400" dirty="0">
                <a:solidFill>
                  <a:schemeClr val="bg1"/>
                </a:solidFill>
              </a:rPr>
            </a:br>
            <a:r>
              <a:rPr lang="en-US" sz="1400" dirty="0">
                <a:solidFill>
                  <a:schemeClr val="bg1"/>
                </a:solidFill>
              </a:rPr>
              <a:t>Mtn</a:t>
            </a:r>
          </a:p>
        </p:txBody>
      </p:sp>
      <p:cxnSp>
        <p:nvCxnSpPr>
          <p:cNvPr id="25" name="Connector: Curved 24">
            <a:extLst>
              <a:ext uri="{FF2B5EF4-FFF2-40B4-BE49-F238E27FC236}">
                <a16:creationId xmlns:a16="http://schemas.microsoft.com/office/drawing/2014/main" id="{80F21A29-A58F-2FEE-9B07-AFED7BD876AA}"/>
              </a:ext>
            </a:extLst>
          </p:cNvPr>
          <p:cNvCxnSpPr>
            <a:cxnSpLocks/>
            <a:stCxn id="8" idx="1"/>
            <a:endCxn id="2" idx="2"/>
          </p:cNvCxnSpPr>
          <p:nvPr/>
        </p:nvCxnSpPr>
        <p:spPr>
          <a:xfrm rot="10800000">
            <a:off x="724277" y="851027"/>
            <a:ext cx="4124345" cy="3027312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7" name="Connector: Curved 26">
            <a:extLst>
              <a:ext uri="{FF2B5EF4-FFF2-40B4-BE49-F238E27FC236}">
                <a16:creationId xmlns:a16="http://schemas.microsoft.com/office/drawing/2014/main" id="{4BC1D846-8809-D9F7-23BF-C6ECFDE70683}"/>
              </a:ext>
            </a:extLst>
          </p:cNvPr>
          <p:cNvCxnSpPr>
            <a:cxnSpLocks/>
            <a:stCxn id="2" idx="1"/>
            <a:endCxn id="8" idx="2"/>
          </p:cNvCxnSpPr>
          <p:nvPr/>
        </p:nvCxnSpPr>
        <p:spPr>
          <a:xfrm rot="10800000" flipH="1" flipV="1">
            <a:off x="966560" y="532240"/>
            <a:ext cx="3521322" cy="3817025"/>
          </a:xfrm>
          <a:prstGeom prst="curvedConnector4">
            <a:avLst>
              <a:gd name="adj1" fmla="val -18172"/>
              <a:gd name="adj2" fmla="val 94408"/>
            </a:avLst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7DA593DB-6577-B992-BD0C-4F59A53F8C5A}"/>
              </a:ext>
            </a:extLst>
          </p:cNvPr>
          <p:cNvSpPr txBox="1"/>
          <p:nvPr/>
        </p:nvSpPr>
        <p:spPr>
          <a:xfrm>
            <a:off x="1897906" y="2571750"/>
            <a:ext cx="548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11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3A564F2-7FF4-8B4A-D593-0C7A75AFB892}"/>
              </a:ext>
            </a:extLst>
          </p:cNvPr>
          <p:cNvSpPr txBox="1"/>
          <p:nvPr/>
        </p:nvSpPr>
        <p:spPr>
          <a:xfrm>
            <a:off x="955946" y="3362912"/>
            <a:ext cx="737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879346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iangle 1">
            <a:extLst>
              <a:ext uri="{FF2B5EF4-FFF2-40B4-BE49-F238E27FC236}">
                <a16:creationId xmlns:a16="http://schemas.microsoft.com/office/drawing/2014/main" id="{0246D08E-2369-A837-5056-B54E4275E156}"/>
              </a:ext>
            </a:extLst>
          </p:cNvPr>
          <p:cNvSpPr/>
          <p:nvPr/>
        </p:nvSpPr>
        <p:spPr>
          <a:xfrm>
            <a:off x="724276" y="213455"/>
            <a:ext cx="969137" cy="637572"/>
          </a:xfrm>
          <a:prstGeom prst="triangl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/>
              <a:t>Mt. Ida</a:t>
            </a:r>
          </a:p>
          <a:p>
            <a:endParaRPr lang="en-US" sz="1400" dirty="0"/>
          </a:p>
        </p:txBody>
      </p:sp>
      <p:sp>
        <p:nvSpPr>
          <p:cNvPr id="6" name="Triangle 5">
            <a:extLst>
              <a:ext uri="{FF2B5EF4-FFF2-40B4-BE49-F238E27FC236}">
                <a16:creationId xmlns:a16="http://schemas.microsoft.com/office/drawing/2014/main" id="{DD46C924-F824-83A0-E181-2AA293DC7929}"/>
              </a:ext>
            </a:extLst>
          </p:cNvPr>
          <p:cNvSpPr/>
          <p:nvPr/>
        </p:nvSpPr>
        <p:spPr>
          <a:xfrm>
            <a:off x="2733537" y="2183557"/>
            <a:ext cx="1439244" cy="697067"/>
          </a:xfrm>
          <a:prstGeom prst="triangl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Hallet</a:t>
            </a:r>
            <a:endParaRPr lang="en-US" sz="1400" dirty="0"/>
          </a:p>
          <a:p>
            <a:pPr algn="ctr"/>
            <a:r>
              <a:rPr lang="en-US" sz="1400" dirty="0"/>
              <a:t>Peak</a:t>
            </a:r>
          </a:p>
        </p:txBody>
      </p:sp>
      <p:sp>
        <p:nvSpPr>
          <p:cNvPr id="8" name="Triangle 7">
            <a:extLst>
              <a:ext uri="{FF2B5EF4-FFF2-40B4-BE49-F238E27FC236}">
                <a16:creationId xmlns:a16="http://schemas.microsoft.com/office/drawing/2014/main" id="{D718A53B-F632-CFE1-42DE-FDA9722B9DF9}"/>
              </a:ext>
            </a:extLst>
          </p:cNvPr>
          <p:cNvSpPr/>
          <p:nvPr/>
        </p:nvSpPr>
        <p:spPr>
          <a:xfrm>
            <a:off x="4487882" y="3407412"/>
            <a:ext cx="1442956" cy="941854"/>
          </a:xfrm>
          <a:prstGeom prst="triangl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Longs</a:t>
            </a:r>
          </a:p>
          <a:p>
            <a:pPr algn="ctr"/>
            <a:r>
              <a:rPr lang="en-US" sz="1400" dirty="0"/>
              <a:t>Peak</a:t>
            </a:r>
          </a:p>
        </p:txBody>
      </p:sp>
      <p:sp>
        <p:nvSpPr>
          <p:cNvPr id="9" name="Triangle 8">
            <a:extLst>
              <a:ext uri="{FF2B5EF4-FFF2-40B4-BE49-F238E27FC236}">
                <a16:creationId xmlns:a16="http://schemas.microsoft.com/office/drawing/2014/main" id="{815CB5E9-8917-2155-189A-4607E9346292}"/>
              </a:ext>
            </a:extLst>
          </p:cNvPr>
          <p:cNvSpPr/>
          <p:nvPr/>
        </p:nvSpPr>
        <p:spPr>
          <a:xfrm>
            <a:off x="6513835" y="1861907"/>
            <a:ext cx="989624" cy="556705"/>
          </a:xfrm>
          <a:prstGeom prst="triangl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Lily</a:t>
            </a:r>
          </a:p>
          <a:p>
            <a:pPr algn="ctr"/>
            <a:r>
              <a:rPr lang="en-US" sz="1400" dirty="0"/>
              <a:t>Mtn</a:t>
            </a:r>
          </a:p>
          <a:p>
            <a:pPr algn="ctr"/>
            <a:endParaRPr lang="en-US" sz="1400" dirty="0"/>
          </a:p>
        </p:txBody>
      </p:sp>
      <p:sp>
        <p:nvSpPr>
          <p:cNvPr id="10" name="Triangle 9">
            <a:extLst>
              <a:ext uri="{FF2B5EF4-FFF2-40B4-BE49-F238E27FC236}">
                <a16:creationId xmlns:a16="http://schemas.microsoft.com/office/drawing/2014/main" id="{43D458E4-AD78-C3ED-24B4-2B8659A858BB}"/>
              </a:ext>
            </a:extLst>
          </p:cNvPr>
          <p:cNvSpPr/>
          <p:nvPr/>
        </p:nvSpPr>
        <p:spPr>
          <a:xfrm>
            <a:off x="6927163" y="616194"/>
            <a:ext cx="1054308" cy="617820"/>
          </a:xfrm>
          <a:prstGeom prst="triangl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BB72E8E-A755-A208-A01C-8A46A659823A}"/>
              </a:ext>
            </a:extLst>
          </p:cNvPr>
          <p:cNvCxnSpPr>
            <a:cxnSpLocks/>
            <a:stCxn id="6" idx="4"/>
            <a:endCxn id="8" idx="0"/>
          </p:cNvCxnSpPr>
          <p:nvPr/>
        </p:nvCxnSpPr>
        <p:spPr>
          <a:xfrm>
            <a:off x="4172781" y="2880624"/>
            <a:ext cx="1036579" cy="52678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2" name="Connector: Curved 21" descr="13.3">
            <a:extLst>
              <a:ext uri="{FF2B5EF4-FFF2-40B4-BE49-F238E27FC236}">
                <a16:creationId xmlns:a16="http://schemas.microsoft.com/office/drawing/2014/main" id="{C8FAC718-8B3A-8658-4A69-749FE5DF68F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  <a:stCxn id="2" idx="5"/>
            <a:endCxn id="10" idx="0"/>
          </p:cNvCxnSpPr>
          <p:nvPr/>
        </p:nvCxnSpPr>
        <p:spPr>
          <a:xfrm>
            <a:off x="1451129" y="532241"/>
            <a:ext cx="6003188" cy="83953"/>
          </a:xfrm>
          <a:prstGeom prst="curvedConnector2">
            <a:avLst/>
          </a:prstGeom>
          <a:ln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9FE0DEAF-2531-D5B6-02AB-B58713465693}"/>
              </a:ext>
            </a:extLst>
          </p:cNvPr>
          <p:cNvCxnSpPr>
            <a:cxnSpLocks/>
            <a:stCxn id="9" idx="0"/>
          </p:cNvCxnSpPr>
          <p:nvPr/>
        </p:nvCxnSpPr>
        <p:spPr>
          <a:xfrm flipV="1">
            <a:off x="7008647" y="1234013"/>
            <a:ext cx="393226" cy="62789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CA2EA80D-649B-E97E-B012-845D86EE35CC}"/>
              </a:ext>
            </a:extLst>
          </p:cNvPr>
          <p:cNvCxnSpPr>
            <a:cxnSpLocks/>
            <a:stCxn id="8" idx="0"/>
            <a:endCxn id="9" idx="3"/>
          </p:cNvCxnSpPr>
          <p:nvPr/>
        </p:nvCxnSpPr>
        <p:spPr>
          <a:xfrm flipV="1">
            <a:off x="5209360" y="2418612"/>
            <a:ext cx="1799287" cy="98880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16B33186-B59E-400C-C6FD-494AF9C0138C}"/>
              </a:ext>
            </a:extLst>
          </p:cNvPr>
          <p:cNvCxnSpPr>
            <a:cxnSpLocks/>
            <a:stCxn id="2" idx="3"/>
            <a:endCxn id="6" idx="1"/>
          </p:cNvCxnSpPr>
          <p:nvPr/>
        </p:nvCxnSpPr>
        <p:spPr>
          <a:xfrm>
            <a:off x="1208845" y="851027"/>
            <a:ext cx="1884503" cy="168106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2893D702-69DA-1974-4371-FEC5CF6FD107}"/>
              </a:ext>
            </a:extLst>
          </p:cNvPr>
          <p:cNvCxnSpPr>
            <a:cxnSpLocks/>
          </p:cNvCxnSpPr>
          <p:nvPr/>
        </p:nvCxnSpPr>
        <p:spPr>
          <a:xfrm>
            <a:off x="1693413" y="851026"/>
            <a:ext cx="5067828" cy="128923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FD6EB908-554E-FFA2-983B-1CCF44A8C702}"/>
              </a:ext>
            </a:extLst>
          </p:cNvPr>
          <p:cNvCxnSpPr>
            <a:cxnSpLocks/>
            <a:stCxn id="6" idx="5"/>
            <a:endCxn id="9" idx="2"/>
          </p:cNvCxnSpPr>
          <p:nvPr/>
        </p:nvCxnSpPr>
        <p:spPr>
          <a:xfrm flipV="1">
            <a:off x="3812970" y="2418612"/>
            <a:ext cx="2700865" cy="11347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C6335D16-ACE5-3309-55D5-FD75932C9D3B}"/>
              </a:ext>
            </a:extLst>
          </p:cNvPr>
          <p:cNvCxnSpPr>
            <a:cxnSpLocks/>
            <a:stCxn id="6" idx="0"/>
            <a:endCxn id="10" idx="1"/>
          </p:cNvCxnSpPr>
          <p:nvPr/>
        </p:nvCxnSpPr>
        <p:spPr>
          <a:xfrm flipV="1">
            <a:off x="3453159" y="925104"/>
            <a:ext cx="3737581" cy="125845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66" name="Connector: Curved 65">
            <a:extLst>
              <a:ext uri="{FF2B5EF4-FFF2-40B4-BE49-F238E27FC236}">
                <a16:creationId xmlns:a16="http://schemas.microsoft.com/office/drawing/2014/main" id="{04CEB96F-4D6D-3C02-8D7E-8B2F996DA092}"/>
              </a:ext>
            </a:extLst>
          </p:cNvPr>
          <p:cNvCxnSpPr>
            <a:cxnSpLocks/>
            <a:stCxn id="10" idx="4"/>
            <a:endCxn id="8" idx="5"/>
          </p:cNvCxnSpPr>
          <p:nvPr/>
        </p:nvCxnSpPr>
        <p:spPr>
          <a:xfrm rot="5400000">
            <a:off x="5453623" y="1350490"/>
            <a:ext cx="2644325" cy="2411372"/>
          </a:xfrm>
          <a:prstGeom prst="curvedConnector2">
            <a:avLst/>
          </a:prstGeom>
          <a:ln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87" name="TextBox 186">
            <a:extLst>
              <a:ext uri="{FF2B5EF4-FFF2-40B4-BE49-F238E27FC236}">
                <a16:creationId xmlns:a16="http://schemas.microsoft.com/office/drawing/2014/main" id="{9FE91FD6-B75F-16BC-08F4-3CB553652A29}"/>
              </a:ext>
            </a:extLst>
          </p:cNvPr>
          <p:cNvSpPr txBox="1"/>
          <p:nvPr/>
        </p:nvSpPr>
        <p:spPr>
          <a:xfrm>
            <a:off x="7001481" y="814127"/>
            <a:ext cx="871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Prospect </a:t>
            </a:r>
            <a:br>
              <a:rPr lang="en-US" sz="1400" dirty="0">
                <a:solidFill>
                  <a:schemeClr val="bg1"/>
                </a:solidFill>
              </a:rPr>
            </a:br>
            <a:r>
              <a:rPr lang="en-US" sz="1400" dirty="0">
                <a:solidFill>
                  <a:schemeClr val="bg1"/>
                </a:solidFill>
              </a:rPr>
              <a:t>Mtn</a:t>
            </a:r>
          </a:p>
        </p:txBody>
      </p:sp>
      <p:cxnSp>
        <p:nvCxnSpPr>
          <p:cNvPr id="25" name="Connector: Curved 24">
            <a:extLst>
              <a:ext uri="{FF2B5EF4-FFF2-40B4-BE49-F238E27FC236}">
                <a16:creationId xmlns:a16="http://schemas.microsoft.com/office/drawing/2014/main" id="{80F21A29-A58F-2FEE-9B07-AFED7BD876AA}"/>
              </a:ext>
            </a:extLst>
          </p:cNvPr>
          <p:cNvCxnSpPr>
            <a:cxnSpLocks/>
            <a:stCxn id="8" idx="1"/>
            <a:endCxn id="2" idx="2"/>
          </p:cNvCxnSpPr>
          <p:nvPr/>
        </p:nvCxnSpPr>
        <p:spPr>
          <a:xfrm rot="10800000">
            <a:off x="724277" y="851027"/>
            <a:ext cx="4124345" cy="3027312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7" name="Connector: Curved 26">
            <a:extLst>
              <a:ext uri="{FF2B5EF4-FFF2-40B4-BE49-F238E27FC236}">
                <a16:creationId xmlns:a16="http://schemas.microsoft.com/office/drawing/2014/main" id="{4BC1D846-8809-D9F7-23BF-C6ECFDE70683}"/>
              </a:ext>
            </a:extLst>
          </p:cNvPr>
          <p:cNvCxnSpPr>
            <a:cxnSpLocks/>
            <a:stCxn id="2" idx="1"/>
            <a:endCxn id="8" idx="2"/>
          </p:cNvCxnSpPr>
          <p:nvPr/>
        </p:nvCxnSpPr>
        <p:spPr>
          <a:xfrm rot="10800000" flipH="1" flipV="1">
            <a:off x="966560" y="532240"/>
            <a:ext cx="3521322" cy="3817025"/>
          </a:xfrm>
          <a:prstGeom prst="curvedConnector4">
            <a:avLst>
              <a:gd name="adj1" fmla="val -18172"/>
              <a:gd name="adj2" fmla="val 94408"/>
            </a:avLst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2155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iangle 1">
            <a:extLst>
              <a:ext uri="{FF2B5EF4-FFF2-40B4-BE49-F238E27FC236}">
                <a16:creationId xmlns:a16="http://schemas.microsoft.com/office/drawing/2014/main" id="{0246D08E-2369-A837-5056-B54E4275E156}"/>
              </a:ext>
            </a:extLst>
          </p:cNvPr>
          <p:cNvSpPr/>
          <p:nvPr/>
        </p:nvSpPr>
        <p:spPr>
          <a:xfrm>
            <a:off x="724276" y="213455"/>
            <a:ext cx="969137" cy="637572"/>
          </a:xfrm>
          <a:prstGeom prst="triangl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/>
              <a:t>Mt. Ida</a:t>
            </a:r>
          </a:p>
          <a:p>
            <a:endParaRPr lang="en-US" sz="1400" dirty="0"/>
          </a:p>
        </p:txBody>
      </p:sp>
      <p:sp>
        <p:nvSpPr>
          <p:cNvPr id="6" name="Triangle 5">
            <a:extLst>
              <a:ext uri="{FF2B5EF4-FFF2-40B4-BE49-F238E27FC236}">
                <a16:creationId xmlns:a16="http://schemas.microsoft.com/office/drawing/2014/main" id="{DD46C924-F824-83A0-E181-2AA293DC7929}"/>
              </a:ext>
            </a:extLst>
          </p:cNvPr>
          <p:cNvSpPr/>
          <p:nvPr/>
        </p:nvSpPr>
        <p:spPr>
          <a:xfrm>
            <a:off x="2733537" y="2183557"/>
            <a:ext cx="1439244" cy="697067"/>
          </a:xfrm>
          <a:prstGeom prst="triangl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Hallet</a:t>
            </a:r>
            <a:endParaRPr lang="en-US" sz="1400" dirty="0"/>
          </a:p>
          <a:p>
            <a:pPr algn="ctr"/>
            <a:r>
              <a:rPr lang="en-US" sz="1400" dirty="0"/>
              <a:t>Peak</a:t>
            </a:r>
          </a:p>
        </p:txBody>
      </p:sp>
      <p:sp>
        <p:nvSpPr>
          <p:cNvPr id="8" name="Triangle 7">
            <a:extLst>
              <a:ext uri="{FF2B5EF4-FFF2-40B4-BE49-F238E27FC236}">
                <a16:creationId xmlns:a16="http://schemas.microsoft.com/office/drawing/2014/main" id="{D718A53B-F632-CFE1-42DE-FDA9722B9DF9}"/>
              </a:ext>
            </a:extLst>
          </p:cNvPr>
          <p:cNvSpPr/>
          <p:nvPr/>
        </p:nvSpPr>
        <p:spPr>
          <a:xfrm>
            <a:off x="4487882" y="3407412"/>
            <a:ext cx="1442956" cy="941854"/>
          </a:xfrm>
          <a:prstGeom prst="triangl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Longs</a:t>
            </a:r>
          </a:p>
          <a:p>
            <a:pPr algn="ctr"/>
            <a:r>
              <a:rPr lang="en-US" sz="1400" dirty="0"/>
              <a:t>Peak</a:t>
            </a:r>
          </a:p>
        </p:txBody>
      </p:sp>
      <p:sp>
        <p:nvSpPr>
          <p:cNvPr id="9" name="Triangle 8">
            <a:extLst>
              <a:ext uri="{FF2B5EF4-FFF2-40B4-BE49-F238E27FC236}">
                <a16:creationId xmlns:a16="http://schemas.microsoft.com/office/drawing/2014/main" id="{815CB5E9-8917-2155-189A-4607E9346292}"/>
              </a:ext>
            </a:extLst>
          </p:cNvPr>
          <p:cNvSpPr/>
          <p:nvPr/>
        </p:nvSpPr>
        <p:spPr>
          <a:xfrm>
            <a:off x="6513835" y="1861907"/>
            <a:ext cx="989624" cy="556705"/>
          </a:xfrm>
          <a:prstGeom prst="triangl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Lily</a:t>
            </a:r>
          </a:p>
          <a:p>
            <a:pPr algn="ctr"/>
            <a:r>
              <a:rPr lang="en-US" sz="1400" dirty="0"/>
              <a:t>Mtn</a:t>
            </a:r>
          </a:p>
          <a:p>
            <a:pPr algn="ctr"/>
            <a:endParaRPr lang="en-US" sz="1400" dirty="0"/>
          </a:p>
        </p:txBody>
      </p:sp>
      <p:sp>
        <p:nvSpPr>
          <p:cNvPr id="10" name="Triangle 9">
            <a:extLst>
              <a:ext uri="{FF2B5EF4-FFF2-40B4-BE49-F238E27FC236}">
                <a16:creationId xmlns:a16="http://schemas.microsoft.com/office/drawing/2014/main" id="{43D458E4-AD78-C3ED-24B4-2B8659A858BB}"/>
              </a:ext>
            </a:extLst>
          </p:cNvPr>
          <p:cNvSpPr/>
          <p:nvPr/>
        </p:nvSpPr>
        <p:spPr>
          <a:xfrm>
            <a:off x="6927163" y="616194"/>
            <a:ext cx="1054308" cy="617820"/>
          </a:xfrm>
          <a:prstGeom prst="triangl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9FE0DEAF-2531-D5B6-02AB-B58713465693}"/>
              </a:ext>
            </a:extLst>
          </p:cNvPr>
          <p:cNvCxnSpPr>
            <a:cxnSpLocks/>
            <a:stCxn id="9" idx="0"/>
          </p:cNvCxnSpPr>
          <p:nvPr/>
        </p:nvCxnSpPr>
        <p:spPr>
          <a:xfrm flipV="1">
            <a:off x="7008647" y="1234013"/>
            <a:ext cx="393226" cy="62789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triangle"/>
            <a:tailEnd type="non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CA2EA80D-649B-E97E-B012-845D86EE35CC}"/>
              </a:ext>
            </a:extLst>
          </p:cNvPr>
          <p:cNvCxnSpPr>
            <a:cxnSpLocks/>
            <a:stCxn id="8" idx="0"/>
            <a:endCxn id="9" idx="3"/>
          </p:cNvCxnSpPr>
          <p:nvPr/>
        </p:nvCxnSpPr>
        <p:spPr>
          <a:xfrm flipV="1">
            <a:off x="5209360" y="2418612"/>
            <a:ext cx="1799287" cy="98880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triangle"/>
            <a:tailEnd type="non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16B33186-B59E-400C-C6FD-494AF9C0138C}"/>
              </a:ext>
            </a:extLst>
          </p:cNvPr>
          <p:cNvCxnSpPr>
            <a:cxnSpLocks/>
            <a:stCxn id="2" idx="3"/>
            <a:endCxn id="6" idx="1"/>
          </p:cNvCxnSpPr>
          <p:nvPr/>
        </p:nvCxnSpPr>
        <p:spPr>
          <a:xfrm>
            <a:off x="1208845" y="851027"/>
            <a:ext cx="1884503" cy="168106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FD6EB908-554E-FFA2-983B-1CCF44A8C702}"/>
              </a:ext>
            </a:extLst>
          </p:cNvPr>
          <p:cNvCxnSpPr>
            <a:cxnSpLocks/>
          </p:cNvCxnSpPr>
          <p:nvPr/>
        </p:nvCxnSpPr>
        <p:spPr>
          <a:xfrm flipV="1">
            <a:off x="3812970" y="2418611"/>
            <a:ext cx="2700865" cy="11347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triangle"/>
            <a:tailEnd type="non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C6335D16-ACE5-3309-55D5-FD75932C9D3B}"/>
              </a:ext>
            </a:extLst>
          </p:cNvPr>
          <p:cNvCxnSpPr>
            <a:cxnSpLocks/>
            <a:stCxn id="6" idx="0"/>
            <a:endCxn id="10" idx="1"/>
          </p:cNvCxnSpPr>
          <p:nvPr/>
        </p:nvCxnSpPr>
        <p:spPr>
          <a:xfrm flipV="1">
            <a:off x="3453159" y="925104"/>
            <a:ext cx="3737581" cy="1258453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7" name="TextBox 186">
            <a:extLst>
              <a:ext uri="{FF2B5EF4-FFF2-40B4-BE49-F238E27FC236}">
                <a16:creationId xmlns:a16="http://schemas.microsoft.com/office/drawing/2014/main" id="{9FE91FD6-B75F-16BC-08F4-3CB553652A29}"/>
              </a:ext>
            </a:extLst>
          </p:cNvPr>
          <p:cNvSpPr txBox="1"/>
          <p:nvPr/>
        </p:nvSpPr>
        <p:spPr>
          <a:xfrm>
            <a:off x="7001481" y="814127"/>
            <a:ext cx="871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Prospect </a:t>
            </a:r>
            <a:br>
              <a:rPr lang="en-US" sz="1400" dirty="0">
                <a:solidFill>
                  <a:schemeClr val="bg1"/>
                </a:solidFill>
              </a:rPr>
            </a:br>
            <a:r>
              <a:rPr lang="en-US" sz="1400" dirty="0">
                <a:solidFill>
                  <a:schemeClr val="bg1"/>
                </a:solidFill>
              </a:rPr>
              <a:t>Mtn</a:t>
            </a:r>
          </a:p>
        </p:txBody>
      </p:sp>
      <p:cxnSp>
        <p:nvCxnSpPr>
          <p:cNvPr id="27" name="Connector: Curved 26">
            <a:extLst>
              <a:ext uri="{FF2B5EF4-FFF2-40B4-BE49-F238E27FC236}">
                <a16:creationId xmlns:a16="http://schemas.microsoft.com/office/drawing/2014/main" id="{4BC1D846-8809-D9F7-23BF-C6ECFDE70683}"/>
              </a:ext>
            </a:extLst>
          </p:cNvPr>
          <p:cNvCxnSpPr>
            <a:cxnSpLocks/>
            <a:stCxn id="2" idx="1"/>
            <a:endCxn id="8" idx="2"/>
          </p:cNvCxnSpPr>
          <p:nvPr/>
        </p:nvCxnSpPr>
        <p:spPr>
          <a:xfrm rot="10800000" flipH="1" flipV="1">
            <a:off x="966560" y="532240"/>
            <a:ext cx="3521322" cy="3817025"/>
          </a:xfrm>
          <a:prstGeom prst="curvedConnector4">
            <a:avLst>
              <a:gd name="adj1" fmla="val -18172"/>
              <a:gd name="adj2" fmla="val 94408"/>
            </a:avLst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8882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2A44A7-2A64-D261-EF0E-360A7551CB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sz="1400" dirty="0">
                <a:solidFill>
                  <a:srgbClr val="0070C0"/>
                </a:solidFill>
              </a:rPr>
              <a:t>import</a:t>
            </a:r>
            <a:r>
              <a:rPr lang="en-US" sz="1400" dirty="0"/>
              <a:t> </a:t>
            </a:r>
            <a:r>
              <a:rPr lang="en-US" sz="1400" dirty="0" err="1">
                <a:solidFill>
                  <a:srgbClr val="00B050"/>
                </a:solidFill>
              </a:rPr>
              <a:t>java</a:t>
            </a:r>
            <a:r>
              <a:rPr lang="en-US" sz="1400" dirty="0" err="1"/>
              <a:t>.</a:t>
            </a:r>
            <a:r>
              <a:rPr lang="en-US" sz="1400" dirty="0" err="1">
                <a:solidFill>
                  <a:srgbClr val="00B050"/>
                </a:solidFill>
              </a:rPr>
              <a:t>util</a:t>
            </a:r>
            <a:r>
              <a:rPr lang="en-US" sz="1400" dirty="0" err="1"/>
              <a:t>.</a:t>
            </a:r>
            <a:r>
              <a:rPr lang="en-US" sz="1400" dirty="0" err="1">
                <a:solidFill>
                  <a:srgbClr val="00B050"/>
                </a:solidFill>
              </a:rPr>
              <a:t>HashMap</a:t>
            </a:r>
            <a:r>
              <a:rPr lang="en-US" sz="1400" dirty="0"/>
              <a:t>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>
                <a:solidFill>
                  <a:srgbClr val="0070C0"/>
                </a:solidFill>
              </a:rPr>
              <a:t>import</a:t>
            </a:r>
            <a:r>
              <a:rPr lang="en-US" sz="1400" dirty="0"/>
              <a:t> </a:t>
            </a:r>
            <a:r>
              <a:rPr lang="en-US" sz="1400" dirty="0" err="1">
                <a:solidFill>
                  <a:srgbClr val="00B050"/>
                </a:solidFill>
              </a:rPr>
              <a:t>java</a:t>
            </a:r>
            <a:r>
              <a:rPr lang="en-US" sz="1400" dirty="0" err="1"/>
              <a:t>.</a:t>
            </a:r>
            <a:r>
              <a:rPr lang="en-US" sz="1400" dirty="0" err="1">
                <a:solidFill>
                  <a:srgbClr val="00B050"/>
                </a:solidFill>
              </a:rPr>
              <a:t>util</a:t>
            </a:r>
            <a:r>
              <a:rPr lang="en-US" sz="1400" dirty="0" err="1"/>
              <a:t>.</a:t>
            </a:r>
            <a:r>
              <a:rPr lang="en-US" sz="1400" dirty="0" err="1">
                <a:solidFill>
                  <a:srgbClr val="00B050"/>
                </a:solidFill>
              </a:rPr>
              <a:t>Map</a:t>
            </a:r>
            <a:r>
              <a:rPr lang="en-US" sz="1400" dirty="0"/>
              <a:t>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>
                <a:solidFill>
                  <a:srgbClr val="0070C0"/>
                </a:solidFill>
              </a:rPr>
              <a:t>class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00B050"/>
                </a:solidFill>
              </a:rPr>
              <a:t>Solution</a:t>
            </a:r>
            <a:r>
              <a:rPr lang="en-US" sz="1400" dirty="0"/>
              <a:t> {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</a:t>
            </a:r>
            <a:r>
              <a:rPr lang="en-US" sz="1400" dirty="0">
                <a:solidFill>
                  <a:srgbClr val="0070C0"/>
                </a:solidFill>
              </a:rPr>
              <a:t>public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0070C0"/>
                </a:solidFill>
              </a:rPr>
              <a:t>int</a:t>
            </a:r>
            <a:r>
              <a:rPr lang="en-US" sz="1400" dirty="0"/>
              <a:t>[]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</a:rPr>
              <a:t>twoSum</a:t>
            </a:r>
            <a:r>
              <a:rPr lang="en-US" sz="1400" dirty="0"/>
              <a:t>(</a:t>
            </a:r>
            <a:r>
              <a:rPr lang="en-US" sz="1400" dirty="0">
                <a:solidFill>
                  <a:srgbClr val="0070C0"/>
                </a:solidFill>
              </a:rPr>
              <a:t>int</a:t>
            </a:r>
            <a:r>
              <a:rPr lang="en-US" sz="1400" dirty="0"/>
              <a:t>[] </a:t>
            </a:r>
            <a:r>
              <a:rPr lang="en-US" sz="1400" dirty="0" err="1"/>
              <a:t>nums</a:t>
            </a:r>
            <a:r>
              <a:rPr lang="en-US" sz="1400" dirty="0"/>
              <a:t>, </a:t>
            </a:r>
            <a:r>
              <a:rPr lang="en-US" sz="1400" dirty="0">
                <a:solidFill>
                  <a:srgbClr val="0070C0"/>
                </a:solidFill>
              </a:rPr>
              <a:t>int</a:t>
            </a:r>
            <a:r>
              <a:rPr lang="en-US" sz="1400" dirty="0"/>
              <a:t> target) {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    </a:t>
            </a:r>
            <a:r>
              <a:rPr lang="en-US" sz="1400" dirty="0">
                <a:solidFill>
                  <a:srgbClr val="00B050"/>
                </a:solidFill>
              </a:rPr>
              <a:t>Map</a:t>
            </a:r>
            <a:r>
              <a:rPr lang="en-US" sz="1400" dirty="0"/>
              <a:t>&lt;</a:t>
            </a:r>
            <a:r>
              <a:rPr lang="en-US" sz="1400" dirty="0">
                <a:solidFill>
                  <a:srgbClr val="00B050"/>
                </a:solidFill>
              </a:rPr>
              <a:t>Integer</a:t>
            </a:r>
            <a:r>
              <a:rPr lang="en-US" sz="1400" dirty="0"/>
              <a:t>, </a:t>
            </a:r>
            <a:r>
              <a:rPr lang="en-US" sz="1400" dirty="0">
                <a:solidFill>
                  <a:srgbClr val="00B050"/>
                </a:solidFill>
              </a:rPr>
              <a:t>Integer</a:t>
            </a:r>
            <a:r>
              <a:rPr lang="en-US" sz="1400" dirty="0"/>
              <a:t>&gt; </a:t>
            </a:r>
            <a:r>
              <a:rPr lang="en-US" sz="1400" dirty="0" err="1"/>
              <a:t>numToIndex</a:t>
            </a:r>
            <a:r>
              <a:rPr lang="en-US" sz="1400" dirty="0"/>
              <a:t> </a:t>
            </a:r>
            <a:r>
              <a:rPr lang="en-US" sz="1400" dirty="0">
                <a:highlight>
                  <a:srgbClr val="FFFF00"/>
                </a:highlight>
              </a:rPr>
              <a:t>=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0070C0"/>
                </a:solidFill>
              </a:rPr>
              <a:t>new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00B050"/>
                </a:solidFill>
              </a:rPr>
              <a:t>HashMap</a:t>
            </a:r>
            <a:r>
              <a:rPr lang="en-US" sz="1400" dirty="0"/>
              <a:t>&lt;&gt;();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    </a:t>
            </a:r>
            <a:r>
              <a:rPr lang="en-US" sz="1400" dirty="0">
                <a:solidFill>
                  <a:srgbClr val="0070C0"/>
                </a:solidFill>
              </a:rPr>
              <a:t>for</a:t>
            </a:r>
            <a:r>
              <a:rPr lang="en-US" sz="1400" dirty="0"/>
              <a:t> (</a:t>
            </a:r>
            <a:r>
              <a:rPr lang="en-US" sz="1400" dirty="0">
                <a:solidFill>
                  <a:srgbClr val="0070C0"/>
                </a:solidFill>
              </a:rPr>
              <a:t>int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>
                <a:highlight>
                  <a:srgbClr val="FFFF00"/>
                </a:highlight>
              </a:rPr>
              <a:t>=</a:t>
            </a:r>
            <a:r>
              <a:rPr lang="en-US" sz="1400" dirty="0"/>
              <a:t> 0;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>
                <a:highlight>
                  <a:srgbClr val="FFFF00"/>
                </a:highlight>
              </a:rPr>
              <a:t>&lt;</a:t>
            </a:r>
            <a:r>
              <a:rPr lang="en-US" sz="1400" dirty="0"/>
              <a:t> </a:t>
            </a:r>
            <a:r>
              <a:rPr lang="en-US" sz="1400" dirty="0" err="1"/>
              <a:t>nums.length</a:t>
            </a:r>
            <a:r>
              <a:rPr lang="en-US" sz="1400" dirty="0"/>
              <a:t>; </a:t>
            </a:r>
            <a:r>
              <a:rPr lang="en-US" sz="1400" dirty="0" err="1"/>
              <a:t>i</a:t>
            </a:r>
            <a:r>
              <a:rPr lang="en-US" sz="1400" dirty="0">
                <a:highlight>
                  <a:srgbClr val="FFFF00"/>
                </a:highlight>
              </a:rPr>
              <a:t>++</a:t>
            </a:r>
            <a:r>
              <a:rPr lang="en-US" sz="1400" dirty="0"/>
              <a:t>) {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        </a:t>
            </a:r>
            <a:r>
              <a:rPr lang="en-US" sz="1400" dirty="0">
                <a:solidFill>
                  <a:srgbClr val="0070C0"/>
                </a:solidFill>
              </a:rPr>
              <a:t>if</a:t>
            </a:r>
            <a:r>
              <a:rPr lang="en-US" sz="1400" dirty="0"/>
              <a:t> (</a:t>
            </a:r>
            <a:r>
              <a:rPr lang="en-US" sz="1400" dirty="0" err="1"/>
              <a:t>numToIndex.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</a:rPr>
              <a:t>containsKey</a:t>
            </a:r>
            <a:r>
              <a:rPr lang="en-US" sz="1400" dirty="0"/>
              <a:t>(target </a:t>
            </a:r>
            <a:r>
              <a:rPr lang="en-US" sz="1400" dirty="0">
                <a:highlight>
                  <a:srgbClr val="FFFF00"/>
                </a:highlight>
              </a:rPr>
              <a:t>-</a:t>
            </a:r>
            <a:r>
              <a:rPr lang="en-US" sz="1400" dirty="0"/>
              <a:t> </a:t>
            </a:r>
            <a:r>
              <a:rPr lang="en-US" sz="1400" dirty="0" err="1"/>
              <a:t>nums</a:t>
            </a:r>
            <a:r>
              <a:rPr lang="en-US" sz="1400" dirty="0"/>
              <a:t>[</a:t>
            </a:r>
            <a:r>
              <a:rPr lang="en-US" sz="1400" dirty="0" err="1"/>
              <a:t>i</a:t>
            </a:r>
            <a:r>
              <a:rPr lang="en-US" sz="1400" dirty="0"/>
              <a:t>])) {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            </a:t>
            </a:r>
            <a:r>
              <a:rPr lang="en-US" sz="1400" dirty="0">
                <a:solidFill>
                  <a:srgbClr val="0070C0"/>
                </a:solidFill>
              </a:rPr>
              <a:t>return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0070C0"/>
                </a:solidFill>
              </a:rPr>
              <a:t>new</a:t>
            </a:r>
            <a:r>
              <a:rPr lang="en-US" sz="1400" dirty="0"/>
              <a:t> int[] {</a:t>
            </a:r>
            <a:r>
              <a:rPr lang="en-US" sz="1400" dirty="0" err="1"/>
              <a:t>numToIndex.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</a:rPr>
              <a:t>get</a:t>
            </a:r>
            <a:r>
              <a:rPr lang="en-US" sz="1400" dirty="0"/>
              <a:t>(target </a:t>
            </a:r>
            <a:r>
              <a:rPr lang="en-US" sz="1400" dirty="0">
                <a:highlight>
                  <a:srgbClr val="FFFF00"/>
                </a:highlight>
              </a:rPr>
              <a:t>-</a:t>
            </a:r>
            <a:r>
              <a:rPr lang="en-US" sz="1400" dirty="0"/>
              <a:t> </a:t>
            </a:r>
            <a:r>
              <a:rPr lang="en-US" sz="1400" dirty="0" err="1"/>
              <a:t>nums</a:t>
            </a:r>
            <a:r>
              <a:rPr lang="en-US" sz="1400" dirty="0"/>
              <a:t>[</a:t>
            </a:r>
            <a:r>
              <a:rPr lang="en-US" sz="1400" dirty="0" err="1"/>
              <a:t>i</a:t>
            </a:r>
            <a:r>
              <a:rPr lang="en-US" sz="1400" dirty="0"/>
              <a:t>]), </a:t>
            </a:r>
            <a:r>
              <a:rPr lang="en-US" sz="1400" dirty="0" err="1"/>
              <a:t>i</a:t>
            </a:r>
            <a:r>
              <a:rPr lang="en-US" sz="1400" dirty="0"/>
              <a:t>};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        }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        </a:t>
            </a:r>
            <a:r>
              <a:rPr lang="en-US" sz="1400" dirty="0" err="1"/>
              <a:t>numToIndex.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</a:rPr>
              <a:t>put</a:t>
            </a:r>
            <a:r>
              <a:rPr lang="en-US" sz="1400" dirty="0"/>
              <a:t>(</a:t>
            </a:r>
            <a:r>
              <a:rPr lang="en-US" sz="1400" dirty="0" err="1"/>
              <a:t>nums</a:t>
            </a:r>
            <a:r>
              <a:rPr lang="en-US" sz="1400" dirty="0"/>
              <a:t>[</a:t>
            </a:r>
            <a:r>
              <a:rPr lang="en-US" sz="1400" dirty="0" err="1"/>
              <a:t>i</a:t>
            </a:r>
            <a:r>
              <a:rPr lang="en-US" sz="1400" dirty="0"/>
              <a:t>], </a:t>
            </a:r>
            <a:r>
              <a:rPr lang="en-US" sz="1400" dirty="0" err="1"/>
              <a:t>i</a:t>
            </a:r>
            <a:r>
              <a:rPr lang="en-US" sz="1400" dirty="0"/>
              <a:t>);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    }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    </a:t>
            </a:r>
            <a:r>
              <a:rPr lang="en-US" sz="1400" dirty="0">
                <a:solidFill>
                  <a:srgbClr val="0070C0"/>
                </a:solidFill>
              </a:rPr>
              <a:t>return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0070C0"/>
                </a:solidFill>
              </a:rPr>
              <a:t>new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0070C0"/>
                </a:solidFill>
              </a:rPr>
              <a:t>int</a:t>
            </a:r>
            <a:r>
              <a:rPr lang="en-US" sz="1400" dirty="0"/>
              <a:t>[] {};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}</a:t>
            </a:r>
          </a:p>
          <a:p>
            <a:pPr marL="0" indent="0">
              <a:buNone/>
            </a:pPr>
            <a:r>
              <a:rPr lang="en-US" sz="1400" dirty="0"/>
              <a:t>}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B831AB4-63CC-A992-8CCC-4743B4D1A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TwoSum</a:t>
            </a:r>
            <a:endParaRPr lang="en-US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AA174756-481E-EA8F-F80D-BC034202B1C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6935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826BAC8-0C55-B414-B16D-EFA0E7BE12A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569309" y="2341074"/>
            <a:ext cx="2808227" cy="2913270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      (∨.∧⍨∨⊢)⍣≡m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1 0 1 0 1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1 0 1 1 1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1 0 1 0 1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1 0 1 0 1</a:t>
            </a:r>
          </a:p>
          <a:p>
            <a:pPr>
              <a:spcAft>
                <a:spcPts val="0"/>
              </a:spcAft>
            </a:pPr>
            <a:r>
              <a:rPr lang="it-IT" sz="1600" dirty="0">
                <a:latin typeface="APL385 Unicode" panose="020B0709000202000203" pitchFamily="49" charset="0"/>
              </a:rPr>
              <a:t>0 0 0 0 0</a:t>
            </a:r>
          </a:p>
        </p:txBody>
      </p:sp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B4FAEDB6-03B1-E3B9-E83D-86D21BD45B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2016971"/>
              </p:ext>
            </p:extLst>
          </p:nvPr>
        </p:nvGraphicFramePr>
        <p:xfrm>
          <a:off x="6671631" y="873087"/>
          <a:ext cx="1784055" cy="1371600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356811">
                  <a:extLst>
                    <a:ext uri="{9D8B030D-6E8A-4147-A177-3AD203B41FA5}">
                      <a16:colId xmlns:a16="http://schemas.microsoft.com/office/drawing/2014/main" val="1812241309"/>
                    </a:ext>
                  </a:extLst>
                </a:gridCol>
                <a:gridCol w="356811">
                  <a:extLst>
                    <a:ext uri="{9D8B030D-6E8A-4147-A177-3AD203B41FA5}">
                      <a16:colId xmlns:a16="http://schemas.microsoft.com/office/drawing/2014/main" val="2763815121"/>
                    </a:ext>
                  </a:extLst>
                </a:gridCol>
                <a:gridCol w="356811">
                  <a:extLst>
                    <a:ext uri="{9D8B030D-6E8A-4147-A177-3AD203B41FA5}">
                      <a16:colId xmlns:a16="http://schemas.microsoft.com/office/drawing/2014/main" val="2782096497"/>
                    </a:ext>
                  </a:extLst>
                </a:gridCol>
                <a:gridCol w="356811">
                  <a:extLst>
                    <a:ext uri="{9D8B030D-6E8A-4147-A177-3AD203B41FA5}">
                      <a16:colId xmlns:a16="http://schemas.microsoft.com/office/drawing/2014/main" val="2255224168"/>
                    </a:ext>
                  </a:extLst>
                </a:gridCol>
                <a:gridCol w="356811">
                  <a:extLst>
                    <a:ext uri="{9D8B030D-6E8A-4147-A177-3AD203B41FA5}">
                      <a16:colId xmlns:a16="http://schemas.microsoft.com/office/drawing/2014/main" val="3509057409"/>
                    </a:ext>
                  </a:extLst>
                </a:gridCol>
              </a:tblGrid>
              <a:tr h="263302"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085529"/>
                  </a:ext>
                </a:extLst>
              </a:tr>
              <a:tr h="263302"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205536"/>
                  </a:ext>
                </a:extLst>
              </a:tr>
              <a:tr h="150458">
                <a:tc>
                  <a:txBody>
                    <a:bodyPr/>
                    <a:lstStyle/>
                    <a:p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28337"/>
                  </a:ext>
                </a:extLst>
              </a:tr>
              <a:tr h="263302"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819054"/>
                  </a:ext>
                </a:extLst>
              </a:tr>
              <a:tr h="263302"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0042368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39A01739-333E-7A92-6993-DDA118498596}"/>
              </a:ext>
            </a:extLst>
          </p:cNvPr>
          <p:cNvSpPr txBox="1"/>
          <p:nvPr/>
        </p:nvSpPr>
        <p:spPr>
          <a:xfrm>
            <a:off x="6181437" y="873087"/>
            <a:ext cx="5441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Ida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C99F09E-1346-2FCA-2A07-546FAE6E2E05}"/>
              </a:ext>
            </a:extLst>
          </p:cNvPr>
          <p:cNvSpPr txBox="1"/>
          <p:nvPr/>
        </p:nvSpPr>
        <p:spPr>
          <a:xfrm>
            <a:off x="5988511" y="1135082"/>
            <a:ext cx="89222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Prospect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5983C07-63E1-E54B-8E1C-7448DFF103A0}"/>
              </a:ext>
            </a:extLst>
          </p:cNvPr>
          <p:cNvSpPr txBox="1"/>
          <p:nvPr/>
        </p:nvSpPr>
        <p:spPr>
          <a:xfrm>
            <a:off x="6078905" y="1411208"/>
            <a:ext cx="7115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/>
              <a:t>Hallet</a:t>
            </a:r>
            <a:endParaRPr lang="en-US" sz="12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E4BDB44-2F21-DC24-0CFE-A280764F5167}"/>
              </a:ext>
            </a:extLst>
          </p:cNvPr>
          <p:cNvSpPr txBox="1"/>
          <p:nvPr/>
        </p:nvSpPr>
        <p:spPr>
          <a:xfrm>
            <a:off x="6169462" y="1675000"/>
            <a:ext cx="5574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Lily</a:t>
            </a:r>
            <a:endParaRPr lang="en-US" sz="18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F9ACB30-9A75-5BD5-EC46-4C626B5C3488}"/>
              </a:ext>
            </a:extLst>
          </p:cNvPr>
          <p:cNvSpPr txBox="1"/>
          <p:nvPr/>
        </p:nvSpPr>
        <p:spPr>
          <a:xfrm>
            <a:off x="6097701" y="1937919"/>
            <a:ext cx="7603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Longs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2FF84BA-4EFB-9C59-D7DC-B4A36C093A77}"/>
              </a:ext>
            </a:extLst>
          </p:cNvPr>
          <p:cNvSpPr txBox="1"/>
          <p:nvPr/>
        </p:nvSpPr>
        <p:spPr>
          <a:xfrm rot="18232974">
            <a:off x="6604111" y="462751"/>
            <a:ext cx="4901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Ida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33E8441-2C6C-C13F-37AB-F610BF9A86E4}"/>
              </a:ext>
            </a:extLst>
          </p:cNvPr>
          <p:cNvSpPr txBox="1"/>
          <p:nvPr/>
        </p:nvSpPr>
        <p:spPr>
          <a:xfrm rot="18232974">
            <a:off x="6886787" y="378115"/>
            <a:ext cx="8038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Prospect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A995FA6-3FAB-63C1-4CF2-528CD8DFCDA6}"/>
              </a:ext>
            </a:extLst>
          </p:cNvPr>
          <p:cNvSpPr txBox="1"/>
          <p:nvPr/>
        </p:nvSpPr>
        <p:spPr>
          <a:xfrm rot="18232974">
            <a:off x="7319072" y="400142"/>
            <a:ext cx="6410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/>
              <a:t>Hallet</a:t>
            </a:r>
            <a:endParaRPr lang="en-US" sz="12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942F65E-2C04-C212-3C56-79B548091B74}"/>
              </a:ext>
            </a:extLst>
          </p:cNvPr>
          <p:cNvSpPr txBox="1"/>
          <p:nvPr/>
        </p:nvSpPr>
        <p:spPr>
          <a:xfrm rot="18232974">
            <a:off x="7722339" y="448929"/>
            <a:ext cx="50216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Lily</a:t>
            </a:r>
            <a:endParaRPr lang="en-US" sz="18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84E7B76-6B10-BEB4-FE51-571813AB7A9D}"/>
              </a:ext>
            </a:extLst>
          </p:cNvPr>
          <p:cNvSpPr txBox="1"/>
          <p:nvPr/>
        </p:nvSpPr>
        <p:spPr>
          <a:xfrm rot="18232974">
            <a:off x="8004300" y="389925"/>
            <a:ext cx="6849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Longs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0CC209-A3F2-21D6-7443-A8F3D758D7AA}"/>
              </a:ext>
            </a:extLst>
          </p:cNvPr>
          <p:cNvSpPr txBox="1"/>
          <p:nvPr/>
        </p:nvSpPr>
        <p:spPr>
          <a:xfrm>
            <a:off x="257319" y="4277922"/>
            <a:ext cx="7088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Which peaks can be reached from any location?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5CB1A4-E17A-05A5-D806-B0979BD34D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58" y="672162"/>
            <a:ext cx="5730857" cy="2955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077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1" grpId="0"/>
      <p:bldP spid="23" grpId="0"/>
      <p:bldP spid="25" grpId="0"/>
      <p:bldP spid="31" grpId="0"/>
      <p:bldP spid="32" grpId="0"/>
      <p:bldP spid="33" grpId="0"/>
      <p:bldP spid="34" grpId="0"/>
      <p:bldP spid="35" grpId="0"/>
      <p:bldP spid="4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E77DB6A-DE25-1741-54B6-5F39B0671F4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99A2AE-09FA-59A4-8F7C-ACE9D90D1E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3 4 ⍴ ⎕A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IJKL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3DCEFA0-61DA-D632-1FD6-A8112036E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matching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AF16961C-06DA-31ED-7A33-0F1C07A42AE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553794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E77DB6A-DE25-1741-54B6-5F39B0671F4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99A2AE-09FA-59A4-8F7C-ACE9D90D1E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6092513" cy="324204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'.',(⍣2) 3 4 ⍴ ⎕A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..ABCD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..EFGH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..IJKL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3DCEFA0-61DA-D632-1FD6-A8112036E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matching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AF16961C-06DA-31ED-7A33-0F1C07A42AE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034864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E77DB6A-DE25-1741-54B6-5F39B0671F4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99A2AE-09FA-59A4-8F7C-ACE9D90D1E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'.',(⍣2) 3 4 ⍴ ⎕A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..ABCD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..EFGH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..IJKL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	 '.'</a:t>
            </a:r>
            <a:r>
              <a:rPr lang="en-US" dirty="0">
                <a:solidFill>
                  <a:srgbClr val="FF0000"/>
                </a:solidFill>
                <a:latin typeface="APL385 Unicode" panose="020B0709000202000203" pitchFamily="49" charset="0"/>
              </a:rPr>
              <a:t>∧.=</a:t>
            </a:r>
            <a:r>
              <a:rPr lang="en-US" dirty="0">
                <a:latin typeface="APL385 Unicode" panose="020B0709000202000203" pitchFamily="49" charset="0"/>
              </a:rPr>
              <a:t>'.',(⍣2) 3 4 ⍴ ⎕A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1 1 0 0 0 0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3DCEFA0-61DA-D632-1FD6-A8112036E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matching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AF16961C-06DA-31ED-7A33-0F1C07A42AE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7079847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872C07-A766-3897-F91F-39500DFFE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53773" cy="324204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mL2L ← ÷∘1000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L2mL ← mL2L ⍣¯1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C2F ← (32∘+)∘(×∘1.8)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F2C ← C2F ⍣¯1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C2F ¯40 0 100 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¯40 32 212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F2C ¯40 32 212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¯40 0 100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8D50380-5619-3BDE-8F70-352932449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Chemistry [Dimensional Analysis]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D5CCA7E0-E6DB-CA48-FA29-123021272A9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14F5057-7010-883C-A836-E137B8C1F31E}"/>
              </a:ext>
            </a:extLst>
          </p:cNvPr>
          <p:cNvSpPr txBox="1"/>
          <p:nvPr/>
        </p:nvSpPr>
        <p:spPr>
          <a:xfrm>
            <a:off x="5323398" y="1264925"/>
            <a:ext cx="355390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 F2C(⍣</a:t>
            </a:r>
            <a:r>
              <a:rPr lang="en-US" dirty="0" err="1">
                <a:latin typeface="APL385 Unicode" panose="020B0709000202000203" pitchFamily="49" charset="0"/>
              </a:rPr>
              <a:t>isMetricSystem</a:t>
            </a:r>
            <a:r>
              <a:rPr lang="en-US" dirty="0">
                <a:latin typeface="APL385 Unicode" panose="020B0709000202000203" pitchFamily="49" charset="0"/>
              </a:rPr>
              <a:t>)  </a:t>
            </a:r>
          </a:p>
          <a:p>
            <a:r>
              <a:rPr lang="en-US" dirty="0">
                <a:latin typeface="APL385 Unicode" panose="020B0709000202000203" pitchFamily="49" charset="0"/>
              </a:rPr>
              <a:t>     ⍣</a:t>
            </a:r>
          </a:p>
          <a:p>
            <a:r>
              <a:rPr lang="en-US" dirty="0">
                <a:latin typeface="APL385 Unicode" panose="020B0709000202000203" pitchFamily="49" charset="0"/>
              </a:rPr>
              <a:t>    ┌┴┐</a:t>
            </a:r>
          </a:p>
          <a:p>
            <a:r>
              <a:rPr lang="en-US" dirty="0">
                <a:latin typeface="APL385 Unicode" panose="020B0709000202000203" pitchFamily="49" charset="0"/>
              </a:rPr>
              <a:t>    ⍣ 1</a:t>
            </a:r>
          </a:p>
          <a:p>
            <a:r>
              <a:rPr lang="en-US" dirty="0">
                <a:latin typeface="APL385 Unicode" panose="020B0709000202000203" pitchFamily="49" charset="0"/>
              </a:rPr>
              <a:t>   ┌┴┐</a:t>
            </a:r>
          </a:p>
          <a:p>
            <a:r>
              <a:rPr lang="en-US" dirty="0">
                <a:latin typeface="APL385 Unicode" panose="020B0709000202000203" pitchFamily="49" charset="0"/>
              </a:rPr>
              <a:t>   ∘ ¯1</a:t>
            </a:r>
          </a:p>
          <a:p>
            <a:r>
              <a:rPr lang="en-US" dirty="0">
                <a:latin typeface="APL385 Unicode" panose="020B0709000202000203" pitchFamily="49" charset="0"/>
              </a:rPr>
              <a:t> ┌─┴──┐</a:t>
            </a:r>
          </a:p>
          <a:p>
            <a:r>
              <a:rPr lang="en-US" dirty="0">
                <a:latin typeface="APL385 Unicode" panose="020B0709000202000203" pitchFamily="49" charset="0"/>
              </a:rPr>
              <a:t> ∘    ∘</a:t>
            </a:r>
          </a:p>
          <a:p>
            <a:r>
              <a:rPr lang="en-US" dirty="0">
                <a:latin typeface="APL385 Unicode" panose="020B0709000202000203" pitchFamily="49" charset="0"/>
              </a:rPr>
              <a:t>┌┴─┐ ┌┴┐</a:t>
            </a:r>
          </a:p>
          <a:p>
            <a:r>
              <a:rPr lang="en-US" dirty="0">
                <a:latin typeface="APL385 Unicode" panose="020B0709000202000203" pitchFamily="49" charset="0"/>
              </a:rPr>
              <a:t>32 + × 1.8</a:t>
            </a:r>
          </a:p>
        </p:txBody>
      </p:sp>
    </p:spTree>
    <p:extLst>
      <p:ext uri="{BB962C8B-B14F-4D97-AF65-F5344CB8AC3E}">
        <p14:creationId xmlns:p14="http://schemas.microsoft.com/office/powerpoint/2010/main" val="817020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01F5A4-DA1E-7E59-BDE5-5D85280426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043448" cy="356036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d ← 'ATCG'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r ← 'UAGC'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dna2rna ← {r[d⍳⍵]}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dna2rna 'AAGCTGGTTTTGACGAC'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UUCGACCAAAACUGCUG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dna2rna ← {(r,'?')[d⍳⍵]}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dna2rna 'AAG#!2⍟TTTTGACxyz'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UUC????AAAACUG???</a:t>
            </a:r>
          </a:p>
          <a:p>
            <a:pPr marL="0" indent="0">
              <a:buNone/>
            </a:pPr>
            <a:endParaRPr lang="en-US" dirty="0">
              <a:latin typeface="APL385 Unicode" panose="020B0709000202000203" pitchFamily="49" charset="0"/>
            </a:endParaRP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2DD5B6F-CA2C-52FE-0447-CC796D9E9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BioInformatics</a:t>
            </a:r>
            <a:r>
              <a:rPr lang="en-US" dirty="0"/>
              <a:t>: DNA to mRNA 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0DF06C1-FA10-2D67-69D2-182F5E6E658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2615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2DD5B6F-CA2C-52FE-0447-CC796D9E9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Bioinformatics: DNA-view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0DF06C1-FA10-2D67-69D2-182F5E6E658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631ADE-EA4B-DE2C-7EDB-CFF66C870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33" y="1036800"/>
            <a:ext cx="6497311" cy="350479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C4F95F2-62F9-1AD1-15F4-ED6043EF965E}"/>
              </a:ext>
            </a:extLst>
          </p:cNvPr>
          <p:cNvSpPr txBox="1"/>
          <p:nvPr/>
        </p:nvSpPr>
        <p:spPr>
          <a:xfrm>
            <a:off x="6796455" y="4229100"/>
            <a:ext cx="2518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https://dnaview.com/</a:t>
            </a:r>
          </a:p>
        </p:txBody>
      </p:sp>
    </p:spTree>
    <p:extLst>
      <p:ext uri="{BB962C8B-B14F-4D97-AF65-F5344CB8AC3E}">
        <p14:creationId xmlns:p14="http://schemas.microsoft.com/office/powerpoint/2010/main" val="2949253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B8A991-A78E-B4C3-84F8-6857898CA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58" y="1247341"/>
            <a:ext cx="8767719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1800" dirty="0">
                <a:latin typeface="APL385 Unicode" panose="020B0709000202000203" pitchFamily="49" charset="0"/>
              </a:rPr>
              <a:t>      s ← 'a (qu)ick de(mo(nstra()ti)o)n’</a:t>
            </a:r>
            <a:endParaRPr lang="en-US" sz="18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1800" dirty="0">
                <a:latin typeface="APL385 Unicode" panose="020B0709000202000203" pitchFamily="49" charset="0"/>
              </a:rPr>
              <a:t>      +\1 ¯1 0['()'⍳s]</a:t>
            </a:r>
          </a:p>
          <a:p>
            <a:pPr marL="0" indent="0">
              <a:buNone/>
            </a:pPr>
            <a:r>
              <a:rPr lang="pt-BR" sz="1800" dirty="0">
                <a:latin typeface="APL385 Unicode" panose="020B0709000202000203" pitchFamily="49" charset="0"/>
              </a:rPr>
              <a:t>0 0 1 1 1 0 0 0 0 0 0 0 1 1 1 2 2 2 2 2 2 3 2 2 2 1 1 0 0</a:t>
            </a:r>
          </a:p>
          <a:p>
            <a:pPr marL="0" indent="0">
              <a:buNone/>
            </a:pPr>
            <a:r>
              <a:rPr lang="pt-BR" sz="1800" dirty="0">
                <a:latin typeface="APL385 Unicode" panose="020B0709000202000203" pitchFamily="49" charset="0"/>
              </a:rPr>
              <a:t>      ⍉s,⍪+\1 ¯1 0['()’⍳s]</a:t>
            </a:r>
          </a:p>
          <a:p>
            <a:pPr marL="0" indent="0">
              <a:buNone/>
            </a:pPr>
            <a:r>
              <a:rPr lang="pt-BR" sz="1800" dirty="0">
                <a:latin typeface="APL385 Unicode" panose="020B0709000202000203" pitchFamily="49" charset="0"/>
              </a:rPr>
              <a:t>0 0 1 1 1 0 0 0 0 0 0 0 1 1 1 2 2 2 2 2 2 3 2 2 2 1 1 0 0</a:t>
            </a:r>
          </a:p>
          <a:p>
            <a:pPr marL="0" indent="0">
              <a:buNone/>
            </a:pPr>
            <a:r>
              <a:rPr lang="pt-BR" sz="1800" dirty="0">
                <a:latin typeface="APL385 Unicode" panose="020B0709000202000203" pitchFamily="49" charset="0"/>
              </a:rPr>
              <a:t>a   ( q u ) i c k   d e ( m o ( n s t r a ( ) t i ) o ) n</a:t>
            </a:r>
          </a:p>
          <a:p>
            <a:pPr marL="0" indent="0">
              <a:buNone/>
            </a:pPr>
            <a:endParaRPr lang="pt-BR" sz="18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US" sz="1800" dirty="0"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CCA2527-62E2-03DC-53EF-6BDDDC19F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Analysis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A11B9600-76A3-6952-3348-884D2E50D93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460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Image Processing </a:t>
            </a:r>
            <a:r>
              <a:rPr lang="en-GB" dirty="0" err="1"/>
              <a:t>Unet</a:t>
            </a:r>
            <a:r>
              <a:rPr lang="en-GB" dirty="0"/>
              <a:t> CNN </a:t>
            </a:r>
          </a:p>
        </p:txBody>
      </p:sp>
      <p:sp>
        <p:nvSpPr>
          <p:cNvPr id="29" name="Content Placeholder 28">
            <a:extLst>
              <a:ext uri="{FF2B5EF4-FFF2-40B4-BE49-F238E27FC236}">
                <a16:creationId xmlns:a16="http://schemas.microsoft.com/office/drawing/2014/main" id="{F0BEDEF6-0ED8-BEEF-A888-9429EB649C1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17921" y="1264925"/>
            <a:ext cx="2633980" cy="3242039"/>
          </a:xfrm>
        </p:spPr>
        <p:txBody>
          <a:bodyPr/>
          <a:lstStyle/>
          <a:p>
            <a:r>
              <a:rPr lang="en-US" b="0" i="0" u="none" strike="noStrike" dirty="0">
                <a:effectLst/>
                <a:latin typeface="APL385 Unicode" panose="020B0709000202000203" pitchFamily="49" charset="0"/>
              </a:rPr>
              <a:t>{⌈⌿,⍵}⌺(2 2⍴2)⊢m</a:t>
            </a:r>
            <a:endParaRPr lang="en-US" dirty="0">
              <a:latin typeface="APL385 Unicode" panose="020B0709000202000203" pitchFamily="49" charset="0"/>
            </a:endParaRPr>
          </a:p>
        </p:txBody>
      </p:sp>
      <p:pic>
        <p:nvPicPr>
          <p:cNvPr id="2" name="Screen Recording 1">
            <a:hlinkClick r:id="" action="ppaction://media"/>
            <a:extLst>
              <a:ext uri="{FF2B5EF4-FFF2-40B4-BE49-F238E27FC236}">
                <a16:creationId xmlns:a16="http://schemas.microsoft.com/office/drawing/2014/main" id="{D200088D-3A73-886A-F1BD-3BF0B591216B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4734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3546" y="1036319"/>
            <a:ext cx="4948237" cy="3241675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224F1E5-D4C1-4E8D-1265-F0918908D67B}"/>
              </a:ext>
            </a:extLst>
          </p:cNvPr>
          <p:cNvSpPr txBox="1"/>
          <p:nvPr/>
        </p:nvSpPr>
        <p:spPr>
          <a:xfrm>
            <a:off x="156136" y="4361121"/>
            <a:ext cx="869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i="0" u="none" strike="noStrike">
                <a:effectLst/>
                <a:latin typeface="-apple-system"/>
              </a:rPr>
              <a:t>https://stanford.edu/~shervine/teaching/cs-230/cheatsheet-convolutional-neural-networks</a:t>
            </a:r>
            <a:endParaRPr lang="en-US" b="0" i="0" u="none" strike="noStrike" dirty="0"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2826868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A55722-1926-BD77-69EA-8EBD7AE181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12742" cy="324204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APL an Interactive Approach, Gilman &amp; Rose</a:t>
            </a:r>
          </a:p>
          <a:p>
            <a:r>
              <a:rPr lang="en-US" dirty="0"/>
              <a:t>Mastering Dyalog APL, Bernard Legrand</a:t>
            </a:r>
          </a:p>
          <a:p>
            <a:r>
              <a:rPr lang="en-US" dirty="0"/>
              <a:t>Mark Wolfson</a:t>
            </a:r>
          </a:p>
          <a:p>
            <a:r>
              <a:rPr lang="en-US" dirty="0"/>
              <a:t>Dr. Charles Brenner </a:t>
            </a:r>
          </a:p>
          <a:p>
            <a:pPr lvl="1"/>
            <a:r>
              <a:rPr lang="en-US" dirty="0">
                <a:hlinkClick r:id="rId3"/>
              </a:rPr>
              <a:t>https://www.dyalog.com/uploads/conference/dyalog18/presentations/U13_Simplicity_May_Be_Confusing.pdf</a:t>
            </a:r>
            <a:endParaRPr lang="en-US" dirty="0"/>
          </a:p>
          <a:p>
            <a:r>
              <a:rPr lang="en-US" dirty="0"/>
              <a:t>Marcos Frenkel, NCSA/University of Illinois at Urbana-Champaign </a:t>
            </a:r>
          </a:p>
          <a:p>
            <a:pPr lvl="1"/>
            <a:r>
              <a:rPr lang="en-US">
                <a:hlinkClick r:id="rId4"/>
              </a:rPr>
              <a:t>https://www.dyalog.com/uploads/conference/dyalog23/materials/U08_quAPLAQuantumComputingLibraryInAPL.pdf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F9A664-F713-1311-E2E5-250F58423ED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D10967B-390D-55BB-89FD-45511F9C3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Acknowledgements</a:t>
            </a:r>
          </a:p>
        </p:txBody>
      </p:sp>
    </p:spTree>
    <p:extLst>
      <p:ext uri="{BB962C8B-B14F-4D97-AF65-F5344CB8AC3E}">
        <p14:creationId xmlns:p14="http://schemas.microsoft.com/office/powerpoint/2010/main" val="2313428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2A44A7-2A64-D261-EF0E-360A7551CB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sz="1400" dirty="0">
                <a:solidFill>
                  <a:srgbClr val="0070C0"/>
                </a:solidFill>
              </a:rPr>
              <a:t>import</a:t>
            </a:r>
            <a:r>
              <a:rPr lang="en-US" sz="1400" dirty="0"/>
              <a:t> </a:t>
            </a:r>
            <a:r>
              <a:rPr lang="en-US" sz="1400" dirty="0" err="1">
                <a:solidFill>
                  <a:srgbClr val="00B050"/>
                </a:solidFill>
              </a:rPr>
              <a:t>java</a:t>
            </a:r>
            <a:r>
              <a:rPr lang="en-US" sz="1400" dirty="0" err="1"/>
              <a:t>.</a:t>
            </a:r>
            <a:r>
              <a:rPr lang="en-US" sz="1400" dirty="0" err="1">
                <a:solidFill>
                  <a:srgbClr val="00B050"/>
                </a:solidFill>
              </a:rPr>
              <a:t>util</a:t>
            </a:r>
            <a:r>
              <a:rPr lang="en-US" sz="1400" dirty="0" err="1"/>
              <a:t>.</a:t>
            </a:r>
            <a:r>
              <a:rPr lang="en-US" sz="1400" dirty="0" err="1">
                <a:solidFill>
                  <a:srgbClr val="00B050"/>
                </a:solidFill>
              </a:rPr>
              <a:t>HashMap</a:t>
            </a:r>
            <a:r>
              <a:rPr lang="en-US" sz="1400" dirty="0"/>
              <a:t>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>
                <a:solidFill>
                  <a:srgbClr val="0070C0"/>
                </a:solidFill>
              </a:rPr>
              <a:t>import</a:t>
            </a:r>
            <a:r>
              <a:rPr lang="en-US" sz="1400" dirty="0"/>
              <a:t> </a:t>
            </a:r>
            <a:r>
              <a:rPr lang="en-US" sz="1400" dirty="0" err="1">
                <a:solidFill>
                  <a:srgbClr val="00B050"/>
                </a:solidFill>
              </a:rPr>
              <a:t>java</a:t>
            </a:r>
            <a:r>
              <a:rPr lang="en-US" sz="1400" dirty="0" err="1"/>
              <a:t>.</a:t>
            </a:r>
            <a:r>
              <a:rPr lang="en-US" sz="1400" dirty="0" err="1">
                <a:solidFill>
                  <a:srgbClr val="00B050"/>
                </a:solidFill>
              </a:rPr>
              <a:t>util</a:t>
            </a:r>
            <a:r>
              <a:rPr lang="en-US" sz="1400" dirty="0" err="1"/>
              <a:t>.</a:t>
            </a:r>
            <a:r>
              <a:rPr lang="en-US" sz="1400" dirty="0" err="1">
                <a:solidFill>
                  <a:srgbClr val="00B050"/>
                </a:solidFill>
              </a:rPr>
              <a:t>Map</a:t>
            </a:r>
            <a:r>
              <a:rPr lang="en-US" sz="1400" dirty="0"/>
              <a:t>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>
                <a:solidFill>
                  <a:srgbClr val="0070C0"/>
                </a:solidFill>
              </a:rPr>
              <a:t>class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00B050"/>
                </a:solidFill>
              </a:rPr>
              <a:t>Solution</a:t>
            </a:r>
            <a:r>
              <a:rPr lang="en-US" sz="1400" dirty="0"/>
              <a:t> {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</a:t>
            </a:r>
            <a:r>
              <a:rPr lang="en-US" sz="1400" dirty="0">
                <a:solidFill>
                  <a:srgbClr val="0070C0"/>
                </a:solidFill>
              </a:rPr>
              <a:t>public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0070C0"/>
                </a:solidFill>
              </a:rPr>
              <a:t>int</a:t>
            </a:r>
            <a:r>
              <a:rPr lang="en-US" sz="1400" dirty="0"/>
              <a:t>[]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</a:rPr>
              <a:t>twoSum</a:t>
            </a:r>
            <a:r>
              <a:rPr lang="en-US" sz="1400" dirty="0"/>
              <a:t>(</a:t>
            </a:r>
            <a:r>
              <a:rPr lang="en-US" sz="1400" dirty="0">
                <a:solidFill>
                  <a:srgbClr val="0070C0"/>
                </a:solidFill>
              </a:rPr>
              <a:t>int</a:t>
            </a:r>
            <a:r>
              <a:rPr lang="en-US" sz="1400" dirty="0"/>
              <a:t>[] </a:t>
            </a:r>
            <a:r>
              <a:rPr lang="en-US" sz="1400" dirty="0" err="1"/>
              <a:t>nums</a:t>
            </a:r>
            <a:r>
              <a:rPr lang="en-US" sz="1400" dirty="0"/>
              <a:t>, </a:t>
            </a:r>
            <a:r>
              <a:rPr lang="en-US" sz="1400" dirty="0">
                <a:solidFill>
                  <a:srgbClr val="0070C0"/>
                </a:solidFill>
              </a:rPr>
              <a:t>int</a:t>
            </a:r>
            <a:r>
              <a:rPr lang="en-US" sz="1400" dirty="0"/>
              <a:t> target) {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    </a:t>
            </a:r>
            <a:r>
              <a:rPr lang="en-US" sz="1400" dirty="0">
                <a:solidFill>
                  <a:srgbClr val="00B050"/>
                </a:solidFill>
              </a:rPr>
              <a:t>Map</a:t>
            </a:r>
            <a:r>
              <a:rPr lang="en-US" sz="1400" dirty="0"/>
              <a:t>&lt;</a:t>
            </a:r>
            <a:r>
              <a:rPr lang="en-US" sz="1400" dirty="0">
                <a:solidFill>
                  <a:srgbClr val="00B050"/>
                </a:solidFill>
              </a:rPr>
              <a:t>Integer</a:t>
            </a:r>
            <a:r>
              <a:rPr lang="en-US" sz="1400" dirty="0"/>
              <a:t>, </a:t>
            </a:r>
            <a:r>
              <a:rPr lang="en-US" sz="1400" dirty="0">
                <a:solidFill>
                  <a:srgbClr val="00B050"/>
                </a:solidFill>
              </a:rPr>
              <a:t>Integer</a:t>
            </a:r>
            <a:r>
              <a:rPr lang="en-US" sz="1400" dirty="0"/>
              <a:t>&gt; </a:t>
            </a:r>
            <a:r>
              <a:rPr lang="en-US" sz="1400" dirty="0" err="1"/>
              <a:t>numToIndex</a:t>
            </a:r>
            <a:r>
              <a:rPr lang="en-US" sz="1400" dirty="0"/>
              <a:t> </a:t>
            </a:r>
            <a:r>
              <a:rPr lang="en-US" sz="1400" dirty="0">
                <a:highlight>
                  <a:srgbClr val="FFFF00"/>
                </a:highlight>
              </a:rPr>
              <a:t>EQUALS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0070C0"/>
                </a:solidFill>
              </a:rPr>
              <a:t>new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00B050"/>
                </a:solidFill>
              </a:rPr>
              <a:t>HashMap</a:t>
            </a:r>
            <a:r>
              <a:rPr lang="en-US" sz="1400" dirty="0"/>
              <a:t>&lt;&gt;();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    </a:t>
            </a:r>
            <a:r>
              <a:rPr lang="en-US" sz="1400" dirty="0">
                <a:solidFill>
                  <a:srgbClr val="0070C0"/>
                </a:solidFill>
              </a:rPr>
              <a:t>for</a:t>
            </a:r>
            <a:r>
              <a:rPr lang="en-US" sz="1400" dirty="0"/>
              <a:t> (</a:t>
            </a:r>
            <a:r>
              <a:rPr lang="en-US" sz="1400" dirty="0">
                <a:solidFill>
                  <a:srgbClr val="0070C0"/>
                </a:solidFill>
              </a:rPr>
              <a:t>int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>
                <a:highlight>
                  <a:srgbClr val="FFFF00"/>
                </a:highlight>
              </a:rPr>
              <a:t>EQUALS</a:t>
            </a:r>
            <a:r>
              <a:rPr lang="en-US" sz="1400" dirty="0"/>
              <a:t> 0;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>
                <a:highlight>
                  <a:srgbClr val="FFFF00"/>
                </a:highlight>
              </a:rPr>
              <a:t>LESSTHAN</a:t>
            </a:r>
            <a:r>
              <a:rPr lang="en-US" sz="1400" dirty="0"/>
              <a:t> </a:t>
            </a:r>
            <a:r>
              <a:rPr lang="en-US" sz="1400" dirty="0" err="1"/>
              <a:t>nums.length</a:t>
            </a:r>
            <a:r>
              <a:rPr lang="en-US" sz="1400" dirty="0"/>
              <a:t>;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>
                <a:highlight>
                  <a:srgbClr val="FFFF00"/>
                </a:highlight>
              </a:rPr>
              <a:t>PLUS PLUS</a:t>
            </a:r>
            <a:r>
              <a:rPr lang="en-US" sz="1400" dirty="0"/>
              <a:t>) {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        </a:t>
            </a:r>
            <a:r>
              <a:rPr lang="en-US" sz="1400" dirty="0">
                <a:solidFill>
                  <a:srgbClr val="0070C0"/>
                </a:solidFill>
              </a:rPr>
              <a:t>if</a:t>
            </a:r>
            <a:r>
              <a:rPr lang="en-US" sz="1400" dirty="0"/>
              <a:t> (</a:t>
            </a:r>
            <a:r>
              <a:rPr lang="en-US" sz="1400" dirty="0" err="1"/>
              <a:t>numToIndex.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</a:rPr>
              <a:t>containsKey</a:t>
            </a:r>
            <a:r>
              <a:rPr lang="en-US" sz="1400" dirty="0"/>
              <a:t>(target </a:t>
            </a:r>
            <a:r>
              <a:rPr lang="en-US" sz="1400" dirty="0">
                <a:highlight>
                  <a:srgbClr val="FFFF00"/>
                </a:highlight>
              </a:rPr>
              <a:t>MINUS</a:t>
            </a:r>
            <a:r>
              <a:rPr lang="en-US" sz="1400" dirty="0"/>
              <a:t> </a:t>
            </a:r>
            <a:r>
              <a:rPr lang="en-US" sz="1400" dirty="0" err="1"/>
              <a:t>nums</a:t>
            </a:r>
            <a:r>
              <a:rPr lang="en-US" sz="1400" dirty="0"/>
              <a:t>[</a:t>
            </a:r>
            <a:r>
              <a:rPr lang="en-US" sz="1400" dirty="0" err="1"/>
              <a:t>i</a:t>
            </a:r>
            <a:r>
              <a:rPr lang="en-US" sz="1400" dirty="0"/>
              <a:t>])) {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            </a:t>
            </a:r>
            <a:r>
              <a:rPr lang="en-US" sz="1400" dirty="0">
                <a:solidFill>
                  <a:srgbClr val="0070C0"/>
                </a:solidFill>
              </a:rPr>
              <a:t>return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0070C0"/>
                </a:solidFill>
              </a:rPr>
              <a:t>new</a:t>
            </a:r>
            <a:r>
              <a:rPr lang="en-US" sz="1400" dirty="0"/>
              <a:t> int[] {</a:t>
            </a:r>
            <a:r>
              <a:rPr lang="en-US" sz="1400" dirty="0" err="1"/>
              <a:t>numToIndex.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</a:rPr>
              <a:t>get</a:t>
            </a:r>
            <a:r>
              <a:rPr lang="en-US" sz="1400" dirty="0"/>
              <a:t>(target </a:t>
            </a:r>
            <a:r>
              <a:rPr lang="en-US" sz="1400" dirty="0">
                <a:highlight>
                  <a:srgbClr val="FFFF00"/>
                </a:highlight>
              </a:rPr>
              <a:t>MINUS</a:t>
            </a:r>
            <a:r>
              <a:rPr lang="en-US" sz="1400" dirty="0"/>
              <a:t> </a:t>
            </a:r>
            <a:r>
              <a:rPr lang="en-US" sz="1400" dirty="0" err="1"/>
              <a:t>nums</a:t>
            </a:r>
            <a:r>
              <a:rPr lang="en-US" sz="1400" dirty="0"/>
              <a:t>[</a:t>
            </a:r>
            <a:r>
              <a:rPr lang="en-US" sz="1400" dirty="0" err="1"/>
              <a:t>i</a:t>
            </a:r>
            <a:r>
              <a:rPr lang="en-US" sz="1400" dirty="0"/>
              <a:t>]), </a:t>
            </a:r>
            <a:r>
              <a:rPr lang="en-US" sz="1400" dirty="0" err="1"/>
              <a:t>i</a:t>
            </a:r>
            <a:r>
              <a:rPr lang="en-US" sz="1400" dirty="0"/>
              <a:t>};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        }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        </a:t>
            </a:r>
            <a:r>
              <a:rPr lang="en-US" sz="1400" dirty="0" err="1"/>
              <a:t>numToIndex.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</a:rPr>
              <a:t>put</a:t>
            </a:r>
            <a:r>
              <a:rPr lang="en-US" sz="1400" dirty="0"/>
              <a:t>(</a:t>
            </a:r>
            <a:r>
              <a:rPr lang="en-US" sz="1400" dirty="0" err="1"/>
              <a:t>nums</a:t>
            </a:r>
            <a:r>
              <a:rPr lang="en-US" sz="1400" dirty="0"/>
              <a:t>[</a:t>
            </a:r>
            <a:r>
              <a:rPr lang="en-US" sz="1400" dirty="0" err="1"/>
              <a:t>i</a:t>
            </a:r>
            <a:r>
              <a:rPr lang="en-US" sz="1400" dirty="0"/>
              <a:t>], </a:t>
            </a:r>
            <a:r>
              <a:rPr lang="en-US" sz="1400" dirty="0" err="1"/>
              <a:t>i</a:t>
            </a:r>
            <a:r>
              <a:rPr lang="en-US" sz="1400" dirty="0"/>
              <a:t>);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    }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    </a:t>
            </a:r>
            <a:r>
              <a:rPr lang="en-US" sz="1400" dirty="0">
                <a:solidFill>
                  <a:srgbClr val="0070C0"/>
                </a:solidFill>
              </a:rPr>
              <a:t>return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0070C0"/>
                </a:solidFill>
              </a:rPr>
              <a:t>new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0070C0"/>
                </a:solidFill>
              </a:rPr>
              <a:t>int</a:t>
            </a:r>
            <a:r>
              <a:rPr lang="en-US" sz="1400" dirty="0"/>
              <a:t>[] {};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}</a:t>
            </a:r>
          </a:p>
          <a:p>
            <a:pPr marL="0" indent="0">
              <a:buNone/>
            </a:pPr>
            <a:r>
              <a:rPr lang="en-US" sz="1400" dirty="0"/>
              <a:t>}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B831AB4-63CC-A992-8CCC-4743B4D1A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TwoSum</a:t>
            </a:r>
            <a:endParaRPr lang="en-US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AA174756-481E-EA8F-F80D-BC034202B1C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8921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2A44A7-2A64-D261-EF0E-360A7551CB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sz="1400" dirty="0">
                <a:solidFill>
                  <a:srgbClr val="0070C0"/>
                </a:solidFill>
              </a:rPr>
              <a:t>import</a:t>
            </a:r>
            <a:r>
              <a:rPr lang="en-US" sz="1400" dirty="0"/>
              <a:t> </a:t>
            </a:r>
            <a:r>
              <a:rPr lang="en-US" sz="1400" dirty="0" err="1">
                <a:solidFill>
                  <a:srgbClr val="00B050"/>
                </a:solidFill>
              </a:rPr>
              <a:t>java</a:t>
            </a:r>
            <a:r>
              <a:rPr lang="en-US" sz="1400" dirty="0" err="1"/>
              <a:t>.</a:t>
            </a:r>
            <a:r>
              <a:rPr lang="en-US" sz="1400" dirty="0" err="1">
                <a:solidFill>
                  <a:srgbClr val="00B050"/>
                </a:solidFill>
              </a:rPr>
              <a:t>util</a:t>
            </a:r>
            <a:r>
              <a:rPr lang="en-US" sz="1400" dirty="0" err="1"/>
              <a:t>.</a:t>
            </a:r>
            <a:r>
              <a:rPr lang="en-US" sz="1400" dirty="0" err="1">
                <a:solidFill>
                  <a:srgbClr val="00B050"/>
                </a:solidFill>
              </a:rPr>
              <a:t>HashMap</a:t>
            </a:r>
            <a:r>
              <a:rPr lang="en-US" sz="1400" dirty="0"/>
              <a:t>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>
                <a:solidFill>
                  <a:srgbClr val="0070C0"/>
                </a:solidFill>
              </a:rPr>
              <a:t>import</a:t>
            </a:r>
            <a:r>
              <a:rPr lang="en-US" sz="1400" dirty="0"/>
              <a:t> </a:t>
            </a:r>
            <a:r>
              <a:rPr lang="en-US" sz="1400" dirty="0" err="1">
                <a:solidFill>
                  <a:srgbClr val="00B050"/>
                </a:solidFill>
              </a:rPr>
              <a:t>java</a:t>
            </a:r>
            <a:r>
              <a:rPr lang="en-US" sz="1400" dirty="0" err="1"/>
              <a:t>.</a:t>
            </a:r>
            <a:r>
              <a:rPr lang="en-US" sz="1400" dirty="0" err="1">
                <a:solidFill>
                  <a:srgbClr val="00B050"/>
                </a:solidFill>
              </a:rPr>
              <a:t>util</a:t>
            </a:r>
            <a:r>
              <a:rPr lang="en-US" sz="1400" dirty="0" err="1"/>
              <a:t>.</a:t>
            </a:r>
            <a:r>
              <a:rPr lang="en-US" sz="1400" dirty="0" err="1">
                <a:solidFill>
                  <a:srgbClr val="00B050"/>
                </a:solidFill>
              </a:rPr>
              <a:t>Map</a:t>
            </a:r>
            <a:r>
              <a:rPr lang="en-US" sz="1400" dirty="0"/>
              <a:t>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>
                <a:solidFill>
                  <a:srgbClr val="0070C0"/>
                </a:solidFill>
              </a:rPr>
              <a:t>class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00B050"/>
                </a:solidFill>
              </a:rPr>
              <a:t>Solution</a:t>
            </a:r>
            <a:r>
              <a:rPr lang="en-US" sz="1400" dirty="0"/>
              <a:t> </a:t>
            </a:r>
            <a:r>
              <a:rPr lang="en-US" sz="1400" dirty="0">
                <a:highlight>
                  <a:srgbClr val="FFFF00"/>
                </a:highlight>
              </a:rPr>
              <a:t>{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</a:t>
            </a:r>
            <a:r>
              <a:rPr lang="en-US" sz="1400" dirty="0">
                <a:solidFill>
                  <a:srgbClr val="0070C0"/>
                </a:solidFill>
              </a:rPr>
              <a:t>public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0070C0"/>
                </a:solidFill>
              </a:rPr>
              <a:t>int</a:t>
            </a:r>
            <a:r>
              <a:rPr lang="en-US" sz="1400" dirty="0">
                <a:highlight>
                  <a:srgbClr val="FFFF00"/>
                </a:highlight>
              </a:rPr>
              <a:t>[]</a:t>
            </a:r>
            <a:r>
              <a:rPr lang="en-US" sz="1400" dirty="0"/>
              <a:t>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</a:rPr>
              <a:t>twoSum</a:t>
            </a:r>
            <a:r>
              <a:rPr lang="en-US" sz="1400" dirty="0">
                <a:highlight>
                  <a:srgbClr val="FFFF00"/>
                </a:highlight>
              </a:rPr>
              <a:t>(</a:t>
            </a:r>
            <a:r>
              <a:rPr lang="en-US" sz="1400" dirty="0">
                <a:solidFill>
                  <a:srgbClr val="0070C0"/>
                </a:solidFill>
              </a:rPr>
              <a:t>int</a:t>
            </a:r>
            <a:r>
              <a:rPr lang="en-US" sz="1400" dirty="0">
                <a:highlight>
                  <a:srgbClr val="FFFF00"/>
                </a:highlight>
              </a:rPr>
              <a:t>[]</a:t>
            </a:r>
            <a:r>
              <a:rPr lang="en-US" sz="1400" dirty="0"/>
              <a:t> </a:t>
            </a:r>
            <a:r>
              <a:rPr lang="en-US" sz="1400" dirty="0" err="1"/>
              <a:t>nums</a:t>
            </a:r>
            <a:r>
              <a:rPr lang="en-US" sz="1400" dirty="0"/>
              <a:t>, </a:t>
            </a:r>
            <a:r>
              <a:rPr lang="en-US" sz="1400" dirty="0">
                <a:solidFill>
                  <a:srgbClr val="0070C0"/>
                </a:solidFill>
              </a:rPr>
              <a:t>int</a:t>
            </a:r>
            <a:r>
              <a:rPr lang="en-US" sz="1400" dirty="0"/>
              <a:t> target</a:t>
            </a:r>
            <a:r>
              <a:rPr lang="en-US" sz="1400" dirty="0">
                <a:highlight>
                  <a:srgbClr val="FFFF00"/>
                </a:highlight>
              </a:rPr>
              <a:t>)</a:t>
            </a:r>
            <a:r>
              <a:rPr lang="en-US" sz="1400" dirty="0"/>
              <a:t> </a:t>
            </a:r>
            <a:r>
              <a:rPr lang="en-US" sz="1400" dirty="0">
                <a:highlight>
                  <a:srgbClr val="FFFF00"/>
                </a:highlight>
              </a:rPr>
              <a:t>{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    </a:t>
            </a:r>
            <a:r>
              <a:rPr lang="en-US" sz="1400" dirty="0">
                <a:solidFill>
                  <a:srgbClr val="00B050"/>
                </a:solidFill>
              </a:rPr>
              <a:t>Map</a:t>
            </a:r>
            <a:r>
              <a:rPr lang="en-US" sz="1400" dirty="0">
                <a:highlight>
                  <a:srgbClr val="FFFF00"/>
                </a:highlight>
              </a:rPr>
              <a:t>&lt;</a:t>
            </a:r>
            <a:r>
              <a:rPr lang="en-US" sz="1400" dirty="0">
                <a:solidFill>
                  <a:srgbClr val="00B050"/>
                </a:solidFill>
              </a:rPr>
              <a:t>Integer</a:t>
            </a:r>
            <a:r>
              <a:rPr lang="en-US" sz="1400" dirty="0"/>
              <a:t>, </a:t>
            </a:r>
            <a:r>
              <a:rPr lang="en-US" sz="1400" dirty="0">
                <a:solidFill>
                  <a:srgbClr val="00B050"/>
                </a:solidFill>
              </a:rPr>
              <a:t>Integer</a:t>
            </a:r>
            <a:r>
              <a:rPr lang="en-US" sz="1400" dirty="0">
                <a:highlight>
                  <a:srgbClr val="FFFF00"/>
                </a:highlight>
              </a:rPr>
              <a:t>&gt;</a:t>
            </a:r>
            <a:r>
              <a:rPr lang="en-US" sz="1400" dirty="0"/>
              <a:t> </a:t>
            </a:r>
            <a:r>
              <a:rPr lang="en-US" sz="1400" dirty="0" err="1"/>
              <a:t>numToIndex</a:t>
            </a:r>
            <a:r>
              <a:rPr lang="en-US" sz="1400" dirty="0"/>
              <a:t> </a:t>
            </a:r>
            <a:r>
              <a:rPr lang="en-US" sz="1400" dirty="0">
                <a:highlight>
                  <a:srgbClr val="FFFF00"/>
                </a:highlight>
              </a:rPr>
              <a:t>EQUALS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0070C0"/>
                </a:solidFill>
              </a:rPr>
              <a:t>new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00B050"/>
                </a:solidFill>
              </a:rPr>
              <a:t>HashMap</a:t>
            </a:r>
            <a:r>
              <a:rPr lang="en-US" sz="1400" dirty="0">
                <a:highlight>
                  <a:srgbClr val="FFFF00"/>
                </a:highlight>
              </a:rPr>
              <a:t>&lt;&gt;()</a:t>
            </a:r>
            <a:r>
              <a:rPr lang="en-US" sz="1400" dirty="0"/>
              <a:t>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    </a:t>
            </a:r>
            <a:r>
              <a:rPr lang="en-US" sz="1400" dirty="0">
                <a:solidFill>
                  <a:srgbClr val="0070C0"/>
                </a:solidFill>
              </a:rPr>
              <a:t>for</a:t>
            </a:r>
            <a:r>
              <a:rPr lang="en-US" sz="1400" dirty="0"/>
              <a:t> </a:t>
            </a:r>
            <a:r>
              <a:rPr lang="en-US" sz="1400" dirty="0">
                <a:highlight>
                  <a:srgbClr val="FFFF00"/>
                </a:highlight>
              </a:rPr>
              <a:t>(</a:t>
            </a:r>
            <a:r>
              <a:rPr lang="en-US" sz="1400" dirty="0">
                <a:solidFill>
                  <a:srgbClr val="0070C0"/>
                </a:solidFill>
              </a:rPr>
              <a:t>int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>
                <a:highlight>
                  <a:srgbClr val="FFFF00"/>
                </a:highlight>
              </a:rPr>
              <a:t>EQUALS</a:t>
            </a:r>
            <a:r>
              <a:rPr lang="en-US" sz="1400" dirty="0"/>
              <a:t> 0;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>
                <a:highlight>
                  <a:srgbClr val="FFFF00"/>
                </a:highlight>
              </a:rPr>
              <a:t>LESSTHAN</a:t>
            </a:r>
            <a:r>
              <a:rPr lang="en-US" sz="1400" dirty="0"/>
              <a:t> </a:t>
            </a:r>
            <a:r>
              <a:rPr lang="en-US" sz="1400" dirty="0" err="1"/>
              <a:t>nums.length</a:t>
            </a:r>
            <a:r>
              <a:rPr lang="en-US" sz="1400" dirty="0"/>
              <a:t>;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>
                <a:highlight>
                  <a:srgbClr val="FFFF00"/>
                </a:highlight>
              </a:rPr>
              <a:t>PLUS PLUS)</a:t>
            </a:r>
            <a:r>
              <a:rPr lang="en-US" sz="1400" dirty="0"/>
              <a:t> </a:t>
            </a:r>
            <a:r>
              <a:rPr lang="en-US" sz="1400" dirty="0">
                <a:highlight>
                  <a:srgbClr val="FFFF00"/>
                </a:highlight>
              </a:rPr>
              <a:t>{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        </a:t>
            </a:r>
            <a:r>
              <a:rPr lang="en-US" sz="1400" dirty="0">
                <a:solidFill>
                  <a:srgbClr val="0070C0"/>
                </a:solidFill>
              </a:rPr>
              <a:t>if</a:t>
            </a:r>
            <a:r>
              <a:rPr lang="en-US" sz="1400" dirty="0"/>
              <a:t> </a:t>
            </a:r>
            <a:r>
              <a:rPr lang="en-US" sz="1400" dirty="0">
                <a:highlight>
                  <a:srgbClr val="FFFF00"/>
                </a:highlight>
              </a:rPr>
              <a:t>(</a:t>
            </a:r>
            <a:r>
              <a:rPr lang="en-US" sz="1400" dirty="0" err="1"/>
              <a:t>numToIndex.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</a:rPr>
              <a:t>containsKey</a:t>
            </a:r>
            <a:r>
              <a:rPr lang="en-US" sz="1400" dirty="0">
                <a:highlight>
                  <a:srgbClr val="FFFF00"/>
                </a:highlight>
              </a:rPr>
              <a:t>(</a:t>
            </a:r>
            <a:r>
              <a:rPr lang="en-US" sz="1400" dirty="0"/>
              <a:t>target </a:t>
            </a:r>
            <a:r>
              <a:rPr lang="en-US" sz="1400" dirty="0">
                <a:highlight>
                  <a:srgbClr val="FFFF00"/>
                </a:highlight>
              </a:rPr>
              <a:t>MINUS</a:t>
            </a:r>
            <a:r>
              <a:rPr lang="en-US" sz="1400" dirty="0"/>
              <a:t> </a:t>
            </a:r>
            <a:r>
              <a:rPr lang="en-US" sz="1400" dirty="0" err="1"/>
              <a:t>nums</a:t>
            </a:r>
            <a:r>
              <a:rPr lang="en-US" sz="1400" dirty="0">
                <a:highlight>
                  <a:srgbClr val="FFFF00"/>
                </a:highlight>
              </a:rPr>
              <a:t>[</a:t>
            </a:r>
            <a:r>
              <a:rPr lang="en-US" sz="1400" dirty="0" err="1"/>
              <a:t>i</a:t>
            </a:r>
            <a:r>
              <a:rPr lang="en-US" sz="1400" dirty="0">
                <a:highlight>
                  <a:srgbClr val="FFFF00"/>
                </a:highlight>
              </a:rPr>
              <a:t>]))</a:t>
            </a:r>
            <a:r>
              <a:rPr lang="en-US" sz="1400" dirty="0"/>
              <a:t> </a:t>
            </a:r>
            <a:r>
              <a:rPr lang="en-US" sz="1400" dirty="0">
                <a:highlight>
                  <a:srgbClr val="FFFF00"/>
                </a:highlight>
              </a:rPr>
              <a:t>{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            </a:t>
            </a:r>
            <a:r>
              <a:rPr lang="en-US" sz="1400" dirty="0">
                <a:solidFill>
                  <a:srgbClr val="0070C0"/>
                </a:solidFill>
              </a:rPr>
              <a:t>return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0070C0"/>
                </a:solidFill>
              </a:rPr>
              <a:t>new</a:t>
            </a:r>
            <a:r>
              <a:rPr lang="en-US" sz="1400" dirty="0"/>
              <a:t> int</a:t>
            </a:r>
            <a:r>
              <a:rPr lang="en-US" sz="1400" dirty="0">
                <a:highlight>
                  <a:srgbClr val="FFFF00"/>
                </a:highlight>
              </a:rPr>
              <a:t>[]</a:t>
            </a:r>
            <a:r>
              <a:rPr lang="en-US" sz="1400" dirty="0"/>
              <a:t> </a:t>
            </a:r>
            <a:r>
              <a:rPr lang="en-US" sz="1400" dirty="0">
                <a:highlight>
                  <a:srgbClr val="FFFF00"/>
                </a:highlight>
              </a:rPr>
              <a:t>{</a:t>
            </a:r>
            <a:r>
              <a:rPr lang="en-US" sz="1400" dirty="0" err="1"/>
              <a:t>numToIndex.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</a:rPr>
              <a:t>get</a:t>
            </a:r>
            <a:r>
              <a:rPr lang="en-US" sz="1400" dirty="0">
                <a:highlight>
                  <a:srgbClr val="FFFF00"/>
                </a:highlight>
              </a:rPr>
              <a:t>(</a:t>
            </a:r>
            <a:r>
              <a:rPr lang="en-US" sz="1400" dirty="0"/>
              <a:t>target </a:t>
            </a:r>
            <a:r>
              <a:rPr lang="en-US" sz="1400" dirty="0">
                <a:highlight>
                  <a:srgbClr val="FFFF00"/>
                </a:highlight>
              </a:rPr>
              <a:t>MINUS</a:t>
            </a:r>
            <a:r>
              <a:rPr lang="en-US" sz="1400" dirty="0"/>
              <a:t> </a:t>
            </a:r>
            <a:r>
              <a:rPr lang="en-US" sz="1400" dirty="0" err="1"/>
              <a:t>nums</a:t>
            </a:r>
            <a:r>
              <a:rPr lang="en-US" sz="1400" dirty="0">
                <a:highlight>
                  <a:srgbClr val="FFFF00"/>
                </a:highlight>
              </a:rPr>
              <a:t>[</a:t>
            </a:r>
            <a:r>
              <a:rPr lang="en-US" sz="1400" dirty="0" err="1"/>
              <a:t>i</a:t>
            </a:r>
            <a:r>
              <a:rPr lang="en-US" sz="1400" dirty="0">
                <a:highlight>
                  <a:srgbClr val="FFFF00"/>
                </a:highlight>
              </a:rPr>
              <a:t>])</a:t>
            </a:r>
            <a:r>
              <a:rPr lang="en-US" sz="1400" dirty="0"/>
              <a:t>, </a:t>
            </a:r>
            <a:r>
              <a:rPr lang="en-US" sz="1400" dirty="0" err="1"/>
              <a:t>i</a:t>
            </a:r>
            <a:r>
              <a:rPr lang="en-US" sz="1400" dirty="0">
                <a:highlight>
                  <a:srgbClr val="FFFF00"/>
                </a:highlight>
              </a:rPr>
              <a:t>}</a:t>
            </a:r>
            <a:r>
              <a:rPr lang="en-US" sz="1400" dirty="0"/>
              <a:t>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        </a:t>
            </a:r>
            <a:r>
              <a:rPr lang="en-US" sz="1400" dirty="0">
                <a:highlight>
                  <a:srgbClr val="FFFF00"/>
                </a:highlight>
              </a:rPr>
              <a:t>}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        </a:t>
            </a:r>
            <a:r>
              <a:rPr lang="en-US" sz="1400" dirty="0" err="1"/>
              <a:t>numToIndex.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</a:rPr>
              <a:t>put</a:t>
            </a:r>
            <a:r>
              <a:rPr lang="en-US" sz="1400" dirty="0">
                <a:highlight>
                  <a:srgbClr val="FFFF00"/>
                </a:highlight>
              </a:rPr>
              <a:t>(</a:t>
            </a:r>
            <a:r>
              <a:rPr lang="en-US" sz="1400" dirty="0" err="1"/>
              <a:t>nums</a:t>
            </a:r>
            <a:r>
              <a:rPr lang="en-US" sz="1400" dirty="0">
                <a:highlight>
                  <a:srgbClr val="FFFF00"/>
                </a:highlight>
              </a:rPr>
              <a:t>[</a:t>
            </a:r>
            <a:r>
              <a:rPr lang="en-US" sz="1400" dirty="0" err="1"/>
              <a:t>i</a:t>
            </a:r>
            <a:r>
              <a:rPr lang="en-US" sz="1400" dirty="0">
                <a:highlight>
                  <a:srgbClr val="FFFF00"/>
                </a:highlight>
              </a:rPr>
              <a:t>]</a:t>
            </a:r>
            <a:r>
              <a:rPr lang="en-US" sz="1400" dirty="0"/>
              <a:t>, </a:t>
            </a:r>
            <a:r>
              <a:rPr lang="en-US" sz="1400" dirty="0" err="1"/>
              <a:t>i</a:t>
            </a:r>
            <a:r>
              <a:rPr lang="en-US" sz="1400" dirty="0">
                <a:highlight>
                  <a:srgbClr val="FFFF00"/>
                </a:highlight>
              </a:rPr>
              <a:t>)</a:t>
            </a:r>
            <a:r>
              <a:rPr lang="en-US" sz="1400" dirty="0"/>
              <a:t>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    }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    </a:t>
            </a:r>
            <a:r>
              <a:rPr lang="en-US" sz="1400" dirty="0">
                <a:solidFill>
                  <a:srgbClr val="0070C0"/>
                </a:solidFill>
              </a:rPr>
              <a:t>return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0070C0"/>
                </a:solidFill>
              </a:rPr>
              <a:t>new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0070C0"/>
                </a:solidFill>
              </a:rPr>
              <a:t>int</a:t>
            </a:r>
            <a:r>
              <a:rPr lang="en-US" sz="1400" dirty="0">
                <a:highlight>
                  <a:srgbClr val="FFFF00"/>
                </a:highlight>
              </a:rPr>
              <a:t>[]</a:t>
            </a:r>
            <a:r>
              <a:rPr lang="en-US" sz="1400" dirty="0"/>
              <a:t> </a:t>
            </a:r>
            <a:r>
              <a:rPr lang="en-US" sz="1400" dirty="0">
                <a:highlight>
                  <a:srgbClr val="FFFF00"/>
                </a:highlight>
              </a:rPr>
              <a:t>{}</a:t>
            </a:r>
            <a:r>
              <a:rPr lang="en-US" sz="1400" dirty="0"/>
              <a:t>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}</a:t>
            </a:r>
          </a:p>
          <a:p>
            <a:pPr marL="0" indent="0">
              <a:buNone/>
            </a:pPr>
            <a:r>
              <a:rPr lang="en-US" sz="1400" dirty="0"/>
              <a:t>}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B831AB4-63CC-A992-8CCC-4743B4D1A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TwoSum</a:t>
            </a:r>
            <a:endParaRPr lang="en-US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AA174756-481E-EA8F-F80D-BC034202B1C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5282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2A44A7-2A64-D261-EF0E-360A7551CB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74352"/>
            <a:ext cx="9257122" cy="3242040"/>
          </a:xfrm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sz="1400" dirty="0">
                <a:solidFill>
                  <a:srgbClr val="0070C0"/>
                </a:solidFill>
              </a:rPr>
              <a:t>import</a:t>
            </a:r>
            <a:r>
              <a:rPr lang="en-US" sz="1400" dirty="0"/>
              <a:t> </a:t>
            </a:r>
            <a:r>
              <a:rPr lang="en-US" sz="1400" dirty="0" err="1">
                <a:solidFill>
                  <a:srgbClr val="00B050"/>
                </a:solidFill>
              </a:rPr>
              <a:t>java</a:t>
            </a:r>
            <a:r>
              <a:rPr lang="en-US" sz="1400" dirty="0" err="1"/>
              <a:t>.</a:t>
            </a:r>
            <a:r>
              <a:rPr lang="en-US" sz="1400" dirty="0" err="1">
                <a:solidFill>
                  <a:srgbClr val="00B050"/>
                </a:solidFill>
              </a:rPr>
              <a:t>util</a:t>
            </a:r>
            <a:r>
              <a:rPr lang="en-US" sz="1400" dirty="0" err="1"/>
              <a:t>.</a:t>
            </a:r>
            <a:r>
              <a:rPr lang="en-US" sz="1400" dirty="0" err="1">
                <a:solidFill>
                  <a:srgbClr val="00B050"/>
                </a:solidFill>
              </a:rPr>
              <a:t>HashMap</a:t>
            </a:r>
            <a:r>
              <a:rPr lang="en-US" sz="1400" dirty="0"/>
              <a:t>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>
                <a:solidFill>
                  <a:srgbClr val="0070C0"/>
                </a:solidFill>
              </a:rPr>
              <a:t>import</a:t>
            </a:r>
            <a:r>
              <a:rPr lang="en-US" sz="1400" dirty="0"/>
              <a:t> </a:t>
            </a:r>
            <a:r>
              <a:rPr lang="en-US" sz="1400" dirty="0" err="1">
                <a:solidFill>
                  <a:srgbClr val="00B050"/>
                </a:solidFill>
              </a:rPr>
              <a:t>java</a:t>
            </a:r>
            <a:r>
              <a:rPr lang="en-US" sz="1400" dirty="0" err="1"/>
              <a:t>.</a:t>
            </a:r>
            <a:r>
              <a:rPr lang="en-US" sz="1400" dirty="0" err="1">
                <a:solidFill>
                  <a:srgbClr val="00B050"/>
                </a:solidFill>
              </a:rPr>
              <a:t>util</a:t>
            </a:r>
            <a:r>
              <a:rPr lang="en-US" sz="1400" dirty="0" err="1"/>
              <a:t>.</a:t>
            </a:r>
            <a:r>
              <a:rPr lang="en-US" sz="1400" dirty="0" err="1">
                <a:solidFill>
                  <a:srgbClr val="00B050"/>
                </a:solidFill>
              </a:rPr>
              <a:t>Map</a:t>
            </a:r>
            <a:r>
              <a:rPr lang="en-US" sz="1400" dirty="0"/>
              <a:t>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>
                <a:solidFill>
                  <a:srgbClr val="0070C0"/>
                </a:solidFill>
              </a:rPr>
              <a:t>class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00B050"/>
                </a:solidFill>
              </a:rPr>
              <a:t>Solution</a:t>
            </a:r>
            <a:r>
              <a:rPr lang="en-US" sz="1400" dirty="0"/>
              <a:t> </a:t>
            </a:r>
            <a:r>
              <a:rPr lang="en-US" sz="1400" dirty="0">
                <a:highlight>
                  <a:srgbClr val="FFFF00"/>
                </a:highlight>
              </a:rPr>
              <a:t>LEFTBRACE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</a:t>
            </a:r>
            <a:r>
              <a:rPr lang="en-US" sz="1400" dirty="0">
                <a:solidFill>
                  <a:srgbClr val="0070C0"/>
                </a:solidFill>
              </a:rPr>
              <a:t>public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0070C0"/>
                </a:solidFill>
              </a:rPr>
              <a:t>int </a:t>
            </a:r>
            <a:r>
              <a:rPr lang="en-US" sz="1400" dirty="0">
                <a:highlight>
                  <a:srgbClr val="FFFF00"/>
                </a:highlight>
              </a:rPr>
              <a:t>LEFTBRACKET RIGHTBRACKET</a:t>
            </a:r>
            <a:r>
              <a:rPr lang="en-US" sz="1400" dirty="0"/>
              <a:t>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</a:rPr>
              <a:t>twoSum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400" dirty="0">
                <a:highlight>
                  <a:srgbClr val="FFFF00"/>
                </a:highlight>
              </a:rPr>
              <a:t>LEFTPARANTHESIS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400" dirty="0">
                <a:solidFill>
                  <a:srgbClr val="0070C0"/>
                </a:solidFill>
              </a:rPr>
              <a:t>int </a:t>
            </a:r>
            <a:r>
              <a:rPr lang="en-US" sz="1400" dirty="0">
                <a:highlight>
                  <a:srgbClr val="FFFF00"/>
                </a:highlight>
              </a:rPr>
              <a:t>LEFTBRACE RIGHTBRACE</a:t>
            </a:r>
            <a:r>
              <a:rPr lang="en-US" sz="1400" dirty="0"/>
              <a:t> </a:t>
            </a:r>
            <a:r>
              <a:rPr lang="en-US" sz="1400" dirty="0" err="1"/>
              <a:t>nums</a:t>
            </a:r>
            <a:r>
              <a:rPr lang="en-US" sz="1400" dirty="0"/>
              <a:t>, </a:t>
            </a:r>
            <a:r>
              <a:rPr lang="en-US" sz="1400" dirty="0">
                <a:solidFill>
                  <a:srgbClr val="0070C0"/>
                </a:solidFill>
              </a:rPr>
              <a:t>int</a:t>
            </a:r>
            <a:r>
              <a:rPr lang="en-US" sz="1400" dirty="0"/>
              <a:t> target </a:t>
            </a:r>
            <a:r>
              <a:rPr lang="en-US" sz="1400" dirty="0">
                <a:highlight>
                  <a:srgbClr val="FFFF00"/>
                </a:highlight>
              </a:rPr>
              <a:t>RIGHTPARANTEHSIS</a:t>
            </a:r>
            <a:r>
              <a:rPr lang="en-US" sz="1400" dirty="0"/>
              <a:t> </a:t>
            </a:r>
            <a:r>
              <a:rPr lang="en-US" sz="1400" dirty="0">
                <a:highlight>
                  <a:srgbClr val="FFFF00"/>
                </a:highlight>
              </a:rPr>
              <a:t>LEFTBRACKET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    </a:t>
            </a:r>
            <a:r>
              <a:rPr lang="en-US" sz="1400" dirty="0">
                <a:solidFill>
                  <a:srgbClr val="00B050"/>
                </a:solidFill>
              </a:rPr>
              <a:t>Map</a:t>
            </a:r>
            <a:r>
              <a:rPr lang="en-US" sz="1400" dirty="0">
                <a:solidFill>
                  <a:srgbClr val="00B050"/>
                </a:solidFill>
                <a:highlight>
                  <a:srgbClr val="FFFF00"/>
                </a:highlight>
              </a:rPr>
              <a:t> </a:t>
            </a:r>
            <a:r>
              <a:rPr lang="en-US" sz="1400" dirty="0">
                <a:highlight>
                  <a:srgbClr val="FFFF00"/>
                </a:highlight>
              </a:rPr>
              <a:t>LESSTHAN</a:t>
            </a:r>
            <a:r>
              <a:rPr lang="en-US" sz="1400" dirty="0">
                <a:solidFill>
                  <a:srgbClr val="00B050"/>
                </a:solidFill>
                <a:highlight>
                  <a:srgbClr val="FFFF00"/>
                </a:highlight>
              </a:rPr>
              <a:t> </a:t>
            </a:r>
            <a:r>
              <a:rPr lang="en-US" sz="1400" dirty="0">
                <a:solidFill>
                  <a:srgbClr val="00B050"/>
                </a:solidFill>
              </a:rPr>
              <a:t>Integer</a:t>
            </a:r>
            <a:r>
              <a:rPr lang="en-US" sz="1400" dirty="0"/>
              <a:t>, </a:t>
            </a:r>
            <a:r>
              <a:rPr lang="en-US" sz="1400" dirty="0">
                <a:solidFill>
                  <a:srgbClr val="00B050"/>
                </a:solidFill>
              </a:rPr>
              <a:t>Integer</a:t>
            </a:r>
            <a:r>
              <a:rPr lang="en-US" sz="1400" dirty="0">
                <a:highlight>
                  <a:srgbClr val="FFFF00"/>
                </a:highlight>
              </a:rPr>
              <a:t> GREATERTHAN</a:t>
            </a:r>
            <a:r>
              <a:rPr lang="en-US" sz="1400" dirty="0"/>
              <a:t> </a:t>
            </a:r>
            <a:r>
              <a:rPr lang="en-US" sz="1400" dirty="0" err="1"/>
              <a:t>numToIndex</a:t>
            </a:r>
            <a:r>
              <a:rPr lang="en-US" sz="1400" dirty="0"/>
              <a:t> </a:t>
            </a:r>
            <a:r>
              <a:rPr lang="en-US" sz="1400" dirty="0">
                <a:highlight>
                  <a:srgbClr val="FFFF00"/>
                </a:highlight>
              </a:rPr>
              <a:t>EQUALS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0070C0"/>
                </a:solidFill>
              </a:rPr>
              <a:t>new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00B050"/>
                </a:solidFill>
              </a:rPr>
              <a:t>HashMap </a:t>
            </a:r>
            <a:r>
              <a:rPr lang="en-US" sz="1400" dirty="0">
                <a:highlight>
                  <a:srgbClr val="FFFF00"/>
                </a:highlight>
              </a:rPr>
              <a:t>LESSTHAN GREATERTHAN LEFTPARANTHESIS RIGHTPARANTHESIS</a:t>
            </a:r>
            <a:r>
              <a:rPr lang="en-US" sz="1400" dirty="0"/>
              <a:t>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    </a:t>
            </a:r>
            <a:r>
              <a:rPr lang="en-US" sz="1400" dirty="0">
                <a:solidFill>
                  <a:srgbClr val="0070C0"/>
                </a:solidFill>
              </a:rPr>
              <a:t>for</a:t>
            </a:r>
            <a:r>
              <a:rPr lang="en-US" sz="1400" dirty="0"/>
              <a:t> </a:t>
            </a:r>
            <a:r>
              <a:rPr lang="en-US" sz="1400" dirty="0">
                <a:highlight>
                  <a:srgbClr val="FFFF00"/>
                </a:highlight>
              </a:rPr>
              <a:t>LEFTPARANTHESIS </a:t>
            </a:r>
            <a:r>
              <a:rPr lang="en-US" sz="1400" dirty="0">
                <a:solidFill>
                  <a:srgbClr val="0070C0"/>
                </a:solidFill>
              </a:rPr>
              <a:t>int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>
                <a:highlight>
                  <a:srgbClr val="FFFF00"/>
                </a:highlight>
              </a:rPr>
              <a:t>EQUALS</a:t>
            </a:r>
            <a:r>
              <a:rPr lang="en-US" sz="1400" dirty="0"/>
              <a:t> 0;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>
                <a:highlight>
                  <a:srgbClr val="FFFF00"/>
                </a:highlight>
              </a:rPr>
              <a:t>LESSTHAN</a:t>
            </a:r>
            <a:r>
              <a:rPr lang="en-US" sz="1400" dirty="0"/>
              <a:t> </a:t>
            </a:r>
            <a:r>
              <a:rPr lang="en-US" sz="1400" dirty="0" err="1"/>
              <a:t>nums.length</a:t>
            </a:r>
            <a:r>
              <a:rPr lang="en-US" sz="1400" dirty="0"/>
              <a:t>;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>
                <a:highlight>
                  <a:srgbClr val="FFFF00"/>
                </a:highlight>
              </a:rPr>
              <a:t>PLUS PLUS RIGHTPARANTHESIS</a:t>
            </a:r>
            <a:r>
              <a:rPr lang="en-US" sz="1400" dirty="0"/>
              <a:t> </a:t>
            </a:r>
            <a:r>
              <a:rPr lang="en-US" sz="1400" dirty="0">
                <a:highlight>
                  <a:srgbClr val="FFFF00"/>
                </a:highlight>
              </a:rPr>
              <a:t>LEFTBRACE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        </a:t>
            </a:r>
            <a:r>
              <a:rPr lang="en-US" sz="1400" dirty="0">
                <a:solidFill>
                  <a:srgbClr val="0070C0"/>
                </a:solidFill>
              </a:rPr>
              <a:t>if</a:t>
            </a:r>
            <a:r>
              <a:rPr lang="en-US" sz="1400" dirty="0"/>
              <a:t> </a:t>
            </a:r>
            <a:r>
              <a:rPr lang="en-US" sz="1400" dirty="0">
                <a:highlight>
                  <a:srgbClr val="FFFF00"/>
                </a:highlight>
              </a:rPr>
              <a:t>LEFTPARANTHESIS </a:t>
            </a:r>
            <a:r>
              <a:rPr lang="en-US" sz="1400" dirty="0" err="1"/>
              <a:t>numToIndex.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</a:rPr>
              <a:t>containsKey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</a:rPr>
              <a:t> </a:t>
            </a:r>
            <a:r>
              <a:rPr lang="en-US" sz="1400" dirty="0">
                <a:highlight>
                  <a:srgbClr val="FFFF00"/>
                </a:highlight>
              </a:rPr>
              <a:t>LEFTPARANTHESIS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400" dirty="0"/>
              <a:t>target </a:t>
            </a:r>
            <a:r>
              <a:rPr lang="en-US" sz="1400" dirty="0">
                <a:highlight>
                  <a:srgbClr val="FFFF00"/>
                </a:highlight>
              </a:rPr>
              <a:t>MINUS</a:t>
            </a:r>
            <a:r>
              <a:rPr lang="en-US" sz="1400" dirty="0"/>
              <a:t> </a:t>
            </a:r>
            <a:r>
              <a:rPr lang="en-US" sz="1400" dirty="0" err="1"/>
              <a:t>nums</a:t>
            </a:r>
            <a:r>
              <a:rPr lang="en-US" sz="1400" dirty="0">
                <a:highlight>
                  <a:srgbClr val="FFFF00"/>
                </a:highlight>
              </a:rPr>
              <a:t> LEFTBRACKET </a:t>
            </a:r>
            <a:r>
              <a:rPr lang="en-US" sz="1400" dirty="0"/>
              <a:t>I</a:t>
            </a:r>
            <a:r>
              <a:rPr lang="en-US" sz="1400" dirty="0">
                <a:highlight>
                  <a:srgbClr val="FFFF00"/>
                </a:highlight>
              </a:rPr>
              <a:t> RIGHTBRACKET RIGHTPARANTHESIS RIGHTPARANTHESIS</a:t>
            </a:r>
            <a:r>
              <a:rPr lang="en-US" sz="1400" dirty="0"/>
              <a:t> </a:t>
            </a:r>
            <a:r>
              <a:rPr lang="en-US" sz="1400" dirty="0">
                <a:highlight>
                  <a:srgbClr val="FFFF00"/>
                </a:highlight>
              </a:rPr>
              <a:t>LEFTBRACE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            </a:t>
            </a:r>
            <a:r>
              <a:rPr lang="en-US" sz="1400" dirty="0">
                <a:solidFill>
                  <a:srgbClr val="0070C0"/>
                </a:solidFill>
              </a:rPr>
              <a:t>return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0070C0"/>
                </a:solidFill>
              </a:rPr>
              <a:t>new</a:t>
            </a:r>
            <a:r>
              <a:rPr lang="en-US" sz="1400" dirty="0"/>
              <a:t> </a:t>
            </a:r>
            <a:r>
              <a:rPr lang="en-US" sz="1400" dirty="0" err="1"/>
              <a:t>int</a:t>
            </a:r>
            <a:r>
              <a:rPr lang="en-US" sz="1400" dirty="0" err="1">
                <a:highlight>
                  <a:srgbClr val="FFFF00"/>
                </a:highlight>
              </a:rPr>
              <a:t>LEFTBRACKET</a:t>
            </a:r>
            <a:r>
              <a:rPr lang="en-US" sz="1400" dirty="0">
                <a:highlight>
                  <a:srgbClr val="FFFF00"/>
                </a:highlight>
              </a:rPr>
              <a:t> RIGHTBRACKET</a:t>
            </a:r>
            <a:r>
              <a:rPr lang="en-US" sz="1400" dirty="0"/>
              <a:t> </a:t>
            </a:r>
            <a:r>
              <a:rPr lang="en-US" sz="1400" dirty="0">
                <a:highlight>
                  <a:srgbClr val="FFFF00"/>
                </a:highlight>
              </a:rPr>
              <a:t>LEFTBRACE </a:t>
            </a:r>
            <a:r>
              <a:rPr lang="en-US" sz="1400" dirty="0" err="1"/>
              <a:t>numToIndex.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</a:rPr>
              <a:t>get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</a:rPr>
              <a:t> </a:t>
            </a:r>
            <a:r>
              <a:rPr lang="en-US" sz="1400" dirty="0">
                <a:highlight>
                  <a:srgbClr val="FFFF00"/>
                </a:highlight>
              </a:rPr>
              <a:t>LEFTPARANTHESIS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</a:rPr>
              <a:t> </a:t>
            </a:r>
            <a:r>
              <a:rPr lang="en-US" sz="1400" dirty="0"/>
              <a:t>target </a:t>
            </a:r>
            <a:r>
              <a:rPr lang="en-US" sz="1400" dirty="0">
                <a:highlight>
                  <a:srgbClr val="FFFF00"/>
                </a:highlight>
              </a:rPr>
              <a:t>MINUS</a:t>
            </a:r>
            <a:r>
              <a:rPr lang="en-US" sz="1400" dirty="0"/>
              <a:t> </a:t>
            </a:r>
            <a:r>
              <a:rPr lang="en-US" sz="1400" dirty="0" err="1"/>
              <a:t>nums</a:t>
            </a:r>
            <a:r>
              <a:rPr lang="en-US" sz="1400" dirty="0"/>
              <a:t> </a:t>
            </a:r>
            <a:r>
              <a:rPr lang="en-US" sz="1400" dirty="0">
                <a:highlight>
                  <a:srgbClr val="FFFF00"/>
                </a:highlight>
              </a:rPr>
              <a:t>LEFTBRACKET </a:t>
            </a:r>
            <a:r>
              <a:rPr lang="en-US" sz="1400" dirty="0" err="1"/>
              <a:t>i</a:t>
            </a:r>
            <a:r>
              <a:rPr lang="en-US" sz="1400" dirty="0">
                <a:highlight>
                  <a:srgbClr val="FFFF00"/>
                </a:highlight>
              </a:rPr>
              <a:t> RIGHTBRACKET RIGHTPARANTHESIS</a:t>
            </a:r>
            <a:r>
              <a:rPr lang="en-US" sz="1400" dirty="0"/>
              <a:t>, </a:t>
            </a:r>
            <a:r>
              <a:rPr lang="en-US" sz="1400" dirty="0" err="1"/>
              <a:t>i</a:t>
            </a:r>
            <a:r>
              <a:rPr lang="en-US" sz="1400" dirty="0">
                <a:highlight>
                  <a:srgbClr val="FFFF00"/>
                </a:highlight>
              </a:rPr>
              <a:t> RIGHTBRACE</a:t>
            </a:r>
            <a:r>
              <a:rPr lang="en-US" sz="1400" dirty="0"/>
              <a:t>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        </a:t>
            </a:r>
            <a:r>
              <a:rPr lang="en-US" sz="1400" dirty="0">
                <a:highlight>
                  <a:srgbClr val="FFFF00"/>
                </a:highlight>
              </a:rPr>
              <a:t>RIGHTBRACE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        </a:t>
            </a:r>
            <a:r>
              <a:rPr lang="en-US" sz="1400" dirty="0" err="1"/>
              <a:t>numToIndex.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</a:rPr>
              <a:t>put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</a:rPr>
              <a:t> </a:t>
            </a:r>
            <a:r>
              <a:rPr lang="en-US" sz="1400" dirty="0">
                <a:highlight>
                  <a:srgbClr val="FFFF00"/>
                </a:highlight>
              </a:rPr>
              <a:t>LEFTPARANTHESIS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</a:rPr>
              <a:t> </a:t>
            </a:r>
            <a:r>
              <a:rPr lang="en-US" sz="1400" dirty="0" err="1"/>
              <a:t>nums</a:t>
            </a:r>
            <a:r>
              <a:rPr lang="en-US" sz="1400" dirty="0">
                <a:highlight>
                  <a:srgbClr val="FFFF00"/>
                </a:highlight>
              </a:rPr>
              <a:t> LEFTBRACKET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>
                <a:highlight>
                  <a:srgbClr val="FFFF00"/>
                </a:highlight>
              </a:rPr>
              <a:t>RIGHTBRACKET</a:t>
            </a:r>
            <a:r>
              <a:rPr lang="en-US" sz="1400" dirty="0"/>
              <a:t>,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>
                <a:highlight>
                  <a:srgbClr val="FFFF00"/>
                </a:highlight>
              </a:rPr>
              <a:t>RIGHTPARANTHESIS</a:t>
            </a:r>
            <a:r>
              <a:rPr lang="en-US" sz="1400" dirty="0"/>
              <a:t>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    }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    </a:t>
            </a:r>
            <a:r>
              <a:rPr lang="en-US" sz="1400" dirty="0">
                <a:solidFill>
                  <a:srgbClr val="0070C0"/>
                </a:solidFill>
              </a:rPr>
              <a:t>return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0070C0"/>
                </a:solidFill>
              </a:rPr>
              <a:t>new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0070C0"/>
                </a:solidFill>
              </a:rPr>
              <a:t>int</a:t>
            </a:r>
            <a:r>
              <a:rPr lang="en-US" sz="1400" dirty="0">
                <a:solidFill>
                  <a:srgbClr val="0070C0"/>
                </a:solidFill>
                <a:highlight>
                  <a:srgbClr val="FFFF00"/>
                </a:highlight>
              </a:rPr>
              <a:t> </a:t>
            </a:r>
            <a:r>
              <a:rPr lang="en-US" sz="1400" dirty="0">
                <a:highlight>
                  <a:srgbClr val="FFFF00"/>
                </a:highlight>
              </a:rPr>
              <a:t>LEFTBRACKET RIGHT BACKET LEFTBRACE RIGHTBRACE</a:t>
            </a:r>
            <a:r>
              <a:rPr lang="en-US" sz="1400" dirty="0"/>
              <a:t>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/>
              <a:t>    }</a:t>
            </a:r>
          </a:p>
          <a:p>
            <a:pPr marL="0" indent="0">
              <a:buNone/>
            </a:pPr>
            <a:r>
              <a:rPr lang="en-US" sz="1400" dirty="0"/>
              <a:t>}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B831AB4-63CC-A992-8CCC-4743B4D1A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TwoSum</a:t>
            </a:r>
            <a:endParaRPr lang="en-US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AA174756-481E-EA8F-F80D-BC034202B1C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7711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6697</TotalTime>
  <Words>4385</Words>
  <Application>Microsoft Office PowerPoint</Application>
  <PresentationFormat>On-screen Show (16:9)</PresentationFormat>
  <Paragraphs>2100</Paragraphs>
  <Slides>69</Slides>
  <Notes>64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79" baseType="lpstr">
      <vt:lpstr>Calibri</vt:lpstr>
      <vt:lpstr>Wingdings 2</vt:lpstr>
      <vt:lpstr>Sarabun</vt:lpstr>
      <vt:lpstr>-apple-system</vt:lpstr>
      <vt:lpstr>APL385 Unicode</vt:lpstr>
      <vt:lpstr>Wingdings</vt:lpstr>
      <vt:lpstr>Cambria Math</vt:lpstr>
      <vt:lpstr>Courier New</vt:lpstr>
      <vt:lpstr>Arial</vt:lpstr>
      <vt:lpstr>Office Theme</vt:lpstr>
      <vt:lpstr>Generic Glyphs Different Domains</vt:lpstr>
      <vt:lpstr>Glyphs </vt:lpstr>
      <vt:lpstr>Glyphs</vt:lpstr>
      <vt:lpstr>Symbols</vt:lpstr>
      <vt:lpstr>TwoSum</vt:lpstr>
      <vt:lpstr>TwoSum</vt:lpstr>
      <vt:lpstr>TwoSum</vt:lpstr>
      <vt:lpstr>TwoSum</vt:lpstr>
      <vt:lpstr>TwoSum</vt:lpstr>
      <vt:lpstr>Notation: Math vs APL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Polymorphism</vt:lpstr>
      <vt:lpstr>Evolution via Industrial use </vt:lpstr>
      <vt:lpstr>Matrix Product</vt:lpstr>
      <vt:lpstr>Matrix Product</vt:lpstr>
      <vt:lpstr>Matrix Product</vt:lpstr>
      <vt:lpstr>Matrix Product</vt:lpstr>
      <vt:lpstr>Matrix Product</vt:lpstr>
      <vt:lpstr>Matrix Product</vt:lpstr>
      <vt:lpstr>Matrix Product</vt:lpstr>
      <vt:lpstr>Matrix Product</vt:lpstr>
      <vt:lpstr>Matrix Product</vt:lpstr>
      <vt:lpstr>Quantum Computing</vt:lpstr>
      <vt:lpstr>quAPL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Inner Product [Electrical Engineering]</vt:lpstr>
      <vt:lpstr>Inner Product [Electrical Engineering]</vt:lpstr>
      <vt:lpstr>Inner Product [Electrical Engineering]</vt:lpstr>
      <vt:lpstr>Inner Product [Electrical Engineering]</vt:lpstr>
      <vt:lpstr>Inner Product [Electrical Engineering]</vt:lpstr>
      <vt:lpstr>Inner Product [Electrical Engineering]</vt:lpstr>
      <vt:lpstr>Inner Product [Electrical Engineering]</vt:lpstr>
      <vt:lpstr>Inner Product [Electrical Engineering]</vt:lpstr>
      <vt:lpstr>Inner Product [Electrical Engineering]</vt:lpstr>
      <vt:lpstr>Inner Product [Electrical Engineering]</vt:lpstr>
      <vt:lpstr>Inner Product [Electrical Engineering]</vt:lpstr>
      <vt:lpstr>PowerPoint Presentation</vt:lpstr>
      <vt:lpstr>PowerPoint Presentation</vt:lpstr>
      <vt:lpstr>PowerPoint Presentation</vt:lpstr>
      <vt:lpstr>PowerPoint Presentation</vt:lpstr>
      <vt:lpstr>Text matching</vt:lpstr>
      <vt:lpstr>Text matching</vt:lpstr>
      <vt:lpstr>Text matching</vt:lpstr>
      <vt:lpstr>Chemistry [Dimensional Analysis]</vt:lpstr>
      <vt:lpstr>BioInformatics: DNA to mRNA </vt:lpstr>
      <vt:lpstr>Bioinformatics: DNA-view</vt:lpstr>
      <vt:lpstr>Text Analysis</vt:lpstr>
      <vt:lpstr>Image Processing Unet CNN </vt:lpstr>
      <vt:lpstr>Acknowledgements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Josh David</cp:lastModifiedBy>
  <cp:revision>258</cp:revision>
  <dcterms:created xsi:type="dcterms:W3CDTF">2019-07-25T11:46:05Z</dcterms:created>
  <dcterms:modified xsi:type="dcterms:W3CDTF">2024-05-13T19:53:07Z</dcterms:modified>
</cp:coreProperties>
</file>