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8"/>
  </p:notesMasterIdLst>
  <p:sldIdLst>
    <p:sldId id="300" r:id="rId2"/>
    <p:sldId id="311" r:id="rId3"/>
    <p:sldId id="259" r:id="rId4"/>
    <p:sldId id="262" r:id="rId5"/>
    <p:sldId id="263" r:id="rId6"/>
    <p:sldId id="360" r:id="rId7"/>
    <p:sldId id="275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351" r:id="rId18"/>
    <p:sldId id="273" r:id="rId19"/>
    <p:sldId id="279" r:id="rId20"/>
    <p:sldId id="349" r:id="rId21"/>
    <p:sldId id="276" r:id="rId22"/>
    <p:sldId id="277" r:id="rId23"/>
    <p:sldId id="312" r:id="rId24"/>
    <p:sldId id="278" r:id="rId25"/>
    <p:sldId id="280" r:id="rId26"/>
    <p:sldId id="313" r:id="rId27"/>
    <p:sldId id="314" r:id="rId28"/>
    <p:sldId id="289" r:id="rId29"/>
    <p:sldId id="316" r:id="rId30"/>
    <p:sldId id="317" r:id="rId31"/>
    <p:sldId id="318" r:id="rId32"/>
    <p:sldId id="292" r:id="rId33"/>
    <p:sldId id="336" r:id="rId34"/>
    <p:sldId id="343" r:id="rId35"/>
    <p:sldId id="341" r:id="rId36"/>
    <p:sldId id="342" r:id="rId37"/>
    <p:sldId id="347" r:id="rId38"/>
    <p:sldId id="350" r:id="rId39"/>
    <p:sldId id="340" r:id="rId40"/>
    <p:sldId id="321" r:id="rId41"/>
    <p:sldId id="322" r:id="rId42"/>
    <p:sldId id="323" r:id="rId43"/>
    <p:sldId id="325" r:id="rId44"/>
    <p:sldId id="326" r:id="rId45"/>
    <p:sldId id="327" r:id="rId46"/>
    <p:sldId id="319" r:id="rId47"/>
    <p:sldId id="329" r:id="rId48"/>
    <p:sldId id="332" r:id="rId49"/>
    <p:sldId id="333" r:id="rId50"/>
    <p:sldId id="359" r:id="rId51"/>
    <p:sldId id="354" r:id="rId52"/>
    <p:sldId id="355" r:id="rId53"/>
    <p:sldId id="356" r:id="rId54"/>
    <p:sldId id="357" r:id="rId55"/>
    <p:sldId id="352" r:id="rId56"/>
    <p:sldId id="361" r:id="rId5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FEFBE"/>
    <a:srgbClr val="F6F6D9"/>
    <a:srgbClr val="7C7DCF"/>
    <a:srgbClr val="FF94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5" d="100"/>
          <a:sy n="95" d="100"/>
        </p:scale>
        <p:origin x="1540" y="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EAEF8A-5BB8-41C8-B8C2-160617C17EF4}" type="datetimeFigureOut">
              <a:rPr lang="en-GB" smtClean="0"/>
              <a:t>07/07/2018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20660A-27FD-4528-AE7F-EC6080404EEB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121339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85540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1747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31748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3DFFA709-A5E1-4163-B933-D0D92A8CC579}" type="slidenum">
              <a:rPr lang="en-GB" altLang="en-US" sz="1200">
                <a:latin typeface="Times New Roman" panose="02020603050405020304" pitchFamily="18" charset="0"/>
              </a:rPr>
              <a:pPr/>
              <a:t>53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772042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D757C0A5-B054-4458-9E18-1A45371D4440}" type="slidenum">
              <a:rPr lang="en-GB" altLang="en-US" sz="1200">
                <a:latin typeface="Times New Roman" panose="02020603050405020304" pitchFamily="18" charset="0"/>
              </a:rPr>
              <a:pPr/>
              <a:t>54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28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20660A-27FD-4528-AE7F-EC6080404EEB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47691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Demo “Syntaxes”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75583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4450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81451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CB69223-2A7E-4679-8394-C16FA4EA79F3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0819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16DAF03B-5487-4D1B-BF69-557390A966B8}" type="slidenum">
              <a:rPr lang="en-GB" altLang="en-US" sz="1200">
                <a:latin typeface="Times New Roman" panose="02020603050405020304" pitchFamily="18" charset="0"/>
              </a:rPr>
              <a:pPr/>
              <a:t>50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70220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27652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76D439C0-EFA1-4670-B52D-475EFB6CF837}" type="slidenum">
              <a:rPr lang="en-GB" altLang="en-US" sz="1200">
                <a:latin typeface="Times New Roman" panose="02020603050405020304" pitchFamily="18" charset="0"/>
              </a:rPr>
              <a:pPr/>
              <a:t>51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125111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da-DK" altLang="en-US"/>
          </a:p>
        </p:txBody>
      </p:sp>
      <p:sp>
        <p:nvSpPr>
          <p:cNvPr id="29700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514A9167-E19F-4EA8-8DE3-86E876C5F7B1}" type="slidenum">
              <a:rPr lang="en-GB" altLang="en-US" sz="1200">
                <a:latin typeface="Times New Roman" panose="02020603050405020304" pitchFamily="18" charset="0"/>
              </a:rPr>
              <a:pPr/>
              <a:t>52</a:t>
            </a:fld>
            <a:endParaRPr lang="en-GB" altLang="en-US" sz="120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41253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836712"/>
            <a:ext cx="3038103" cy="1016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41672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342900" indent="-342900">
              <a:buFont typeface="Arial" panose="020B0604020202020204" pitchFamily="34" charset="0"/>
              <a:buChar char="•"/>
              <a:defRPr/>
            </a:lvl1pPr>
            <a:lvl2pPr marL="742950" indent="-285750">
              <a:buFont typeface="Calibri" panose="020F0502020204030204" pitchFamily="34" charset="0"/>
              <a:buChar char="‐"/>
              <a:defRPr/>
            </a:lvl2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18352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43226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264723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47694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bullet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8077200" y="68088"/>
            <a:ext cx="958965" cy="365125"/>
          </a:xfrm>
          <a:prstGeom prst="rect">
            <a:avLst/>
          </a:prstGeom>
        </p:spPr>
        <p:txBody>
          <a:bodyPr/>
          <a:lstStyle>
            <a:lvl1pPr>
              <a:defRPr sz="1800">
                <a:solidFill>
                  <a:schemeClr val="bg1"/>
                </a:solidFill>
                <a:latin typeface="+mn-lt"/>
              </a:defRPr>
            </a:lvl1pPr>
          </a:lstStyle>
          <a:p>
            <a:pPr algn="r"/>
            <a:fld id="{4D6A1F21-6DDA-4D75-917B-3675E7404BBE}" type="slidenum">
              <a:rPr lang="en-GB" smtClean="0"/>
              <a:pPr algn="r"/>
              <a:t>‹#›</a:t>
            </a:fld>
            <a:endParaRPr lang="en-GB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755575" y="692696"/>
            <a:ext cx="7632849" cy="853676"/>
          </a:xfrm>
          <a:prstGeom prst="rect">
            <a:avLst/>
          </a:prstGeom>
        </p:spPr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5" name="Text Placeholder 7"/>
          <p:cNvSpPr>
            <a:spLocks noGrp="1"/>
          </p:cNvSpPr>
          <p:nvPr>
            <p:ph type="body" sz="quarter" idx="11"/>
          </p:nvPr>
        </p:nvSpPr>
        <p:spPr>
          <a:xfrm>
            <a:off x="755575" y="1700213"/>
            <a:ext cx="7632849" cy="432107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Footer Placeholder 1"/>
          <p:cNvSpPr>
            <a:spLocks noGrp="1"/>
          </p:cNvSpPr>
          <p:nvPr>
            <p:ph type="ftr" sz="quarter" idx="3"/>
          </p:nvPr>
        </p:nvSpPr>
        <p:spPr>
          <a:xfrm>
            <a:off x="2411759" y="6381328"/>
            <a:ext cx="43204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GB"/>
              <a:t>Functional Parallel Programming in Dyalog APL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8279" y="5701275"/>
            <a:ext cx="875054" cy="936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19193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FEFB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" name="Picture 49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716" y="833191"/>
            <a:ext cx="5112568" cy="5265783"/>
          </a:xfrm>
          <a:prstGeom prst="rect">
            <a:avLst/>
          </a:prstGeom>
          <a:noFill/>
          <a:effectLst>
            <a:glow>
              <a:schemeClr val="accent1"/>
            </a:glow>
          </a:effectLst>
        </p:spPr>
      </p:pic>
      <p:cxnSp>
        <p:nvCxnSpPr>
          <p:cNvPr id="11" name="Straight Connector 10"/>
          <p:cNvCxnSpPr/>
          <p:nvPr userDrawn="1"/>
        </p:nvCxnSpPr>
        <p:spPr>
          <a:xfrm>
            <a:off x="0" y="6345324"/>
            <a:ext cx="9144000" cy="0"/>
          </a:xfrm>
          <a:prstGeom prst="line">
            <a:avLst/>
          </a:prstGeom>
          <a:ln w="2540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/>
          <p:cNvSpPr/>
          <p:nvPr userDrawn="1"/>
        </p:nvSpPr>
        <p:spPr>
          <a:xfrm>
            <a:off x="0" y="6381328"/>
            <a:ext cx="9144000" cy="476672"/>
          </a:xfrm>
          <a:prstGeom prst="rect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3528" y="764704"/>
            <a:ext cx="8363272" cy="7920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1600200"/>
            <a:ext cx="8363272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314653" y="6453336"/>
            <a:ext cx="6497707" cy="36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bg1"/>
                </a:solidFill>
              </a:defRPr>
            </a:lvl1pPr>
          </a:lstStyle>
          <a:p>
            <a:r>
              <a:rPr lang="en-GB"/>
              <a:t>Functional Parallel Programming in Dyalog APL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4408" y="5877272"/>
            <a:ext cx="808847" cy="814583"/>
          </a:xfrm>
          <a:prstGeom prst="rect">
            <a:avLst/>
          </a:prstGeom>
        </p:spPr>
      </p:pic>
      <p:sp>
        <p:nvSpPr>
          <p:cNvPr id="40" name="Rectangle 39"/>
          <p:cNvSpPr/>
          <p:nvPr userDrawn="1"/>
        </p:nvSpPr>
        <p:spPr>
          <a:xfrm>
            <a:off x="0" y="0"/>
            <a:ext cx="9144000" cy="476672"/>
          </a:xfrm>
          <a:prstGeom prst="rect">
            <a:avLst/>
          </a:prstGeom>
          <a:solidFill>
            <a:srgbClr val="FF942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41" name="Straight Connector 40"/>
          <p:cNvCxnSpPr/>
          <p:nvPr userDrawn="1"/>
        </p:nvCxnSpPr>
        <p:spPr>
          <a:xfrm>
            <a:off x="0" y="512676"/>
            <a:ext cx="9144000" cy="0"/>
          </a:xfrm>
          <a:prstGeom prst="line">
            <a:avLst/>
          </a:prstGeom>
          <a:ln w="25400">
            <a:solidFill>
              <a:srgbClr val="7C7DC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/>
          <p:cNvPicPr>
            <a:picLocks noChangeAspect="1" noChangeArrowheads="1"/>
          </p:cNvPicPr>
          <p:nvPr userDrawn="1"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5943" y="78087"/>
            <a:ext cx="173736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9" name="Date Placeholder 3"/>
          <p:cNvSpPr txBox="1">
            <a:spLocks/>
          </p:cNvSpPr>
          <p:nvPr userDrawn="1"/>
        </p:nvSpPr>
        <p:spPr>
          <a:xfrm>
            <a:off x="8388424" y="0"/>
            <a:ext cx="720080" cy="4766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2000" b="0" kern="1200">
                <a:solidFill>
                  <a:schemeClr val="bg1"/>
                </a:solidFill>
                <a:latin typeface="Klavika Medium" panose="02000603000000000000" pitchFamily="2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02EDF88B-1B61-4481-9BD6-D2E23BF0DCD8}" type="slidenum">
              <a:rPr lang="en-GB" sz="1800" smtClean="0"/>
              <a:t>‹#›</a:t>
            </a:fld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7817400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4" r:id="rId4"/>
    <p:sldLayoutId id="2147483655" r:id="rId5"/>
    <p:sldLayoutId id="2147483656" r:id="rId6"/>
  </p:sldLayoutIdLst>
  <p:hf sldNum="0" hd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Ø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F9421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rgbClr val="FF9421"/>
        </a:buClr>
        <a:buFont typeface="Courier New" panose="02070309020205020404" pitchFamily="49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FF9421"/>
        </a:buClr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325438" algn="l" defTabSz="914400" rtl="0" eaLnBrk="1" latinLnBrk="0" hangingPunct="1">
        <a:spcBef>
          <a:spcPct val="20000"/>
        </a:spcBef>
        <a:buClr>
          <a:srgbClr val="FF9421"/>
        </a:buClr>
        <a:buFont typeface="Calibri" panose="020F0502020204030204" pitchFamily="34" charset="0"/>
        <a:buChar char="—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hyperlink" Target="http://help.dyalog.com/" TargetMode="External"/><Relationship Id="rId2" Type="http://schemas.openxmlformats.org/officeDocument/2006/relationships/hyperlink" Target="http://tryapl.org/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?q=dyalog+apl+power+operator" TargetMode="External"/><Relationship Id="rId5" Type="http://schemas.openxmlformats.org/officeDocument/2006/relationships/hyperlink" Target="http://http/www.dyalog.com/mastering-dyalog-apl.htm" TargetMode="External"/><Relationship Id="rId4" Type="http://schemas.openxmlformats.org/officeDocument/2006/relationships/hyperlink" Target="http://docs.dyalog.com/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tryapl.org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tryapl.org/?a=10%20%D7%202%203%20%u2374%20%u2373%206&amp;run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sp>
        <p:nvSpPr>
          <p:cNvPr id="5" name="Title Placeholder 4"/>
          <p:cNvSpPr txBox="1">
            <a:spLocks/>
          </p:cNvSpPr>
          <p:nvPr/>
        </p:nvSpPr>
        <p:spPr>
          <a:xfrm>
            <a:off x="685800" y="1371600"/>
            <a:ext cx="7886700" cy="2057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 baseline="0">
                <a:solidFill>
                  <a:srgbClr val="333333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4400" b="1">
                <a:solidFill>
                  <a:srgbClr val="333333"/>
                </a:solidFill>
                <a:latin typeface="Geneva"/>
              </a:defRPr>
            </a:lvl9pPr>
          </a:lstStyle>
          <a:p>
            <a:r>
              <a:rPr lang="en-US" kern="0" dirty="0"/>
              <a:t>Pragmatic Functional</a:t>
            </a:r>
            <a:br>
              <a:rPr lang="en-US" kern="0" dirty="0"/>
            </a:br>
            <a:r>
              <a:rPr lang="en-US" kern="0" dirty="0"/>
              <a:t>and Parallel Programming</a:t>
            </a:r>
          </a:p>
          <a:p>
            <a:r>
              <a:rPr lang="en-US" b="0" i="1" kern="0" dirty="0"/>
              <a:t>in </a:t>
            </a:r>
            <a:r>
              <a:rPr lang="en-US" b="0" i="1" kern="0" dirty="0" err="1"/>
              <a:t>Dyalog</a:t>
            </a:r>
            <a:r>
              <a:rPr lang="en-US" b="0" i="1" kern="0" dirty="0"/>
              <a:t> APL</a:t>
            </a:r>
            <a:endParaRPr lang="en-GB" b="0" i="1" kern="0" dirty="0"/>
          </a:p>
        </p:txBody>
      </p:sp>
      <p:sp>
        <p:nvSpPr>
          <p:cNvPr id="6" name="TextBox 5"/>
          <p:cNvSpPr txBox="1"/>
          <p:nvPr/>
        </p:nvSpPr>
        <p:spPr>
          <a:xfrm>
            <a:off x="1673981" y="4187115"/>
            <a:ext cx="5910337" cy="150810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>
                <a:latin typeface="+mn-lt"/>
              </a:rPr>
              <a:t>Morten Kromberg, CXO Dyalog Ltd</a:t>
            </a:r>
          </a:p>
          <a:p>
            <a:pPr algn="ctr"/>
            <a:endParaRPr lang="en-US" sz="2000" dirty="0">
              <a:latin typeface="+mn-lt"/>
            </a:endParaRPr>
          </a:p>
          <a:p>
            <a:pPr algn="ctr"/>
            <a:r>
              <a:rPr lang="en-US" sz="2000" dirty="0">
                <a:latin typeface="+mn-lt"/>
              </a:rPr>
              <a:t>Chuo University, Tokyo</a:t>
            </a:r>
            <a:br>
              <a:rPr lang="en-US" sz="2000" dirty="0">
                <a:latin typeface="+mn-lt"/>
              </a:rPr>
            </a:br>
            <a:r>
              <a:rPr lang="en-US" sz="2000" dirty="0"/>
              <a:t>July 6th</a:t>
            </a:r>
            <a:r>
              <a:rPr lang="en-US" sz="2000" dirty="0">
                <a:latin typeface="+mn-lt"/>
              </a:rPr>
              <a:t>, 2016</a:t>
            </a:r>
          </a:p>
        </p:txBody>
      </p:sp>
    </p:spTree>
    <p:extLst>
      <p:ext uri="{BB962C8B-B14F-4D97-AF65-F5344CB8AC3E}">
        <p14:creationId xmlns:p14="http://schemas.microsoft.com/office/powerpoint/2010/main" val="147713765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Outer Product (</a:t>
            </a:r>
            <a:r>
              <a:rPr lang="da-DK" dirty="0">
                <a:latin typeface="APL385 Unicode" panose="020B0709000202000203" pitchFamily="49" charset="0"/>
              </a:rPr>
              <a:t>∘.f</a:t>
            </a:r>
            <a:r>
              <a:rPr lang="da-DK" dirty="0"/>
              <a:t>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>
          <a:xfrm>
            <a:off x="323528" y="1600200"/>
            <a:ext cx="8363272" cy="4525963"/>
          </a:xfrm>
        </p:spPr>
        <p:txBody>
          <a:bodyPr/>
          <a:lstStyle/>
          <a:p>
            <a:pPr marL="0" indent="0">
              <a:buNone/>
            </a:pPr>
            <a:endParaRPr lang="da-DK" sz="600" dirty="0"/>
          </a:p>
          <a:p>
            <a:pPr marL="0" indent="0">
              <a:buNone/>
            </a:pPr>
            <a:r>
              <a:rPr lang="da-DK" sz="2400" dirty="0"/>
              <a:t>⍺</a:t>
            </a:r>
            <a:r>
              <a:rPr lang="en-GB" sz="2400" dirty="0">
                <a:latin typeface="APL385 Unicode" panose="020B0709000202000203" pitchFamily="49" charset="0"/>
              </a:rPr>
              <a:t>f⍵</a:t>
            </a:r>
            <a:r>
              <a:rPr lang="en-GB" sz="2400" dirty="0"/>
              <a:t> for all combinations of items from left &amp; right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sz="4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     vec1 ∘.x vec2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5533298"/>
              </p:ext>
            </p:extLst>
          </p:nvPr>
        </p:nvGraphicFramePr>
        <p:xfrm>
          <a:off x="1124462" y="2527120"/>
          <a:ext cx="1717916" cy="365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2</a:t>
                      </a:r>
                      <a:endParaRPr lang="en-GB" dirty="0"/>
                    </a:p>
                  </a:txBody>
                  <a:tcPr>
                    <a:solidFill>
                      <a:schemeClr val="accent5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96926378"/>
              </p:ext>
            </p:extLst>
          </p:nvPr>
        </p:nvGraphicFramePr>
        <p:xfrm>
          <a:off x="5334364" y="2536123"/>
          <a:ext cx="2576874" cy="370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989"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100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1000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01708121"/>
              </p:ext>
            </p:extLst>
          </p:nvPr>
        </p:nvGraphicFramePr>
        <p:xfrm>
          <a:off x="3341713" y="4545965"/>
          <a:ext cx="2576874" cy="741978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85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989"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89">
                <a:tc>
                  <a:txBody>
                    <a:bodyPr/>
                    <a:lstStyle/>
                    <a:p>
                      <a:pPr algn="r"/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>
            <a:cxnSpLocks/>
          </p:cNvCxnSpPr>
          <p:nvPr/>
        </p:nvCxnSpPr>
        <p:spPr bwMode="auto">
          <a:xfrm>
            <a:off x="2909665" y="2952179"/>
            <a:ext cx="942255" cy="68377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4781873" y="2952179"/>
            <a:ext cx="504056" cy="68377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4349824" y="4210903"/>
            <a:ext cx="3144" cy="25344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" name="Rectangle 15"/>
          <p:cNvSpPr/>
          <p:nvPr/>
        </p:nvSpPr>
        <p:spPr bwMode="auto">
          <a:xfrm flipH="1" flipV="1">
            <a:off x="3344473" y="4545965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 flipH="1" flipV="1">
            <a:off x="4200796" y="4545965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 flipH="1" flipV="1">
            <a:off x="5057119" y="4545965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 flipH="1" flipV="1">
            <a:off x="3344473" y="4909655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 flipH="1" flipV="1">
            <a:off x="4200796" y="4909655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 flipH="1" flipV="1">
            <a:off x="5057119" y="4909655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3332512" y="4518292"/>
            <a:ext cx="2607702" cy="407441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3332512" y="4887054"/>
            <a:ext cx="2607702" cy="407441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4324" y="4613258"/>
            <a:ext cx="374845" cy="25950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43463" y="4613258"/>
            <a:ext cx="476820" cy="246824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8282" y="4608496"/>
            <a:ext cx="596786" cy="251586"/>
          </a:xfrm>
          <a:prstGeom prst="rect">
            <a:avLst/>
          </a:prstGeom>
        </p:spPr>
      </p:pic>
      <p:pic>
        <p:nvPicPr>
          <p:cNvPr id="44" name="Picture 4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8842" y="4975498"/>
            <a:ext cx="357758" cy="250431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43463" y="5003626"/>
            <a:ext cx="457770" cy="231711"/>
          </a:xfrm>
          <a:prstGeom prst="rect">
            <a:avLst/>
          </a:prstGeom>
        </p:spPr>
      </p:pic>
      <p:pic>
        <p:nvPicPr>
          <p:cNvPr id="46" name="Picture 4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72949" y="4976344"/>
            <a:ext cx="628649" cy="244135"/>
          </a:xfrm>
          <a:prstGeom prst="rect">
            <a:avLst/>
          </a:prstGeom>
        </p:spPr>
      </p:pic>
      <p:sp>
        <p:nvSpPr>
          <p:cNvPr id="15" name="Rectangle 14"/>
          <p:cNvSpPr/>
          <p:nvPr/>
        </p:nvSpPr>
        <p:spPr bwMode="auto">
          <a:xfrm flipH="1" flipV="1">
            <a:off x="5357937" y="2528880"/>
            <a:ext cx="856323" cy="362240"/>
          </a:xfrm>
          <a:prstGeom prst="rect">
            <a:avLst/>
          </a:prstGeom>
          <a:noFill/>
          <a:ln w="60325" cap="flat" cmpd="sng" algn="ctr">
            <a:solidFill>
              <a:srgbClr val="FF0000">
                <a:alpha val="99000"/>
              </a:srgbClr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 flipH="1" flipV="1">
            <a:off x="6214260" y="2528880"/>
            <a:ext cx="856323" cy="362240"/>
          </a:xfrm>
          <a:prstGeom prst="rect">
            <a:avLst/>
          </a:prstGeom>
          <a:noFill/>
          <a:ln w="60325" cap="flat" cmpd="sng" algn="ctr">
            <a:solidFill>
              <a:srgbClr val="FF0000">
                <a:alpha val="99000"/>
              </a:srgbClr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 flipH="1" flipV="1">
            <a:off x="7070583" y="2528880"/>
            <a:ext cx="856323" cy="362240"/>
          </a:xfrm>
          <a:prstGeom prst="rect">
            <a:avLst/>
          </a:prstGeom>
          <a:noFill/>
          <a:ln w="60325" cap="flat" cmpd="sng" algn="ctr">
            <a:solidFill>
              <a:srgbClr val="FF0000">
                <a:alpha val="99000"/>
              </a:srgbClr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 flipH="1" flipV="1">
            <a:off x="5362964" y="2532859"/>
            <a:ext cx="856323" cy="362240"/>
          </a:xfrm>
          <a:prstGeom prst="rect">
            <a:avLst/>
          </a:prstGeom>
          <a:noFill/>
          <a:ln w="60325" cap="flat" cmpd="sng" algn="ctr">
            <a:solidFill>
              <a:srgbClr val="FF0000">
                <a:alpha val="99000"/>
              </a:srgbClr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 flipH="1" flipV="1">
            <a:off x="6219287" y="2532859"/>
            <a:ext cx="856323" cy="362240"/>
          </a:xfrm>
          <a:prstGeom prst="rect">
            <a:avLst/>
          </a:prstGeom>
          <a:noFill/>
          <a:ln w="60325" cap="flat" cmpd="sng" algn="ctr">
            <a:solidFill>
              <a:srgbClr val="FF0000">
                <a:alpha val="99000"/>
              </a:srgbClr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 flipH="1" flipV="1">
            <a:off x="7075610" y="2532859"/>
            <a:ext cx="856323" cy="362240"/>
          </a:xfrm>
          <a:prstGeom prst="rect">
            <a:avLst/>
          </a:prstGeom>
          <a:noFill/>
          <a:ln w="60325" cap="flat" cmpd="sng" algn="ctr">
            <a:solidFill>
              <a:srgbClr val="FF0000">
                <a:alpha val="99000"/>
              </a:srgbClr>
            </a:solidFill>
            <a:prstDash val="solid"/>
            <a:bevel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1134375" y="2507494"/>
            <a:ext cx="839186" cy="378397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1956074" y="2501422"/>
            <a:ext cx="868783" cy="384470"/>
          </a:xfrm>
          <a:prstGeom prst="rect">
            <a:avLst/>
          </a:prstGeom>
          <a:noFill/>
          <a:ln w="5080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4212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6" grpId="0" animBg="1"/>
      <p:bldP spid="16" grpId="1" animBg="1"/>
      <p:bldP spid="20" grpId="0" animBg="1"/>
      <p:bldP spid="20" grpId="1" animBg="1"/>
      <p:bldP spid="25" grpId="0" animBg="1"/>
      <p:bldP spid="25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42" grpId="0" animBg="1"/>
      <p:bldP spid="42" grpId="1" animBg="1"/>
      <p:bldP spid="43" grpId="0" animBg="1"/>
      <p:bldP spid="43" grpId="1" animBg="1"/>
      <p:bldP spid="15" grpId="0" animBg="1"/>
      <p:bldP spid="15" grpId="1" animBg="1"/>
      <p:bldP spid="19" grpId="0" animBg="1"/>
      <p:bldP spid="19" grpId="1" animBg="1"/>
      <p:bldP spid="24" grpId="0" animBg="1"/>
      <p:bldP spid="24" grpId="1" animBg="1"/>
      <p:bldP spid="27" grpId="0" animBg="1"/>
      <p:bldP spid="27" grpId="1" animBg="1"/>
      <p:bldP spid="29" grpId="0" animBg="1"/>
      <p:bldP spid="29" grpId="1" animBg="1"/>
      <p:bldP spid="31" grpId="0" animBg="1"/>
      <p:bldP spid="31" grpId="1" animBg="1"/>
      <p:bldP spid="38" grpId="0" animBg="1"/>
      <p:bldP spid="38" grpId="1" animBg="1"/>
      <p:bldP spid="39" grpId="0" animBg="1"/>
      <p:bldP spid="39" grpId="1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Inner Product (</a:t>
            </a:r>
            <a:r>
              <a:rPr lang="en-GB" dirty="0" err="1">
                <a:latin typeface="APL385 Unicode" panose="020B0709000202000203" pitchFamily="49" charset="0"/>
              </a:rPr>
              <a:t>f.g</a:t>
            </a:r>
            <a:r>
              <a:rPr lang="en-GB" dirty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871004" y="2772791"/>
          <a:ext cx="2057400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¯1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173683" y="2209800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m2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073248" y="4635902"/>
            <a:ext cx="18389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m1 </a:t>
            </a:r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latin typeface="APL385 Unicode" panose="020B0709000202000203" pitchFamily="49" charset="0"/>
              </a:rPr>
              <a:t>.</a:t>
            </a:r>
            <a:r>
              <a:rPr lang="en-GB" dirty="0">
                <a:solidFill>
                  <a:srgbClr val="0070C0"/>
                </a:solidFill>
                <a:latin typeface="APL385 Unicode" panose="020B0709000202000203" pitchFamily="49" charset="0"/>
              </a:rPr>
              <a:t>×</a:t>
            </a:r>
            <a:r>
              <a:rPr lang="en-GB" dirty="0">
                <a:latin typeface="APL385 Unicode" panose="020B0709000202000203" pitchFamily="49" charset="0"/>
              </a:rPr>
              <a:t> m2</a:t>
            </a:r>
            <a:endParaRPr lang="en-GB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6188364" y="2754070"/>
          <a:ext cx="14478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¯1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¯1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1178944" y="5150103"/>
          <a:ext cx="1447800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¯1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¯2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¯1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858403" y="2209800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m1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871004" y="2772791"/>
            <a:ext cx="2057400" cy="355874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926246" y="2754070"/>
            <a:ext cx="709918" cy="112338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8683" y="4635902"/>
            <a:ext cx="31293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latin typeface="APL385 Unicode" panose="020B0709000202000203" pitchFamily="49" charset="0"/>
              </a:rPr>
              <a:t>/ 1 2 0 </a:t>
            </a:r>
            <a:r>
              <a:rPr lang="en-GB" dirty="0">
                <a:solidFill>
                  <a:srgbClr val="0070C0"/>
                </a:solidFill>
                <a:latin typeface="APL385 Unicode" panose="020B0709000202000203" pitchFamily="49" charset="0"/>
              </a:rPr>
              <a:t>×</a:t>
            </a:r>
            <a:r>
              <a:rPr lang="en-GB" dirty="0">
                <a:latin typeface="APL385 Unicode" panose="020B0709000202000203" pitchFamily="49" charset="0"/>
              </a:rPr>
              <a:t> 1 2 0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1912914" y="5162397"/>
            <a:ext cx="709918" cy="375692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3928404" y="2950728"/>
            <a:ext cx="1407079" cy="1685174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>
            <a:stCxn id="24" idx="2"/>
          </p:cNvCxnSpPr>
          <p:nvPr/>
        </p:nvCxnSpPr>
        <p:spPr bwMode="auto">
          <a:xfrm flipH="1">
            <a:off x="6783284" y="3877450"/>
            <a:ext cx="497921" cy="758452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2667000" y="5074105"/>
            <a:ext cx="1706691" cy="253850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3" name="TextBox 32"/>
          <p:cNvSpPr txBox="1"/>
          <p:nvPr/>
        </p:nvSpPr>
        <p:spPr>
          <a:xfrm>
            <a:off x="755575" y="1542575"/>
            <a:ext cx="58889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>
                <a:latin typeface="APL385 Unicode" panose="020B0709000202000203" pitchFamily="49" charset="0"/>
              </a:rPr>
              <a:t>f</a:t>
            </a:r>
            <a:r>
              <a:rPr lang="en-GB" dirty="0">
                <a:latin typeface="APL385 Unicode" panose="020B0709000202000203" pitchFamily="49" charset="0"/>
              </a:rPr>
              <a:t>/ row </a:t>
            </a:r>
            <a:r>
              <a:rPr lang="en-GB" b="1" dirty="0">
                <a:latin typeface="APL385 Unicode" panose="020B0709000202000203" pitchFamily="49" charset="0"/>
              </a:rPr>
              <a:t>g</a:t>
            </a:r>
            <a:r>
              <a:rPr lang="en-GB" dirty="0">
                <a:latin typeface="APL385 Unicode" panose="020B0709000202000203" pitchFamily="49" charset="0"/>
              </a:rPr>
              <a:t> col</a:t>
            </a:r>
            <a:r>
              <a:rPr lang="en-GB" dirty="0">
                <a:latin typeface="+mn-lt"/>
              </a:rPr>
              <a:t> for all combinations of rows left, cols right.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048000" y="5841887"/>
            <a:ext cx="48686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latin typeface="APL385 Unicode" panose="020B0709000202000203" pitchFamily="49" charset="0"/>
              </a:rPr>
              <a:t>(+.× is the regular “dot product”)</a:t>
            </a:r>
            <a:endParaRPr lang="en-GB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710157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8" grpId="0" animBg="1"/>
      <p:bldP spid="24" grpId="0" animBg="1"/>
      <p:bldP spid="11" grpId="0"/>
      <p:bldP spid="25" grpId="0" animBg="1"/>
      <p:bldP spid="3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Inner Product (</a:t>
            </a:r>
            <a:r>
              <a:rPr lang="en-GB" dirty="0" err="1">
                <a:latin typeface="APL385 Unicode" panose="020B0709000202000203" pitchFamily="49" charset="0"/>
              </a:rPr>
              <a:t>f.g</a:t>
            </a:r>
            <a:r>
              <a:rPr lang="en-GB" dirty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871004" y="2772791"/>
          <a:ext cx="2057400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¯1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6173683" y="2209800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m2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1071310" y="4635902"/>
            <a:ext cx="14253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m1 </a:t>
            </a:r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latin typeface="APL385 Unicode" panose="020B0709000202000203" pitchFamily="49" charset="0"/>
              </a:rPr>
              <a:t>.</a:t>
            </a:r>
            <a:r>
              <a:rPr lang="en-GB" dirty="0">
                <a:solidFill>
                  <a:srgbClr val="0070C0"/>
                </a:solidFill>
                <a:latin typeface="APL385 Unicode" panose="020B0709000202000203" pitchFamily="49" charset="0"/>
              </a:rPr>
              <a:t>=</a:t>
            </a:r>
            <a:r>
              <a:rPr lang="en-GB" dirty="0">
                <a:latin typeface="APL385 Unicode" panose="020B0709000202000203" pitchFamily="49" charset="0"/>
              </a:rPr>
              <a:t> m2</a:t>
            </a:r>
            <a:endParaRPr lang="en-GB" dirty="0"/>
          </a:p>
        </p:txBody>
      </p: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6188364" y="2754070"/>
          <a:ext cx="14478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¯1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¯1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690528"/>
              </p:ext>
            </p:extLst>
          </p:nvPr>
        </p:nvGraphicFramePr>
        <p:xfrm>
          <a:off x="1178944" y="5150103"/>
          <a:ext cx="1447800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1858403" y="2209800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m1</a:t>
            </a:r>
            <a:endParaRPr lang="en-GB" dirty="0"/>
          </a:p>
        </p:txBody>
      </p:sp>
      <p:sp>
        <p:nvSpPr>
          <p:cNvPr id="8" name="Rectangle 7"/>
          <p:cNvSpPr/>
          <p:nvPr/>
        </p:nvSpPr>
        <p:spPr bwMode="auto">
          <a:xfrm>
            <a:off x="1871004" y="2772791"/>
            <a:ext cx="2057400" cy="355874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4" name="Rectangle 23"/>
          <p:cNvSpPr/>
          <p:nvPr/>
        </p:nvSpPr>
        <p:spPr bwMode="auto">
          <a:xfrm>
            <a:off x="6926246" y="2754070"/>
            <a:ext cx="709918" cy="1123380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268683" y="4635902"/>
            <a:ext cx="2390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B050"/>
                </a:solidFill>
                <a:latin typeface="APL385 Unicode" panose="020B0709000202000203" pitchFamily="49" charset="0"/>
              </a:rPr>
              <a:t>+</a:t>
            </a:r>
            <a:r>
              <a:rPr lang="en-GB" dirty="0">
                <a:latin typeface="APL385 Unicode" panose="020B0709000202000203" pitchFamily="49" charset="0"/>
              </a:rPr>
              <a:t>/ 1 2 0 </a:t>
            </a:r>
            <a:r>
              <a:rPr lang="en-GB" dirty="0">
                <a:solidFill>
                  <a:srgbClr val="0070C0"/>
                </a:solidFill>
                <a:latin typeface="APL385 Unicode" panose="020B0709000202000203" pitchFamily="49" charset="0"/>
              </a:rPr>
              <a:t>=</a:t>
            </a:r>
            <a:r>
              <a:rPr lang="en-GB" dirty="0">
                <a:latin typeface="APL385 Unicode" panose="020B0709000202000203" pitchFamily="49" charset="0"/>
              </a:rPr>
              <a:t> 1 2 0</a:t>
            </a:r>
          </a:p>
        </p:txBody>
      </p:sp>
      <p:sp>
        <p:nvSpPr>
          <p:cNvPr id="25" name="Rectangle 24"/>
          <p:cNvSpPr/>
          <p:nvPr/>
        </p:nvSpPr>
        <p:spPr bwMode="auto">
          <a:xfrm>
            <a:off x="1912914" y="5162397"/>
            <a:ext cx="709918" cy="375692"/>
          </a:xfrm>
          <a:prstGeom prst="rect">
            <a:avLst/>
          </a:prstGeom>
          <a:solidFill>
            <a:schemeClr val="accent1">
              <a:alpha val="0"/>
            </a:schemeClr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 bwMode="auto">
          <a:xfrm>
            <a:off x="3928404" y="2950728"/>
            <a:ext cx="1407079" cy="1685174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>
            <a:stCxn id="24" idx="2"/>
          </p:cNvCxnSpPr>
          <p:nvPr/>
        </p:nvCxnSpPr>
        <p:spPr bwMode="auto">
          <a:xfrm flipH="1">
            <a:off x="6783284" y="3877450"/>
            <a:ext cx="497921" cy="758452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31" name="Straight Arrow Connector 30"/>
          <p:cNvCxnSpPr/>
          <p:nvPr/>
        </p:nvCxnSpPr>
        <p:spPr bwMode="auto">
          <a:xfrm flipH="1">
            <a:off x="2667000" y="5074105"/>
            <a:ext cx="1706691" cy="253850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5" name="TextBox 34"/>
          <p:cNvSpPr txBox="1"/>
          <p:nvPr/>
        </p:nvSpPr>
        <p:spPr>
          <a:xfrm>
            <a:off x="3048000" y="5841887"/>
            <a:ext cx="39068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800" dirty="0">
                <a:latin typeface="APL385 Unicode" panose="020B0709000202000203" pitchFamily="49" charset="0"/>
              </a:rPr>
              <a:t>(+.= is “</a:t>
            </a:r>
            <a:r>
              <a:rPr lang="en-GB" dirty="0">
                <a:latin typeface="APL385 Unicode" panose="020B0709000202000203" pitchFamily="49" charset="0"/>
              </a:rPr>
              <a:t>count</a:t>
            </a:r>
            <a:r>
              <a:rPr lang="en-GB" sz="1800" dirty="0">
                <a:latin typeface="APL385 Unicode" panose="020B0709000202000203" pitchFamily="49" charset="0"/>
              </a:rPr>
              <a:t> of matches”)</a:t>
            </a:r>
            <a:endParaRPr lang="en-GB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9926936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Selected "Mixed" Functions 1/4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mat ← 3 4 ⍴ ⍳12</a:t>
            </a:r>
            <a:br>
              <a:rPr lang="en-GB" sz="2000" dirty="0">
                <a:latin typeface="APL385 Unicode" panose="020B0709000202000203" pitchFamily="49" charset="0"/>
              </a:rPr>
            </a:b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2440422" y="2677951"/>
          <a:ext cx="27432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228600" y="4512729"/>
            <a:ext cx="203132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0 1 0 ¯1⊖mat</a:t>
            </a:r>
            <a:endParaRPr lang="en-GB" sz="2000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5412222" y="2830351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5412222" y="3211351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5418514" y="3592351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3023382" y="3973351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659622" y="3973351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4269222" y="3973351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4955022" y="3973351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6036503" y="2688821"/>
          <a:ext cx="27432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2440421" y="4557003"/>
          <a:ext cx="27432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945622" y="2166034"/>
            <a:ext cx="172354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2 0 ¯1⌽mat</a:t>
            </a:r>
            <a:endParaRPr lang="en-GB" sz="2000" dirty="0"/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323528" y="1600200"/>
            <a:ext cx="4041471" cy="43351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2000" kern="0" dirty="0">
                <a:latin typeface="APL385 Unicode" panose="020B0709000202000203" pitchFamily="49" charset="0"/>
              </a:rPr>
              <a:t>Rotate: ⌽ ⊖ and ⌽[n]</a:t>
            </a:r>
            <a:br>
              <a:rPr lang="en-GB" sz="2000" kern="0" dirty="0">
                <a:latin typeface="APL385 Unicode" panose="020B0709000202000203" pitchFamily="49" charset="0"/>
              </a:rPr>
            </a:br>
            <a:endParaRPr lang="en-GB" sz="2000" kern="0" dirty="0">
              <a:latin typeface="APL385 Unicode" panose="020B0709000202000203" pitchFamily="49" charset="0"/>
            </a:endParaRPr>
          </a:p>
        </p:txBody>
      </p:sp>
      <p:cxnSp>
        <p:nvCxnSpPr>
          <p:cNvPr id="7" name="Straight Arrow Connector 6"/>
          <p:cNvCxnSpPr/>
          <p:nvPr/>
        </p:nvCxnSpPr>
        <p:spPr>
          <a:xfrm flipV="1">
            <a:off x="3661591" y="4732819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965873" y="4710876"/>
            <a:ext cx="0" cy="36004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flipH="1">
            <a:off x="6732240" y="2830351"/>
            <a:ext cx="1296971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>
            <a:off x="6588224" y="3592351"/>
            <a:ext cx="6480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10047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Selected Mixed Functions 2/4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sz="3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mat ← 3 4 ⍴ ⍳12</a:t>
            </a:r>
            <a:br>
              <a:rPr lang="en-GB" sz="2000" dirty="0">
                <a:latin typeface="APL385 Unicode" panose="020B0709000202000203" pitchFamily="49" charset="0"/>
              </a:rPr>
            </a:b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440422" y="2677951"/>
          <a:ext cx="27432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1143000" y="4557003"/>
            <a:ext cx="95410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1↓mat</a:t>
            </a:r>
            <a:endParaRPr lang="en-GB" sz="2000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5412222" y="3211351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659622" y="3973351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6021822" y="3045885"/>
          <a:ext cx="1447800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2445316" y="4933244"/>
          <a:ext cx="2743200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945622" y="2166034"/>
            <a:ext cx="141577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¯2 2↑mat</a:t>
            </a:r>
            <a:endParaRPr lang="en-GB" sz="2000" dirty="0"/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364966" y="1536958"/>
            <a:ext cx="4041471" cy="43351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2000" kern="0" dirty="0">
                <a:latin typeface="APL385 Unicode" panose="020B0709000202000203" pitchFamily="49" charset="0"/>
              </a:rPr>
              <a:t>Take ↑ and Drop ↓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6021822" y="2677951"/>
            <a:ext cx="2741178" cy="1116854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2448736" y="4563529"/>
            <a:ext cx="2741178" cy="1116854"/>
          </a:xfrm>
          <a:prstGeom prst="rect">
            <a:avLst/>
          </a:prstGeom>
          <a:solidFill>
            <a:schemeClr val="accent1">
              <a:alpha val="0"/>
            </a:schemeClr>
          </a:solidFill>
          <a:ln w="9525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2117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3" grpId="0"/>
      <p:bldP spid="7" grpId="0" animBg="1"/>
      <p:bldP spid="2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Selected Mixed Functions 3/4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en-GB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mat ← 3 4 ⍴ ⍳12</a:t>
            </a:r>
            <a:br>
              <a:rPr lang="en-GB" sz="2000" dirty="0">
                <a:latin typeface="APL385 Unicode" panose="020B0709000202000203" pitchFamily="49" charset="0"/>
              </a:rPr>
            </a:b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440422" y="2677951"/>
          <a:ext cx="27432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38200" y="4569828"/>
            <a:ext cx="12618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1 1⍉mat</a:t>
            </a:r>
            <a:endParaRPr lang="en-GB" sz="2000" dirty="0"/>
          </a:p>
        </p:txBody>
      </p:sp>
      <p:cxnSp>
        <p:nvCxnSpPr>
          <p:cNvPr id="14" name="Straight Arrow Connector 13"/>
          <p:cNvCxnSpPr/>
          <p:nvPr/>
        </p:nvCxnSpPr>
        <p:spPr bwMode="auto">
          <a:xfrm>
            <a:off x="5412222" y="3211351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659622" y="3973351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6021822" y="2677951"/>
          <a:ext cx="1979177" cy="149784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06849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36164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36164">
                  <a:extLst>
                    <a:ext uri="{9D8B030D-6E8A-4147-A177-3AD203B41FA5}">
                      <a16:colId xmlns:a16="http://schemas.microsoft.com/office/drawing/2014/main" val="3451988715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2080030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1604916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2440422" y="4582653"/>
          <a:ext cx="2057400" cy="3744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sp>
        <p:nvSpPr>
          <p:cNvPr id="23" name="TextBox 22"/>
          <p:cNvSpPr txBox="1"/>
          <p:nvPr/>
        </p:nvSpPr>
        <p:spPr>
          <a:xfrm>
            <a:off x="5945622" y="2166034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⍉mat</a:t>
            </a:r>
            <a:endParaRPr lang="en-GB" sz="2000" dirty="0"/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323528" y="1568337"/>
            <a:ext cx="4041471" cy="43351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2000" kern="0" dirty="0">
                <a:latin typeface="APL385 Unicode" panose="020B0709000202000203" pitchFamily="49" charset="0"/>
              </a:rPr>
              <a:t>Transpose ⍉</a:t>
            </a:r>
          </a:p>
        </p:txBody>
      </p:sp>
      <p:sp>
        <p:nvSpPr>
          <p:cNvPr id="8" name="Rectangle 7"/>
          <p:cNvSpPr/>
          <p:nvPr/>
        </p:nvSpPr>
        <p:spPr bwMode="auto">
          <a:xfrm rot="18006978">
            <a:off x="3404410" y="2139927"/>
            <a:ext cx="420193" cy="2142847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5288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3" grpId="0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Selected Mixed Functions 4/4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323528" y="2976692"/>
            <a:ext cx="8363272" cy="455746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a-DK" sz="8000" dirty="0">
                <a:latin typeface="APL385 Unicode" panose="020B0709000202000203" pitchFamily="49" charset="0"/>
              </a:rPr>
              <a:t>Grade (Up) ⍋</a:t>
            </a:r>
            <a:endParaRPr lang="en-GB" sz="8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 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sp>
        <p:nvSpPr>
          <p:cNvPr id="24" name="Text Placeholder 3"/>
          <p:cNvSpPr txBox="1">
            <a:spLocks/>
          </p:cNvSpPr>
          <p:nvPr/>
        </p:nvSpPr>
        <p:spPr>
          <a:xfrm>
            <a:off x="323528" y="1505457"/>
            <a:ext cx="4041471" cy="43351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2000" kern="0" dirty="0" err="1">
                <a:latin typeface="APL385 Unicode" panose="020B0709000202000203" pitchFamily="49" charset="0"/>
              </a:rPr>
              <a:t>IndexOf</a:t>
            </a:r>
            <a:r>
              <a:rPr lang="en-GB" sz="2000" kern="0" dirty="0">
                <a:latin typeface="APL385 Unicode" panose="020B0709000202000203" pitchFamily="49" charset="0"/>
              </a:rPr>
              <a:t> ⍳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259632" y="1971837"/>
            <a:ext cx="403187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      3 1 4 1 5 9 ⍳ 1 2 3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2 7 1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366772" y="3428024"/>
            <a:ext cx="6340197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     ⍋3 1 4 1 5 9 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2 4 1 3 5 6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     {⍵[⍋⍵]}3 1 4 1 5 9 ⍝ index by grade</a:t>
            </a:r>
          </a:p>
          <a:p>
            <a:r>
              <a:rPr lang="en-GB" sz="2000" dirty="0">
                <a:latin typeface="APL385 Unicode" panose="020B0709000202000203" pitchFamily="49" charset="0"/>
              </a:rPr>
              <a:t>1 1 3 4 5 9</a:t>
            </a:r>
          </a:p>
        </p:txBody>
      </p:sp>
      <p:sp>
        <p:nvSpPr>
          <p:cNvPr id="8" name="Text Placeholder 3"/>
          <p:cNvSpPr txBox="1">
            <a:spLocks/>
          </p:cNvSpPr>
          <p:nvPr/>
        </p:nvSpPr>
        <p:spPr>
          <a:xfrm>
            <a:off x="323528" y="4921251"/>
            <a:ext cx="8363272" cy="455746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‐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ourier New" panose="02070309020205020404" pitchFamily="49" charset="0"/>
              <a:buChar char="o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Wingdings" panose="05000000000000000000" pitchFamily="2" charset="2"/>
              <a:buChar char="§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154238" indent="-325438" algn="l" defTabSz="914400" rtl="0" eaLnBrk="1" latinLnBrk="0" hangingPunct="1">
              <a:spcBef>
                <a:spcPct val="20000"/>
              </a:spcBef>
              <a:buClr>
                <a:srgbClr val="FF9421"/>
              </a:buClr>
              <a:buFont typeface="Calibri" panose="020F0502020204030204" pitchFamily="34" charset="0"/>
              <a:buChar char="—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da-DK" sz="8000" dirty="0">
                <a:latin typeface="APL385 Unicode" panose="020B0709000202000203" pitchFamily="49" charset="0"/>
              </a:rPr>
              <a:t>Membership ∊</a:t>
            </a:r>
            <a:endParaRPr lang="en-GB" sz="8000" dirty="0">
              <a:latin typeface="APL385 Unicode" panose="020B0709000202000203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en-GB" sz="2000" dirty="0">
              <a:latin typeface="APL385 Unicode" panose="020B0709000202000203" pitchFamily="49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       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363806" y="5371921"/>
            <a:ext cx="433965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000" dirty="0">
                <a:latin typeface="APL385 Unicode" panose="020B0709000202000203" pitchFamily="49" charset="0"/>
              </a:rPr>
              <a:t>     'HELLO WORLD'∊'AEIOU' </a:t>
            </a:r>
          </a:p>
          <a:p>
            <a:r>
              <a:rPr lang="da-DK" sz="2000" dirty="0">
                <a:latin typeface="APL385 Unicode" panose="020B0709000202000203" pitchFamily="49" charset="0"/>
              </a:rPr>
              <a:t>0 1 0 0 1 0 0 1 0 0 0</a:t>
            </a:r>
            <a:endParaRPr lang="en-GB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0542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15" grpId="0"/>
      <p:bldP spid="12" grpId="0"/>
      <p:bldP spid="8" grpId="0" uiExpand="1" build="p"/>
      <p:bldP spid="9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Look Ma, No Loops!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000" dirty="0"/>
              <a:t>The </a:t>
            </a:r>
            <a:r>
              <a:rPr lang="da-DK" sz="2000" dirty="0" err="1"/>
              <a:t>fact</a:t>
            </a:r>
            <a:r>
              <a:rPr lang="da-DK" sz="2000" dirty="0"/>
              <a:t> </a:t>
            </a:r>
            <a:r>
              <a:rPr lang="da-DK" sz="2000" dirty="0" err="1"/>
              <a:t>that</a:t>
            </a:r>
            <a:r>
              <a:rPr lang="da-DK" sz="2000" dirty="0"/>
              <a:t> </a:t>
            </a:r>
            <a:r>
              <a:rPr lang="da-DK" sz="2000" i="1" dirty="0" err="1"/>
              <a:t>map</a:t>
            </a:r>
            <a:r>
              <a:rPr lang="da-DK" sz="2000" dirty="0"/>
              <a:t> is implicit, and </a:t>
            </a:r>
            <a:r>
              <a:rPr lang="da-DK" sz="2000" i="1" dirty="0" err="1"/>
              <a:t>indexing</a:t>
            </a:r>
            <a:r>
              <a:rPr lang="da-DK" sz="2000" dirty="0"/>
              <a:t> </a:t>
            </a:r>
            <a:r>
              <a:rPr lang="da-DK" sz="2000" dirty="0" err="1"/>
              <a:t>can</a:t>
            </a:r>
            <a:r>
              <a:rPr lang="da-DK" sz="2000" dirty="0"/>
              <a:t> </a:t>
            </a:r>
            <a:r>
              <a:rPr lang="da-DK" sz="2000" dirty="0" err="1"/>
              <a:t>be</a:t>
            </a:r>
            <a:r>
              <a:rPr lang="da-DK" sz="2000" dirty="0"/>
              <a:t> done </a:t>
            </a:r>
            <a:r>
              <a:rPr lang="da-DK" sz="2000" dirty="0" err="1"/>
              <a:t>using</a:t>
            </a:r>
            <a:r>
              <a:rPr lang="da-DK" sz="2000" dirty="0"/>
              <a:t> arrays, </a:t>
            </a:r>
            <a:r>
              <a:rPr lang="da-DK" sz="2000" dirty="0" err="1"/>
              <a:t>encourages</a:t>
            </a:r>
            <a:r>
              <a:rPr lang="da-DK" sz="2000" dirty="0"/>
              <a:t> ”switch </a:t>
            </a:r>
            <a:r>
              <a:rPr lang="da-DK" sz="2000" dirty="0" err="1"/>
              <a:t>free</a:t>
            </a:r>
            <a:r>
              <a:rPr lang="da-DK" sz="2000" dirty="0"/>
              <a:t>” </a:t>
            </a:r>
            <a:r>
              <a:rPr lang="da-DK" sz="2000" dirty="0" err="1"/>
              <a:t>logic</a:t>
            </a:r>
            <a:r>
              <a:rPr lang="da-DK" sz="2000" dirty="0"/>
              <a:t>. </a:t>
            </a:r>
            <a:r>
              <a:rPr lang="da-DK" sz="2000" dirty="0" err="1"/>
              <a:t>Your</a:t>
            </a:r>
            <a:r>
              <a:rPr lang="da-DK" sz="2000" dirty="0"/>
              <a:t> data </a:t>
            </a:r>
            <a:r>
              <a:rPr lang="da-DK" sz="2000" dirty="0" err="1"/>
              <a:t>structure</a:t>
            </a:r>
            <a:r>
              <a:rPr lang="da-DK" sz="2000" dirty="0"/>
              <a:t> </a:t>
            </a:r>
            <a:r>
              <a:rPr lang="da-DK" sz="2000" dirty="0" err="1"/>
              <a:t>acts</a:t>
            </a:r>
            <a:r>
              <a:rPr lang="da-DK" sz="2000" dirty="0"/>
              <a:t> as a ”</a:t>
            </a:r>
            <a:r>
              <a:rPr lang="da-DK" sz="2000" dirty="0" err="1"/>
              <a:t>control</a:t>
            </a:r>
            <a:r>
              <a:rPr lang="da-DK" sz="2000" dirty="0"/>
              <a:t> </a:t>
            </a:r>
            <a:r>
              <a:rPr lang="da-DK" sz="2000" dirty="0" err="1"/>
              <a:t>structure</a:t>
            </a:r>
            <a:r>
              <a:rPr lang="da-DK" sz="2000" dirty="0"/>
              <a:t>”:</a:t>
            </a:r>
          </a:p>
          <a:p>
            <a:pPr marL="0" indent="0">
              <a:buNone/>
            </a:pPr>
            <a:endParaRPr lang="da-DK" sz="2000" dirty="0"/>
          </a:p>
          <a:p>
            <a:pPr marL="0" indent="0">
              <a:buNone/>
            </a:pPr>
            <a:endParaRPr lang="da-DK" sz="2000" dirty="0"/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</a:t>
            </a:r>
          </a:p>
          <a:p>
            <a:pPr marL="0" indent="0">
              <a:buNone/>
            </a:pPr>
            <a:r>
              <a:rPr lang="en-US" sz="2000" dirty="0"/>
              <a:t>	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7193791"/>
              </p:ext>
            </p:extLst>
          </p:nvPr>
        </p:nvGraphicFramePr>
        <p:xfrm>
          <a:off x="290977" y="2708920"/>
          <a:ext cx="8617865" cy="321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343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835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Example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Comments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800" dirty="0">
                          <a:latin typeface="APL385 Unicode" panose="020B0709000202000203" pitchFamily="49" charset="0"/>
                        </a:rPr>
                        <a:t>    data←2</a:t>
                      </a:r>
                      <a:r>
                        <a:rPr lang="da-DK" sz="1800" baseline="0" dirty="0">
                          <a:latin typeface="APL385 Unicode" panose="020B0709000202000203" pitchFamily="49" charset="0"/>
                        </a:rPr>
                        <a:t> 7 15 60</a:t>
                      </a:r>
                      <a:br>
                        <a:rPr lang="da-DK" sz="1800" dirty="0">
                          <a:latin typeface="APL385 Unicode" panose="020B0709000202000203" pitchFamily="49" charset="0"/>
                        </a:rPr>
                      </a:br>
                      <a:r>
                        <a:rPr lang="da-DK" sz="1800" dirty="0">
                          <a:latin typeface="APL385 Unicode" panose="020B0709000202000203" pitchFamily="49" charset="0"/>
                        </a:rPr>
                        <a:t>    data ⌈ 5</a:t>
                      </a:r>
                      <a:br>
                        <a:rPr lang="da-DK" sz="1800" dirty="0">
                          <a:latin typeface="APL385 Unicode" panose="020B0709000202000203" pitchFamily="49" charset="0"/>
                        </a:rPr>
                      </a:br>
                      <a:r>
                        <a:rPr lang="da-DK" sz="1800" dirty="0">
                          <a:latin typeface="APL385 Unicode" panose="020B0709000202000203" pitchFamily="49" charset="0"/>
                        </a:rPr>
                        <a:t>5 7</a:t>
                      </a:r>
                      <a:r>
                        <a:rPr lang="da-DK" sz="1800" baseline="0" dirty="0">
                          <a:latin typeface="APL385 Unicode" panose="020B0709000202000203" pitchFamily="49" charset="0"/>
                        </a:rPr>
                        <a:t> 15 60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800" dirty="0">
                          <a:latin typeface="+mn-lt"/>
                        </a:rPr>
                        <a:t>if data[i]&gt;5 </a:t>
                      </a:r>
                      <a:br>
                        <a:rPr lang="da-DK" sz="1800" dirty="0">
                          <a:latin typeface="+mn-lt"/>
                        </a:rPr>
                      </a:br>
                      <a:r>
                        <a:rPr lang="da-DK" sz="1800" dirty="0" err="1">
                          <a:latin typeface="+mn-lt"/>
                        </a:rPr>
                        <a:t>then</a:t>
                      </a:r>
                      <a:r>
                        <a:rPr lang="da-DK" sz="1800" dirty="0">
                          <a:latin typeface="+mn-lt"/>
                        </a:rPr>
                        <a:t> data[i] </a:t>
                      </a:r>
                      <a:r>
                        <a:rPr lang="da-DK" sz="1800" dirty="0" err="1">
                          <a:latin typeface="+mn-lt"/>
                        </a:rPr>
                        <a:t>else</a:t>
                      </a:r>
                      <a:r>
                        <a:rPr lang="da-DK" sz="1800" dirty="0">
                          <a:latin typeface="+mn-lt"/>
                        </a:rPr>
                        <a:t> 5</a:t>
                      </a:r>
                      <a:endParaRPr lang="en-US" dirty="0">
                        <a:latin typeface="+mn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800" dirty="0">
                          <a:latin typeface="APL385 Unicode" panose="020B0709000202000203" pitchFamily="49" charset="0"/>
                        </a:rPr>
                        <a:t>    data + data ∊ 3 7 15</a:t>
                      </a:r>
                      <a:br>
                        <a:rPr lang="da-DK" sz="1800" dirty="0">
                          <a:latin typeface="APL385 Unicode" panose="020B0709000202000203" pitchFamily="49" charset="0"/>
                        </a:rPr>
                      </a:br>
                      <a:r>
                        <a:rPr lang="da-DK" sz="1800" dirty="0">
                          <a:latin typeface="APL385 Unicode" panose="020B0709000202000203" pitchFamily="49" charset="0"/>
                        </a:rPr>
                        <a:t>2 8</a:t>
                      </a:r>
                      <a:r>
                        <a:rPr lang="da-DK" sz="1800" baseline="0" dirty="0">
                          <a:latin typeface="APL385 Unicode" panose="020B0709000202000203" pitchFamily="49" charset="0"/>
                        </a:rPr>
                        <a:t> 16 60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Increment where data[</a:t>
                      </a:r>
                      <a:r>
                        <a:rPr lang="en-US" dirty="0" err="1"/>
                        <a:t>i</a:t>
                      </a:r>
                      <a:r>
                        <a:rPr lang="en-US" dirty="0"/>
                        <a:t>] is</a:t>
                      </a:r>
                      <a:r>
                        <a:rPr lang="en-US" baseline="0" dirty="0"/>
                        <a:t> in [3,7,15].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800" kern="1200" dirty="0">
                          <a:solidFill>
                            <a:schemeClr val="dk1"/>
                          </a:solidFill>
                          <a:effectLst/>
                          <a:latin typeface="APL385 Unicode" panose="020B0709000202000203" pitchFamily="49" charset="0"/>
                          <a:ea typeface="+mn-ea"/>
                          <a:cs typeface="+mn-cs"/>
                        </a:rPr>
                        <a:t>    (x × mask) + y × ~mask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If mask[</a:t>
                      </a:r>
                      <a:r>
                        <a:rPr lang="en-US" dirty="0" err="1"/>
                        <a:t>i</a:t>
                      </a:r>
                      <a:r>
                        <a:rPr lang="en-US" dirty="0"/>
                        <a:t>] then x else 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>
                          <a:latin typeface="APL385 Unicode" panose="020B0709000202000203" pitchFamily="49" charset="0"/>
                        </a:rPr>
                        <a:t>    ages←</a:t>
                      </a:r>
                      <a:r>
                        <a:rPr lang="da-DK" sz="1800" dirty="0">
                          <a:latin typeface="APL385 Unicode" panose="020B0709000202000203" pitchFamily="49" charset="0"/>
                        </a:rPr>
                        <a:t>'child' 'young' '20s' 'old'</a:t>
                      </a:r>
                      <a:br>
                        <a:rPr lang="da-DK" sz="1800" dirty="0">
                          <a:latin typeface="APL385 Unicode" panose="020B0709000202000203" pitchFamily="49" charset="0"/>
                        </a:rPr>
                      </a:br>
                      <a:r>
                        <a:rPr lang="da-DK" sz="1800" dirty="0">
                          <a:latin typeface="APL385 Unicode" panose="020B0709000202000203" pitchFamily="49" charset="0"/>
                        </a:rPr>
                        <a:t>    ages[1⌈4⌊ ⌈data÷10]</a:t>
                      </a:r>
                      <a:br>
                        <a:rPr lang="da-DK" sz="1800" dirty="0">
                          <a:latin typeface="APL385 Unicode" panose="020B0709000202000203" pitchFamily="49" charset="0"/>
                        </a:rPr>
                      </a:br>
                      <a:r>
                        <a:rPr lang="da-DK" sz="1800" dirty="0">
                          <a:latin typeface="APL385 Unicode" panose="020B0709000202000203" pitchFamily="49" charset="0"/>
                        </a:rPr>
                        <a:t> child  child  young  old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“bucketing”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704830" y="5945129"/>
            <a:ext cx="712566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+mn-lt"/>
              </a:rPr>
              <a:t>NB: This stuff is *really* easy for a compiler to </a:t>
            </a:r>
            <a:r>
              <a:rPr lang="en-US" sz="2000" b="1" dirty="0" err="1">
                <a:latin typeface="+mn-lt"/>
              </a:rPr>
              <a:t>parallelise</a:t>
            </a:r>
            <a:endParaRPr lang="en-US" sz="2000" b="1" dirty="0">
              <a:latin typeface="+mn-lt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29344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Summary: Basic [Parallel] Forms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en-GB" sz="2000" dirty="0"/>
              <a:t>The following forms have existed since the beginning:</a:t>
            </a:r>
            <a:br>
              <a:rPr lang="en-GB" sz="2000" dirty="0"/>
            </a:br>
            <a:r>
              <a:rPr lang="en-GB" sz="2000" dirty="0"/>
              <a:t> </a:t>
            </a:r>
          </a:p>
          <a:p>
            <a:pPr lvl="0"/>
            <a:r>
              <a:rPr lang="en-GB" sz="2000" dirty="0"/>
              <a:t>Scalar functions:</a:t>
            </a:r>
            <a:br>
              <a:rPr lang="en-GB" sz="2000" dirty="0"/>
            </a:br>
            <a:r>
              <a:rPr lang="en-GB" sz="2000" dirty="0">
                <a:latin typeface="APL385 Unicode" panose="020B0709000202000203" pitchFamily="49" charset="0"/>
              </a:rPr>
              <a:t>+-×÷| *⍟ ⌈⌊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&lt;≤=≥&gt;≠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∧∨ ⍲⍱ ~</a:t>
            </a:r>
            <a:br>
              <a:rPr lang="en-GB" sz="2000" dirty="0"/>
            </a:br>
            <a:r>
              <a:rPr lang="en-GB" sz="2000" dirty="0">
                <a:latin typeface="APL385 Unicode" panose="020B0709000202000203" pitchFamily="49" charset="0"/>
              </a:rPr>
              <a:t>○! ?(roll)</a:t>
            </a:r>
            <a:br>
              <a:rPr lang="en-GB" sz="2000" dirty="0">
                <a:latin typeface="APL385 Unicode" panose="020B0709000202000203" pitchFamily="49" charset="0"/>
              </a:rPr>
            </a:br>
            <a:endParaRPr lang="en-GB" sz="2000" dirty="0"/>
          </a:p>
          <a:p>
            <a:pPr lvl="0"/>
            <a:r>
              <a:rPr lang="en-GB" sz="2000" dirty="0"/>
              <a:t>Reduction: </a:t>
            </a:r>
            <a:r>
              <a:rPr lang="en-GB" sz="2000" dirty="0">
                <a:latin typeface="APL385 Unicode" panose="020B0709000202000203" pitchFamily="49" charset="0"/>
              </a:rPr>
              <a:t>/⌿</a:t>
            </a:r>
            <a:r>
              <a:rPr lang="en-GB" sz="2000" dirty="0"/>
              <a:t>          and Scan: </a:t>
            </a:r>
            <a:r>
              <a:rPr lang="en-GB" sz="2000" dirty="0">
                <a:latin typeface="APL385 Unicode" panose="020B0709000202000203" pitchFamily="49" charset="0"/>
              </a:rPr>
              <a:t>\⍀</a:t>
            </a:r>
            <a:endParaRPr lang="en-GB" sz="2000" dirty="0"/>
          </a:p>
          <a:p>
            <a:pPr lvl="0"/>
            <a:r>
              <a:rPr lang="en-GB" sz="2000" dirty="0"/>
              <a:t>Outer Product:  </a:t>
            </a:r>
            <a:r>
              <a:rPr lang="en-GB" sz="2000" dirty="0">
                <a:latin typeface="APL385 Unicode" panose="020B0709000202000203" pitchFamily="49" charset="0"/>
              </a:rPr>
              <a:t>∘.f</a:t>
            </a:r>
          </a:p>
          <a:p>
            <a:pPr lvl="0"/>
            <a:r>
              <a:rPr lang="en-GB" sz="2000" dirty="0"/>
              <a:t>Inner Product (rows-left vs cols-right):   </a:t>
            </a:r>
            <a:r>
              <a:rPr lang="en-GB" sz="2000" dirty="0" err="1">
                <a:latin typeface="APL385 Unicode" panose="020B0709000202000203" pitchFamily="49" charset="0"/>
              </a:rPr>
              <a:t>f.g</a:t>
            </a:r>
            <a:r>
              <a:rPr lang="en-GB" sz="2000" dirty="0"/>
              <a:t>   and   </a:t>
            </a:r>
            <a:r>
              <a:rPr lang="en-GB" sz="2000" dirty="0">
                <a:latin typeface="APL385 Unicode" panose="020B0709000202000203" pitchFamily="49" charset="0"/>
              </a:rPr>
              <a:t>⊥</a:t>
            </a:r>
          </a:p>
          <a:p>
            <a:pPr lvl="0"/>
            <a:r>
              <a:rPr lang="en-GB" sz="2000" dirty="0"/>
              <a:t>“Mixed”:   </a:t>
            </a:r>
            <a:r>
              <a:rPr lang="en-GB" sz="2000" dirty="0">
                <a:latin typeface="APL385 Unicode" panose="020B0709000202000203" pitchFamily="49" charset="0"/>
              </a:rPr>
              <a:t>⌹⊤ ⍴,↑↓ ⍳∊⍒⍋ ⌽⍉⊖ ?</a:t>
            </a:r>
            <a:r>
              <a:rPr lang="en-GB" sz="2000" dirty="0"/>
              <a:t>(deal)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130707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User-defined Functions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2400" dirty="0"/>
              <a:t>Lambdas, aka “</a:t>
            </a:r>
            <a:r>
              <a:rPr lang="en-GB" sz="2400" dirty="0" err="1"/>
              <a:t>dfns</a:t>
            </a:r>
            <a:r>
              <a:rPr lang="en-GB" sz="2400" dirty="0"/>
              <a:t>” provide a lexically scoped, functional form of functions in APL.</a:t>
            </a:r>
          </a:p>
          <a:p>
            <a:pPr marL="0" indent="0">
              <a:buNone/>
            </a:pPr>
            <a:r>
              <a:rPr lang="en-GB" sz="2400" dirty="0"/>
              <a:t>Alternative to procedural style of coding from 1966 APL.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en-GB" sz="2400" dirty="0" err="1">
                <a:latin typeface="APL385 Unicode" panose="020B0709000202000203" pitchFamily="49" charset="0"/>
              </a:rPr>
              <a:t>plusdouble</a:t>
            </a:r>
            <a:r>
              <a:rPr lang="en-GB" sz="2400" dirty="0">
                <a:latin typeface="APL385 Unicode" panose="020B0709000202000203" pitchFamily="49" charset="0"/>
              </a:rPr>
              <a:t>←{⍺+2×⍵} ⍝ left </a:t>
            </a:r>
            <a:r>
              <a:rPr lang="en-GB" sz="2400" dirty="0" err="1">
                <a:latin typeface="APL385 Unicode" panose="020B0709000202000203" pitchFamily="49" charset="0"/>
              </a:rPr>
              <a:t>arg</a:t>
            </a:r>
            <a:r>
              <a:rPr lang="en-GB" sz="2400" dirty="0">
                <a:latin typeface="APL385 Unicode" panose="020B0709000202000203" pitchFamily="49" charset="0"/>
              </a:rPr>
              <a:t> + two times right</a:t>
            </a:r>
          </a:p>
          <a:p>
            <a:pPr marL="0" indent="0">
              <a:buNone/>
            </a:pPr>
            <a:endParaRPr lang="en-GB" sz="2400" dirty="0"/>
          </a:p>
          <a:p>
            <a:pPr marL="0" indent="0">
              <a:buNone/>
            </a:pPr>
            <a:r>
              <a:rPr lang="en-GB" sz="2400" dirty="0" err="1">
                <a:latin typeface="APL385 Unicode" panose="020B0709000202000203" pitchFamily="49" charset="0"/>
              </a:rPr>
              <a:t>fibonacci</a:t>
            </a:r>
            <a:r>
              <a:rPr lang="en-GB" sz="2400" dirty="0">
                <a:latin typeface="APL385 Unicode" panose="020B0709000202000203" pitchFamily="49" charset="0"/>
              </a:rPr>
              <a:t>←{     ⍝ Tail-recursive Fibonacci.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⍺←0 1      ⍝ Default left argument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⍵=0: ⍬⍴⍺   ⍝ If ⍵=0, return 1</a:t>
            </a:r>
            <a:r>
              <a:rPr lang="en-GB" sz="2400" baseline="30000" dirty="0">
                <a:latin typeface="APL385 Unicode" panose="020B0709000202000203" pitchFamily="49" charset="0"/>
              </a:rPr>
              <a:t>st</a:t>
            </a:r>
            <a:r>
              <a:rPr lang="en-GB" sz="2400" dirty="0">
                <a:latin typeface="APL385 Unicode" panose="020B0709000202000203" pitchFamily="49" charset="0"/>
              </a:rPr>
              <a:t> item of ⍺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(1↓⍺,+/⍺) ∇ ⍵-1 ⍝ Tail recursion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}</a:t>
            </a:r>
            <a:br>
              <a:rPr lang="en-GB" sz="2000" dirty="0">
                <a:latin typeface="APL385 Unicode" panose="020B0709000202000203" pitchFamily="49" charset="0"/>
              </a:rPr>
            </a:b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08907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Agenda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1844824"/>
            <a:ext cx="8363272" cy="4281339"/>
          </a:xfrm>
        </p:spPr>
        <p:txBody>
          <a:bodyPr/>
          <a:lstStyle/>
          <a:p>
            <a:r>
              <a:rPr lang="da-DK" dirty="0"/>
              <a:t>50-Year-Old Constructs for Parallel Programing: a Brief Introduction to APL</a:t>
            </a:r>
          </a:p>
          <a:p>
            <a:r>
              <a:rPr lang="da-DK" dirty="0"/>
              <a:t>Some recent additions of </a:t>
            </a:r>
            <a:br>
              <a:rPr lang="da-DK" dirty="0"/>
            </a:br>
            <a:r>
              <a:rPr lang="da-DK" dirty="0"/>
              <a:t>parallel and asynchronous extensions</a:t>
            </a:r>
            <a:br>
              <a:rPr lang="da-DK" dirty="0"/>
            </a:br>
            <a:r>
              <a:rPr lang="da-DK" dirty="0"/>
              <a:t>to the Dyalog APL dialect of APL</a:t>
            </a:r>
          </a:p>
          <a:p>
            <a:r>
              <a:rPr lang="da-DK" dirty="0"/>
              <a:t>A very short demo - if I don't talk too much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14766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Summary: Syntax of APL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91402686"/>
              </p:ext>
            </p:extLst>
          </p:nvPr>
        </p:nvGraphicFramePr>
        <p:xfrm>
          <a:off x="228600" y="2133600"/>
          <a:ext cx="8686800" cy="32562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116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8516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04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sz="1600" dirty="0" err="1"/>
                        <a:t>Syntactical</a:t>
                      </a:r>
                      <a:r>
                        <a:rPr lang="da-DK" sz="1600" dirty="0"/>
                        <a:t> Form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err="1"/>
                        <a:t>Example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 err="1"/>
                        <a:t>Result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PL385 Unicode" panose="020B0709000202000203" pitchFamily="49" charset="0"/>
                        </a:rPr>
                        <a:t>array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b="1" dirty="0">
                          <a:latin typeface="APL385 Unicode" panose="020B0709000202000203" pitchFamily="49" charset="0"/>
                        </a:rPr>
                        <a:t>1 3.1415 1.2E18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600" b="1" dirty="0" err="1">
                          <a:latin typeface="APL385 Unicode" panose="020B0709000202000203" pitchFamily="49" charset="0"/>
                        </a:rPr>
                        <a:t>function</a:t>
                      </a: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 argument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⍳</a:t>
                      </a: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 6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1</a:t>
                      </a:r>
                      <a:r>
                        <a:rPr lang="da-DK" sz="1600" baseline="0" dirty="0">
                          <a:latin typeface="APL385 Unicode" panose="020B0709000202000203" pitchFamily="49" charset="0"/>
                        </a:rPr>
                        <a:t> 2 3 4 5 6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left-arg  </a:t>
                      </a:r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function</a:t>
                      </a: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 right-arg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1 2 3 </a:t>
                      </a:r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×</a:t>
                      </a:r>
                      <a:r>
                        <a:rPr lang="da-DK" sz="1600" baseline="0" dirty="0">
                          <a:latin typeface="APL385 Unicode" panose="020B0709000202000203" pitchFamily="49" charset="0"/>
                        </a:rPr>
                        <a:t> 1 10 100</a:t>
                      </a:r>
                      <a:br>
                        <a:rPr lang="da-DK" sz="1600" baseline="0" dirty="0">
                          <a:latin typeface="APL385 Unicode" panose="020B0709000202000203" pitchFamily="49" charset="0"/>
                        </a:rPr>
                      </a:br>
                      <a:r>
                        <a:rPr lang="da-DK" sz="1600" baseline="0" dirty="0">
                          <a:latin typeface="APL385 Unicode" panose="020B0709000202000203" pitchFamily="49" charset="0"/>
                        </a:rPr>
                        <a:t>1 plusdouble 2 3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1 20 300</a:t>
                      </a:r>
                      <a:br>
                        <a:rPr lang="da-DK" sz="1600" dirty="0">
                          <a:latin typeface="APL385 Unicode" panose="020B0709000202000203" pitchFamily="49" charset="0"/>
                        </a:rPr>
                      </a:b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5 7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operand   </a:t>
                      </a:r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operator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  ×</a:t>
                      </a:r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/</a:t>
                      </a: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 1 2 3 4 5 6</a:t>
                      </a:r>
                      <a:br>
                        <a:rPr lang="da-DK" sz="1600" dirty="0">
                          <a:latin typeface="APL385 Unicode" panose="020B0709000202000203" pitchFamily="49" charset="0"/>
                        </a:rPr>
                      </a:b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2 +</a:t>
                      </a:r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/</a:t>
                      </a: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 1 2 3 4 5 6</a:t>
                      </a:r>
                      <a:br>
                        <a:rPr lang="da-DK" sz="1600" dirty="0">
                          <a:latin typeface="APL385 Unicode" panose="020B0709000202000203" pitchFamily="49" charset="0"/>
                        </a:rPr>
                      </a:b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plusdouble</a:t>
                      </a:r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/</a:t>
                      </a: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1 2 3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720</a:t>
                      </a:r>
                      <a:br>
                        <a:rPr lang="da-DK" sz="1600" dirty="0">
                          <a:latin typeface="APL385 Unicode" panose="020B0709000202000203" pitchFamily="49" charset="0"/>
                        </a:rPr>
                      </a:b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3 5 7 9 11</a:t>
                      </a:r>
                      <a:br>
                        <a:rPr lang="da-DK" sz="1600" dirty="0">
                          <a:latin typeface="APL385 Unicode" panose="020B0709000202000203" pitchFamily="49" charset="0"/>
                        </a:rPr>
                      </a:b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17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left-opnd</a:t>
                      </a:r>
                      <a:r>
                        <a:rPr lang="da-DK" sz="1600" baseline="0" dirty="0">
                          <a:latin typeface="APL385 Unicode" panose="020B0709000202000203" pitchFamily="49" charset="0"/>
                        </a:rPr>
                        <a:t> </a:t>
                      </a:r>
                      <a:r>
                        <a:rPr lang="da-DK" sz="1600" b="1" baseline="0" dirty="0">
                          <a:latin typeface="APL385 Unicode" panose="020B0709000202000203" pitchFamily="49" charset="0"/>
                        </a:rPr>
                        <a:t>operator</a:t>
                      </a:r>
                      <a:r>
                        <a:rPr lang="da-DK" sz="1600" baseline="0" dirty="0">
                          <a:latin typeface="APL385 Unicode" panose="020B0709000202000203" pitchFamily="49" charset="0"/>
                        </a:rPr>
                        <a:t> right-opnd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1 0 2</a:t>
                      </a:r>
                      <a:r>
                        <a:rPr lang="da-DK" sz="1600" baseline="0" dirty="0">
                          <a:latin typeface="APL385 Unicode" panose="020B0709000202000203" pitchFamily="49" charset="0"/>
                        </a:rPr>
                        <a:t> +</a:t>
                      </a:r>
                      <a:r>
                        <a:rPr lang="da-DK" sz="1600" b="1" baseline="0" dirty="0">
                          <a:latin typeface="APL385 Unicode" panose="020B0709000202000203" pitchFamily="49" charset="0"/>
                        </a:rPr>
                        <a:t>.</a:t>
                      </a:r>
                      <a:r>
                        <a:rPr lang="da-DK" sz="1600" baseline="0" dirty="0">
                          <a:latin typeface="APL385 Unicode" panose="020B0709000202000203" pitchFamily="49" charset="0"/>
                        </a:rPr>
                        <a:t>× 1 2 3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7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array</a:t>
                      </a:r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[indices]</a:t>
                      </a:r>
                      <a:endParaRPr lang="en-US" sz="1600" b="1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'ABCDEF'</a:t>
                      </a:r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[</a:t>
                      </a:r>
                      <a:r>
                        <a:rPr lang="da-DK" sz="1600" dirty="0">
                          <a:latin typeface="APL385 Unicode" panose="020B0709000202000203" pitchFamily="49" charset="0"/>
                        </a:rPr>
                        <a:t>2 5 5 6</a:t>
                      </a:r>
                      <a:r>
                        <a:rPr lang="da-DK" sz="1600" b="1" dirty="0">
                          <a:latin typeface="APL385 Unicode" panose="020B0709000202000203" pitchFamily="49" charset="0"/>
                        </a:rPr>
                        <a:t>]</a:t>
                      </a:r>
                      <a:endParaRPr lang="en-US" sz="1600" b="1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sz="1600" dirty="0">
                          <a:latin typeface="APL385 Unicode" panose="020B0709000202000203" pitchFamily="49" charset="0"/>
                        </a:rPr>
                        <a:t>BEEF</a:t>
                      </a:r>
                      <a:endParaRPr lang="en-US" sz="1600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6720287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1982: Nested Arrays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809659" y="1742082"/>
            <a:ext cx="8363272" cy="4525963"/>
          </a:xfrm>
        </p:spPr>
        <p:txBody>
          <a:bodyPr/>
          <a:lstStyle/>
          <a:p>
            <a:r>
              <a:rPr lang="en-GB" sz="2400" dirty="0"/>
              <a:t>APL2: Any item of an array can be another array</a:t>
            </a:r>
          </a:p>
          <a:p>
            <a:r>
              <a:rPr lang="en-GB" sz="2400" dirty="0"/>
              <a:t>Scalar functions “pervade”:</a:t>
            </a:r>
          </a:p>
          <a:p>
            <a:pPr marL="0" indent="0">
              <a:buNone/>
            </a:pPr>
            <a:br>
              <a:rPr lang="en-GB" sz="1100" dirty="0"/>
            </a:br>
            <a:r>
              <a:rPr lang="en-GB" sz="2000" dirty="0"/>
              <a:t>      </a:t>
            </a:r>
            <a:r>
              <a:rPr lang="en-GB" sz="2000" dirty="0">
                <a:latin typeface="APL385 Unicode" panose="020B0709000202000203" pitchFamily="49" charset="0"/>
              </a:rPr>
              <a:t>(1 2 3) 10 × (4 5 6) (7 (8 9))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┌───────┬──────────┐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│4 10 18│┌──┬─────┐│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       ││70│80 90││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│       │└──┴─────┘│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└───────┴──────────┘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cxnSp>
        <p:nvCxnSpPr>
          <p:cNvPr id="7" name="Straight Arrow Connector 6"/>
          <p:cNvCxnSpPr/>
          <p:nvPr/>
        </p:nvCxnSpPr>
        <p:spPr bwMode="auto">
          <a:xfrm flipH="1">
            <a:off x="1715480" y="3132622"/>
            <a:ext cx="104259" cy="228600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8" name="Straight Arrow Connector 7"/>
          <p:cNvCxnSpPr/>
          <p:nvPr/>
        </p:nvCxnSpPr>
        <p:spPr bwMode="auto">
          <a:xfrm flipH="1">
            <a:off x="1819740" y="3140968"/>
            <a:ext cx="1994452" cy="220254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2634791" y="3127728"/>
            <a:ext cx="309727" cy="233494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 flipH="1">
            <a:off x="3061650" y="3150448"/>
            <a:ext cx="2047942" cy="210774"/>
          </a:xfrm>
          <a:prstGeom prst="straightConnector1">
            <a:avLst/>
          </a:prstGeom>
          <a:solidFill>
            <a:schemeClr val="accent1"/>
          </a:solidFill>
          <a:ln w="22225" cap="flat" cmpd="sng" algn="ctr">
            <a:solidFill>
              <a:srgbClr val="00B05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Connector 17"/>
          <p:cNvCxnSpPr/>
          <p:nvPr/>
        </p:nvCxnSpPr>
        <p:spPr bwMode="auto">
          <a:xfrm>
            <a:off x="1299592" y="3132622"/>
            <a:ext cx="990600" cy="0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9" name="Straight Connector 18"/>
          <p:cNvCxnSpPr/>
          <p:nvPr/>
        </p:nvCxnSpPr>
        <p:spPr bwMode="auto">
          <a:xfrm>
            <a:off x="3280792" y="3127728"/>
            <a:ext cx="990600" cy="4894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/>
          <p:nvPr/>
        </p:nvCxnSpPr>
        <p:spPr bwMode="auto">
          <a:xfrm flipV="1">
            <a:off x="4499992" y="3140968"/>
            <a:ext cx="1219200" cy="97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4" name="Straight Connector 23"/>
          <p:cNvCxnSpPr/>
          <p:nvPr/>
        </p:nvCxnSpPr>
        <p:spPr bwMode="auto">
          <a:xfrm flipV="1">
            <a:off x="2517660" y="3127728"/>
            <a:ext cx="257792" cy="1923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rgbClr val="00B05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234941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Each Operator (</a:t>
            </a:r>
            <a:r>
              <a:rPr lang="da-DK" dirty="0">
                <a:latin typeface="APL385 Unicode" panose="020B0709000202000203" pitchFamily="49" charset="0"/>
              </a:rPr>
              <a:t>¨</a:t>
            </a:r>
            <a:r>
              <a:rPr lang="da-DK" dirty="0"/>
              <a:t>)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000" dirty="0"/>
              <a:t>The “Each” operator </a:t>
            </a:r>
            <a:r>
              <a:rPr lang="en-GB" sz="2000" dirty="0">
                <a:latin typeface="APL385 Unicode" panose="020B0709000202000203" pitchFamily="49" charset="0"/>
              </a:rPr>
              <a:t>¨</a:t>
            </a:r>
            <a:r>
              <a:rPr lang="en-GB" sz="2000" dirty="0"/>
              <a:t> maps “non-scalar” functions. </a:t>
            </a:r>
          </a:p>
          <a:p>
            <a:r>
              <a:rPr lang="en-GB" sz="2000" dirty="0"/>
              <a:t>For example, </a:t>
            </a:r>
            <a:r>
              <a:rPr lang="en-GB" sz="2000" dirty="0">
                <a:latin typeface="APL385 Unicode" panose="020B0709000202000203" pitchFamily="49" charset="0"/>
              </a:rPr>
              <a:t>+/</a:t>
            </a:r>
            <a:r>
              <a:rPr lang="en-GB" sz="2000" dirty="0"/>
              <a:t> reduces vectors so:</a:t>
            </a:r>
            <a:br>
              <a:rPr lang="en-GB" sz="2000" dirty="0"/>
            </a:br>
            <a:endParaRPr lang="en-GB" sz="2000" dirty="0"/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+/ (4 5 6) (7 8 9) ⍝ ←→ (4 5 6)+(7 8 9)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11 13 15</a:t>
            </a:r>
            <a:br>
              <a:rPr lang="en-GB" sz="2000" dirty="0"/>
            </a:br>
            <a:endParaRPr lang="en-GB" sz="2000" dirty="0"/>
          </a:p>
          <a:p>
            <a:r>
              <a:rPr lang="en-GB" sz="2000" dirty="0">
                <a:latin typeface="APL385 Unicode" panose="020B0709000202000203" pitchFamily="49" charset="0"/>
              </a:rPr>
              <a:t>+/¨</a:t>
            </a:r>
            <a:r>
              <a:rPr lang="en-GB" sz="2000" dirty="0"/>
              <a:t> (plus reduce each) will sum </a:t>
            </a:r>
            <a:r>
              <a:rPr lang="en-GB" sz="2000" b="1" i="1" dirty="0"/>
              <a:t>each</a:t>
            </a:r>
            <a:r>
              <a:rPr lang="en-GB" sz="2000" dirty="0"/>
              <a:t> top-level item:</a:t>
            </a:r>
          </a:p>
          <a:p>
            <a:pPr marL="0" indent="0">
              <a:buNone/>
            </a:pPr>
            <a:endParaRPr lang="en-GB" sz="1200" dirty="0"/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+/¨ (4 5 6) (7 8 9) ⍝ ←→ (4+5+6) (7+8+9)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15 24</a:t>
            </a:r>
          </a:p>
          <a:p>
            <a:endParaRPr lang="en-GB" sz="20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56471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Recent Extensions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6492" y="1628800"/>
            <a:ext cx="8363272" cy="435334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da-DK" sz="2400" dirty="0"/>
              <a:t>Modern APL has introduced additional high-order functions and combinators:</a:t>
            </a:r>
          </a:p>
          <a:p>
            <a:r>
              <a:rPr lang="da-DK" sz="2400" dirty="0"/>
              <a:t>Function trains (</a:t>
            </a:r>
            <a:r>
              <a:rPr lang="da-DK" sz="2400" dirty="0">
                <a:latin typeface="APL385 Unicode" panose="020B0709000202000203" pitchFamily="49" charset="0"/>
              </a:rPr>
              <a:t>f + g</a:t>
            </a:r>
            <a:r>
              <a:rPr lang="da-DK" sz="2400" dirty="0"/>
              <a:t>)</a:t>
            </a:r>
          </a:p>
          <a:p>
            <a:r>
              <a:rPr lang="da-DK" sz="2400" dirty="0"/>
              <a:t>Power (</a:t>
            </a:r>
            <a:r>
              <a:rPr lang="da-DK" sz="2400" dirty="0">
                <a:latin typeface="APL385 Unicode" panose="020B0709000202000203" pitchFamily="49" charset="0"/>
              </a:rPr>
              <a:t>⍣</a:t>
            </a:r>
            <a:r>
              <a:rPr lang="da-DK" sz="2400" dirty="0"/>
              <a:t>) applies a function repeatedly</a:t>
            </a:r>
          </a:p>
          <a:p>
            <a:r>
              <a:rPr lang="da-DK" sz="2400" dirty="0"/>
              <a:t>Rank (</a:t>
            </a:r>
            <a:r>
              <a:rPr lang="da-DK" sz="2400" dirty="0">
                <a:latin typeface="APL385 Unicode" panose="020B0709000202000203" pitchFamily="49" charset="0"/>
              </a:rPr>
              <a:t>⍤</a:t>
            </a:r>
            <a:r>
              <a:rPr lang="da-DK" sz="2400" dirty="0"/>
              <a:t>) breaks arguments into sub-arrays of specified ranks</a:t>
            </a:r>
          </a:p>
          <a:p>
            <a:r>
              <a:rPr lang="da-DK" sz="2400" dirty="0"/>
              <a:t>Key (</a:t>
            </a:r>
            <a:r>
              <a:rPr lang="da-DK" sz="2400" dirty="0">
                <a:latin typeface="APL385 Unicode" panose="020B0709000202000203" pitchFamily="49" charset="0"/>
              </a:rPr>
              <a:t>⌸</a:t>
            </a:r>
            <a:r>
              <a:rPr lang="da-DK" sz="2400" dirty="0"/>
              <a:t>) uses values found in one argument to partition another</a:t>
            </a:r>
          </a:p>
          <a:p>
            <a:r>
              <a:rPr lang="da-DK" sz="2400" dirty="0"/>
              <a:t>Stencil (</a:t>
            </a:r>
            <a:r>
              <a:rPr lang="da-DK" sz="2400" dirty="0">
                <a:latin typeface="APL385 Unicode" panose="020B0709000202000203" pitchFamily="49" charset="0"/>
              </a:rPr>
              <a:t>⌺</a:t>
            </a:r>
            <a:r>
              <a:rPr lang="da-DK" sz="2400" dirty="0"/>
              <a:t>) applies a function to ”neighborhoods” of each item of an array</a:t>
            </a:r>
          </a:p>
          <a:p>
            <a:pPr marL="0" indent="0">
              <a:buNone/>
            </a:pPr>
            <a:r>
              <a:rPr lang="da-DK" sz="2400" dirty="0"/>
              <a:t>Function application using such operators can be highly optimised and parallelised by compilers (AND interpreters).</a:t>
            </a:r>
          </a:p>
          <a:p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9775495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“Function Trains”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323528" y="1600200"/>
            <a:ext cx="8820472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b="1" dirty="0"/>
              <a:t>“Atop”: </a:t>
            </a:r>
            <a:r>
              <a:rPr lang="en-GB" sz="2000" b="1" dirty="0">
                <a:latin typeface="APL385 Unicode" panose="020B0709000202000203" pitchFamily="49" charset="0"/>
              </a:rPr>
              <a:t>(f g)</a:t>
            </a:r>
            <a:br>
              <a:rPr lang="en-GB" sz="2000" dirty="0"/>
            </a:br>
            <a:br>
              <a:rPr lang="en-GB" sz="200" dirty="0"/>
            </a:br>
            <a:r>
              <a:rPr lang="en-GB" sz="1100" dirty="0"/>
              <a:t>              </a:t>
            </a:r>
            <a:r>
              <a:rPr lang="en-GB" sz="2000" dirty="0">
                <a:latin typeface="APL385 Unicode" panose="020B0709000202000203" pitchFamily="49" charset="0"/>
              </a:rPr>
              <a:t>  ⍺ (f g) ⍵ ←→ f (⍺ g ⍵)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10000 (? ⍴) 6 ⍝ </a:t>
            </a:r>
            <a:r>
              <a:rPr lang="en-GB" sz="2000" dirty="0"/>
              <a:t>Roll 10000 dice w/out 10000 element temp array</a:t>
            </a:r>
            <a:br>
              <a:rPr lang="en-GB" sz="2000" dirty="0"/>
            </a:br>
            <a:endParaRPr lang="en-GB" sz="1000" dirty="0"/>
          </a:p>
          <a:p>
            <a:pPr marL="0" indent="0">
              <a:buNone/>
            </a:pPr>
            <a:r>
              <a:rPr lang="en-GB" sz="2000" b="1" dirty="0"/>
              <a:t>“Fork”: </a:t>
            </a:r>
            <a:r>
              <a:rPr lang="en-GB" sz="2000" b="1" dirty="0">
                <a:latin typeface="APL385 Unicode" panose="020B0709000202000203" pitchFamily="49" charset="0"/>
              </a:rPr>
              <a:t>(f g h)</a:t>
            </a:r>
            <a:br>
              <a:rPr lang="en-GB" sz="2000" dirty="0"/>
            </a:br>
            <a:br>
              <a:rPr lang="en-GB" sz="1200" dirty="0"/>
            </a:br>
            <a:r>
              <a:rPr lang="en-GB" sz="2000" dirty="0">
                <a:latin typeface="APL385 Unicode" panose="020B0709000202000203" pitchFamily="49" charset="0"/>
              </a:rPr>
              <a:t>     (f  g h) ⍵ ←→ (f ⍵) g (h ⍵)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     (f  + h) ⍵ ←→ (f ⍵) + (h ⍵)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     </a:t>
            </a:r>
            <a:r>
              <a:rPr lang="en-GB" sz="2000" dirty="0">
                <a:solidFill>
                  <a:srgbClr val="FF0000"/>
                </a:solidFill>
                <a:latin typeface="APL385 Unicode" panose="020B0709000202000203" pitchFamily="49" charset="0"/>
              </a:rPr>
              <a:t>(+⌿ ÷ ≢) ⍵ ←→ (+⌿⍵) ÷ (≢ ⍵) ⍝ mean is sum ÷ count</a:t>
            </a:r>
            <a:br>
              <a:rPr lang="en-GB" sz="2000" dirty="0">
                <a:solidFill>
                  <a:srgbClr val="FF0000"/>
                </a:solidFill>
              </a:rPr>
            </a:br>
            <a:endParaRPr lang="en-GB" sz="6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⍺ (f g h) ⍵  ←→ (⍺f⍵) g (⍺h⍵)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   1 (+ , -) 0.1 ⍝ (1+0.1),(1-0.1)   or   1 </a:t>
            </a:r>
            <a:r>
              <a:rPr lang="en-GB" sz="2000" dirty="0"/>
              <a:t>± 0.1</a:t>
            </a:r>
            <a:br>
              <a:rPr lang="en-GB" sz="2000" dirty="0">
                <a:latin typeface="APL385 Unicode" panose="020B0709000202000203" pitchFamily="49" charset="0"/>
              </a:rPr>
            </a:br>
            <a:r>
              <a:rPr lang="en-GB" sz="2000" dirty="0">
                <a:latin typeface="APL385 Unicode" panose="020B0709000202000203" pitchFamily="49" charset="0"/>
              </a:rPr>
              <a:t>1.1 0.9</a:t>
            </a:r>
            <a:br>
              <a:rPr lang="en-GB" sz="2000" dirty="0">
                <a:latin typeface="APL385 Unicode" panose="020B0709000202000203" pitchFamily="49" charset="0"/>
              </a:rPr>
            </a:br>
            <a:endParaRPr lang="en-GB" sz="1200" dirty="0">
              <a:latin typeface="APL385 Unicode" panose="020B0709000202000203" pitchFamily="49" charset="0"/>
            </a:endParaRPr>
          </a:p>
          <a:p>
            <a:r>
              <a:rPr lang="en-GB" sz="2400" dirty="0"/>
              <a:t>Tines of  a fork can be computed in parallel, and</a:t>
            </a:r>
            <a:br>
              <a:rPr lang="en-GB" sz="2400" dirty="0"/>
            </a:br>
            <a:r>
              <a:rPr lang="en-GB" sz="2400" dirty="0"/>
              <a:t>Trains allow creation of more efficiently parallelisable units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993637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Power Operator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/>
              <a:t>Apply a function a fixed number of times, or until the right operand function tells you to stop.</a:t>
            </a:r>
            <a:br>
              <a:rPr lang="en-GB" sz="2400" dirty="0"/>
            </a:br>
            <a:br>
              <a:rPr lang="en-GB" sz="2400" dirty="0"/>
            </a:br>
            <a:r>
              <a:rPr lang="en-GB" sz="2400" dirty="0">
                <a:latin typeface="APL385 Unicode" panose="020B0709000202000203" pitchFamily="49" charset="0"/>
              </a:rPr>
              <a:t>    2 (+ ⍣ 3) 3 ⍝ Add 2 three times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9</a:t>
            </a:r>
            <a:r>
              <a:rPr lang="pl-PL" sz="2400" dirty="0">
                <a:latin typeface="APL385 Unicode" panose="020B0709000202000203" pitchFamily="49" charset="0"/>
              </a:rPr>
              <a:t> 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    </a:t>
            </a:r>
            <a:r>
              <a:rPr lang="pl-PL" sz="2400" dirty="0">
                <a:latin typeface="APL385 Unicode" panose="020B0709000202000203" pitchFamily="49" charset="0"/>
              </a:rPr>
              <a:t>twice←⍣2</a:t>
            </a:r>
            <a:r>
              <a:rPr lang="da-DK" sz="2400" dirty="0">
                <a:latin typeface="APL385 Unicode" panose="020B0709000202000203" pitchFamily="49" charset="0"/>
              </a:rPr>
              <a:t>    ⍝ Bind one operand;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    </a:t>
            </a:r>
            <a:r>
              <a:rPr lang="pl-PL" sz="2400" dirty="0">
                <a:latin typeface="APL385 Unicode" panose="020B0709000202000203" pitchFamily="49" charset="0"/>
              </a:rPr>
              <a:t>2 +twice 3</a:t>
            </a:r>
            <a:r>
              <a:rPr lang="da-DK" sz="2400" dirty="0">
                <a:latin typeface="APL385 Unicode" panose="020B0709000202000203" pitchFamily="49" charset="0"/>
              </a:rPr>
              <a:t>  ⍝   twice is a monadic opr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pl-PL" sz="2400" dirty="0">
                <a:latin typeface="APL385 Unicode" panose="020B0709000202000203" pitchFamily="49" charset="0"/>
              </a:rPr>
              <a:t>7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  ({1+÷⍵}⍣≡)1 ⍝ … until </a:t>
            </a:r>
            <a:r>
              <a:rPr lang="en-GB" sz="2400" dirty="0" err="1">
                <a:latin typeface="APL385 Unicode" panose="020B0709000202000203" pitchFamily="49" charset="0"/>
              </a:rPr>
              <a:t>f</a:t>
            </a:r>
            <a:r>
              <a:rPr lang="en-GB" sz="2400" baseline="30000" dirty="0" err="1">
                <a:latin typeface="APL385 Unicode" panose="020B0709000202000203" pitchFamily="49" charset="0"/>
              </a:rPr>
              <a:t>n</a:t>
            </a:r>
            <a:r>
              <a:rPr lang="en-GB" sz="2400" baseline="30000" dirty="0">
                <a:latin typeface="APL385 Unicode" panose="020B0709000202000203" pitchFamily="49" charset="0"/>
              </a:rPr>
              <a:t> </a:t>
            </a:r>
            <a:r>
              <a:rPr lang="en-GB" sz="2400" dirty="0">
                <a:latin typeface="APL385 Unicode" panose="020B0709000202000203" pitchFamily="49" charset="0"/>
              </a:rPr>
              <a:t>≡ f</a:t>
            </a:r>
            <a:r>
              <a:rPr lang="en-GB" sz="2400" baseline="30000" dirty="0">
                <a:latin typeface="APL385 Unicode" panose="020B0709000202000203" pitchFamily="49" charset="0"/>
              </a:rPr>
              <a:t>n-1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1.618033989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993446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Rank Operator (1 of 2)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mat (x⍤1 0) vec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187624" y="2996952"/>
          <a:ext cx="2576874" cy="73674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60040"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1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2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3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89">
                <a:tc>
                  <a:txBody>
                    <a:bodyPr/>
                    <a:lstStyle/>
                    <a:p>
                      <a:pPr algn="r"/>
                      <a:r>
                        <a:rPr lang="da-DK" b="1" dirty="0"/>
                        <a:t>4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b="1" dirty="0"/>
                        <a:t>5</a:t>
                      </a:r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b="1" dirty="0"/>
                        <a:t>6</a:t>
                      </a:r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5434385" y="3005701"/>
          <a:ext cx="1717916" cy="37098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89"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10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a-DK" dirty="0"/>
                        <a:t>100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3419872" y="5022786"/>
          <a:ext cx="2576874" cy="7419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895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5895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989"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89">
                <a:tc>
                  <a:txBody>
                    <a:bodyPr/>
                    <a:lstStyle/>
                    <a:p>
                      <a:pPr algn="r"/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endParaRPr lang="en-GB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cxnSp>
        <p:nvCxnSpPr>
          <p:cNvPr id="9" name="Straight Arrow Connector 8"/>
          <p:cNvCxnSpPr/>
          <p:nvPr/>
        </p:nvCxnSpPr>
        <p:spPr bwMode="auto">
          <a:xfrm>
            <a:off x="3764498" y="3789040"/>
            <a:ext cx="303446" cy="360040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/>
          <p:nvPr/>
        </p:nvCxnSpPr>
        <p:spPr bwMode="auto">
          <a:xfrm flipH="1">
            <a:off x="4860032" y="3429000"/>
            <a:ext cx="504056" cy="683778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7030A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 flipH="1">
            <a:off x="4427983" y="4687724"/>
            <a:ext cx="3144" cy="253444"/>
          </a:xfrm>
          <a:prstGeom prst="straightConnector1">
            <a:avLst/>
          </a:prstGeom>
          <a:solidFill>
            <a:schemeClr val="accent1"/>
          </a:solidFill>
          <a:ln w="25400" cap="flat" cmpd="sng" algn="ctr">
            <a:solidFill>
              <a:srgbClr val="FF00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4" name="Rectangle 13"/>
          <p:cNvSpPr/>
          <p:nvPr/>
        </p:nvSpPr>
        <p:spPr bwMode="auto">
          <a:xfrm flipH="1" flipV="1">
            <a:off x="1195396" y="3005701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5" name="Rectangle 14"/>
          <p:cNvSpPr/>
          <p:nvPr/>
        </p:nvSpPr>
        <p:spPr bwMode="auto">
          <a:xfrm flipH="1" flipV="1">
            <a:off x="5441633" y="3010019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6" name="Rectangle 15"/>
          <p:cNvSpPr/>
          <p:nvPr/>
        </p:nvSpPr>
        <p:spPr bwMode="auto">
          <a:xfrm flipH="1" flipV="1">
            <a:off x="3422632" y="5022786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 flipH="1" flipV="1">
            <a:off x="2051719" y="3005701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 flipH="1" flipV="1">
            <a:off x="6295978" y="3010075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7030A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 flipH="1" flipV="1">
            <a:off x="4278955" y="5022786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3" name="Rectangle 22"/>
          <p:cNvSpPr/>
          <p:nvPr/>
        </p:nvSpPr>
        <p:spPr bwMode="auto">
          <a:xfrm flipH="1" flipV="1">
            <a:off x="2908042" y="3005701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 flipH="1" flipV="1">
            <a:off x="5135278" y="5022786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 flipH="1" flipV="1">
            <a:off x="1195396" y="3359836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 flipH="1" flipV="1">
            <a:off x="2051719" y="3359836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 flipH="1" flipV="1">
            <a:off x="2908042" y="3359836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2" name="Rectangle 31"/>
          <p:cNvSpPr/>
          <p:nvPr/>
        </p:nvSpPr>
        <p:spPr bwMode="auto">
          <a:xfrm flipH="1" flipV="1">
            <a:off x="3422632" y="5386476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3" name="Rectangle 32"/>
          <p:cNvSpPr/>
          <p:nvPr/>
        </p:nvSpPr>
        <p:spPr bwMode="auto">
          <a:xfrm flipH="1" flipV="1">
            <a:off x="4278955" y="5386476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 flipH="1" flipV="1">
            <a:off x="5135278" y="5386476"/>
            <a:ext cx="856323" cy="36224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1172210" y="2980904"/>
            <a:ext cx="2607702" cy="407441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1172210" y="3342308"/>
            <a:ext cx="2607702" cy="407441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3916221" y="4162328"/>
            <a:ext cx="1025754" cy="407152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3410671" y="4995113"/>
            <a:ext cx="2607702" cy="407441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3410671" y="5363875"/>
            <a:ext cx="2607702" cy="407441"/>
          </a:xfrm>
          <a:prstGeom prst="rect">
            <a:avLst/>
          </a:prstGeom>
          <a:noFill/>
          <a:ln w="9525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880166" y="503126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chemeClr val="bg1"/>
                </a:solidFill>
                <a:latin typeface="+mn-lt"/>
              </a:rPr>
              <a:t>10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705867" y="5031266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chemeClr val="bg1"/>
                </a:solidFill>
                <a:latin typeface="+mn-lt"/>
              </a:rPr>
              <a:t>20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571987" y="5037069"/>
            <a:ext cx="457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solidFill>
                  <a:schemeClr val="bg1"/>
                </a:solidFill>
                <a:latin typeface="+mn-lt"/>
              </a:rPr>
              <a:t>30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454931" y="5410008"/>
            <a:ext cx="596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+mn-lt"/>
              </a:rPr>
              <a:t>600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597121" y="5411232"/>
            <a:ext cx="596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+mn-lt"/>
              </a:rPr>
              <a:t>500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757091" y="5413191"/>
            <a:ext cx="5965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latin typeface="+mn-lt"/>
              </a:rPr>
              <a:t>400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23528" y="2193507"/>
            <a:ext cx="58384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Multiplication</a:t>
            </a:r>
            <a:r>
              <a:rPr lang="en-GB" dirty="0">
                <a:latin typeface="+mn-lt"/>
              </a:rPr>
              <a:t> with left rank 1 (vectors), right rank 0 (scalars)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4278955" y="4098941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2800" dirty="0"/>
              <a:t>×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304741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4" grpId="0" animBg="1"/>
      <p:bldP spid="14" grpId="1" animBg="1"/>
      <p:bldP spid="15" grpId="0" animBg="1"/>
      <p:bldP spid="15" grpId="1" animBg="1"/>
      <p:bldP spid="16" grpId="0" animBg="1"/>
      <p:bldP spid="16" grpId="1" animBg="1"/>
      <p:bldP spid="18" grpId="0" animBg="1"/>
      <p:bldP spid="18" grpId="1" animBg="1"/>
      <p:bldP spid="19" grpId="0" animBg="1"/>
      <p:bldP spid="19" grpId="1" animBg="1"/>
      <p:bldP spid="20" grpId="0" animBg="1"/>
      <p:bldP spid="20" grpId="1" animBg="1"/>
      <p:bldP spid="23" grpId="0" animBg="1"/>
      <p:bldP spid="23" grpId="1" animBg="1"/>
      <p:bldP spid="25" grpId="0" animBg="1"/>
      <p:bldP spid="25" grpId="1" animBg="1"/>
      <p:bldP spid="26" grpId="0" animBg="1"/>
      <p:bldP spid="26" grpId="1" animBg="1"/>
      <p:bldP spid="28" grpId="0" animBg="1"/>
      <p:bldP spid="28" grpId="1" animBg="1"/>
      <p:bldP spid="30" grpId="0" animBg="1"/>
      <p:bldP spid="30" grpId="1" animBg="1"/>
      <p:bldP spid="32" grpId="0" animBg="1"/>
      <p:bldP spid="32" grpId="1" animBg="1"/>
      <p:bldP spid="33" grpId="0" animBg="1"/>
      <p:bldP spid="33" grpId="1" animBg="1"/>
      <p:bldP spid="34" grpId="0" animBg="1"/>
      <p:bldP spid="34" grpId="1" animBg="1"/>
      <p:bldP spid="38" grpId="0" animBg="1"/>
      <p:bldP spid="38" grpId="1" animBg="1"/>
      <p:bldP spid="39" grpId="0" animBg="1"/>
      <p:bldP spid="39" grpId="1" animBg="1"/>
      <p:bldP spid="41" grpId="0" animBg="1"/>
      <p:bldP spid="41" grpId="1" animBg="1"/>
      <p:bldP spid="42" grpId="0" animBg="1"/>
      <p:bldP spid="42" grpId="1" animBg="1"/>
      <p:bldP spid="43" grpId="0" animBg="1"/>
      <p:bldP spid="43" grpId="1" animBg="1"/>
      <p:bldP spid="11" grpId="0"/>
      <p:bldP spid="44" grpId="0"/>
      <p:bldP spid="45" grpId="0"/>
      <p:bldP spid="46" grpId="0"/>
      <p:bldP spid="47" grpId="0"/>
      <p:bldP spid="48" grpId="0"/>
      <p:bldP spid="13" grpId="0"/>
      <p:bldP spid="17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Rank Operator (2 of 2)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>
          <a:xfrm>
            <a:off x="609251" y="1772816"/>
            <a:ext cx="8363272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mat ← 2 2 4 ⍴ ⍳16</a:t>
            </a:r>
            <a:br>
              <a:rPr lang="en-GB" sz="2000" dirty="0">
                <a:latin typeface="APL385 Unicode" panose="020B0709000202000203" pitchFamily="49" charset="0"/>
              </a:rPr>
            </a:br>
            <a:endParaRPr lang="en-GB" sz="20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714113" y="2257462"/>
          <a:ext cx="2181138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5871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545285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484697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545285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cxnSp>
        <p:nvCxnSpPr>
          <p:cNvPr id="18" name="Straight Arrow Connector 17"/>
          <p:cNvCxnSpPr/>
          <p:nvPr/>
        </p:nvCxnSpPr>
        <p:spPr bwMode="auto">
          <a:xfrm>
            <a:off x="1933313" y="3552862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4" name="Text Placeholder 3"/>
          <p:cNvSpPr txBox="1">
            <a:spLocks/>
          </p:cNvSpPr>
          <p:nvPr/>
        </p:nvSpPr>
        <p:spPr>
          <a:xfrm>
            <a:off x="609251" y="4170119"/>
            <a:ext cx="6629749" cy="43351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2000" kern="0" dirty="0">
                <a:latin typeface="APL385 Unicode" panose="020B0709000202000203" pitchFamily="49" charset="0"/>
              </a:rPr>
              <a:t>(+⌿ ÷ ≢) mat ⍝ average along 1</a:t>
            </a:r>
            <a:r>
              <a:rPr lang="en-GB" sz="2000" kern="0" baseline="30000" dirty="0">
                <a:latin typeface="APL385 Unicode" panose="020B0709000202000203" pitchFamily="49" charset="0"/>
              </a:rPr>
              <a:t>st</a:t>
            </a:r>
            <a:r>
              <a:rPr lang="en-GB" sz="2000" kern="0" dirty="0">
                <a:latin typeface="APL385 Unicode" panose="020B0709000202000203" pitchFamily="49" charset="0"/>
              </a:rPr>
              <a:t> dimension</a:t>
            </a:r>
          </a:p>
        </p:txBody>
      </p:sp>
      <p:graphicFrame>
        <p:nvGraphicFramePr>
          <p:cNvPr id="16" name="Table 15"/>
          <p:cNvGraphicFramePr>
            <a:graphicFrameLocks noGrp="1"/>
          </p:cNvGraphicFramePr>
          <p:nvPr>
            <p:extLst/>
          </p:nvPr>
        </p:nvGraphicFramePr>
        <p:xfrm>
          <a:off x="714113" y="3152085"/>
          <a:ext cx="2181138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5871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545285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484697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545285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graphicFrame>
        <p:nvGraphicFramePr>
          <p:cNvPr id="17" name="Table 16"/>
          <p:cNvGraphicFramePr>
            <a:graphicFrameLocks noGrp="1"/>
          </p:cNvGraphicFramePr>
          <p:nvPr>
            <p:extLst/>
          </p:nvPr>
        </p:nvGraphicFramePr>
        <p:xfrm>
          <a:off x="725298" y="4664685"/>
          <a:ext cx="2181138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5871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545285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484697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545285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/>
          </p:nvPr>
        </p:nvGraphicFramePr>
        <p:xfrm>
          <a:off x="3634181" y="2763137"/>
          <a:ext cx="2181138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605871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545285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484697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545285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sp>
        <p:nvSpPr>
          <p:cNvPr id="15" name="Text Placeholder 3"/>
          <p:cNvSpPr txBox="1">
            <a:spLocks/>
          </p:cNvSpPr>
          <p:nvPr/>
        </p:nvSpPr>
        <p:spPr>
          <a:xfrm>
            <a:off x="3481781" y="2388739"/>
            <a:ext cx="4419600" cy="43351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2000" kern="0" dirty="0">
                <a:latin typeface="APL385 Unicode" panose="020B0709000202000203" pitchFamily="49" charset="0"/>
              </a:rPr>
              <a:t>((+⌿ ÷ ≢)⍤2) mat ⍝ </a:t>
            </a:r>
            <a:r>
              <a:rPr lang="en-GB" sz="2000" kern="0" dirty="0" err="1">
                <a:latin typeface="APL385 Unicode" panose="020B0709000202000203" pitchFamily="49" charset="0"/>
              </a:rPr>
              <a:t>avg</a:t>
            </a:r>
            <a:r>
              <a:rPr lang="en-GB" sz="2000" kern="0" dirty="0">
                <a:latin typeface="APL385 Unicode" panose="020B0709000202000203" pitchFamily="49" charset="0"/>
              </a:rPr>
              <a:t> cols</a:t>
            </a:r>
          </a:p>
        </p:txBody>
      </p:sp>
      <p:graphicFrame>
        <p:nvGraphicFramePr>
          <p:cNvPr id="19" name="Table 18"/>
          <p:cNvGraphicFramePr>
            <a:graphicFrameLocks noGrp="1"/>
          </p:cNvGraphicFramePr>
          <p:nvPr>
            <p:extLst/>
          </p:nvPr>
        </p:nvGraphicFramePr>
        <p:xfrm>
          <a:off x="3680394" y="5159559"/>
          <a:ext cx="1577406" cy="74892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30212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747194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2.5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6.5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10.5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>
                          <a:latin typeface="APL385 Unicode" panose="020B0709000202000203" pitchFamily="49" charset="0"/>
                        </a:rPr>
                        <a:t>14.5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sp>
        <p:nvSpPr>
          <p:cNvPr id="20" name="Text Placeholder 3"/>
          <p:cNvSpPr txBox="1">
            <a:spLocks/>
          </p:cNvSpPr>
          <p:nvPr/>
        </p:nvSpPr>
        <p:spPr>
          <a:xfrm>
            <a:off x="3527995" y="4785161"/>
            <a:ext cx="4419600" cy="433513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en-GB" sz="2000" kern="0" dirty="0">
                <a:latin typeface="APL385 Unicode" panose="020B0709000202000203" pitchFamily="49" charset="0"/>
              </a:rPr>
              <a:t>((+⌿ ÷ ≢)⍤1) mat ⍝ </a:t>
            </a:r>
            <a:r>
              <a:rPr lang="en-GB" sz="2000" kern="0" dirty="0" err="1">
                <a:latin typeface="APL385 Unicode" panose="020B0709000202000203" pitchFamily="49" charset="0"/>
              </a:rPr>
              <a:t>avg</a:t>
            </a:r>
            <a:r>
              <a:rPr lang="en-GB" sz="2000" kern="0" dirty="0">
                <a:latin typeface="APL385 Unicode" panose="020B0709000202000203" pitchFamily="49" charset="0"/>
              </a:rPr>
              <a:t> rows</a:t>
            </a:r>
          </a:p>
        </p:txBody>
      </p:sp>
      <p:sp>
        <p:nvSpPr>
          <p:cNvPr id="7" name="Rectangle 6"/>
          <p:cNvSpPr/>
          <p:nvPr/>
        </p:nvSpPr>
        <p:spPr bwMode="auto">
          <a:xfrm>
            <a:off x="725298" y="2257462"/>
            <a:ext cx="570102" cy="33333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725298" y="3165431"/>
            <a:ext cx="570102" cy="33333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725298" y="4659940"/>
            <a:ext cx="570102" cy="33333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5" name="Rectangle 24"/>
          <p:cNvSpPr/>
          <p:nvPr/>
        </p:nvSpPr>
        <p:spPr bwMode="auto">
          <a:xfrm>
            <a:off x="714637" y="2259426"/>
            <a:ext cx="570102" cy="74695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6" name="Rectangle 25"/>
          <p:cNvSpPr/>
          <p:nvPr/>
        </p:nvSpPr>
        <p:spPr bwMode="auto">
          <a:xfrm>
            <a:off x="3653231" y="2770967"/>
            <a:ext cx="570102" cy="33333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7" name="Rectangle 26"/>
          <p:cNvSpPr/>
          <p:nvPr/>
        </p:nvSpPr>
        <p:spPr bwMode="auto">
          <a:xfrm>
            <a:off x="725298" y="2259879"/>
            <a:ext cx="2169953" cy="330921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8" name="Rectangle 27"/>
          <p:cNvSpPr/>
          <p:nvPr/>
        </p:nvSpPr>
        <p:spPr bwMode="auto">
          <a:xfrm>
            <a:off x="3681230" y="5175551"/>
            <a:ext cx="814569" cy="333338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29" name="Rectangle 28"/>
          <p:cNvSpPr/>
          <p:nvPr/>
        </p:nvSpPr>
        <p:spPr bwMode="auto">
          <a:xfrm>
            <a:off x="685451" y="2227023"/>
            <a:ext cx="2286349" cy="820978"/>
          </a:xfrm>
          <a:prstGeom prst="rect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706422" y="2220556"/>
            <a:ext cx="2265377" cy="434525"/>
          </a:xfrm>
          <a:prstGeom prst="rect">
            <a:avLst/>
          </a:prstGeom>
          <a:noFill/>
          <a:ln w="19050" cap="flat" cmpd="sng" algn="ctr">
            <a:solidFill>
              <a:srgbClr val="0070C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2637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24" grpId="0"/>
      <p:bldP spid="15" grpId="0"/>
      <p:bldP spid="20" grpId="0"/>
      <p:bldP spid="7" grpId="0" animBg="1"/>
      <p:bldP spid="7" grpId="1" animBg="1"/>
      <p:bldP spid="21" grpId="0" animBg="1"/>
      <p:bldP spid="21" grpId="1" animBg="1"/>
      <p:bldP spid="22" grpId="0" animBg="1"/>
      <p:bldP spid="22" grpId="1" animBg="1"/>
      <p:bldP spid="25" grpId="0" animBg="1"/>
      <p:bldP spid="25" grpId="1" animBg="1"/>
      <p:bldP spid="26" grpId="0" animBg="1"/>
      <p:bldP spid="26" grpId="1" animBg="1"/>
      <p:bldP spid="27" grpId="0" animBg="1"/>
      <p:bldP spid="27" grpId="1" animBg="1"/>
      <p:bldP spid="28" grpId="0" animBg="1"/>
      <p:bldP spid="28" grpId="1" animBg="1"/>
      <p:bldP spid="29" grpId="0" animBg="1"/>
      <p:bldP spid="29" grpId="1" animBg="1"/>
      <p:bldP spid="30" grpId="0" animBg="1"/>
      <p:bldP spid="30" grpId="1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Key </a:t>
            </a:r>
            <a:r>
              <a:rPr lang="da-DK" dirty="0"/>
              <a:t>(</a:t>
            </a:r>
            <a:r>
              <a:rPr lang="da-DK" dirty="0">
                <a:latin typeface="APL385 Unicode" panose="020B0709000202000203" pitchFamily="49" charset="0"/>
              </a:rPr>
              <a:t>⌸</a:t>
            </a:r>
            <a:r>
              <a:rPr lang="da-DK" dirty="0">
                <a:latin typeface="+mn-lt"/>
              </a:rPr>
              <a:t>)</a:t>
            </a:r>
            <a:endParaRPr lang="en-GB" dirty="0"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1800" dirty="0"/>
              <a:t>Apply operand function to items corresponding to unique keys.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keys← 'red' 'blue' 'red' 'red' 'blue' 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      values← 10    20     30    40    50</a:t>
            </a:r>
            <a:br>
              <a:rPr lang="en-GB" sz="1800" dirty="0">
                <a:latin typeface="APL385 Unicode" panose="020B0709000202000203" pitchFamily="49" charset="0"/>
              </a:rPr>
            </a:b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keys {⍺ ⍵}⌸ values   ⍝ Group by key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┌────┬────────┐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│red │10 30 40│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├────┼────────┤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│blue│20 50   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└────┴────────┘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 keys {⍺,+/⍵}⌸ values ⍝ Sum items by key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┌────┬──┐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│red │80│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├────┼──┤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│blue│70│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└────┴──┘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0667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Stencil (</a:t>
            </a:r>
            <a:r>
              <a:rPr lang="da-DK" dirty="0">
                <a:latin typeface="APL385 Unicode" panose="020B0709000202000203" pitchFamily="49" charset="0"/>
              </a:rPr>
              <a:t>⌺</a:t>
            </a:r>
            <a:r>
              <a:rPr lang="da-DK" dirty="0">
                <a:latin typeface="+mn-lt"/>
              </a:rPr>
              <a:t>)</a:t>
            </a:r>
            <a:endParaRPr lang="en-GB" dirty="0">
              <a:latin typeface="+mn-lt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000" b="1" i="1" dirty="0"/>
              <a:t>“Stencil”</a:t>
            </a:r>
            <a:r>
              <a:rPr lang="en-GB" sz="2000" dirty="0"/>
              <a:t> applies function operand to each item of an array – and selected neighbours:</a:t>
            </a:r>
          </a:p>
          <a:p>
            <a:pPr marL="0" indent="0">
              <a:buNone/>
            </a:pPr>
            <a:endParaRPr lang="en-GB" sz="5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⊢ 1 2 3 ⍝ ⊢ is “same”: identity function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1 2 3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(⊢ </a:t>
            </a:r>
            <a:r>
              <a:rPr lang="da-DK" sz="1800" dirty="0">
                <a:latin typeface="APL385 Unicode" panose="020B0709000202000203" pitchFamily="49" charset="0"/>
              </a:rPr>
              <a:t>⌺</a:t>
            </a:r>
            <a:r>
              <a:rPr lang="en-GB" sz="1800" dirty="0">
                <a:latin typeface="APL385 Unicode" panose="020B0709000202000203" pitchFamily="49" charset="0"/>
              </a:rPr>
              <a:t> 3) 1 2 3 ⍝ Window Size = 3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0 1 2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1 2 3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2 3 0</a:t>
            </a:r>
            <a:br>
              <a:rPr lang="en-GB" sz="1800" dirty="0">
                <a:latin typeface="APL385 Unicode" panose="020B0709000202000203" pitchFamily="49" charset="0"/>
              </a:rPr>
            </a:b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 err="1">
                <a:solidFill>
                  <a:schemeClr val="tx2"/>
                </a:solidFill>
                <a:latin typeface="APL385 Unicode" panose="020B0709000202000203" pitchFamily="49" charset="0"/>
              </a:rPr>
              <a:t>Neighbors</a:t>
            </a:r>
            <a:r>
              <a:rPr lang="en-GB" sz="1800" dirty="0">
                <a:latin typeface="APL385 Unicode" panose="020B0709000202000203" pitchFamily="49" charset="0"/>
              </a:rPr>
              <a:t>    </a:t>
            </a:r>
            <a:r>
              <a:rPr lang="en-GB" sz="1800" dirty="0">
                <a:solidFill>
                  <a:srgbClr val="FF0000"/>
                </a:solidFill>
                <a:latin typeface="APL385 Unicode" panose="020B0709000202000203" pitchFamily="49" charset="0"/>
              </a:rPr>
              <a:t>Items</a:t>
            </a:r>
          </a:p>
          <a:p>
            <a:pPr marL="0" indent="0">
              <a:buNone/>
            </a:pPr>
            <a:endParaRPr lang="da-DK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da-DK" sz="1800" dirty="0">
                <a:latin typeface="APL385 Unicode" panose="020B0709000202000203" pitchFamily="49" charset="0"/>
              </a:rPr>
              <a:t>     ⍝ A classical ”blur” stencil can be expressed as:</a:t>
            </a:r>
            <a:endParaRPr lang="en-GB" sz="1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({ .25 .5 .25 +.× ⍵} </a:t>
            </a:r>
            <a:r>
              <a:rPr lang="da-DK" sz="1800" dirty="0">
                <a:latin typeface="APL385 Unicode" panose="020B0709000202000203" pitchFamily="49" charset="0"/>
              </a:rPr>
              <a:t>⌺</a:t>
            </a:r>
            <a:r>
              <a:rPr lang="en-GB" sz="1800" dirty="0">
                <a:latin typeface="APL385 Unicode" panose="020B0709000202000203" pitchFamily="49" charset="0"/>
              </a:rPr>
              <a:t> 3) 0 10 0 0 10 0 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2.5 5 2.5 2.5 5 2.5</a:t>
            </a:r>
          </a:p>
          <a:p>
            <a:pPr marL="0" indent="0">
              <a:buNone/>
            </a:pPr>
            <a:endParaRPr lang="en-GB" sz="1800" dirty="0">
              <a:latin typeface="APL385 Unicode" panose="020B0709000202000203" pitchFamily="49" charset="0"/>
            </a:endParaRPr>
          </a:p>
          <a:p>
            <a:endParaRPr lang="en-GB" sz="2400" dirty="0"/>
          </a:p>
          <a:p>
            <a:endParaRPr lang="en-GB" sz="2400" dirty="0"/>
          </a:p>
          <a:p>
            <a:pPr marL="0" indent="0">
              <a:buNone/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sp>
        <p:nvSpPr>
          <p:cNvPr id="9" name="Rectangle 8"/>
          <p:cNvSpPr/>
          <p:nvPr/>
        </p:nvSpPr>
        <p:spPr bwMode="auto">
          <a:xfrm>
            <a:off x="911417" y="3284984"/>
            <a:ext cx="288032" cy="864096"/>
          </a:xfrm>
          <a:prstGeom prst="rect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331912" y="3284984"/>
            <a:ext cx="288032" cy="864096"/>
          </a:xfrm>
          <a:prstGeom prst="rect">
            <a:avLst/>
          </a:prstGeom>
          <a:noFill/>
          <a:ln w="19050" cap="flat" cmpd="sng" algn="ctr">
            <a:solidFill>
              <a:schemeClr val="tx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420631" y="4138482"/>
            <a:ext cx="549230" cy="2986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55576" y="4149080"/>
            <a:ext cx="1292703" cy="32717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 bwMode="auto">
          <a:xfrm>
            <a:off x="611560" y="3284984"/>
            <a:ext cx="288032" cy="864096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17" name="Straight Connector 16"/>
          <p:cNvCxnSpPr/>
          <p:nvPr/>
        </p:nvCxnSpPr>
        <p:spPr>
          <a:xfrm flipH="1">
            <a:off x="2555776" y="3284984"/>
            <a:ext cx="72008" cy="1108695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/>
          <p:cNvSpPr/>
          <p:nvPr/>
        </p:nvSpPr>
        <p:spPr bwMode="auto">
          <a:xfrm>
            <a:off x="4860032" y="5373209"/>
            <a:ext cx="936104" cy="2880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1" name="Rectangle 30"/>
          <p:cNvSpPr/>
          <p:nvPr/>
        </p:nvSpPr>
        <p:spPr bwMode="auto">
          <a:xfrm>
            <a:off x="1475656" y="5373209"/>
            <a:ext cx="2016224" cy="2880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1169622" y="5704649"/>
            <a:ext cx="594066" cy="288032"/>
          </a:xfrm>
          <a:prstGeom prst="rect">
            <a:avLst/>
          </a:prstGeom>
          <a:noFill/>
          <a:ln w="190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043608" y="4138482"/>
            <a:ext cx="46913" cy="25519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32513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  <p:bldP spid="9" grpId="0" animBg="1"/>
      <p:bldP spid="10" grpId="0" animBg="1"/>
      <p:bldP spid="8" grpId="0" animBg="1"/>
      <p:bldP spid="26" grpId="0" animBg="1"/>
      <p:bldP spid="31" grpId="0" animBg="1"/>
      <p:bldP spid="3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da-DK" sz="3200" dirty="0"/>
              <a:t>A Programming Language (for Math)</a:t>
            </a:r>
            <a:endParaRPr lang="en-US" sz="3200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/>
              <a:t>	</a:t>
            </a:r>
          </a:p>
          <a:p>
            <a:pPr marL="0" indent="0">
              <a:buNone/>
            </a:pPr>
            <a:endParaRPr lang="en-US" sz="2000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sp>
        <p:nvSpPr>
          <p:cNvPr id="4" name="AutoShape 2" descr="data:image/png;base64,iVBORw0KGgoAAAANSUhEUgAAAMUAAAD/CAMAAAB2B+IJAAAAe1BMVEX///8AAACUlJRsbGz4+PhBQUHLy8uzs7PW1tb09PTg4ODo6Ojx8fGwsLDQ0ND7+/s2NjakpKTDw8OMjIx7e3sUFBRUVFS8vLw9PT2dnZ1paWlaWlpEREQqKiqoqKhLS0uDg4N0dHQaGhovLy8hISFhYWFYWFgNDQ0ZGRkAaZf8AAAEF0lEQVR4nO3a63aqMBBAYeNdK1bBa6tVqx77/k94hIiEFoRIIC1rf39aETHjmElCbDQAAAAAAAAAAAAAAAAAAAAAAAAAAMCv9zJdN03xXmxFcRYGjS0FMTQZhLUo3v03f2uZcR7aCaLvB7Gx897mvPlRdG23oqAgFTvbrSjqnVT8Fgub1dGUeqRi40fRt92KgsZ+EAvbrShqV4dUdGuRiloUqCAV77ZbUVR9esWfT8XEj8LScsCYIBX/bLeiqFUdUuHWIhW1mEEtg1sGtltRVKc2qWjZbkVR29oUqD/fK05+FNbuCxtSj15xrE0q/nyvOOYoUEM35X7hqOt2X823SZvjBzF7eEr7nBLoi9yx2ZfSMC2fmb0i3Jf5kY61PP45KKFZk9VVJ7TZbFbNB2c7mR9mtLn0LdaDPDovpTAk7Es9eJ95VipGn/fLxDdnztkXLyAhinPqydm9YieE56zkdRzleLlBJEWRuiPx+uU/O3pwNUdc/HYu5HXa9+Oz66Pterkua/aVFMUqtY1Xh8dXc/0/A3mdaXj44/pgbbDRPyyXy540icL4SD43s1cMw40AJ5aM/oP8mtZXspE4NE0ze4UrU9EIUyx7Rnte5ZrqEEWxT3o+R/fcheE3g5O3wf8tcQ+uAi9KMhIau04NL8EgqhO9kvvEd+soioSbl5esAhUjE9sK4ql21+w1GrJSJhBe7msNw/591gjdjGV6tW3rpeL2swThdIXoGW1jDp3UaptdoL6Rn8hxa+HOuvpDoVi1bQeHtKajDwpF2WZRFLFBWqtAKS8R4tEUuSyj5Gr7KjR7ReOe14q7tpRcbZt6BUqSU1s7d0JPSdX2VjX19MIhw4JuFMU2POb5j7QH4JF4KngzFj+qbfu5L7gnL+Jkn1kCtdrKz/GpXnG/jqWdWKXa7v3Ho+e+GB0xWdgaMBrhFyiqtt5TZf+6vhvLxZLOiG/QNIpi8WwqBv5r5TAzt3Q7UFm8jmWv0E7FIchjK7hG5dNBaRxFcZTrHd2P05WBy7J9KqONOSi/gQ/2v6bZL4m5dq1j8I8cQytcsKrU6dQzvWIXzjw+rCZjHwtCNxWz+0h/W38vw2cO1U4O52oUmr2iqfwUbx8rU0P9wbMQRwlCcwZ1zcTlHvctGbfFSkc7rQVt7kHMc76iH1TU4UrEhmtP+SQ8zeVicWPdVPSF2DX3waQjtqa4XeXQ7e0s/LS+FUaR73TlBml8YeQq381lyovLE1bbfN/kKIjT99lfVO9sDOKeRq+Ivn8JOwO3MfRkZ/EavHe+Rc6oeYshcZ8leHJtaVLo3xj7yv3efddN/anzKG0HvAoLW+tNo/riYrsJJhwqHmrLYeXGHgAAAAAAAAAAAAAAAAAAAAAAAAAAAAAAAAAAAAAAwF/xH8pDI+IQF6kHAAAAAElFTkSuQmC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6834" y="4191000"/>
            <a:ext cx="730327" cy="61593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11876" y="5049395"/>
            <a:ext cx="730327" cy="77655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86754" y="4244679"/>
            <a:ext cx="988901" cy="52601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4400" y="3124929"/>
            <a:ext cx="581025" cy="6572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096000" y="4076526"/>
            <a:ext cx="1066800" cy="503582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19806" y="2831628"/>
            <a:ext cx="961938" cy="524133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53000" y="1671206"/>
            <a:ext cx="2362200" cy="576974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004752" y="1495232"/>
            <a:ext cx="7328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a×b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2012931" y="2292582"/>
            <a:ext cx="5533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*x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035403" y="3124929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x÷y</a:t>
            </a:r>
            <a:endParaRPr lang="en-US" sz="2000" dirty="0">
              <a:solidFill>
                <a:srgbClr val="C00000"/>
              </a:solidFill>
              <a:latin typeface="APL385 Unicode" panose="020B0709000202000203" pitchFamily="49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31548" y="4124980"/>
            <a:ext cx="7377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>
                <a:latin typeface="APL385 Unicode" panose="020B0709000202000203" pitchFamily="49" charset="0"/>
              </a:rPr>
              <a:t>b⍟a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012931" y="4945737"/>
            <a:ext cx="906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a*÷n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343348" y="1634912"/>
            <a:ext cx="25763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Mat1 +.× Mat2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343348" y="2292582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f g x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6369929" y="3551321"/>
            <a:ext cx="1476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(3</a:t>
            </a:r>
            <a:r>
              <a:rPr lang="en-US" b="1" dirty="0">
                <a:latin typeface="APL385 Unicode" panose="020B0709000202000203" pitchFamily="49" charset="0"/>
              </a:rPr>
              <a:t>○</a:t>
            </a:r>
            <a:r>
              <a:rPr lang="en-US" dirty="0">
                <a:latin typeface="APL385 Unicode" panose="020B0709000202000203" pitchFamily="49" charset="0"/>
              </a:rPr>
              <a:t>x)*2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369929" y="4382820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+/4×⍳6</a:t>
            </a:r>
            <a:endParaRPr lang="en-US" sz="2000" dirty="0">
              <a:latin typeface="APL385 Unicode" panose="020B0709000202000203" pitchFamily="49" charset="0"/>
            </a:endParaRP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179766" y="5030922"/>
            <a:ext cx="689902" cy="807911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562892" y="3043713"/>
            <a:ext cx="320916" cy="885728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72189" y="1828169"/>
            <a:ext cx="704850" cy="53340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914400" y="2093877"/>
            <a:ext cx="7162799" cy="2985433"/>
          </a:xfrm>
          <a:prstGeom prst="rect">
            <a:avLst/>
          </a:prstGeom>
          <a:solidFill>
            <a:schemeClr val="accent1"/>
          </a:solidFill>
        </p:spPr>
        <p:txBody>
          <a:bodyPr wrap="square" rtlCol="0">
            <a:spAutoFit/>
          </a:bodyPr>
          <a:lstStyle/>
          <a:p>
            <a:r>
              <a:rPr lang="en-US" b="1" dirty="0">
                <a:latin typeface="+mj-lt"/>
              </a:rPr>
              <a:t>Problems:</a:t>
            </a:r>
          </a:p>
          <a:p>
            <a:br>
              <a:rPr lang="en-GB" i="1" dirty="0"/>
            </a:br>
            <a:r>
              <a:rPr lang="en-GB" i="1" dirty="0"/>
              <a:t>- Wide variety of syntactical forms</a:t>
            </a:r>
          </a:p>
          <a:p>
            <a:r>
              <a:rPr lang="en-GB" i="1" dirty="0"/>
              <a:t>- Strange and inconsistent precedence rules</a:t>
            </a:r>
            <a:br>
              <a:rPr lang="en-GB" i="1" dirty="0"/>
            </a:br>
            <a:r>
              <a:rPr lang="en-GB" i="1" dirty="0"/>
              <a:t>- Things get worse when you deal with matrices</a:t>
            </a:r>
            <a:br>
              <a:rPr lang="en-GB" i="1" dirty="0"/>
            </a:br>
            <a:br>
              <a:rPr lang="en-GB" i="1" dirty="0"/>
            </a:br>
            <a:r>
              <a:rPr lang="en-GB" sz="2000" dirty="0">
                <a:latin typeface="+mn-lt"/>
              </a:rPr>
              <a:t>See http://www.jsoftware.com/papers/EvalOrder.htm</a:t>
            </a:r>
          </a:p>
          <a:p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6343348" y="5173703"/>
            <a:ext cx="101181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PL385 Unicode" panose="020B0709000202000203" pitchFamily="49" charset="0"/>
              </a:rPr>
              <a:t>×/4×⍳6</a:t>
            </a:r>
            <a:endParaRPr lang="en-US" sz="2000" dirty="0">
              <a:latin typeface="APL385 Unicode" panose="020B0709000202000203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6663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4.44444E-6 L -0.18646 -0.0497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23" y="-2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2.22222E-6 L 0.00156 -0.12477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9" y="-625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path" presetSubtype="0" accel="50000" decel="50000" fill="hold" nodeType="clickEffect">
                                  <p:stCondLst>
                                    <p:cond delay="100"/>
                                  </p:stCondLst>
                                  <p:childTnLst>
                                    <p:animMotion origin="layout" path="M -3.05556E-6 -3.33333E-6 L -0.14774 -0.00555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396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4.07407E-6 L -0.16285 -0.02547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142" y="-127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1.48148E-6 L -0.375 0.10347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750" y="516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1.85185E-6 L -0.12083 -0.02014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042" y="-10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2.59259E-6 L -0.0526 -0.08449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39" y="-423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022E-16 1.48148E-6 L -0.11649 -0.07963 " pathEditMode="relative" rAng="0" ptsTypes="AA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833" y="-39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86 -0.01643 L 0.26719 -0.13379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08" y="-5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1.11111E-6 L 0.13073 -0.00393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528" y="-2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6" grpId="0"/>
      <p:bldP spid="17" grpId="0"/>
      <p:bldP spid="18" grpId="0"/>
      <p:bldP spid="19" grpId="0"/>
      <p:bldP spid="20" grpId="0"/>
      <p:bldP spid="21" grpId="0"/>
      <p:bldP spid="24" grpId="0"/>
      <p:bldP spid="25" grpId="0"/>
      <p:bldP spid="31" grpId="0" animBg="1"/>
      <p:bldP spid="31" grpId="1" animBg="1"/>
      <p:bldP spid="32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John Conway’s Game of Life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lvl="0" indent="0">
              <a:buNone/>
            </a:pPr>
            <a:r>
              <a:rPr lang="da-DK" dirty="0"/>
              <a:t>Computing the next generation:</a:t>
            </a:r>
            <a:br>
              <a:rPr lang="da-DK" dirty="0"/>
            </a:br>
            <a:endParaRPr lang="en-GB" dirty="0"/>
          </a:p>
          <a:p>
            <a:pPr lvl="0"/>
            <a:r>
              <a:rPr lang="en-GB" sz="2600" i="1" dirty="0"/>
              <a:t>Any live cell with fewer than two live neighbours dies, as if caused by under-population.</a:t>
            </a:r>
          </a:p>
          <a:p>
            <a:pPr lvl="0"/>
            <a:r>
              <a:rPr lang="en-GB" sz="2600" i="1" dirty="0"/>
              <a:t>Any live cell with two or three live neighbours lives on to the next generation.</a:t>
            </a:r>
          </a:p>
          <a:p>
            <a:pPr lvl="0"/>
            <a:r>
              <a:rPr lang="en-GB" sz="2600" i="1" dirty="0"/>
              <a:t>Any live cell with more than three live neighbours dies, as if by over-population.</a:t>
            </a:r>
          </a:p>
          <a:p>
            <a:pPr lvl="0"/>
            <a:r>
              <a:rPr lang="en-GB" sz="2600" i="1" dirty="0"/>
              <a:t>Any dead cell with exactly three live neighbours becomes a live cell, as if by reproduction.</a:t>
            </a:r>
            <a:endParaRPr lang="en-GB" sz="3100" i="1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38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3400" dirty="0">
                <a:latin typeface="APL385 Unicode" panose="020B0709000202000203" pitchFamily="49" charset="0"/>
              </a:rPr>
              <a:t>life←{↑1 ⍵∨.∧3 4=+/,¯1 0 1∘.⊖¯1 0 1∘.⌽⊂⍵}</a:t>
            </a:r>
          </a:p>
          <a:p>
            <a:pPr marL="0" indent="0">
              <a:buNone/>
            </a:pPr>
            <a:r>
              <a:rPr lang="en-GB" sz="3400" dirty="0">
                <a:latin typeface="APL385 Unicode" panose="020B0709000202000203" pitchFamily="49" charset="0"/>
              </a:rPr>
              <a:t>life←{↑1 ⍵∨.∧3 4=⊂{+/,⍵}</a:t>
            </a:r>
            <a:r>
              <a:rPr lang="en-GB" sz="3400" b="1" dirty="0"/>
              <a:t> </a:t>
            </a:r>
            <a:r>
              <a:rPr lang="da-DK" sz="3600" dirty="0">
                <a:latin typeface="APL385 Unicode" panose="020B0709000202000203" pitchFamily="49" charset="0"/>
              </a:rPr>
              <a:t>⌺</a:t>
            </a:r>
            <a:r>
              <a:rPr lang="en-GB" sz="3400" b="1" dirty="0">
                <a:latin typeface="APL385 Unicode" panose="020B0709000202000203" pitchFamily="49" charset="0"/>
              </a:rPr>
              <a:t> </a:t>
            </a:r>
            <a:r>
              <a:rPr lang="en-GB" sz="3400" dirty="0">
                <a:latin typeface="APL385 Unicode" panose="020B0709000202000203" pitchFamily="49" charset="0"/>
              </a:rPr>
              <a:t>3 3⊢⍵}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809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Life is a Convolution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    life←{↑1 ⍵∨.∧3 4=⊂{+/,⍵}</a:t>
            </a:r>
            <a:r>
              <a:rPr lang="en-GB" sz="2000" dirty="0"/>
              <a:t> </a:t>
            </a:r>
            <a:r>
              <a:rPr lang="da-DK" sz="2000" dirty="0">
                <a:latin typeface="APL385 Unicode" panose="020B0709000202000203" pitchFamily="49" charset="0"/>
              </a:rPr>
              <a:t>⌺</a:t>
            </a:r>
            <a:r>
              <a:rPr lang="en-GB" sz="2000" dirty="0">
                <a:latin typeface="APL385 Unicode" panose="020B0709000202000203" pitchFamily="49" charset="0"/>
              </a:rPr>
              <a:t> 3 3⊢⍵} ⍝ Stencil Life</a:t>
            </a:r>
          </a:p>
          <a:p>
            <a:pPr marL="0" indent="0">
              <a:buNone/>
            </a:pPr>
            <a:endParaRPr lang="da-DK" sz="12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 ⎕←edges←∘.⌈⍨2 1 2 ⍝ </a:t>
            </a:r>
            <a:r>
              <a:rPr lang="en-GB" sz="1800" dirty="0" err="1">
                <a:latin typeface="APL385 Unicode" panose="020B0709000202000203" pitchFamily="49" charset="0"/>
              </a:rPr>
              <a:t>Neighbors</a:t>
            </a:r>
            <a:r>
              <a:rPr lang="en-GB" sz="1800" dirty="0">
                <a:latin typeface="APL385 Unicode" panose="020B0709000202000203" pitchFamily="49" charset="0"/>
              </a:rPr>
              <a:t> weighted 2, centre = 1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2 2 2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2 1 2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2 2 2</a:t>
            </a:r>
          </a:p>
          <a:p>
            <a:pPr marL="0" indent="0">
              <a:buNone/>
            </a:pPr>
            <a:endParaRPr lang="en-GB" sz="1800" dirty="0"/>
          </a:p>
          <a:p>
            <a:r>
              <a:rPr lang="en-GB" sz="1800" dirty="0"/>
              <a:t>If there are two or three neighbours for a live cell, the edge-weighted sum of the 3x3 tile around the cell will be (1+2+2) or (1+2+2+2). If there are three neighbours for an empty cell (birth), the sum will be (2+2+2). So:</a:t>
            </a:r>
            <a:br>
              <a:rPr lang="en-GB" sz="1800" dirty="0"/>
            </a:br>
            <a:endParaRPr lang="en-GB" sz="1800" dirty="0"/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⎕←good←5 6 7∊⍨⍳18 ⍝ Index Origin Zero</a:t>
            </a:r>
            <a:br>
              <a:rPr lang="en-GB" sz="1800" dirty="0">
                <a:latin typeface="APL385 Unicode" panose="020B0709000202000203" pitchFamily="49" charset="0"/>
              </a:rPr>
            </a:br>
            <a:r>
              <a:rPr lang="en-GB" sz="1800" dirty="0">
                <a:latin typeface="APL385 Unicode" panose="020B0709000202000203" pitchFamily="49" charset="0"/>
              </a:rPr>
              <a:t>0 0 0 0 0 1 1 1 0 0 0 0 0 0 0 0 0 0 </a:t>
            </a:r>
            <a:endParaRPr lang="en-GB" sz="1800" dirty="0"/>
          </a:p>
          <a:p>
            <a:r>
              <a:rPr lang="en-GB" sz="1800" dirty="0"/>
              <a:t>And now life is a super-optimisable parallel stencil calculation:</a:t>
            </a:r>
          </a:p>
          <a:p>
            <a:pPr marL="0" indent="0">
              <a:buNone/>
            </a:pPr>
            <a:r>
              <a:rPr lang="en-GB" sz="1800" dirty="0">
                <a:latin typeface="APL385 Unicode" panose="020B0709000202000203" pitchFamily="49" charset="0"/>
              </a:rPr>
              <a:t>    life←{good[{+/,⍵×edges} </a:t>
            </a:r>
            <a:r>
              <a:rPr lang="da-DK" sz="1800" dirty="0">
                <a:latin typeface="APL385 Unicode" panose="020B0709000202000203" pitchFamily="49" charset="0"/>
              </a:rPr>
              <a:t>⌺</a:t>
            </a:r>
            <a:r>
              <a:rPr lang="en-GB" sz="1800" dirty="0">
                <a:latin typeface="APL385 Unicode" panose="020B0709000202000203" pitchFamily="49" charset="0"/>
              </a:rPr>
              <a:t> 3 3⊢⍵]}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3946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Neural Networks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sz="2000" dirty="0"/>
              <a:t>APL is a direct notation for expressing the math at the core of artificial neural networks. </a:t>
            </a:r>
            <a:r>
              <a:rPr lang="en-GB" sz="2000" dirty="0"/>
              <a:t>For example, the following function applies a sigmoid function to the output of a collection of sigmoid neurons:</a:t>
            </a:r>
          </a:p>
          <a:p>
            <a:pPr marL="0" indent="0">
              <a:buNone/>
            </a:pPr>
            <a:endParaRPr lang="en-GB" sz="800" dirty="0"/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sn</a:t>
            </a:r>
            <a:r>
              <a:rPr lang="en-GB" sz="2400" dirty="0">
                <a:latin typeface="APL385 Unicode" panose="020B0709000202000203" pitchFamily="49" charset="0"/>
              </a:rPr>
              <a:t>←{÷1+*-⍺+.×⍵}</a:t>
            </a:r>
            <a:endParaRPr lang="en-GB" sz="2400" dirty="0"/>
          </a:p>
          <a:p>
            <a:pPr marL="0" indent="0">
              <a:buNone/>
            </a:pPr>
            <a:endParaRPr lang="en-GB" sz="1100" dirty="0"/>
          </a:p>
          <a:p>
            <a:pPr marL="0" indent="0">
              <a:buNone/>
            </a:pPr>
            <a:r>
              <a:rPr lang="en-GB" sz="2000" dirty="0">
                <a:latin typeface="APL385 Unicode" panose="020B0709000202000203" pitchFamily="49" charset="0"/>
              </a:rPr>
              <a:t>⍺</a:t>
            </a:r>
            <a:r>
              <a:rPr lang="en-GB" sz="2000" dirty="0"/>
              <a:t> contains neuron weights (rows are neurons, one col per input)</a:t>
            </a:r>
            <a:br>
              <a:rPr lang="en-GB" sz="2000" dirty="0"/>
            </a:br>
            <a:r>
              <a:rPr lang="en-GB" sz="2000" dirty="0">
                <a:latin typeface="APL385 Unicode" panose="020B0709000202000203" pitchFamily="49" charset="0"/>
              </a:rPr>
              <a:t>⍵</a:t>
            </a:r>
            <a:r>
              <a:rPr lang="en-GB" sz="2000" dirty="0"/>
              <a:t> is an array of input stimuli (row are inputs, one col per “case”).</a:t>
            </a:r>
          </a:p>
          <a:p>
            <a:pPr marL="0" indent="0">
              <a:buNone/>
            </a:pPr>
            <a:br>
              <a:rPr lang="en-GB" sz="2000" dirty="0"/>
            </a:br>
            <a:r>
              <a:rPr lang="en-GB" sz="2000" dirty="0"/>
              <a:t>This applies the computation as a stencil of size 7 7, to an input matrix:</a:t>
            </a:r>
            <a:br>
              <a:rPr lang="en-GB" sz="2000" dirty="0"/>
            </a:br>
            <a:endParaRPr lang="en-GB" sz="500" dirty="0"/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</a:t>
            </a:r>
            <a:r>
              <a:rPr lang="en-GB" sz="2400" dirty="0" err="1">
                <a:latin typeface="APL385 Unicode" panose="020B0709000202000203" pitchFamily="49" charset="0"/>
              </a:rPr>
              <a:t>img</a:t>
            </a:r>
            <a:r>
              <a:rPr lang="en-GB" sz="2400" dirty="0">
                <a:latin typeface="APL385 Unicode" panose="020B0709000202000203" pitchFamily="49" charset="0"/>
              </a:rPr>
              <a:t>←{÷1+*-weights+.×,⍵} </a:t>
            </a:r>
            <a:r>
              <a:rPr lang="da-DK" sz="2400" dirty="0">
                <a:latin typeface="APL385 Unicode" panose="020B0709000202000203" pitchFamily="49" charset="0"/>
              </a:rPr>
              <a:t>⌺</a:t>
            </a:r>
            <a:r>
              <a:rPr lang="en-GB" sz="2400" dirty="0">
                <a:latin typeface="APL385 Unicode" panose="020B0709000202000203" pitchFamily="49" charset="0"/>
              </a:rPr>
              <a:t> 7 7⊢⍵}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423796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Parallel Functional Forms in APL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000" b="1" dirty="0"/>
              <a:t>Parallel Forms</a:t>
            </a:r>
          </a:p>
          <a:p>
            <a:pPr marL="0" indent="0">
              <a:buNone/>
            </a:pP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f	</a:t>
            </a:r>
            <a:r>
              <a:rPr lang="da-DK" sz="2000" dirty="0"/>
              <a:t>(map often implicit)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f¨	</a:t>
            </a:r>
            <a:r>
              <a:rPr lang="da-DK" sz="2000" dirty="0"/>
              <a:t>(each: explicit map)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f.g	</a:t>
            </a:r>
            <a:r>
              <a:rPr lang="da-DK" sz="2000" dirty="0"/>
              <a:t>(inner product)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f⍤n	</a:t>
            </a:r>
            <a:r>
              <a:rPr lang="da-DK" sz="2000" dirty="0"/>
              <a:t>(rank: map sub-arrays)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f⌸	</a:t>
            </a:r>
            <a:r>
              <a:rPr lang="da-DK" sz="2000" dirty="0"/>
              <a:t>(key: ”group by”)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f⌺sz	</a:t>
            </a:r>
            <a:r>
              <a:rPr lang="da-DK" sz="2000" dirty="0"/>
              <a:t>(stencil: map to</a:t>
            </a:r>
            <a:br>
              <a:rPr lang="da-DK" sz="2000" dirty="0"/>
            </a:br>
            <a:r>
              <a:rPr lang="da-DK" sz="2000" dirty="0"/>
              <a:t>	 neighborhoods)</a:t>
            </a:r>
          </a:p>
          <a:p>
            <a:pPr marL="0" indent="0">
              <a:buNone/>
            </a:pPr>
            <a:endParaRPr lang="da-DK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da-DK" sz="20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da-DK" sz="2000" dirty="0">
              <a:latin typeface="APL385 Unicode" panose="020B0709000202000203" pitchFamily="49" charset="0"/>
            </a:endParaRPr>
          </a:p>
          <a:p>
            <a:endParaRPr lang="da-DK" sz="2000" dirty="0"/>
          </a:p>
          <a:p>
            <a:endParaRPr lang="en-US" sz="20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sp>
        <p:nvSpPr>
          <p:cNvPr id="5" name="Text Placeholder 2"/>
          <p:cNvSpPr txBox="1">
            <a:spLocks/>
          </p:cNvSpPr>
          <p:nvPr/>
        </p:nvSpPr>
        <p:spPr>
          <a:xfrm>
            <a:off x="4563506" y="1606360"/>
            <a:ext cx="4376158" cy="2302526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2000" b="1" kern="0" dirty="0"/>
              <a:t>Sometimes Parallelizable ...</a:t>
            </a:r>
          </a:p>
          <a:p>
            <a:pPr marL="0" indent="0">
              <a:buFontTx/>
              <a:buNone/>
            </a:pPr>
            <a:br>
              <a:rPr lang="da-DK" sz="2000" kern="0" dirty="0">
                <a:latin typeface="APL385 Unicode" panose="020B0709000202000203" pitchFamily="49" charset="0"/>
              </a:rPr>
            </a:br>
            <a:r>
              <a:rPr lang="da-DK" sz="2000" kern="0" dirty="0">
                <a:latin typeface="APL385 Unicode" panose="020B0709000202000203" pitchFamily="49" charset="0"/>
              </a:rPr>
              <a:t>f/	</a:t>
            </a:r>
            <a:r>
              <a:rPr lang="da-DK" sz="2000" kern="0" dirty="0"/>
              <a:t>(reduction)</a:t>
            </a:r>
          </a:p>
          <a:p>
            <a:pPr marL="0" indent="0">
              <a:buFontTx/>
              <a:buNone/>
            </a:pPr>
            <a:r>
              <a:rPr lang="da-DK" sz="2000" kern="0" dirty="0">
                <a:latin typeface="APL385 Unicode" panose="020B0709000202000203" pitchFamily="49" charset="0"/>
              </a:rPr>
              <a:t>f\	</a:t>
            </a:r>
            <a:r>
              <a:rPr lang="da-DK" sz="2000" kern="0" dirty="0"/>
              <a:t>(scan)</a:t>
            </a:r>
            <a:endParaRPr lang="da-DK" sz="2000" kern="0" dirty="0">
              <a:latin typeface="APL385 Unicode" panose="020B0709000202000203" pitchFamily="49" charset="0"/>
            </a:endParaRPr>
          </a:p>
          <a:p>
            <a:pPr marL="0" indent="0">
              <a:buFontTx/>
              <a:buNone/>
            </a:pPr>
            <a:r>
              <a:rPr lang="da-DK" sz="2000" kern="0" dirty="0">
                <a:latin typeface="APL385 Unicode" panose="020B0709000202000203" pitchFamily="49" charset="0"/>
              </a:rPr>
              <a:t>f⍣n	</a:t>
            </a:r>
            <a:r>
              <a:rPr lang="da-DK" sz="2000" kern="0" dirty="0"/>
              <a:t>(apply n times or until fixpoint)</a:t>
            </a:r>
          </a:p>
          <a:p>
            <a:pPr marL="0" indent="0">
              <a:buFontTx/>
              <a:buNone/>
            </a:pPr>
            <a:endParaRPr lang="da-DK" sz="2000" kern="0" dirty="0">
              <a:latin typeface="APL385 Unicode" panose="020B0709000202000203" pitchFamily="49" charset="0"/>
            </a:endParaRPr>
          </a:p>
          <a:p>
            <a:pPr marL="0" indent="0">
              <a:buFontTx/>
              <a:buNone/>
            </a:pPr>
            <a:endParaRPr lang="da-DK" sz="2000" kern="0" dirty="0">
              <a:latin typeface="APL385 Unicode" panose="020B0709000202000203" pitchFamily="49" charset="0"/>
            </a:endParaRPr>
          </a:p>
          <a:p>
            <a:endParaRPr lang="da-DK" sz="2000" kern="0" dirty="0"/>
          </a:p>
          <a:p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56827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Objects in APL: Dot is Parallel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a-DK" dirty="0"/>
              <a:t>APL ”Namespaces” are dynamic objects:</a:t>
            </a:r>
            <a:br>
              <a:rPr lang="da-DK" dirty="0"/>
            </a:br>
            <a:endParaRPr lang="da-DK" sz="1800" dirty="0"/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 life←⎕NS ''     ⍝ Create an empty namespace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 life.meaning←42 ⍝ Create variable within it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 (altlife←⎕NS '').meaning←321 ⍝ Another one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 universes←life,altlife ⍝ Array of namespaces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 ≢universes      ⍝ How many items?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2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      universes.meaning ⍝ Parallel universes</a:t>
            </a:r>
          </a:p>
          <a:p>
            <a:pPr marL="0" indent="0">
              <a:buNone/>
            </a:pPr>
            <a:r>
              <a:rPr lang="da-DK" sz="2000" dirty="0">
                <a:latin typeface="APL385 Unicode" panose="020B0709000202000203" pitchFamily="49" charset="0"/>
              </a:rPr>
              <a:t>42 321</a:t>
            </a:r>
          </a:p>
          <a:p>
            <a:pPr marL="0" indent="0">
              <a:buNone/>
            </a:pPr>
            <a:endParaRPr lang="da-DK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90499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00200" y="2819400"/>
            <a:ext cx="3829050" cy="1219200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Class-based Objects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F←⎕</a:t>
            </a:r>
            <a:r>
              <a:rPr lang="en-GB" sz="1600" dirty="0" err="1">
                <a:latin typeface="APL385 Unicode" panose="020B0709000202000203" pitchFamily="49" charset="0"/>
              </a:rPr>
              <a:t>NEW'Form</a:t>
            </a:r>
            <a:r>
              <a:rPr lang="en-GB" sz="1600" dirty="0">
                <a:latin typeface="APL385 Unicode" panose="020B0709000202000203" pitchFamily="49" charset="0"/>
              </a:rPr>
              <a:t>' (('Caption' 'Hello World')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                    ('</a:t>
            </a:r>
            <a:r>
              <a:rPr lang="en-GB" sz="1600" dirty="0" err="1">
                <a:latin typeface="APL385 Unicode" panose="020B0709000202000203" pitchFamily="49" charset="0"/>
              </a:rPr>
              <a:t>Coord</a:t>
            </a:r>
            <a:r>
              <a:rPr lang="en-GB" sz="1600" dirty="0">
                <a:latin typeface="APL385 Unicode" panose="020B0709000202000203" pitchFamily="49" charset="0"/>
              </a:rPr>
              <a:t>' 'Pixel')('Size'(100 400)))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F.(B1 B2 B3)←F.⎕NEW¨{'Button' 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        (('Caption'('Button ',⍕⍵))('</a:t>
            </a:r>
            <a:r>
              <a:rPr lang="en-GB" sz="1600" dirty="0" err="1">
                <a:latin typeface="APL385 Unicode" panose="020B0709000202000203" pitchFamily="49" charset="0"/>
              </a:rPr>
              <a:t>Posn</a:t>
            </a:r>
            <a:r>
              <a:rPr lang="en-GB" sz="1600" dirty="0">
                <a:latin typeface="APL385 Unicode" panose="020B0709000202000203" pitchFamily="49" charset="0"/>
              </a:rPr>
              <a:t>'(5+50×0 ⍵)))}¨1 2 3</a:t>
            </a:r>
            <a:br>
              <a:rPr lang="en-GB" sz="1600" dirty="0">
                <a:latin typeface="APL385 Unicode" panose="020B0709000202000203" pitchFamily="49" charset="0"/>
              </a:rPr>
            </a:b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</a:t>
            </a:r>
          </a:p>
          <a:p>
            <a:pPr marL="0" indent="0"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endParaRPr lang="en-GB" sz="16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F.(B1 B2 B3).(Caption </a:t>
            </a:r>
            <a:r>
              <a:rPr lang="en-GB" sz="1600" dirty="0" err="1">
                <a:latin typeface="APL385 Unicode" panose="020B0709000202000203" pitchFamily="49" charset="0"/>
              </a:rPr>
              <a:t>Posn</a:t>
            </a:r>
            <a:r>
              <a:rPr lang="en-GB" sz="1600" dirty="0">
                <a:latin typeface="APL385 Unicode" panose="020B0709000202000203" pitchFamily="49" charset="0"/>
              </a:rPr>
              <a:t>)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┌───────────────┬────────────────┬────────────────┐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│┌────────┬────┐│┌────────┬─────┐│┌────────┬─────┐│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││Button 1│5 55│││Button 2│5 105│││Button 3│5 155││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│└────────┴────┘│└────────┴─────┘│└────────┴─────┘│</a:t>
            </a:r>
            <a:br>
              <a:rPr lang="en-GB" sz="1600" dirty="0">
                <a:latin typeface="APL385 Unicode" panose="020B0709000202000203" pitchFamily="49" charset="0"/>
              </a:rPr>
            </a:br>
            <a:r>
              <a:rPr lang="en-GB" sz="1600" dirty="0">
                <a:latin typeface="APL385 Unicode" panose="020B0709000202000203" pitchFamily="49" charset="0"/>
              </a:rPr>
              <a:t>└───────────────┴────────────────┴────────────────┘</a:t>
            </a:r>
          </a:p>
          <a:p>
            <a:pPr marL="0" indent="0">
              <a:buNone/>
            </a:pPr>
            <a:r>
              <a:rPr lang="en-GB" sz="1600" dirty="0">
                <a:latin typeface="APL385 Unicode" panose="020B0709000202000203" pitchFamily="49" charset="0"/>
              </a:rPr>
              <a:t>      F.(B1 B2 B3).(</a:t>
            </a:r>
            <a:r>
              <a:rPr lang="en-GB" sz="1600" dirty="0" err="1">
                <a:latin typeface="APL385 Unicode" panose="020B0709000202000203" pitchFamily="49" charset="0"/>
              </a:rPr>
              <a:t>Posn</a:t>
            </a:r>
            <a:r>
              <a:rPr lang="en-GB" sz="1600" dirty="0">
                <a:latin typeface="APL385 Unicode" panose="020B0709000202000203" pitchFamily="49" charset="0"/>
              </a:rPr>
              <a:t>[1]←50)</a:t>
            </a:r>
          </a:p>
          <a:p>
            <a:pPr marL="0" indent="0">
              <a:buNone/>
            </a:pPr>
            <a:endParaRPr lang="en-GB" sz="16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0200" y="2823594"/>
            <a:ext cx="3829050" cy="12192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14555" y="2809494"/>
            <a:ext cx="3829050" cy="121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17493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More Arrays of Objects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XL←⎕NEW '</a:t>
            </a:r>
            <a:r>
              <a:rPr lang="en-GB" sz="1400" dirty="0" err="1">
                <a:latin typeface="APL385 Unicode" panose="020B0709000202000203" pitchFamily="49" charset="0"/>
              </a:rPr>
              <a:t>OleClient</a:t>
            </a:r>
            <a:r>
              <a:rPr lang="en-GB" sz="1400" dirty="0">
                <a:latin typeface="APL385 Unicode" panose="020B0709000202000203" pitchFamily="49" charset="0"/>
              </a:rPr>
              <a:t>' (⊂'</a:t>
            </a:r>
            <a:r>
              <a:rPr lang="en-GB" sz="1400" dirty="0" err="1">
                <a:latin typeface="APL385 Unicode" panose="020B0709000202000203" pitchFamily="49" charset="0"/>
              </a:rPr>
              <a:t>ClassName</a:t>
            </a:r>
            <a:r>
              <a:rPr lang="en-GB" sz="1400" dirty="0">
                <a:latin typeface="APL385 Unicode" panose="020B0709000202000203" pitchFamily="49" charset="0"/>
              </a:rPr>
              <a:t>' '</a:t>
            </a:r>
            <a:r>
              <a:rPr lang="en-GB" sz="1400" dirty="0" err="1">
                <a:latin typeface="APL385 Unicode" panose="020B0709000202000203" pitchFamily="49" charset="0"/>
              </a:rPr>
              <a:t>Excel.Application</a:t>
            </a:r>
            <a:r>
              <a:rPr lang="en-GB" sz="1400" dirty="0">
                <a:latin typeface="APL385 Unicode" panose="020B0709000202000203" pitchFamily="49" charset="0"/>
              </a:rPr>
              <a:t>')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</a:t>
            </a:r>
            <a:r>
              <a:rPr lang="en-GB" sz="1400" dirty="0" err="1">
                <a:latin typeface="APL385 Unicode" panose="020B0709000202000203" pitchFamily="49" charset="0"/>
              </a:rPr>
              <a:t>cities←XL.Workbooks.Open</a:t>
            </a:r>
            <a:r>
              <a:rPr lang="en-GB" sz="1400" dirty="0">
                <a:latin typeface="APL385 Unicode" panose="020B0709000202000203" pitchFamily="49" charset="0"/>
              </a:rPr>
              <a:t> ⊂'c:\...\cities.xls'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sheets←⌷</a:t>
            </a:r>
            <a:r>
              <a:rPr lang="en-GB" sz="1400" dirty="0" err="1">
                <a:latin typeface="APL385 Unicode" panose="020B0709000202000203" pitchFamily="49" charset="0"/>
              </a:rPr>
              <a:t>cities.Sheets</a:t>
            </a:r>
            <a:r>
              <a:rPr lang="en-GB" sz="1400" dirty="0">
                <a:latin typeface="APL385 Unicode" panose="020B0709000202000203" pitchFamily="49" charset="0"/>
              </a:rPr>
              <a:t> ⍝ Sheets collection as an array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</a:t>
            </a:r>
            <a:r>
              <a:rPr lang="en-GB" sz="1400" dirty="0" err="1">
                <a:latin typeface="APL385 Unicode" panose="020B0709000202000203" pitchFamily="49" charset="0"/>
              </a:rPr>
              <a:t>sheets.Name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┌─┬──┬──┐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│D│DK│UK│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└─┴──┴──┘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     sheets.UsedRange.Value2</a:t>
            </a:r>
          </a:p>
          <a:p>
            <a:pPr marL="0" indent="0">
              <a:buNone/>
            </a:pPr>
            <a:r>
              <a:rPr lang="en-GB" sz="1400" dirty="0">
                <a:latin typeface="APL385 Unicode" panose="020B0709000202000203" pitchFamily="49" charset="0"/>
              </a:rPr>
              <a:t>┌──────────────────┬───────────────────┬───────────────────────┐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│┌─────────┬──────┐│┌──────────┬──────┐│┌──────────────┬──────┐│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││Germany  │82.4  │││Denmark   │5.4   │││United Kingdom│60.2  ││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│├─────────┼──────┤│├──────────┼──────┤│├──────────────┼──────┤│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││Berlin   │3.4   │││Copenhagen│2     │││London        │7     ││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│├─────────┼──────┤│├──────────┼──────┤│├──────────────┼──────┤│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││</a:t>
            </a:r>
            <a:r>
              <a:rPr lang="en-GB" sz="1400" dirty="0" err="1">
                <a:latin typeface="APL385 Unicode" panose="020B0709000202000203" pitchFamily="49" charset="0"/>
              </a:rPr>
              <a:t>München</a:t>
            </a:r>
            <a:r>
              <a:rPr lang="en-GB" sz="1400" dirty="0">
                <a:latin typeface="APL385 Unicode" panose="020B0709000202000203" pitchFamily="49" charset="0"/>
              </a:rPr>
              <a:t>  │1.2   │││</a:t>
            </a:r>
            <a:r>
              <a:rPr lang="en-GB" sz="1400" dirty="0" err="1">
                <a:latin typeface="APL385 Unicode" panose="020B0709000202000203" pitchFamily="49" charset="0"/>
              </a:rPr>
              <a:t>Helsingør</a:t>
            </a:r>
            <a:r>
              <a:rPr lang="en-GB" sz="1400" dirty="0">
                <a:latin typeface="APL385 Unicode" panose="020B0709000202000203" pitchFamily="49" charset="0"/>
              </a:rPr>
              <a:t> │0.03  │││Birmingham    │1     ││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│├─────────┼──────┤│└──────────┴──────┘│├──────────────┼──────┤│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││Stuttgart│0.5   ││                   ││Basingstoke   │0.1   ││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│└─────────┴──────┘│                   │└──────────────┴──────┘│</a:t>
            </a:r>
            <a:br>
              <a:rPr lang="en-GB" sz="1400" dirty="0">
                <a:latin typeface="APL385 Unicode" panose="020B0709000202000203" pitchFamily="49" charset="0"/>
              </a:rPr>
            </a:br>
            <a:r>
              <a:rPr lang="en-GB" sz="1400" dirty="0">
                <a:latin typeface="APL385 Unicode" panose="020B0709000202000203" pitchFamily="49" charset="0"/>
              </a:rPr>
              <a:t>└──────────────────┴───────────────────┴───────────────────────┘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600" y="60325"/>
            <a:ext cx="10055854" cy="6721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5726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Parallel Execution of APL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a-DK" dirty="0"/>
              <a:t>Use vector instructions (SSE etc)</a:t>
            </a:r>
          </a:p>
          <a:p>
            <a:r>
              <a:rPr lang="da-DK" dirty="0"/>
              <a:t>Multithread primitives</a:t>
            </a:r>
          </a:p>
          <a:p>
            <a:pPr lvl="1"/>
            <a:r>
              <a:rPr lang="da-DK" dirty="0"/>
              <a:t>Done some scalar dyadic functions</a:t>
            </a:r>
          </a:p>
          <a:p>
            <a:pPr lvl="1"/>
            <a:r>
              <a:rPr lang="da-DK" dirty="0"/>
              <a:t>Need to look at operators and trains</a:t>
            </a:r>
          </a:p>
          <a:p>
            <a:r>
              <a:rPr lang="da-DK" dirty="0"/>
              <a:t>Compile to Parallel Hardware</a:t>
            </a:r>
          </a:p>
          <a:p>
            <a:pPr lvl="1"/>
            <a:r>
              <a:rPr lang="da-DK" dirty="0"/>
              <a:t>Aaron Hsu at Indiana University: co-dfns compiler</a:t>
            </a:r>
          </a:p>
          <a:p>
            <a:pPr lvl="1"/>
            <a:r>
              <a:rPr lang="da-DK" dirty="0"/>
              <a:t>HyperFit / University of Copenhagen: APL to Futhark</a:t>
            </a:r>
          </a:p>
          <a:p>
            <a:pPr lvl="1"/>
            <a:r>
              <a:rPr lang="da-DK" dirty="0"/>
              <a:t>Bernecky / Scholz @ Herriot Watt: Single Assignment C</a:t>
            </a:r>
          </a:p>
          <a:p>
            <a:r>
              <a:rPr lang="da-DK" dirty="0"/>
              <a:t>Introduce Asynchronous Features into Language</a:t>
            </a:r>
          </a:p>
          <a:p>
            <a:pPr lvl="1"/>
            <a:r>
              <a:rPr lang="da-DK" dirty="0"/>
              <a:t>Futures and Isolates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07211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Compilers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Compiler projects are very exciting and will make APL competitive in new areas</a:t>
            </a:r>
          </a:p>
          <a:p>
            <a:pPr lvl="1"/>
            <a:r>
              <a:rPr lang="da-DK" dirty="0"/>
              <a:t>Image manipulation</a:t>
            </a:r>
          </a:p>
          <a:p>
            <a:pPr lvl="1"/>
            <a:r>
              <a:rPr lang="da-DK" dirty="0"/>
              <a:t>Fluid dynamics-style applications</a:t>
            </a:r>
          </a:p>
          <a:p>
            <a:r>
              <a:rPr lang="da-DK" dirty="0"/>
              <a:t>But not all applications are ”data parallel”</a:t>
            </a:r>
          </a:p>
          <a:p>
            <a:r>
              <a:rPr lang="da-DK" dirty="0"/>
              <a:t>And compilers sometimes put unpleasant constraints on the users </a:t>
            </a:r>
            <a:r>
              <a:rPr lang="da-DK" dirty="0">
                <a:sym typeface="Wingdings" panose="05000000000000000000" pitchFamily="2" charset="2"/>
              </a:rPr>
              <a:t></a:t>
            </a:r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5389299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Interpreter Needs Help...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a-DK" sz="2400" dirty="0"/>
              <a:t>APL is SIMD at the core</a:t>
            </a:r>
          </a:p>
          <a:p>
            <a:r>
              <a:rPr lang="da-DK" sz="2400" dirty="0"/>
              <a:t>But parallelising sequences of SIMD instructions is hard</a:t>
            </a:r>
          </a:p>
          <a:p>
            <a:pPr lvl="1"/>
            <a:r>
              <a:rPr lang="da-DK" sz="2000" dirty="0"/>
              <a:t>We have parallel cores, but they don’t have parallel access to memory</a:t>
            </a:r>
          </a:p>
          <a:p>
            <a:pPr lvl="1"/>
            <a:endParaRPr lang="da-DK" sz="2000" dirty="0"/>
          </a:p>
          <a:p>
            <a:r>
              <a:rPr lang="da-DK" sz="2400" dirty="0"/>
              <a:t>The user has the knowledge which is hard to deduce throught static analysis of APL: </a:t>
            </a:r>
          </a:p>
          <a:p>
            <a:pPr lvl="1"/>
            <a:r>
              <a:rPr lang="da-DK" sz="2000" dirty="0"/>
              <a:t>Array size vs number of parallel threads</a:t>
            </a:r>
          </a:p>
          <a:p>
            <a:pPr lvl="1"/>
            <a:r>
              <a:rPr lang="da-DK" sz="2000" dirty="0"/>
              <a:t>Side effects (or lack thereof)</a:t>
            </a:r>
          </a:p>
          <a:p>
            <a:r>
              <a:rPr lang="da-DK" sz="2400" dirty="0"/>
              <a:t>(S)he can help make decisions on when to fork and collect</a:t>
            </a:r>
          </a:p>
          <a:p>
            <a:endParaRPr lang="da-DK" sz="2400" dirty="0"/>
          </a:p>
          <a:p>
            <a:r>
              <a:rPr lang="da-DK" sz="2400" dirty="0"/>
              <a:t>Conclusion: We need new language features to allow the user to express optionally asynchronous parts of algorithms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74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Comments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dirty="0"/>
              <a:t>The ”lamp” symbol (</a:t>
            </a:r>
            <a:r>
              <a:rPr lang="da-DK" dirty="0">
                <a:latin typeface="APL385 Unicode" panose="020B0709000202000203" pitchFamily="49" charset="0"/>
              </a:rPr>
              <a:t>⍝</a:t>
            </a:r>
            <a:r>
              <a:rPr lang="da-DK" dirty="0"/>
              <a:t>) indicates the beginning of a comment: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    2×3 ⍝ two times three</a:t>
            </a:r>
          </a:p>
          <a:p>
            <a:pPr marL="0" indent="0">
              <a:buNone/>
            </a:pPr>
            <a:r>
              <a:rPr lang="da-DK" dirty="0">
                <a:latin typeface="APL385 Unicode" panose="020B0709000202000203" pitchFamily="49" charset="0"/>
              </a:rPr>
              <a:t>6</a:t>
            </a:r>
            <a:endParaRPr lang="en-GB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pic>
        <p:nvPicPr>
          <p:cNvPr id="2050" name="Picture 2" descr="Image result for miners la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3955618"/>
            <a:ext cx="4464496" cy="28462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0083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Futures and Isolates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800" dirty="0"/>
              <a:t>Goal: Allow the APL user to explicitly express parallelism / asynchronicty in a natural way</a:t>
            </a:r>
          </a:p>
          <a:p>
            <a:r>
              <a:rPr lang="da-DK" sz="2800" dirty="0"/>
              <a:t>In the interpreter, futures and isolates enable </a:t>
            </a:r>
            <a:r>
              <a:rPr lang="da-DK" sz="2800" dirty="0" err="1"/>
              <a:t>coarse-grained</a:t>
            </a:r>
            <a:r>
              <a:rPr lang="da-DK" sz="2800" dirty="0"/>
              <a:t> </a:t>
            </a:r>
            <a:r>
              <a:rPr lang="da-DK" sz="2800" i="1" dirty="0" err="1"/>
              <a:t>task</a:t>
            </a:r>
            <a:r>
              <a:rPr lang="da-DK" sz="2800" dirty="0"/>
              <a:t> parallelism</a:t>
            </a:r>
          </a:p>
          <a:p>
            <a:pPr lvl="1"/>
            <a:r>
              <a:rPr lang="da-DK" sz="2400" dirty="0" err="1"/>
              <a:t>Tasks</a:t>
            </a:r>
            <a:r>
              <a:rPr lang="da-DK" sz="2400" dirty="0"/>
              <a:t> with a </a:t>
            </a:r>
            <a:r>
              <a:rPr lang="da-DK" sz="2400" dirty="0" err="1"/>
              <a:t>duration</a:t>
            </a:r>
            <a:r>
              <a:rPr lang="da-DK" sz="2400" dirty="0"/>
              <a:t> of at </a:t>
            </a:r>
            <a:r>
              <a:rPr lang="da-DK" sz="2400" dirty="0" err="1"/>
              <a:t>least</a:t>
            </a:r>
            <a:r>
              <a:rPr lang="da-DK" sz="2400" dirty="0"/>
              <a:t> 100ms</a:t>
            </a:r>
          </a:p>
          <a:p>
            <a:r>
              <a:rPr lang="da-DK" sz="2800" dirty="0"/>
              <a:t>In a compiler, futures can be used to express fine-grained </a:t>
            </a:r>
            <a:r>
              <a:rPr lang="da-DK" sz="2800" i="1" dirty="0"/>
              <a:t>data</a:t>
            </a:r>
            <a:r>
              <a:rPr lang="da-DK" sz="2800" dirty="0"/>
              <a:t> parallelism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5245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Isolates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An </a:t>
            </a:r>
            <a:r>
              <a:rPr lang="da-DK" b="1" i="1" dirty="0"/>
              <a:t>Isolate</a:t>
            </a:r>
            <a:r>
              <a:rPr lang="da-DK" dirty="0"/>
              <a:t> tastes, smells, looks like a Dyalog namespace, except that...</a:t>
            </a:r>
          </a:p>
          <a:p>
            <a:r>
              <a:rPr lang="da-DK" dirty="0"/>
              <a:t>Expressions executed </a:t>
            </a:r>
            <a:r>
              <a:rPr lang="da-DK" b="1" i="1" dirty="0"/>
              <a:t>in the isolate </a:t>
            </a:r>
            <a:r>
              <a:rPr lang="da-DK" dirty="0"/>
              <a:t>run in a separate process from the main interpreter thread (”in parallel”)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2391296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Isolate Example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da-DK" dirty="0"/>
          </a:p>
        </p:txBody>
      </p:sp>
      <p:sp>
        <p:nvSpPr>
          <p:cNvPr id="4" name="Oval 3"/>
          <p:cNvSpPr/>
          <p:nvPr/>
        </p:nvSpPr>
        <p:spPr bwMode="auto">
          <a:xfrm>
            <a:off x="2174954" y="1815005"/>
            <a:ext cx="3917911" cy="2736304"/>
          </a:xfrm>
          <a:prstGeom prst="ellipse">
            <a:avLst/>
          </a:prstGeom>
          <a:solidFill>
            <a:schemeClr val="tx2">
              <a:lumMod val="20000"/>
              <a:lumOff val="8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8" name="Chord 7"/>
          <p:cNvSpPr/>
          <p:nvPr/>
        </p:nvSpPr>
        <p:spPr bwMode="auto">
          <a:xfrm flipH="1">
            <a:off x="3205982" y="3183157"/>
            <a:ext cx="1855853" cy="2315334"/>
          </a:xfrm>
          <a:prstGeom prst="chord">
            <a:avLst>
              <a:gd name="adj1" fmla="val 21418589"/>
              <a:gd name="adj2" fmla="val 10994542"/>
            </a:avLst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7" name="Chord 6"/>
          <p:cNvSpPr/>
          <p:nvPr/>
        </p:nvSpPr>
        <p:spPr bwMode="auto">
          <a:xfrm flipH="1">
            <a:off x="4767242" y="2945866"/>
            <a:ext cx="1649647" cy="2104849"/>
          </a:xfrm>
          <a:prstGeom prst="chord">
            <a:avLst>
              <a:gd name="adj1" fmla="val 1131296"/>
              <a:gd name="adj2" fmla="val 14370271"/>
            </a:avLst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5" name="Chord 4"/>
          <p:cNvSpPr/>
          <p:nvPr/>
        </p:nvSpPr>
        <p:spPr bwMode="auto">
          <a:xfrm>
            <a:off x="1958930" y="2953700"/>
            <a:ext cx="1794961" cy="2104849"/>
          </a:xfrm>
          <a:prstGeom prst="chord">
            <a:avLst>
              <a:gd name="adj1" fmla="val 1131296"/>
              <a:gd name="adj2" fmla="val 13650061"/>
            </a:avLst>
          </a:prstGeom>
          <a:solidFill>
            <a:schemeClr val="accent1">
              <a:lumMod val="60000"/>
              <a:lumOff val="4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18138" y="4135219"/>
            <a:ext cx="1476544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>
                <a:latin typeface="APL385 Unicode" pitchFamily="49" charset="0"/>
              </a:rPr>
              <a:t>X←1 2 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753891" y="4607239"/>
            <a:ext cx="1178149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>
                <a:latin typeface="APL385 Unicode" pitchFamily="49" charset="0"/>
              </a:rPr>
              <a:t>X←4 5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50719" y="4069519"/>
            <a:ext cx="11521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000" b="1" dirty="0">
                <a:latin typeface="APL385 Unicode" pitchFamily="49" charset="0"/>
              </a:rPr>
              <a:t>X←6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2272626" y="2216669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>
                <a:latin typeface="APL385 Unicode" pitchFamily="49" charset="0"/>
              </a:rPr>
              <a:t>  I3←isolate.New¨3⍴⊂''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2272626" y="2798436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>
                <a:latin typeface="APL385 Unicode" pitchFamily="49" charset="0"/>
              </a:rPr>
              <a:t>  I3.({(+⌿⍵)÷≢⍵}</a:t>
            </a:r>
            <a:r>
              <a:rPr lang="da-DK" sz="1900" b="1" dirty="0">
                <a:solidFill>
                  <a:srgbClr val="333333"/>
                </a:solidFill>
                <a:latin typeface="APL385 Unicode" pitchFamily="49" charset="0"/>
              </a:rPr>
              <a:t>X)</a:t>
            </a:r>
            <a:endParaRPr lang="da-DK" sz="1900" b="1" dirty="0">
              <a:latin typeface="APL385 Unicode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72626" y="2519023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>
                <a:latin typeface="APL385 Unicode" pitchFamily="49" charset="0"/>
              </a:rPr>
              <a:t>  I3.X←(1 2 3)(4 5)6  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2323466" y="3133085"/>
            <a:ext cx="4209063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1900" b="1" dirty="0">
                <a:solidFill>
                  <a:srgbClr val="333333"/>
                </a:solidFill>
                <a:latin typeface="APL385 Unicode" pitchFamily="49" charset="0"/>
              </a:rPr>
              <a:t>2 4.5 6</a:t>
            </a:r>
            <a:endParaRPr lang="da-DK" sz="1900" b="1" dirty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74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7" presetClass="emph" presetSubtype="0" fill="remove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45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46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47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48" dur="250" autoRev="1" fill="remove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0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1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2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3" dur="250" autoRev="1" fill="remove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7" presetClass="emph" presetSubtype="0" fill="remove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55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animClr clrSpc="rgb" dir="cw">
                                      <p:cBhvr>
                                        <p:cTn id="56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FF0000"/>
                                      </p:to>
                                    </p:animClr>
                                    <p:set>
                                      <p:cBhvr>
                                        <p:cTn id="57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58" dur="250" autoRev="1" fill="remove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5" grpId="0" animBg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4" grpId="0"/>
      <p:bldP spid="15" grpId="0"/>
      <p:bldP spid="16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Futures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528" y="2204864"/>
            <a:ext cx="8363272" cy="3921299"/>
          </a:xfrm>
        </p:spPr>
        <p:txBody>
          <a:bodyPr>
            <a:normAutofit/>
          </a:bodyPr>
          <a:lstStyle/>
          <a:p>
            <a:r>
              <a:rPr lang="da-DK" sz="2400" dirty="0"/>
              <a:t>The result of an expression executed in an Isolate is a </a:t>
            </a:r>
            <a:r>
              <a:rPr lang="da-DK" sz="2400" b="1" i="1" dirty="0"/>
              <a:t>Future</a:t>
            </a:r>
          </a:p>
          <a:p>
            <a:r>
              <a:rPr lang="da-DK" sz="2400" dirty="0"/>
              <a:t>Futures can be passed as arguments to functions without blocking</a:t>
            </a:r>
          </a:p>
          <a:p>
            <a:r>
              <a:rPr lang="da-DK" sz="2400" dirty="0"/>
              <a:t>Structural functions can work on arrays containing futures without blocking</a:t>
            </a:r>
          </a:p>
          <a:p>
            <a:r>
              <a:rPr lang="da-DK" sz="2400" dirty="0"/>
              <a:t>Primitives which need to reference the </a:t>
            </a:r>
            <a:r>
              <a:rPr lang="da-DK" sz="2400" b="1" i="1" dirty="0"/>
              <a:t>value</a:t>
            </a:r>
            <a:r>
              <a:rPr lang="da-DK" sz="2400" dirty="0"/>
              <a:t> will block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4144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</a:t>
            </a:r>
            <a:r>
              <a:rPr lang="da-DK" i="1" dirty="0"/>
              <a:t>Parallel</a:t>
            </a:r>
            <a:r>
              <a:rPr lang="da-DK" dirty="0"/>
              <a:t> Operator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a-DK" sz="1800" dirty="0"/>
              <a:t>Monadic operator </a:t>
            </a:r>
            <a:r>
              <a:rPr lang="da-DK" sz="1800" i="1" dirty="0"/>
              <a:t>parallel</a:t>
            </a:r>
            <a:r>
              <a:rPr lang="da-DK" sz="1800" dirty="0"/>
              <a:t> (</a:t>
            </a:r>
            <a:r>
              <a:rPr lang="da-DK" sz="1800" dirty="0">
                <a:latin typeface="APL385 Unicode" panose="020B0709000202000203" pitchFamily="49" charset="0"/>
              </a:rPr>
              <a:t>∥</a:t>
            </a:r>
            <a:r>
              <a:rPr lang="da-DK" sz="1800" dirty="0"/>
              <a:t>) derives a function which:</a:t>
            </a:r>
          </a:p>
          <a:p>
            <a:pPr>
              <a:buFontTx/>
              <a:buChar char="-"/>
            </a:pPr>
            <a:r>
              <a:rPr lang="da-DK" sz="1800" dirty="0"/>
              <a:t>creates an empty isolate</a:t>
            </a:r>
          </a:p>
          <a:p>
            <a:pPr>
              <a:buFontTx/>
              <a:buChar char="-"/>
            </a:pPr>
            <a:r>
              <a:rPr lang="da-DK" sz="1800" dirty="0" err="1"/>
              <a:t>executes</a:t>
            </a:r>
            <a:r>
              <a:rPr lang="da-DK" sz="1800" dirty="0"/>
              <a:t> the operand </a:t>
            </a:r>
            <a:r>
              <a:rPr lang="da-DK" sz="1800" dirty="0" err="1"/>
              <a:t>inside</a:t>
            </a:r>
            <a:r>
              <a:rPr lang="da-DK" sz="1800" dirty="0"/>
              <a:t> the </a:t>
            </a:r>
            <a:r>
              <a:rPr lang="da-DK" sz="1800" dirty="0" err="1"/>
              <a:t>isolate</a:t>
            </a:r>
            <a:endParaRPr lang="da-DK" sz="1800" dirty="0"/>
          </a:p>
          <a:p>
            <a:pPr>
              <a:buFontTx/>
              <a:buChar char="-"/>
            </a:pPr>
            <a:r>
              <a:rPr lang="da-DK" sz="1800" dirty="0"/>
              <a:t>returns a future (and discards the isolate when no longer needed)</a:t>
            </a:r>
            <a:br>
              <a:rPr lang="da-DK" sz="1600" dirty="0"/>
            </a:br>
            <a:endParaRPr lang="da-DK" sz="1200" dirty="0"/>
          </a:p>
          <a:p>
            <a:pPr marL="0" indent="0">
              <a:buNone/>
            </a:pPr>
            <a:r>
              <a:rPr lang="da-DK" sz="1600" dirty="0">
                <a:latin typeface="APL385 Unicode" pitchFamily="49" charset="0"/>
              </a:rPr>
              <a:t>   sums←{+/⍳⍵}</a:t>
            </a:r>
            <a:r>
              <a:rPr lang="da-DK" sz="1600" b="1" dirty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600" dirty="0">
                <a:latin typeface="APL385 Unicode" pitchFamily="49" charset="0"/>
              </a:rPr>
              <a:t>¨⍳100 ⍝ returns 100 futures - IMMEDIATELY</a:t>
            </a:r>
          </a:p>
          <a:p>
            <a:pPr marL="0" indent="0">
              <a:buNone/>
            </a:pPr>
            <a:r>
              <a:rPr lang="da-DK" sz="1600" dirty="0">
                <a:latin typeface="APL385 Unicode" pitchFamily="49" charset="0"/>
              </a:rPr>
              <a:t>   ≢sums ⍝ structural functions do not ”realize” futures</a:t>
            </a:r>
            <a:br>
              <a:rPr lang="da-DK" sz="1600" dirty="0">
                <a:latin typeface="APL385 Unicode" pitchFamily="49" charset="0"/>
              </a:rPr>
            </a:br>
            <a:r>
              <a:rPr lang="da-DK" sz="1600" dirty="0">
                <a:latin typeface="APL385 Unicode" pitchFamily="49" charset="0"/>
              </a:rPr>
              <a:t>100</a:t>
            </a:r>
          </a:p>
          <a:p>
            <a:pPr marL="0" indent="0">
              <a:buNone/>
            </a:pPr>
            <a:r>
              <a:rPr lang="da-DK" sz="1600" dirty="0">
                <a:latin typeface="APL385 Unicode" pitchFamily="49" charset="0"/>
              </a:rPr>
              <a:t>   ≢partitions←(100⍴25↑1)⊂sums ⍝ </a:t>
            </a:r>
            <a:r>
              <a:rPr lang="da-DK" sz="1600" dirty="0" err="1">
                <a:latin typeface="APL385 Unicode" pitchFamily="49" charset="0"/>
              </a:rPr>
              <a:t>Partitioned</a:t>
            </a:r>
            <a:r>
              <a:rPr lang="da-DK" sz="1600" dirty="0">
                <a:latin typeface="APL385 Unicode" pitchFamily="49" charset="0"/>
              </a:rPr>
              <a:t> </a:t>
            </a:r>
            <a:r>
              <a:rPr lang="da-DK" sz="1600" dirty="0" err="1">
                <a:latin typeface="APL385 Unicode" pitchFamily="49" charset="0"/>
              </a:rPr>
              <a:t>Enclose</a:t>
            </a:r>
            <a:endParaRPr lang="da-DK" sz="16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600" dirty="0">
                <a:latin typeface="APL385 Unicode" pitchFamily="49" charset="0"/>
              </a:rPr>
              <a:t>4</a:t>
            </a:r>
          </a:p>
          <a:p>
            <a:pPr marL="0" indent="0">
              <a:buNone/>
            </a:pPr>
            <a:r>
              <a:rPr lang="da-DK" sz="1600" dirty="0">
                <a:latin typeface="APL385 Unicode" pitchFamily="49" charset="0"/>
              </a:rPr>
              <a:t>   ≢¨partitions ⍝ 4 </a:t>
            </a:r>
            <a:r>
              <a:rPr lang="da-DK" sz="1600" dirty="0" err="1">
                <a:latin typeface="APL385 Unicode" pitchFamily="49" charset="0"/>
              </a:rPr>
              <a:t>groups</a:t>
            </a:r>
            <a:r>
              <a:rPr lang="da-DK" sz="1600" dirty="0">
                <a:latin typeface="APL385 Unicode" pitchFamily="49" charset="0"/>
              </a:rPr>
              <a:t>, </a:t>
            </a:r>
            <a:r>
              <a:rPr lang="da-DK" sz="1600" dirty="0" err="1">
                <a:latin typeface="APL385 Unicode" pitchFamily="49" charset="0"/>
              </a:rPr>
              <a:t>each</a:t>
            </a:r>
            <a:r>
              <a:rPr lang="da-DK" sz="1600" dirty="0">
                <a:latin typeface="APL385 Unicode" pitchFamily="49" charset="0"/>
              </a:rPr>
              <a:t> containing 25 futures</a:t>
            </a:r>
            <a:br>
              <a:rPr lang="da-DK" sz="1600" dirty="0">
                <a:latin typeface="APL385 Unicode" pitchFamily="49" charset="0"/>
              </a:rPr>
            </a:br>
            <a:r>
              <a:rPr lang="da-DK" sz="1600" dirty="0">
                <a:latin typeface="APL385 Unicode" pitchFamily="49" charset="0"/>
              </a:rPr>
              <a:t>25 25 25 25</a:t>
            </a:r>
          </a:p>
          <a:p>
            <a:pPr marL="0" indent="0">
              <a:buNone/>
            </a:pPr>
            <a:r>
              <a:rPr lang="da-DK" sz="1600" dirty="0">
                <a:latin typeface="APL385 Unicode" pitchFamily="49" charset="0"/>
              </a:rPr>
              <a:t>   +/ +/</a:t>
            </a:r>
            <a:r>
              <a:rPr lang="da-DK" sz="1600" b="1" dirty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600" dirty="0">
                <a:latin typeface="APL385 Unicode" pitchFamily="49" charset="0"/>
              </a:rPr>
              <a:t>¨partitions ⍝ 4 parallel +/’es</a:t>
            </a:r>
            <a:br>
              <a:rPr lang="da-DK" sz="1600" dirty="0">
                <a:latin typeface="APL385 Unicode" pitchFamily="49" charset="0"/>
              </a:rPr>
            </a:br>
            <a:r>
              <a:rPr lang="da-DK" sz="1600" dirty="0">
                <a:latin typeface="APL385 Unicode" pitchFamily="49" charset="0"/>
              </a:rPr>
              <a:t>171700</a:t>
            </a:r>
          </a:p>
          <a:p>
            <a:pPr marL="0" indent="0">
              <a:buNone/>
            </a:pPr>
            <a:endParaRPr lang="da-DK" sz="1200" dirty="0">
              <a:latin typeface="APL385 Unicode" pitchFamily="49" charset="0"/>
            </a:endParaRPr>
          </a:p>
          <a:p>
            <a:pPr marL="0" indent="0">
              <a:buNone/>
            </a:pPr>
            <a:r>
              <a:rPr lang="da-DK" sz="1600" dirty="0"/>
              <a:t>(We </a:t>
            </a:r>
            <a:r>
              <a:rPr lang="da-DK" sz="1600" dirty="0" err="1"/>
              <a:t>used</a:t>
            </a:r>
            <a:r>
              <a:rPr lang="da-DK" sz="1600" dirty="0"/>
              <a:t> 1+4+100 parallel threads to compute the end </a:t>
            </a:r>
            <a:r>
              <a:rPr lang="da-DK" sz="1600" dirty="0" err="1"/>
              <a:t>result</a:t>
            </a:r>
            <a:r>
              <a:rPr lang="da-DK" sz="1600" dirty="0"/>
              <a:t>)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da-DK" dirty="0"/>
          </a:p>
        </p:txBody>
      </p:sp>
      <p:cxnSp>
        <p:nvCxnSpPr>
          <p:cNvPr id="8" name="Straight Arrow Connector 7"/>
          <p:cNvCxnSpPr/>
          <p:nvPr/>
        </p:nvCxnSpPr>
        <p:spPr bwMode="auto">
          <a:xfrm flipV="1">
            <a:off x="1922215" y="3284984"/>
            <a:ext cx="273521" cy="2160240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 flipH="1" flipV="1">
            <a:off x="1475657" y="5085185"/>
            <a:ext cx="78627" cy="345496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Connector 26"/>
          <p:cNvCxnSpPr/>
          <p:nvPr/>
        </p:nvCxnSpPr>
        <p:spPr bwMode="auto">
          <a:xfrm flipH="1" flipV="1">
            <a:off x="1037898" y="4962995"/>
            <a:ext cx="216023" cy="467686"/>
          </a:xfrm>
          <a:prstGeom prst="line">
            <a:avLst/>
          </a:prstGeom>
          <a:solidFill>
            <a:schemeClr val="accent1"/>
          </a:solidFill>
          <a:ln w="25400" cap="flat" cmpd="sng" algn="ctr">
            <a:solidFill>
              <a:srgbClr val="FFC000"/>
            </a:solidFill>
            <a:prstDash val="solid"/>
            <a:round/>
            <a:headEnd type="none" w="med" len="med"/>
            <a:tailEnd type="triangl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4688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i="1" dirty="0" err="1"/>
              <a:t>Deterministic</a:t>
            </a:r>
            <a:r>
              <a:rPr lang="da-DK" dirty="0"/>
              <a:t> </a:t>
            </a:r>
            <a:r>
              <a:rPr lang="da-DK" dirty="0" err="1"/>
              <a:t>Parallelism</a:t>
            </a:r>
            <a:endParaRPr lang="da-DK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1600" dirty="0" err="1"/>
              <a:t>Inserting</a:t>
            </a:r>
            <a:r>
              <a:rPr lang="da-DK" sz="1600" dirty="0"/>
              <a:t> or </a:t>
            </a:r>
            <a:r>
              <a:rPr lang="da-DK" sz="1600" dirty="0" err="1"/>
              <a:t>removing</a:t>
            </a:r>
            <a:r>
              <a:rPr lang="da-DK" sz="1600" dirty="0"/>
              <a:t> Parallel operators </a:t>
            </a:r>
            <a:r>
              <a:rPr lang="da-DK" sz="1600" dirty="0" err="1"/>
              <a:t>does</a:t>
            </a:r>
            <a:r>
              <a:rPr lang="da-DK" sz="1600" dirty="0"/>
              <a:t> not </a:t>
            </a:r>
            <a:r>
              <a:rPr lang="da-DK" sz="1600" dirty="0" err="1"/>
              <a:t>change</a:t>
            </a:r>
            <a:r>
              <a:rPr lang="da-DK" sz="1600" dirty="0"/>
              <a:t> the </a:t>
            </a:r>
            <a:r>
              <a:rPr lang="da-DK" sz="1600" dirty="0" err="1"/>
              <a:t>meaning</a:t>
            </a:r>
            <a:r>
              <a:rPr lang="da-DK" sz="1600" dirty="0"/>
              <a:t> of the </a:t>
            </a:r>
            <a:r>
              <a:rPr lang="da-DK" sz="1600" dirty="0" err="1"/>
              <a:t>code</a:t>
            </a:r>
            <a:r>
              <a:rPr lang="da-DK" sz="1600" dirty="0"/>
              <a:t>. Thus, </a:t>
            </a:r>
            <a:r>
              <a:rPr lang="da-DK" sz="1600" dirty="0" err="1"/>
              <a:t>parallelism</a:t>
            </a:r>
            <a:r>
              <a:rPr lang="da-DK" sz="1600" dirty="0"/>
              <a:t> </a:t>
            </a:r>
            <a:r>
              <a:rPr lang="da-DK" sz="1600" dirty="0" err="1"/>
              <a:t>does</a:t>
            </a:r>
            <a:r>
              <a:rPr lang="da-DK" sz="1600" dirty="0"/>
              <a:t> not </a:t>
            </a:r>
            <a:r>
              <a:rPr lang="da-DK" sz="1600" dirty="0" err="1"/>
              <a:t>interfere</a:t>
            </a:r>
            <a:r>
              <a:rPr lang="da-DK" sz="1600" dirty="0"/>
              <a:t> with the notation.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da-DK" dirty="0"/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1115615" y="2575325"/>
            <a:ext cx="4752529" cy="208882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800" kern="0" dirty="0">
                <a:latin typeface="APL385 Unicode" pitchFamily="49" charset="0"/>
              </a:rPr>
              <a:t>   sums←{+/⍳⍵}</a:t>
            </a:r>
            <a:r>
              <a:rPr lang="da-DK" sz="1800" b="1" kern="0" dirty="0">
                <a:solidFill>
                  <a:srgbClr val="FF0000"/>
                </a:solidFill>
                <a:latin typeface="APL385 Unicode" pitchFamily="49" charset="0"/>
              </a:rPr>
              <a:t> </a:t>
            </a:r>
            <a:r>
              <a:rPr lang="da-DK" sz="1800" kern="0" dirty="0">
                <a:latin typeface="APL385 Unicode" pitchFamily="49" charset="0"/>
              </a:rPr>
              <a:t>¨⍳100 </a:t>
            </a:r>
            <a:br>
              <a:rPr lang="da-DK" sz="1800" kern="0" dirty="0">
                <a:latin typeface="APL385 Unicode" pitchFamily="49" charset="0"/>
              </a:rPr>
            </a:br>
            <a:r>
              <a:rPr lang="da-DK" sz="1800" kern="0" dirty="0">
                <a:latin typeface="APL385 Unicode" pitchFamily="49" charset="0"/>
              </a:rPr>
              <a:t>   partitions←(100⍴25↑1)⊂sums</a:t>
            </a:r>
            <a:br>
              <a:rPr lang="da-DK" sz="1800" kern="0" dirty="0">
                <a:latin typeface="APL385 Unicode" pitchFamily="49" charset="0"/>
              </a:rPr>
            </a:br>
            <a:r>
              <a:rPr lang="da-DK" sz="1800" kern="0" dirty="0">
                <a:latin typeface="APL385 Unicode" pitchFamily="49" charset="0"/>
              </a:rPr>
              <a:t>   +/+/</a:t>
            </a:r>
            <a:r>
              <a:rPr lang="da-DK" sz="1800" b="1" kern="0" dirty="0">
                <a:solidFill>
                  <a:srgbClr val="FF0000"/>
                </a:solidFill>
                <a:latin typeface="APL385 Unicode" pitchFamily="49" charset="0"/>
              </a:rPr>
              <a:t> </a:t>
            </a:r>
            <a:r>
              <a:rPr lang="da-DK" sz="1800" kern="0" dirty="0">
                <a:latin typeface="APL385 Unicode" pitchFamily="49" charset="0"/>
              </a:rPr>
              <a:t>¨partitions</a:t>
            </a:r>
            <a:br>
              <a:rPr lang="da-DK" sz="1800" kern="0" dirty="0">
                <a:latin typeface="APL385 Unicode" pitchFamily="49" charset="0"/>
              </a:rPr>
            </a:br>
            <a:r>
              <a:rPr lang="da-DK" sz="1800" kern="0" dirty="0">
                <a:latin typeface="APL385 Unicode" pitchFamily="49" charset="0"/>
              </a:rPr>
              <a:t>171700</a:t>
            </a:r>
          </a:p>
          <a:p>
            <a:pPr marL="0" indent="0">
              <a:buFontTx/>
              <a:buNone/>
            </a:pPr>
            <a:endParaRPr lang="da-DK" sz="1400" kern="0" dirty="0">
              <a:latin typeface="APL385 Unicode" pitchFamily="49" charset="0"/>
            </a:endParaRPr>
          </a:p>
        </p:txBody>
      </p:sp>
      <p:sp>
        <p:nvSpPr>
          <p:cNvPr id="11" name="Content Placeholder 2"/>
          <p:cNvSpPr txBox="1">
            <a:spLocks/>
          </p:cNvSpPr>
          <p:nvPr/>
        </p:nvSpPr>
        <p:spPr>
          <a:xfrm>
            <a:off x="1110387" y="2575325"/>
            <a:ext cx="7632849" cy="2088827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800" kern="0" dirty="0">
                <a:latin typeface="APL385 Unicode" pitchFamily="49" charset="0"/>
              </a:rPr>
              <a:t>   sums←{+/⍳⍵}</a:t>
            </a:r>
            <a:r>
              <a:rPr lang="da-DK" sz="1800" b="1" kern="0" dirty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800" kern="0" dirty="0">
                <a:latin typeface="APL385 Unicode" pitchFamily="49" charset="0"/>
              </a:rPr>
              <a:t>¨⍳100</a:t>
            </a:r>
            <a:br>
              <a:rPr lang="da-DK" sz="1800" kern="0" dirty="0">
                <a:latin typeface="APL385 Unicode" pitchFamily="49" charset="0"/>
              </a:rPr>
            </a:br>
            <a:r>
              <a:rPr lang="da-DK" sz="1800" kern="0" dirty="0">
                <a:latin typeface="APL385 Unicode" pitchFamily="49" charset="0"/>
              </a:rPr>
              <a:t>   partitions←(100⍴25↑1)⊂sums</a:t>
            </a:r>
            <a:br>
              <a:rPr lang="da-DK" sz="1800" kern="0" dirty="0">
                <a:latin typeface="APL385 Unicode" pitchFamily="49" charset="0"/>
              </a:rPr>
            </a:br>
            <a:r>
              <a:rPr lang="da-DK" sz="1800" kern="0" dirty="0">
                <a:latin typeface="APL385 Unicode" pitchFamily="49" charset="0"/>
              </a:rPr>
              <a:t>   +/+/</a:t>
            </a:r>
            <a:r>
              <a:rPr lang="da-DK" sz="1800" b="1" kern="0" dirty="0">
                <a:solidFill>
                  <a:srgbClr val="FF0000"/>
                </a:solidFill>
                <a:latin typeface="APL385 Unicode" pitchFamily="49" charset="0"/>
              </a:rPr>
              <a:t>∥</a:t>
            </a:r>
            <a:r>
              <a:rPr lang="da-DK" sz="1800" kern="0" dirty="0">
                <a:latin typeface="APL385 Unicode" pitchFamily="49" charset="0"/>
              </a:rPr>
              <a:t>¨partitions</a:t>
            </a:r>
            <a:br>
              <a:rPr lang="da-DK" sz="1800" kern="0" dirty="0">
                <a:latin typeface="APL385 Unicode" pitchFamily="49" charset="0"/>
              </a:rPr>
            </a:br>
            <a:r>
              <a:rPr lang="da-DK" sz="1800" kern="0" dirty="0">
                <a:latin typeface="APL385 Unicode" pitchFamily="49" charset="0"/>
              </a:rPr>
              <a:t>171700</a:t>
            </a:r>
          </a:p>
          <a:p>
            <a:pPr marL="0" indent="0">
              <a:buFontTx/>
              <a:buNone/>
            </a:pPr>
            <a:endParaRPr lang="da-DK" sz="1400" kern="0" dirty="0">
              <a:latin typeface="APL385 Unicode" pitchFamily="49" charset="0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785204" y="4818588"/>
            <a:ext cx="7632849" cy="4106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600" kern="0" dirty="0"/>
              <a:t>(as long as </a:t>
            </a:r>
            <a:r>
              <a:rPr lang="da-DK" sz="1600" kern="0" dirty="0" err="1"/>
              <a:t>your</a:t>
            </a:r>
            <a:r>
              <a:rPr lang="da-DK" sz="1600" kern="0" dirty="0"/>
              <a:t> </a:t>
            </a:r>
            <a:r>
              <a:rPr lang="da-DK" sz="1600" kern="0" dirty="0" err="1"/>
              <a:t>functions</a:t>
            </a:r>
            <a:r>
              <a:rPr lang="da-DK" sz="1600" kern="0" dirty="0"/>
              <a:t> have </a:t>
            </a:r>
            <a:r>
              <a:rPr lang="da-DK" sz="1600" kern="0" dirty="0" err="1"/>
              <a:t>no</a:t>
            </a:r>
            <a:r>
              <a:rPr lang="da-DK" sz="1600" kern="0" dirty="0"/>
              <a:t> side </a:t>
            </a:r>
            <a:r>
              <a:rPr lang="da-DK" sz="1600" kern="0" dirty="0" err="1"/>
              <a:t>effects</a:t>
            </a:r>
            <a:r>
              <a:rPr lang="da-DK" sz="1600" kern="0" dirty="0"/>
              <a:t>)</a:t>
            </a:r>
            <a:endParaRPr lang="da-DK" sz="1200" kern="0" dirty="0">
              <a:latin typeface="APL385 Unicode" pitchFamily="49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785204" y="5162966"/>
            <a:ext cx="7632849" cy="410612"/>
          </a:xfrm>
          <a:prstGeom prst="rect">
            <a:avLst/>
          </a:prstGeom>
        </p:spPr>
        <p:txBody>
          <a:bodyPr/>
          <a:lstStyle>
            <a:lvl1pPr marL="342900" indent="-3429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3200">
                <a:solidFill>
                  <a:srgbClr val="333333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800">
                <a:solidFill>
                  <a:srgbClr val="333333"/>
                </a:solidFill>
                <a:latin typeface="+mn-lt"/>
              </a:defRPr>
            </a:lvl2pPr>
            <a:lvl3pPr marL="1143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•"/>
              <a:defRPr sz="2400">
                <a:solidFill>
                  <a:srgbClr val="333333"/>
                </a:solidFill>
                <a:latin typeface="+mn-lt"/>
              </a:defRPr>
            </a:lvl3pPr>
            <a:lvl4pPr marL="1600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–"/>
              <a:defRPr sz="2000">
                <a:solidFill>
                  <a:srgbClr val="333333"/>
                </a:solidFill>
                <a:latin typeface="+mn-lt"/>
              </a:defRPr>
            </a:lvl4pPr>
            <a:lvl5pPr marL="20574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5pPr>
            <a:lvl6pPr marL="25146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6pPr>
            <a:lvl7pPr marL="29718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7pPr>
            <a:lvl8pPr marL="34290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8pPr>
            <a:lvl9pPr marL="3886200" indent="-22860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F8000"/>
              </a:buClr>
              <a:buChar char="»"/>
              <a:defRPr sz="2000">
                <a:solidFill>
                  <a:srgbClr val="333333"/>
                </a:solidFill>
                <a:latin typeface="+mn-lt"/>
              </a:defRPr>
            </a:lvl9pPr>
          </a:lstStyle>
          <a:p>
            <a:pPr marL="0" indent="0">
              <a:buFontTx/>
              <a:buNone/>
            </a:pPr>
            <a:r>
              <a:rPr lang="da-DK" sz="1600" kern="0" dirty="0"/>
              <a:t>(… and </a:t>
            </a:r>
            <a:r>
              <a:rPr lang="da-DK" sz="1600" kern="0" dirty="0" err="1"/>
              <a:t>there</a:t>
            </a:r>
            <a:r>
              <a:rPr lang="da-DK" sz="1600" kern="0" dirty="0"/>
              <a:t> </a:t>
            </a:r>
            <a:r>
              <a:rPr lang="da-DK" sz="1600" kern="0" dirty="0" err="1"/>
              <a:t>are</a:t>
            </a:r>
            <a:r>
              <a:rPr lang="da-DK" sz="1600" kern="0" dirty="0"/>
              <a:t> </a:t>
            </a:r>
            <a:r>
              <a:rPr lang="da-DK" sz="1600" kern="0" dirty="0" err="1"/>
              <a:t>no</a:t>
            </a:r>
            <a:r>
              <a:rPr lang="da-DK" sz="1600" kern="0" dirty="0"/>
              <a:t> </a:t>
            </a:r>
            <a:r>
              <a:rPr lang="da-DK" sz="1600" kern="0" dirty="0" err="1"/>
              <a:t>errors</a:t>
            </a:r>
            <a:r>
              <a:rPr lang="da-DK" sz="1600" kern="0" dirty="0"/>
              <a:t>)</a:t>
            </a:r>
            <a:endParaRPr lang="da-DK" sz="1200" kern="0" dirty="0">
              <a:latin typeface="APL385 Unicode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3514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0" grpId="0"/>
      <p:bldP spid="10" grpId="1"/>
      <p:bldP spid="11" grpId="0" uiExpand="1" build="p"/>
      <p:bldP spid="12" grpId="0" build="p"/>
      <p:bldP spid="13" grpId="0" build="p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The Model </a:t>
            </a:r>
            <a:r>
              <a:rPr lang="da-DK" dirty="0" err="1"/>
              <a:t>Implementation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dirty="0"/>
              <a:t>Futures are fully implemented in the Dyalog interpreters from v14.0 (2014) onwards</a:t>
            </a:r>
          </a:p>
          <a:p>
            <a:r>
              <a:rPr lang="da-DK" sz="2400" dirty="0"/>
              <a:t>The creation and management of isolates is still modelled using APL code, most importantly:</a:t>
            </a:r>
          </a:p>
          <a:p>
            <a:endParaRPr lang="da-DK" sz="28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/>
          </p:nvPr>
        </p:nvGraphicFramePr>
        <p:xfrm>
          <a:off x="1331640" y="3645024"/>
          <a:ext cx="6096000" cy="1752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a-DK" dirty="0"/>
                        <a:t>Proposed</a:t>
                      </a:r>
                      <a:r>
                        <a:rPr lang="da-DK" baseline="0" dirty="0"/>
                        <a:t> </a:t>
                      </a:r>
                      <a:br>
                        <a:rPr lang="da-DK" baseline="0" dirty="0"/>
                      </a:br>
                      <a:r>
                        <a:rPr lang="da-DK" baseline="0" dirty="0"/>
                        <a:t>Primitive Construct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 err="1"/>
                        <a:t>Name</a:t>
                      </a:r>
                      <a:r>
                        <a:rPr lang="da-DK" dirty="0"/>
                        <a:t> in</a:t>
                      </a:r>
                      <a:br>
                        <a:rPr lang="da-DK" dirty="0"/>
                      </a:br>
                      <a:r>
                        <a:rPr lang="da-DK" dirty="0" err="1"/>
                        <a:t>Current</a:t>
                      </a:r>
                      <a:r>
                        <a:rPr lang="da-DK" dirty="0"/>
                        <a:t> Model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br>
                        <a:rPr lang="da-DK" dirty="0"/>
                      </a:br>
                      <a:r>
                        <a:rPr lang="da-DK" dirty="0" err="1"/>
                        <a:t>Comment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¤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ø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New Isolate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800" dirty="0">
                          <a:latin typeface="APL385 Unicode" panose="020B0709000202000203" pitchFamily="49" charset="0"/>
                        </a:rPr>
                        <a:t>∥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II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Parallel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a-DK" sz="1800" dirty="0">
                          <a:latin typeface="APL385 Unicode" panose="020B0709000202000203" pitchFamily="49" charset="0"/>
                        </a:rPr>
                        <a:t>∥¨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>
                          <a:latin typeface="APL385 Unicode" panose="020B0709000202000203" pitchFamily="49" charset="0"/>
                        </a:rPr>
                        <a:t>IÏ</a:t>
                      </a:r>
                      <a:endParaRPr lang="en-US" dirty="0">
                        <a:latin typeface="APL385 Unicode" panose="020B0709000202000203" pitchFamily="49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a-DK" dirty="0"/>
                        <a:t>Parallel </a:t>
                      </a:r>
                      <a:r>
                        <a:rPr lang="da-DK" dirty="0" err="1"/>
                        <a:t>Each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8077033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Demo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089641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Fun with Isolates </a:t>
            </a:r>
            <a:r>
              <a:rPr lang="da-DK" dirty="0">
                <a:sym typeface="Wingdings" panose="05000000000000000000" pitchFamily="2" charset="2"/>
              </a:rPr>
              <a:t>!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a-DK" sz="2400" dirty="0"/>
              <a:t>Example: Start an isolate server on each of two Raspberry Pi-controlled robots, then under Windows/Linux/Mac:</a:t>
            </a:r>
            <a:br>
              <a:rPr lang="da-DK" sz="2400" dirty="0"/>
            </a:br>
            <a:br>
              <a:rPr lang="da-DK" sz="2000" dirty="0"/>
            </a:br>
            <a:r>
              <a:rPr lang="da-DK" sz="2000" dirty="0">
                <a:latin typeface="APL385 Unicode" panose="020B0709000202000203" pitchFamily="49" charset="0"/>
              </a:rPr>
              <a:t>    {isolate.AddServer '192.168.0.',⍕⍵}¨100 101</a:t>
            </a:r>
            <a:br>
              <a:rPr lang="da-DK" sz="2800" dirty="0"/>
            </a:br>
            <a:r>
              <a:rPr lang="da-DK" sz="2000" dirty="0">
                <a:latin typeface="APL385 Unicode" panose="020B0709000202000203" pitchFamily="49" charset="0"/>
              </a:rPr>
              <a:t>    bots←ø¨ bot bot ⍝ clone bot driver API</a:t>
            </a:r>
            <a:br>
              <a:rPr lang="da-DK" sz="2000" dirty="0">
                <a:latin typeface="APL385 Unicode" panose="020B0709000202000203" pitchFamily="49" charset="0"/>
              </a:rPr>
            </a:br>
            <a:r>
              <a:rPr lang="da-DK" sz="2000" dirty="0">
                <a:latin typeface="APL385 Unicode" panose="020B0709000202000203" pitchFamily="49" charset="0"/>
              </a:rPr>
              <a:t>    500 bots.Drive (45 0)(0 45)</a:t>
            </a:r>
          </a:p>
          <a:p>
            <a:pPr marL="0" indent="0">
              <a:buNone/>
            </a:pPr>
            <a:endParaRPr lang="da-DK" sz="1100" dirty="0"/>
          </a:p>
          <a:p>
            <a:pPr marL="0" indent="0">
              <a:buNone/>
            </a:pPr>
            <a:r>
              <a:rPr lang="da-DK" sz="2400" dirty="0"/>
              <a:t>This means: call the </a:t>
            </a:r>
            <a:r>
              <a:rPr lang="da-DK" sz="2400" dirty="0">
                <a:latin typeface="APL385 Unicode" panose="020B0709000202000203" pitchFamily="49" charset="0"/>
              </a:rPr>
              <a:t>Drive</a:t>
            </a:r>
            <a:r>
              <a:rPr lang="da-DK" sz="2400" dirty="0"/>
              <a:t> function on each bot in parallel, </a:t>
            </a:r>
          </a:p>
          <a:p>
            <a:pPr>
              <a:buFontTx/>
              <a:buChar char="-"/>
            </a:pPr>
            <a:r>
              <a:rPr lang="da-DK" sz="2400" dirty="0"/>
              <a:t>With a left argument of 500ms</a:t>
            </a:r>
          </a:p>
          <a:p>
            <a:pPr>
              <a:buFontTx/>
              <a:buChar char="-"/>
            </a:pPr>
            <a:r>
              <a:rPr lang="da-DK" sz="2400" dirty="0"/>
              <a:t>With right arg of (45 0) for first and (0 45) for 2nd bot (power settings for right and left wheels)</a:t>
            </a:r>
            <a:endParaRPr lang="en-GB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022261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Dancing</a:t>
            </a:r>
            <a:r>
              <a:rPr lang="da-DK" dirty="0"/>
              <a:t> Robots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pic>
        <p:nvPicPr>
          <p:cNvPr id="6" name="Dancing Bots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-1" y="705573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724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“Scalar” Functions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1 2 3 + 4 5 6  ⍝ addition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5 7 9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10 20 30 &gt; 25  ⍝ greater than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0 0 1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1 2 3 ⌈ 3 2 1  ⍝ maximum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3 2 3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? 6 6 6 6      ⍝ "roll"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4 3 5 4</a:t>
            </a:r>
            <a:br>
              <a:rPr lang="en-GB" sz="2400" dirty="0">
                <a:latin typeface="APL385 Unicode" panose="020B0709000202000203" pitchFamily="49" charset="0"/>
              </a:rPr>
            </a:b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⍝ Below: 10 times a 2x3 matrix 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⍝        containing the integers from 1 to 6</a:t>
            </a:r>
            <a:br>
              <a:rPr lang="en-GB" sz="2400" dirty="0">
                <a:latin typeface="APL385 Unicode" panose="020B0709000202000203" pitchFamily="49" charset="0"/>
              </a:rPr>
            </a:b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  10 × 2 3 ⍴ ⍳ 6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10 20 30  </a:t>
            </a: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40 50 60</a:t>
            </a:r>
          </a:p>
          <a:p>
            <a:pPr marL="0" indent="0">
              <a:buNone/>
            </a:pP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46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altLang="en-US" sz="4800"/>
              <a:t>Selected Customers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US" altLang="en-US" sz="2400" dirty="0"/>
              <a:t>KCI Corp (US)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Budgeting and Planning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Carlisle Group (US)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Collateral and Securitization for Global Capital Markets</a:t>
            </a:r>
          </a:p>
          <a:p>
            <a:pPr>
              <a:lnSpc>
                <a:spcPct val="90000"/>
              </a:lnSpc>
            </a:pPr>
            <a:r>
              <a:rPr lang="en-US" altLang="en-US" sz="2400" dirty="0" err="1"/>
              <a:t>CompuGroupMedical</a:t>
            </a:r>
            <a:r>
              <a:rPr lang="en-US" altLang="en-US" sz="2400" dirty="0"/>
              <a:t> (Sweden)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Worlds Largest “Patient Record” system: 40,000 users and 2.5 million patients records at largest hospital in Scandinavia</a:t>
            </a:r>
          </a:p>
          <a:p>
            <a:pPr>
              <a:lnSpc>
                <a:spcPct val="90000"/>
              </a:lnSpc>
            </a:pPr>
            <a:r>
              <a:rPr lang="en-US" altLang="en-US" sz="2400" dirty="0"/>
              <a:t>ExxonMobil (US)</a:t>
            </a:r>
          </a:p>
          <a:p>
            <a:pPr lvl="1">
              <a:lnSpc>
                <a:spcPct val="90000"/>
              </a:lnSpc>
            </a:pPr>
            <a:r>
              <a:rPr lang="en-US" altLang="en-US" sz="2000" dirty="0"/>
              <a:t>Optimizes the “Cracking” of </a:t>
            </a:r>
            <a:r>
              <a:rPr lang="en-US" altLang="en-US" sz="2000" dirty="0" err="1"/>
              <a:t>Petroluem</a:t>
            </a:r>
            <a:r>
              <a:rPr lang="en-US" altLang="en-US" sz="2000" dirty="0"/>
              <a:t> Products using APL</a:t>
            </a:r>
          </a:p>
          <a:p>
            <a:pPr>
              <a:lnSpc>
                <a:spcPct val="90000"/>
              </a:lnSpc>
            </a:pPr>
            <a:r>
              <a:rPr lang="en-GB" altLang="en-US" sz="2400" dirty="0"/>
              <a:t>SimCorp (DK), APL </a:t>
            </a:r>
            <a:r>
              <a:rPr lang="en-GB" altLang="en-US" sz="2400" dirty="0" err="1"/>
              <a:t>Italiana</a:t>
            </a:r>
            <a:r>
              <a:rPr lang="en-GB" altLang="en-US" sz="2400" dirty="0"/>
              <a:t> (I), Fiserv Investment Services (US), </a:t>
            </a:r>
            <a:r>
              <a:rPr lang="en-GB" altLang="en-US" sz="2400" dirty="0" err="1"/>
              <a:t>Infostroy</a:t>
            </a:r>
            <a:r>
              <a:rPr lang="en-GB" altLang="en-US" sz="2400" dirty="0"/>
              <a:t> Ltd (Russia)</a:t>
            </a:r>
          </a:p>
          <a:p>
            <a:pPr lvl="1">
              <a:lnSpc>
                <a:spcPct val="90000"/>
              </a:lnSpc>
            </a:pPr>
            <a:r>
              <a:rPr lang="en-GB" altLang="en-US" sz="2000" dirty="0"/>
              <a:t>Leaders in various markets for Asset Management Systems</a:t>
            </a:r>
          </a:p>
          <a:p>
            <a:pPr>
              <a:lnSpc>
                <a:spcPct val="90000"/>
              </a:lnSpc>
            </a:pPr>
            <a:r>
              <a:rPr lang="da-DK" altLang="en-US" sz="2400" dirty="0"/>
              <a:t>A Finnish game company</a:t>
            </a:r>
            <a:endParaRPr lang="en-GB" altLang="en-US" sz="2400" dirty="0"/>
          </a:p>
          <a:p>
            <a:pPr lvl="1">
              <a:lnSpc>
                <a:spcPct val="90000"/>
              </a:lnSpc>
            </a:pPr>
            <a:endParaRPr lang="en-GB" alt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34932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 err="1"/>
              <a:t>Infostroy</a:t>
            </a:r>
            <a:endParaRPr lang="en-GB" dirty="0"/>
          </a:p>
        </p:txBody>
      </p:sp>
      <p:pic>
        <p:nvPicPr>
          <p:cNvPr id="26630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213" y="0"/>
            <a:ext cx="9236076" cy="6958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6886024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/>
              <a:t>SimCorp</a:t>
            </a:r>
          </a:p>
        </p:txBody>
      </p:sp>
      <p:pic>
        <p:nvPicPr>
          <p:cNvPr id="28678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0"/>
            <a:ext cx="9164638" cy="681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314384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en-GB" dirty="0"/>
              <a:t>APLIT</a:t>
            </a:r>
          </a:p>
        </p:txBody>
      </p:sp>
      <p:pic>
        <p:nvPicPr>
          <p:cNvPr id="30726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163" y="-7938"/>
            <a:ext cx="9209088" cy="66770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4150191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Functional Parallel Programming in Dyalog APL</a:t>
            </a:r>
            <a:endParaRPr lang="en-US" dirty="0"/>
          </a:p>
        </p:txBody>
      </p:sp>
      <p:sp>
        <p:nvSpPr>
          <p:cNvPr id="32770" name="Title 1"/>
          <p:cNvSpPr>
            <a:spLocks noGrp="1"/>
          </p:cNvSpPr>
          <p:nvPr>
            <p:ph type="title" idx="4294967295"/>
          </p:nvPr>
        </p:nvSpPr>
        <p:spPr>
          <a:xfrm>
            <a:off x="0" y="642938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da-DK" altLang="en-US"/>
              <a:t>CGM TakeCare</a:t>
            </a:r>
            <a:br>
              <a:rPr lang="da-DK" altLang="en-US"/>
            </a:br>
            <a:r>
              <a:rPr lang="da-DK" altLang="en-US"/>
              <a:t>Patient Journal System</a:t>
            </a:r>
          </a:p>
        </p:txBody>
      </p:sp>
      <p:pic>
        <p:nvPicPr>
          <p:cNvPr id="32771" name="Content Placeholder 1"/>
          <p:cNvPicPr>
            <a:picLocks noGrp="1" noChangeAspect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9525"/>
            <a:ext cx="9144000" cy="6175375"/>
          </a:xfrm>
        </p:spPr>
      </p:pic>
    </p:spTree>
    <p:extLst>
      <p:ext uri="{BB962C8B-B14F-4D97-AF65-F5344CB8AC3E}">
        <p14:creationId xmlns:p14="http://schemas.microsoft.com/office/powerpoint/2010/main" val="45785912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Any </a:t>
            </a:r>
            <a:r>
              <a:rPr lang="da-DK" dirty="0" err="1"/>
              <a:t>Questions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sz="2400" b="1" dirty="0" err="1"/>
              <a:t>Prefix</a:t>
            </a:r>
            <a:r>
              <a:rPr lang="da-DK" sz="2400" b="1" dirty="0"/>
              <a:t>:</a:t>
            </a:r>
            <a:r>
              <a:rPr lang="da-DK" sz="2400" dirty="0"/>
              <a:t> </a:t>
            </a:r>
            <a:r>
              <a:rPr lang="da-DK" sz="2400" i="1" dirty="0"/>
              <a:t>Roll</a:t>
            </a:r>
            <a:r>
              <a:rPr lang="da-DK" sz="2400" dirty="0"/>
              <a:t> (</a:t>
            </a:r>
            <a:r>
              <a:rPr lang="da-DK" sz="2400" dirty="0" err="1"/>
              <a:t>scalar</a:t>
            </a:r>
            <a:r>
              <a:rPr lang="da-DK" sz="2400" dirty="0"/>
              <a:t>) - </a:t>
            </a:r>
            <a:r>
              <a:rPr lang="da-DK" sz="2400" dirty="0" err="1"/>
              <a:t>Integer</a:t>
            </a:r>
            <a:r>
              <a:rPr lang="da-DK" sz="2400" dirty="0"/>
              <a:t> in range 1 to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/>
              <a:t>:</a:t>
            </a:r>
            <a:br>
              <a:rPr lang="da-DK" sz="2400" dirty="0"/>
            </a:br>
            <a:r>
              <a:rPr lang="da-DK" sz="2400" dirty="0">
                <a:latin typeface="APL385 Unicode" panose="020B0709000202000203" pitchFamily="49" charset="0"/>
              </a:rPr>
              <a:t>      ? 6 6 6 6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4 3 4 2</a:t>
            </a:r>
          </a:p>
          <a:p>
            <a:endParaRPr lang="da-DK" sz="2400" dirty="0"/>
          </a:p>
          <a:p>
            <a:r>
              <a:rPr lang="da-DK" sz="2400" b="1" dirty="0"/>
              <a:t>Infix:</a:t>
            </a:r>
            <a:r>
              <a:rPr lang="da-DK" sz="2400" dirty="0"/>
              <a:t> </a:t>
            </a:r>
            <a:r>
              <a:rPr lang="da-DK" sz="2400" i="1" dirty="0"/>
              <a:t>Deal</a:t>
            </a:r>
            <a:r>
              <a:rPr lang="da-DK" sz="2400" dirty="0"/>
              <a:t> – deal </a:t>
            </a:r>
            <a:r>
              <a:rPr lang="da-DK" sz="2400" dirty="0">
                <a:latin typeface="APL385 Unicode" panose="020B0709000202000203" pitchFamily="49" charset="0"/>
              </a:rPr>
              <a:t>⍺</a:t>
            </a:r>
            <a:r>
              <a:rPr lang="da-DK" sz="2400" dirty="0"/>
              <a:t> items from range 1 to </a:t>
            </a:r>
            <a:r>
              <a:rPr lang="da-DK" sz="2400" dirty="0">
                <a:latin typeface="APL385 Unicode" panose="020B0709000202000203" pitchFamily="49" charset="0"/>
              </a:rPr>
              <a:t>⍵</a:t>
            </a:r>
            <a:r>
              <a:rPr lang="da-DK" sz="2400" dirty="0"/>
              <a:t>:</a:t>
            </a:r>
            <a:br>
              <a:rPr lang="da-DK" sz="2400" dirty="0"/>
            </a:br>
            <a:r>
              <a:rPr lang="da-DK" sz="2400" dirty="0">
                <a:latin typeface="APL385 Unicode" panose="020B0709000202000203" pitchFamily="49" charset="0"/>
              </a:rPr>
              <a:t>      5 ? 6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2 5 1 4 6</a:t>
            </a:r>
            <a:br>
              <a:rPr lang="da-DK" sz="2400" dirty="0"/>
            </a:br>
            <a:endParaRPr lang="da-DK" sz="2400" dirty="0"/>
          </a:p>
          <a:p>
            <a:r>
              <a:rPr lang="da-DK" sz="2400" b="1" dirty="0"/>
              <a:t>Selfie: </a:t>
            </a:r>
            <a:r>
              <a:rPr lang="da-DK" sz="2400" i="1" dirty="0"/>
              <a:t>Permutation</a:t>
            </a:r>
            <a:r>
              <a:rPr lang="da-DK" sz="2400" dirty="0"/>
              <a:t>:</a:t>
            </a:r>
            <a:br>
              <a:rPr lang="da-DK" sz="2400" dirty="0"/>
            </a:br>
            <a:r>
              <a:rPr lang="da-DK" sz="2400" dirty="0">
                <a:latin typeface="APL385 Unicode" panose="020B0709000202000203" pitchFamily="49" charset="0"/>
              </a:rPr>
              <a:t>      ?⍨ 6</a:t>
            </a:r>
            <a:br>
              <a:rPr lang="da-DK" sz="2400" dirty="0">
                <a:latin typeface="APL385 Unicode" panose="020B0709000202000203" pitchFamily="49" charset="0"/>
              </a:rPr>
            </a:br>
            <a:r>
              <a:rPr lang="da-DK" sz="2400" dirty="0">
                <a:latin typeface="APL385 Unicode" panose="020B0709000202000203" pitchFamily="49" charset="0"/>
              </a:rPr>
              <a:t>3 1 4 2 6 5</a:t>
            </a:r>
          </a:p>
          <a:p>
            <a:pPr marL="0" indent="0">
              <a:buNone/>
            </a:pPr>
            <a:endParaRPr lang="da-DK" sz="2400" dirty="0"/>
          </a:p>
          <a:p>
            <a:pPr lvl="1"/>
            <a:endParaRPr lang="da-DK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58474" y="1371600"/>
            <a:ext cx="2393604" cy="450892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700" dirty="0">
                <a:latin typeface="APL385 Unicode" panose="020B0709000202000203" pitchFamily="49" charset="0"/>
              </a:rPr>
              <a:t>?</a:t>
            </a:r>
            <a:endParaRPr lang="en-US" sz="3200" dirty="0">
              <a:latin typeface="APL385 Unicode" panose="020B0709000202000203" pitchFamily="49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71546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3.7037E-6 L 0.39097 -0.36203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49" y="-1810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5" grpId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C00BA8-C0B2-4213-A273-08479F0189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Resources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BDA5C-50ED-42BE-9DD4-2179CDA8AF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57150" indent="0">
              <a:buNone/>
            </a:pPr>
            <a:r>
              <a:rPr lang="en-GB" dirty="0"/>
              <a:t>Supporting documentation and materials online:</a:t>
            </a:r>
          </a:p>
          <a:p>
            <a:pPr marL="514350" indent="-457200"/>
            <a:r>
              <a:rPr lang="en-GB" dirty="0"/>
              <a:t>Interactive APL Session on line:</a:t>
            </a:r>
          </a:p>
          <a:p>
            <a:pPr lvl="1"/>
            <a:r>
              <a:rPr lang="en-GB" dirty="0">
                <a:hlinkClick r:id="rId2"/>
              </a:rPr>
              <a:t>http://tryapl.org</a:t>
            </a:r>
            <a:r>
              <a:rPr lang="en-GB" dirty="0"/>
              <a:t> (see the "resources" tab)</a:t>
            </a:r>
          </a:p>
          <a:p>
            <a:r>
              <a:rPr lang="en-GB" dirty="0"/>
              <a:t>Online Help and Manuals</a:t>
            </a:r>
          </a:p>
          <a:p>
            <a:pPr lvl="1"/>
            <a:r>
              <a:rPr lang="en-GB" dirty="0">
                <a:hlinkClick r:id="rId3"/>
              </a:rPr>
              <a:t>http://help.dyalog.com</a:t>
            </a:r>
            <a:endParaRPr lang="en-GB" dirty="0"/>
          </a:p>
          <a:p>
            <a:pPr lvl="1"/>
            <a:r>
              <a:rPr lang="en-GB" dirty="0">
                <a:hlinkClick r:id="rId4"/>
              </a:rPr>
              <a:t>http://docs.dyalog.com</a:t>
            </a:r>
            <a:endParaRPr lang="en-GB" dirty="0"/>
          </a:p>
          <a:p>
            <a:r>
              <a:rPr lang="en-GB" dirty="0"/>
              <a:t>Introduction to </a:t>
            </a:r>
            <a:r>
              <a:rPr lang="en-GB" dirty="0" err="1"/>
              <a:t>Dyalog</a:t>
            </a:r>
            <a:r>
              <a:rPr lang="en-GB" dirty="0"/>
              <a:t> APL by Bernard Legrand</a:t>
            </a:r>
          </a:p>
          <a:p>
            <a:pPr lvl="1"/>
            <a:r>
              <a:rPr lang="en-GB" dirty="0">
                <a:hlinkClick r:id="rId5"/>
              </a:rPr>
              <a:t>http://http://www.dyalog.com/mastering-dyalog-apl.htm</a:t>
            </a:r>
            <a:endParaRPr lang="en-GB" dirty="0"/>
          </a:p>
          <a:p>
            <a:r>
              <a:rPr lang="en-GB" dirty="0"/>
              <a:t>Google: Try for example </a:t>
            </a:r>
          </a:p>
          <a:p>
            <a:pPr lvl="1"/>
            <a:r>
              <a:rPr lang="en-GB" dirty="0">
                <a:hlinkClick r:id="rId6"/>
              </a:rPr>
              <a:t>https://www.google.com/?q=dyalog+apl+power+operator</a:t>
            </a:r>
            <a:r>
              <a:rPr lang="en-GB" dirty="0"/>
              <a:t> </a:t>
            </a:r>
            <a:endParaRPr lang="da-DK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90B92AD-33A6-45C6-A73B-75E28A1BD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2214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Order of Execution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2400" dirty="0"/>
              <a:t>No "precedence", only one rule:    as  </a:t>
            </a:r>
            <a:r>
              <a:rPr lang="en-GB" sz="2400" dirty="0">
                <a:latin typeface="APL385 Unicode" panose="020B0709000202000203" pitchFamily="49" charset="0"/>
              </a:rPr>
              <a:t>f g x</a:t>
            </a:r>
            <a:r>
              <a:rPr lang="en-GB" sz="2400" dirty="0"/>
              <a:t>  in mathematics</a:t>
            </a:r>
          </a:p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    f g x ←→  f(g(x))</a:t>
            </a:r>
          </a:p>
          <a:p>
            <a:pPr marL="0" indent="0">
              <a:buNone/>
            </a:pPr>
            <a:r>
              <a:rPr lang="en-GB" sz="2400" dirty="0"/>
              <a:t>Each function takes as its right argument the result of the entire expression to its right.</a:t>
            </a:r>
          </a:p>
          <a:p>
            <a:pPr marL="0" indent="0">
              <a:buNone/>
            </a:pPr>
            <a:r>
              <a:rPr lang="en-GB" sz="2400" dirty="0"/>
              <a:t>Good APL can be read from left to right by an experienced programmer, but as a beginner you may need to break it down.</a:t>
            </a:r>
            <a:br>
              <a:rPr lang="en-GB" sz="2400" dirty="0"/>
            </a:br>
            <a:br>
              <a:rPr lang="en-GB" sz="2400" dirty="0">
                <a:latin typeface="APL385 Unicode" panose="020B0709000202000203" pitchFamily="49" charset="0"/>
              </a:rPr>
            </a:br>
            <a:r>
              <a:rPr lang="en-GB" sz="2400" dirty="0">
                <a:latin typeface="APL385 Unicode" panose="020B0709000202000203" pitchFamily="49" charset="0"/>
              </a:rPr>
              <a:t>    10 × 2 3 ⍴ ⍳ 6 </a:t>
            </a:r>
            <a:br>
              <a:rPr lang="en-GB" sz="2400" dirty="0">
                <a:latin typeface="APL385 Unicode" panose="020B0709000202000203" pitchFamily="49" charset="0"/>
              </a:rPr>
            </a:br>
            <a:endParaRPr lang="en-GB" sz="2400" dirty="0">
              <a:latin typeface="APL385 Unicode" panose="020B0709000202000203" pitchFamily="49" charset="0"/>
            </a:endParaRPr>
          </a:p>
          <a:p>
            <a:pPr marL="0" indent="0">
              <a:buNone/>
            </a:pPr>
            <a:r>
              <a:rPr lang="en-GB" sz="2400" dirty="0"/>
              <a:t>Let's experiment at </a:t>
            </a:r>
            <a:r>
              <a:rPr lang="en-GB" sz="2400" dirty="0">
                <a:hlinkClick r:id="rId3"/>
              </a:rPr>
              <a:t>https://tryapl.org</a:t>
            </a:r>
            <a:r>
              <a:rPr lang="en-GB" sz="2400" dirty="0"/>
              <a:t>: </a:t>
            </a:r>
            <a:br>
              <a:rPr lang="en-GB" sz="2400" dirty="0"/>
            </a:br>
            <a:br>
              <a:rPr lang="en-GB" sz="2400" dirty="0"/>
            </a:br>
            <a:r>
              <a:rPr lang="en-GB" sz="1800" dirty="0">
                <a:hlinkClick r:id="rId4"/>
              </a:rPr>
              <a:t>https://tryapl.org/?a=10%20%D7%202%203%20%u2374%20%u2373%206&amp;run</a:t>
            </a:r>
            <a:endParaRPr lang="en-GB" sz="2400" dirty="0"/>
          </a:p>
          <a:p>
            <a:pPr marL="0" indent="0">
              <a:buNone/>
            </a:pPr>
            <a:endParaRPr lang="en-GB" sz="2400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5265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2" y="0"/>
            <a:ext cx="9219488" cy="6971241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 bwMode="auto">
          <a:xfrm rot="12961482">
            <a:off x="2362200" y="2819400"/>
            <a:ext cx="228600" cy="152400"/>
          </a:xfrm>
          <a:prstGeom prst="right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Times" pitchFamily="18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58817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Reduction (</a:t>
            </a:r>
            <a:r>
              <a:rPr lang="en-GB" dirty="0">
                <a:latin typeface="APL385 Unicode" panose="020B0709000202000203" pitchFamily="49" charset="0"/>
              </a:rPr>
              <a:t>f/</a:t>
            </a:r>
            <a:r>
              <a:rPr lang="en-GB" dirty="0"/>
              <a:t> </a:t>
            </a:r>
            <a:r>
              <a:rPr lang="en-GB" sz="3200" dirty="0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f⌿</a:t>
            </a:r>
            <a:r>
              <a:rPr lang="en-GB" dirty="0"/>
              <a:t> </a:t>
            </a:r>
            <a:r>
              <a:rPr lang="en-GB" sz="3200" dirty="0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f/[n]</a:t>
            </a:r>
            <a:r>
              <a:rPr lang="en-GB" dirty="0"/>
              <a:t>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mat ← 3 4 ⍴ ⍳12</a:t>
            </a:r>
            <a:br>
              <a:rPr lang="en-GB" sz="2400" dirty="0">
                <a:latin typeface="APL385 Unicode" panose="020B0709000202000203" pitchFamily="49" charset="0"/>
              </a:rPr>
            </a:b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1828800" y="2819400"/>
          <a:ext cx="27432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5410200" y="2811257"/>
          <a:ext cx="864425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864425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1680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11880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842083" y="4683176"/>
          <a:ext cx="2729917" cy="37446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48717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50051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54104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77045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231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384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10200" y="2286000"/>
            <a:ext cx="1101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×/mat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" y="4639573"/>
            <a:ext cx="11015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×⌿mat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4800600" y="2971800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4800600" y="3352800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4806892" y="3733800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2411760" y="41148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048000" y="41148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3657600" y="41148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4343400" y="41148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1734365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9" grpId="0"/>
      <p:bldP spid="10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Scan (</a:t>
            </a:r>
            <a:r>
              <a:rPr lang="en-GB" dirty="0">
                <a:latin typeface="APL385 Unicode" panose="020B0709000202000203" pitchFamily="49" charset="0"/>
              </a:rPr>
              <a:t>f\</a:t>
            </a:r>
            <a:r>
              <a:rPr lang="en-GB" dirty="0"/>
              <a:t> </a:t>
            </a:r>
            <a:r>
              <a:rPr lang="en-GB" sz="3200" dirty="0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f⍀</a:t>
            </a:r>
            <a:r>
              <a:rPr lang="en-GB" dirty="0"/>
              <a:t> </a:t>
            </a:r>
            <a:r>
              <a:rPr lang="en-GB" sz="3200" dirty="0">
                <a:solidFill>
                  <a:schemeClr val="bg1">
                    <a:lumMod val="50000"/>
                  </a:schemeClr>
                </a:solidFill>
              </a:rPr>
              <a:t>or</a:t>
            </a:r>
            <a:r>
              <a:rPr lang="en-GB" dirty="0"/>
              <a:t> </a:t>
            </a:r>
            <a:r>
              <a:rPr lang="en-GB" dirty="0">
                <a:latin typeface="APL385 Unicode" panose="020B0709000202000203" pitchFamily="49" charset="0"/>
              </a:rPr>
              <a:t>f\[n]</a:t>
            </a:r>
            <a:r>
              <a:rPr lang="en-GB" dirty="0"/>
              <a:t>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GB" sz="2400" dirty="0">
                <a:latin typeface="APL385 Unicode" panose="020B0709000202000203" pitchFamily="49" charset="0"/>
              </a:rPr>
              <a:t>mat ← 3 4 ⍴ ⍳12</a:t>
            </a:r>
            <a:br>
              <a:rPr lang="en-GB" sz="2400" dirty="0">
                <a:latin typeface="APL385 Unicode" panose="020B0709000202000203" pitchFamily="49" charset="0"/>
              </a:rPr>
            </a:br>
            <a:endParaRPr lang="en-GB" sz="2400" dirty="0">
              <a:latin typeface="APL385 Unicode" panose="020B0709000202000203" pitchFamily="49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Functional Parallel Programming in Dyalog APL</a:t>
            </a:r>
            <a:endParaRPr lang="en-GB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828800" y="2819400"/>
          <a:ext cx="27432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5410200" y="2286000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+\mat</a:t>
            </a:r>
            <a:endParaRPr lang="en-GB" dirty="0"/>
          </a:p>
        </p:txBody>
      </p:sp>
      <p:sp>
        <p:nvSpPr>
          <p:cNvPr id="10" name="TextBox 9"/>
          <p:cNvSpPr txBox="1"/>
          <p:nvPr/>
        </p:nvSpPr>
        <p:spPr>
          <a:xfrm>
            <a:off x="533400" y="4639573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APL385 Unicode" panose="020B0709000202000203" pitchFamily="49" charset="0"/>
              </a:rPr>
              <a:t>+⍀mat</a:t>
            </a:r>
            <a:endParaRPr lang="en-GB" dirty="0"/>
          </a:p>
        </p:txBody>
      </p:sp>
      <p:cxnSp>
        <p:nvCxnSpPr>
          <p:cNvPr id="12" name="Straight Arrow Connector 11"/>
          <p:cNvCxnSpPr/>
          <p:nvPr/>
        </p:nvCxnSpPr>
        <p:spPr bwMode="auto">
          <a:xfrm>
            <a:off x="4800600" y="2971800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4800600" y="3352800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4806892" y="3733800"/>
            <a:ext cx="3810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2411760" y="41148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8" name="Straight Arrow Connector 17"/>
          <p:cNvCxnSpPr/>
          <p:nvPr/>
        </p:nvCxnSpPr>
        <p:spPr bwMode="auto">
          <a:xfrm>
            <a:off x="3048000" y="41148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3657600" y="41148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" name="Straight Arrow Connector 19"/>
          <p:cNvCxnSpPr/>
          <p:nvPr/>
        </p:nvCxnSpPr>
        <p:spPr bwMode="auto">
          <a:xfrm>
            <a:off x="4343400" y="4114800"/>
            <a:ext cx="0" cy="3810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graphicFrame>
        <p:nvGraphicFramePr>
          <p:cNvPr id="21" name="Table 20"/>
          <p:cNvGraphicFramePr>
            <a:graphicFrameLocks noGrp="1"/>
          </p:cNvGraphicFramePr>
          <p:nvPr>
            <p:extLst/>
          </p:nvPr>
        </p:nvGraphicFramePr>
        <p:xfrm>
          <a:off x="5424881" y="2830270"/>
          <a:ext cx="27432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26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  <p:graphicFrame>
        <p:nvGraphicFramePr>
          <p:cNvPr id="22" name="Table 21"/>
          <p:cNvGraphicFramePr>
            <a:graphicFrameLocks noGrp="1"/>
          </p:cNvGraphicFramePr>
          <p:nvPr>
            <p:extLst/>
          </p:nvPr>
        </p:nvGraphicFramePr>
        <p:xfrm>
          <a:off x="1828799" y="4698452"/>
          <a:ext cx="2743200" cy="112338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762000">
                  <a:extLst>
                    <a:ext uri="{9D8B030D-6E8A-4147-A177-3AD203B41FA5}">
                      <a16:colId xmlns:a16="http://schemas.microsoft.com/office/drawing/2014/main" val="3338592276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1688101003"/>
                    </a:ext>
                  </a:extLst>
                </a:gridCol>
                <a:gridCol w="609600">
                  <a:extLst>
                    <a:ext uri="{9D8B030D-6E8A-4147-A177-3AD203B41FA5}">
                      <a16:colId xmlns:a16="http://schemas.microsoft.com/office/drawing/2014/main" val="650947548"/>
                    </a:ext>
                  </a:extLst>
                </a:gridCol>
                <a:gridCol w="685800">
                  <a:extLst>
                    <a:ext uri="{9D8B030D-6E8A-4147-A177-3AD203B41FA5}">
                      <a16:colId xmlns:a16="http://schemas.microsoft.com/office/drawing/2014/main" val="752444928"/>
                    </a:ext>
                  </a:extLst>
                </a:gridCol>
              </a:tblGrid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1284696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10477023"/>
                  </a:ext>
                </a:extLst>
              </a:tr>
              <a:tr h="374460"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839462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72628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8483</TotalTime>
  <Words>2622</Words>
  <Application>Microsoft Office PowerPoint</Application>
  <PresentationFormat>On-screen Show (4:3)</PresentationFormat>
  <Paragraphs>699</Paragraphs>
  <Slides>56</Slides>
  <Notes>11</Notes>
  <HiddenSlides>0</HiddenSlides>
  <MMClips>1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56</vt:i4>
      </vt:variant>
    </vt:vector>
  </HeadingPairs>
  <TitlesOfParts>
    <vt:vector size="65" baseType="lpstr">
      <vt:lpstr>APL385 Unicode</vt:lpstr>
      <vt:lpstr>Arial</vt:lpstr>
      <vt:lpstr>Calibri</vt:lpstr>
      <vt:lpstr>Courier New</vt:lpstr>
      <vt:lpstr>Klavika Medium</vt:lpstr>
      <vt:lpstr>Times</vt:lpstr>
      <vt:lpstr>Times New Roman</vt:lpstr>
      <vt:lpstr>Wingdings</vt:lpstr>
      <vt:lpstr>Office Theme</vt:lpstr>
      <vt:lpstr>PowerPoint Presentation</vt:lpstr>
      <vt:lpstr>Agenda</vt:lpstr>
      <vt:lpstr>A Programming Language (for Math)</vt:lpstr>
      <vt:lpstr>Comments</vt:lpstr>
      <vt:lpstr>“Scalar” Functions</vt:lpstr>
      <vt:lpstr>Order of Execution</vt:lpstr>
      <vt:lpstr>PowerPoint Presentation</vt:lpstr>
      <vt:lpstr>Reduction (f/ or f⌿ or f/[n])</vt:lpstr>
      <vt:lpstr>Scan (f\ or f⍀ or f\[n])</vt:lpstr>
      <vt:lpstr>Outer Product (∘.f)</vt:lpstr>
      <vt:lpstr>Inner Product (f.g)</vt:lpstr>
      <vt:lpstr>Inner Product (f.g)</vt:lpstr>
      <vt:lpstr>Selected "Mixed" Functions 1/4</vt:lpstr>
      <vt:lpstr>Selected Mixed Functions 2/4</vt:lpstr>
      <vt:lpstr>Selected Mixed Functions 3/4</vt:lpstr>
      <vt:lpstr>Selected Mixed Functions 4/4</vt:lpstr>
      <vt:lpstr>Look Ma, No Loops!</vt:lpstr>
      <vt:lpstr>Summary: Basic [Parallel] Forms</vt:lpstr>
      <vt:lpstr>User-defined Functions</vt:lpstr>
      <vt:lpstr>Summary: Syntax of APL</vt:lpstr>
      <vt:lpstr>1982: Nested Arrays</vt:lpstr>
      <vt:lpstr>Each Operator (¨)</vt:lpstr>
      <vt:lpstr>Recent Extensions</vt:lpstr>
      <vt:lpstr>“Function Trains”</vt:lpstr>
      <vt:lpstr>Power Operator</vt:lpstr>
      <vt:lpstr>Rank Operator (1 of 2)</vt:lpstr>
      <vt:lpstr>Rank Operator (2 of 2)</vt:lpstr>
      <vt:lpstr>Key (⌸)</vt:lpstr>
      <vt:lpstr>Stencil (⌺)</vt:lpstr>
      <vt:lpstr>John Conway’s Game of Life</vt:lpstr>
      <vt:lpstr>Life is a Convolution</vt:lpstr>
      <vt:lpstr>Neural Networks</vt:lpstr>
      <vt:lpstr>Parallel Functional Forms in APL</vt:lpstr>
      <vt:lpstr>Objects in APL: Dot is Parallel</vt:lpstr>
      <vt:lpstr>Class-based Objects</vt:lpstr>
      <vt:lpstr>More Arrays of Objects</vt:lpstr>
      <vt:lpstr>Parallel Execution of APL</vt:lpstr>
      <vt:lpstr>Compilers</vt:lpstr>
      <vt:lpstr>Interpreter Needs Help...</vt:lpstr>
      <vt:lpstr>Futures and Isolates</vt:lpstr>
      <vt:lpstr>Isolates</vt:lpstr>
      <vt:lpstr>Isolate Example</vt:lpstr>
      <vt:lpstr>Futures</vt:lpstr>
      <vt:lpstr>The Parallel Operator</vt:lpstr>
      <vt:lpstr>Deterministic Parallelism</vt:lpstr>
      <vt:lpstr>The Model Implementation</vt:lpstr>
      <vt:lpstr>Demo</vt:lpstr>
      <vt:lpstr>Fun with Isolates !</vt:lpstr>
      <vt:lpstr>Dancing Robots</vt:lpstr>
      <vt:lpstr>Selected Customers</vt:lpstr>
      <vt:lpstr>Infostroy</vt:lpstr>
      <vt:lpstr>SimCorp</vt:lpstr>
      <vt:lpstr>APLIT</vt:lpstr>
      <vt:lpstr>CGM TakeCare Patient Journal System</vt:lpstr>
      <vt:lpstr>Any Questions</vt:lpstr>
      <vt:lpstr>Resources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Fiona Smith</dc:creator>
  <cp:lastModifiedBy>Morten Kromberg</cp:lastModifiedBy>
  <cp:revision>157</cp:revision>
  <dcterms:created xsi:type="dcterms:W3CDTF">2016-07-29T08:25:06Z</dcterms:created>
  <dcterms:modified xsi:type="dcterms:W3CDTF">2018-07-07T02:17:18Z</dcterms:modified>
</cp:coreProperties>
</file>