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48" r:id="rId1"/>
  </p:sldMasterIdLst>
  <p:notesMasterIdLst>
    <p:notesMasterId r:id="rId42"/>
  </p:notesMasterIdLst>
  <p:handoutMasterIdLst>
    <p:handoutMasterId r:id="rId43"/>
  </p:handoutMasterIdLst>
  <p:sldIdLst>
    <p:sldId id="257" r:id="rId2"/>
    <p:sldId id="1035" r:id="rId3"/>
    <p:sldId id="1037" r:id="rId4"/>
    <p:sldId id="1072" r:id="rId5"/>
    <p:sldId id="1069" r:id="rId6"/>
    <p:sldId id="1073" r:id="rId7"/>
    <p:sldId id="1046" r:id="rId8"/>
    <p:sldId id="1125" r:id="rId9"/>
    <p:sldId id="1126" r:id="rId10"/>
    <p:sldId id="1128" r:id="rId11"/>
    <p:sldId id="1129" r:id="rId12"/>
    <p:sldId id="1124" r:id="rId13"/>
    <p:sldId id="1127" r:id="rId14"/>
    <p:sldId id="1079" r:id="rId15"/>
    <p:sldId id="1047" r:id="rId16"/>
    <p:sldId id="1136" r:id="rId17"/>
    <p:sldId id="1049" r:id="rId18"/>
    <p:sldId id="1050" r:id="rId19"/>
    <p:sldId id="557" r:id="rId20"/>
    <p:sldId id="1135" r:id="rId21"/>
    <p:sldId id="1084" r:id="rId22"/>
    <p:sldId id="1100" r:id="rId23"/>
    <p:sldId id="1102" r:id="rId24"/>
    <p:sldId id="1114" r:id="rId25"/>
    <p:sldId id="1117" r:id="rId26"/>
    <p:sldId id="1118" r:id="rId27"/>
    <p:sldId id="1119" r:id="rId28"/>
    <p:sldId id="1134" r:id="rId29"/>
    <p:sldId id="1099" r:id="rId30"/>
    <p:sldId id="1122" r:id="rId31"/>
    <p:sldId id="1098" r:id="rId32"/>
    <p:sldId id="1058" r:id="rId33"/>
    <p:sldId id="1121" r:id="rId34"/>
    <p:sldId id="1048" r:id="rId35"/>
    <p:sldId id="1139" r:id="rId36"/>
    <p:sldId id="1138" r:id="rId37"/>
    <p:sldId id="1051" r:id="rId38"/>
    <p:sldId id="1130" r:id="rId39"/>
    <p:sldId id="1140" r:id="rId40"/>
    <p:sldId id="1141" r:id="rId41"/>
  </p:sldIdLst>
  <p:sldSz cx="9144000" cy="5143500" type="screen16x9"/>
  <p:notesSz cx="6858000" cy="9144000"/>
  <p:embeddedFontLst>
    <p:embeddedFont>
      <p:font typeface="APL385 Unicode" panose="020B0709000202000203" pitchFamily="49" charset="0"/>
      <p:regular r:id="rId44"/>
    </p:embeddedFont>
    <p:embeddedFont>
      <p:font typeface="Wingdings 2" panose="05020102010507070707" pitchFamily="18" charset="2"/>
      <p:regular r:id="rId4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67390385-980F-453B-8F5F-85DF3D1160A4}">
          <p14:sldIdLst>
            <p14:sldId id="257"/>
          </p14:sldIdLst>
        </p14:section>
        <p14:section name="Untitled Section" id="{3E6CB6E8-B322-4F89-BC38-7A536AEE26D6}">
          <p14:sldIdLst>
            <p14:sldId id="1035"/>
            <p14:sldId id="1037"/>
            <p14:sldId id="1072"/>
            <p14:sldId id="1069"/>
            <p14:sldId id="1073"/>
            <p14:sldId id="1046"/>
            <p14:sldId id="1125"/>
            <p14:sldId id="1126"/>
            <p14:sldId id="1128"/>
            <p14:sldId id="1129"/>
            <p14:sldId id="1124"/>
            <p14:sldId id="1127"/>
            <p14:sldId id="1079"/>
            <p14:sldId id="1047"/>
            <p14:sldId id="1136"/>
            <p14:sldId id="1049"/>
            <p14:sldId id="1050"/>
            <p14:sldId id="557"/>
            <p14:sldId id="1135"/>
            <p14:sldId id="1084"/>
            <p14:sldId id="1100"/>
            <p14:sldId id="1102"/>
            <p14:sldId id="1114"/>
            <p14:sldId id="1117"/>
            <p14:sldId id="1118"/>
            <p14:sldId id="1119"/>
            <p14:sldId id="1134"/>
            <p14:sldId id="1099"/>
            <p14:sldId id="1122"/>
            <p14:sldId id="1098"/>
            <p14:sldId id="1058"/>
            <p14:sldId id="1121"/>
            <p14:sldId id="1048"/>
            <p14:sldId id="1139"/>
            <p14:sldId id="1138"/>
            <p14:sldId id="1051"/>
            <p14:sldId id="1130"/>
            <p14:sldId id="1140"/>
            <p14:sldId id="114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ED7F00"/>
    <a:srgbClr val="5A6D8F"/>
    <a:srgbClr val="3B475E"/>
    <a:srgbClr val="FDFDF5"/>
    <a:srgbClr val="F6F6D9"/>
    <a:srgbClr val="BBB5D6"/>
    <a:srgbClr val="928ABD"/>
    <a:srgbClr val="37353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79" autoAdjust="0"/>
    <p:restoredTop sz="95508" autoAdjust="0"/>
  </p:normalViewPr>
  <p:slideViewPr>
    <p:cSldViewPr snapToGrid="0">
      <p:cViewPr varScale="1">
        <p:scale>
          <a:sx n="136" d="100"/>
          <a:sy n="136" d="100"/>
        </p:scale>
        <p:origin x="672" y="9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9" d="100"/>
          <a:sy n="69" d="100"/>
        </p:scale>
        <p:origin x="2693" y="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NUL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Aptos" panose="020B000402020202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>
                <a:latin typeface="Aptos" panose="020B0004020202020204" pitchFamily="34" charset="0"/>
              </a:rPr>
              <a:t>11/11/2024</a:t>
            </a:fld>
            <a:endParaRPr lang="en-GB" dirty="0">
              <a:latin typeface="Aptos" panose="020B00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Aptos" panose="020B00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>
                <a:latin typeface="Aptos" panose="020B0004020202020204" pitchFamily="34" charset="0"/>
              </a:rPr>
              <a:t>‹#›</a:t>
            </a:fld>
            <a:endParaRPr lang="en-GB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ptos" panose="020B00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ptos" panose="020B0004020202020204" pitchFamily="34" charset="0"/>
              </a:defRPr>
            </a:lvl1pPr>
          </a:lstStyle>
          <a:p>
            <a:fld id="{CDEAEF8A-5BB8-41C8-B8C2-160617C17EF4}" type="datetimeFigureOut">
              <a:rPr lang="en-GB" smtClean="0"/>
              <a:pPr/>
              <a:t>11/11/2024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ptos" panose="020B00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ptos" panose="020B0004020202020204" pitchFamily="34" charset="0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382853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600" b="0">
                <a:solidFill>
                  <a:srgbClr val="3B475E"/>
                </a:solidFill>
                <a:latin typeface="Aptos" panose="020B0004020202020204" pitchFamily="34" charset="0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45061" y="3741620"/>
            <a:ext cx="5073516" cy="1024109"/>
          </a:xfrm>
        </p:spPr>
        <p:txBody>
          <a:bodyPr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 i="1" baseline="0">
                <a:solidFill>
                  <a:srgbClr val="3B475E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ptos" panose="020B00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77D23D1-AF63-47CC-9FB3-B0A40D0C69CF}"/>
              </a:ext>
            </a:extLst>
          </p:cNvPr>
          <p:cNvSpPr txBox="1"/>
          <p:nvPr userDrawn="1"/>
        </p:nvSpPr>
        <p:spPr>
          <a:xfrm>
            <a:off x="445060" y="1127023"/>
            <a:ext cx="5073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kern="700" spc="-20" baseline="0" dirty="0">
                <a:solidFill>
                  <a:srgbClr val="3B475E"/>
                </a:solidFill>
                <a:latin typeface="Aptos" panose="020B0004020202020204" pitchFamily="34" charset="0"/>
              </a:rPr>
              <a:t>Solingen, November 8</a:t>
            </a:r>
            <a:r>
              <a:rPr lang="en-GB" sz="1600" kern="700" spc="-20" baseline="30000" dirty="0">
                <a:solidFill>
                  <a:srgbClr val="3B475E"/>
                </a:solidFill>
                <a:latin typeface="Aptos" panose="020B0004020202020204" pitchFamily="34" charset="0"/>
              </a:rPr>
              <a:t>th</a:t>
            </a:r>
            <a:r>
              <a:rPr lang="en-GB" sz="1600" kern="700" spc="-20" baseline="0" dirty="0">
                <a:solidFill>
                  <a:srgbClr val="3B475E"/>
                </a:solidFill>
                <a:latin typeface="Aptos" panose="020B0004020202020204" pitchFamily="34" charset="0"/>
              </a:rPr>
              <a:t> 2024</a:t>
            </a:r>
          </a:p>
        </p:txBody>
      </p:sp>
      <p:sp>
        <p:nvSpPr>
          <p:cNvPr id="10" name="Media Placeholder 3">
            <a:extLst>
              <a:ext uri="{FF2B5EF4-FFF2-40B4-BE49-F238E27FC236}">
                <a16:creationId xmlns:a16="http://schemas.microsoft.com/office/drawing/2014/main" id="{A8C42A55-8D9A-E8BD-8457-92C7015F8BD3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60F2C20E-0B5D-D1E2-2133-0E48D81028B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3" t="-548" r="223" b="35658"/>
          <a:stretch/>
        </p:blipFill>
        <p:spPr bwMode="auto">
          <a:xfrm>
            <a:off x="514680" y="377771"/>
            <a:ext cx="3006864" cy="655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APL Germany e.V.">
            <a:extLst>
              <a:ext uri="{FF2B5EF4-FFF2-40B4-BE49-F238E27FC236}">
                <a16:creationId xmlns:a16="http://schemas.microsoft.com/office/drawing/2014/main" id="{007BB50B-87EC-9B79-7B7A-D80ABF97C86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6482" y="321500"/>
            <a:ext cx="2622838" cy="658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7373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/>
            </a:lvl1pPr>
            <a:lvl2pPr>
              <a:spcBef>
                <a:spcPts val="0"/>
              </a:spcBef>
              <a:buClr>
                <a:srgbClr val="FF6600"/>
              </a:buClr>
              <a:defRPr/>
            </a:lvl2pPr>
            <a:lvl3pPr>
              <a:spcBef>
                <a:spcPts val="0"/>
              </a:spcBef>
              <a:buClr>
                <a:srgbClr val="FF6600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44681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854F5EF3-F1DB-2A73-B2A5-9024026CD504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Aptos" panose="020B0004020202020204" pitchFamily="34" charset="0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Aptos" panose="020B0004020202020204" pitchFamily="34" charset="0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Aptos" panose="020B0004020202020204" pitchFamily="34" charset="0"/>
              </a:defRPr>
            </a:lvl3pPr>
            <a:lvl4pPr>
              <a:spcBef>
                <a:spcPts val="0"/>
              </a:spcBef>
              <a:defRPr>
                <a:latin typeface="Aptos" panose="020B0004020202020204" pitchFamily="34" charset="0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Aptos" panose="020B0004020202020204" pitchFamily="34" charset="0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Aptos" panose="020B0004020202020204" pitchFamily="34" charset="0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Aptos" panose="020B0004020202020204" pitchFamily="34" charset="0"/>
              </a:defRPr>
            </a:lvl3pPr>
            <a:lvl4pPr>
              <a:spcBef>
                <a:spcPts val="0"/>
              </a:spcBef>
              <a:defRPr>
                <a:latin typeface="Aptos" panose="020B0004020202020204" pitchFamily="34" charset="0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Media Placeholder 3">
            <a:extLst>
              <a:ext uri="{FF2B5EF4-FFF2-40B4-BE49-F238E27FC236}">
                <a16:creationId xmlns:a16="http://schemas.microsoft.com/office/drawing/2014/main" id="{4369DE39-329B-749B-A7A3-A4E619570652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Media Placeholder 3">
            <a:extLst>
              <a:ext uri="{FF2B5EF4-FFF2-40B4-BE49-F238E27FC236}">
                <a16:creationId xmlns:a16="http://schemas.microsoft.com/office/drawing/2014/main" id="{1C93D6E0-C7DD-6C1D-3A8B-F53AA3C9E5EE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dia Placeholder 3">
            <a:extLst>
              <a:ext uri="{FF2B5EF4-FFF2-40B4-BE49-F238E27FC236}">
                <a16:creationId xmlns:a16="http://schemas.microsoft.com/office/drawing/2014/main" id="{22492172-4A07-CFD7-8D10-0463DBD22D00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417983"/>
            <a:ext cx="2127975" cy="308898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/>
            </a:lvl1pPr>
            <a:lvl2pPr>
              <a:spcBef>
                <a:spcPts val="0"/>
              </a:spcBef>
              <a:buClr>
                <a:srgbClr val="FF6600"/>
              </a:buClr>
              <a:defRPr/>
            </a:lvl2pPr>
            <a:lvl3pPr>
              <a:spcBef>
                <a:spcPts val="0"/>
              </a:spcBef>
              <a:buClr>
                <a:srgbClr val="FF6600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07968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0D952242-8C5B-5D1C-6EEB-5EED6E14074A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567313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Aptos" panose="020B0004020202020204" pitchFamily="34" charset="0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Aptos" panose="020B0004020202020204" pitchFamily="34" charset="0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Aptos" panose="020B0004020202020204" pitchFamily="34" charset="0"/>
              </a:defRPr>
            </a:lvl3pPr>
            <a:lvl4pPr>
              <a:spcBef>
                <a:spcPts val="0"/>
              </a:spcBef>
              <a:defRPr>
                <a:latin typeface="Aptos" panose="020B0004020202020204" pitchFamily="34" charset="0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Aptos" panose="020B0004020202020204" pitchFamily="34" charset="0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Aptos" panose="020B0004020202020204" pitchFamily="34" charset="0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Aptos" panose="020B0004020202020204" pitchFamily="34" charset="0"/>
              </a:defRPr>
            </a:lvl3pPr>
            <a:lvl4pPr>
              <a:spcBef>
                <a:spcPts val="0"/>
              </a:spcBef>
              <a:defRPr>
                <a:latin typeface="Aptos" panose="020B0004020202020204" pitchFamily="34" charset="0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54350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6B9AF9E6-AA45-9785-A1CE-16C2DFAA1EE0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7665574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jpe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756572" y="4656288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US" sz="1600" dirty="0">
                <a:solidFill>
                  <a:srgbClr val="282828"/>
                </a:solidFill>
                <a:latin typeface="Aptos" panose="020B0004020202020204" pitchFamily="34" charset="0"/>
              </a:rPr>
              <a:t>Migrating Win32 GUI</a:t>
            </a: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smtClean="0">
                <a:solidFill>
                  <a:srgbClr val="FF6600"/>
                </a:solidFill>
                <a:latin typeface="Aptos" panose="020B0004020202020204" pitchFamily="34" charset="0"/>
              </a:rPr>
              <a:pPr algn="l"/>
              <a:t>‹#›</a:t>
            </a:fld>
            <a:endParaRPr lang="en-GB" sz="1600" dirty="0">
              <a:solidFill>
                <a:srgbClr val="FF6600"/>
              </a:solidFill>
              <a:latin typeface="Aptos" panose="020B00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920957-0551-8F72-773E-84D867F26A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400"/>
          <a:stretch/>
        </p:blipFill>
        <p:spPr>
          <a:xfrm>
            <a:off x="0" y="5097467"/>
            <a:ext cx="9144000" cy="4571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B0B2AD1-718D-876C-8C3C-F603B9398C24}"/>
              </a:ext>
            </a:extLst>
          </p:cNvPr>
          <p:cNvSpPr txBox="1"/>
          <p:nvPr userDrawn="1"/>
        </p:nvSpPr>
        <p:spPr>
          <a:xfrm>
            <a:off x="7854071" y="4649012"/>
            <a:ext cx="10887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600" dirty="0">
                <a:latin typeface="Aptos" panose="020B0004020202020204" pitchFamily="34" charset="0"/>
              </a:rPr>
              <a:t>Herbst '24</a:t>
            </a:r>
            <a:endParaRPr lang="en-GB" sz="1600" dirty="0">
              <a:latin typeface="Aptos" panose="020B0004020202020204" pitchFamily="34" charset="0"/>
            </a:endParaRPr>
          </a:p>
        </p:txBody>
      </p:sp>
      <p:pic>
        <p:nvPicPr>
          <p:cNvPr id="7" name="Picture 2" descr="APL Germany e.V.">
            <a:extLst>
              <a:ext uri="{FF2B5EF4-FFF2-40B4-BE49-F238E27FC236}">
                <a16:creationId xmlns:a16="http://schemas.microsoft.com/office/drawing/2014/main" id="{2FABD63E-E378-B217-957F-37868F98C94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9551" y="4623597"/>
            <a:ext cx="1544520" cy="387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0" r:id="rId2"/>
    <p:sldLayoutId id="2147483652" r:id="rId3"/>
    <p:sldLayoutId id="2147483654" r:id="rId4"/>
    <p:sldLayoutId id="2147483655" r:id="rId5"/>
    <p:sldLayoutId id="2147483658" r:id="rId6"/>
    <p:sldLayoutId id="2147483659" r:id="rId7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3B475E"/>
          </a:solidFill>
          <a:latin typeface="Aptos" panose="020B0004020202020204" pitchFamily="34" charset="0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2400" kern="1200">
          <a:solidFill>
            <a:srgbClr val="3B475E"/>
          </a:solidFill>
          <a:latin typeface="Aptos" panose="020B0004020202020204" pitchFamily="34" charset="0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lang="en-US" sz="2000" kern="1200" dirty="0" smtClean="0">
          <a:solidFill>
            <a:srgbClr val="3B475E"/>
          </a:solidFill>
          <a:latin typeface="Aptos" panose="020B0004020202020204" pitchFamily="34" charset="0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800" kern="1200">
          <a:solidFill>
            <a:srgbClr val="3B475E"/>
          </a:solidFill>
          <a:latin typeface="Aptos" panose="020B0004020202020204" pitchFamily="34" charset="0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400" kern="1200">
          <a:solidFill>
            <a:srgbClr val="3B475E"/>
          </a:solidFill>
          <a:latin typeface="Aptos" panose="020B0004020202020204" pitchFamily="34" charset="0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4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4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5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3.png"/><Relationship Id="rId7" Type="http://schemas.openxmlformats.org/officeDocument/2006/relationships/image" Target="../media/image2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2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Relationship Id="rId9" Type="http://schemas.openxmlformats.org/officeDocument/2006/relationships/image" Target="../media/image5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EA6417-55D0-46BB-0DFF-8D4AA0A716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Migrating Win32 GUI</a:t>
            </a:r>
            <a:br>
              <a:rPr lang="da-DK" dirty="0"/>
            </a:br>
            <a:r>
              <a:rPr lang="da-DK" dirty="0"/>
              <a:t>to other Environments</a:t>
            </a:r>
            <a:br>
              <a:rPr lang="da-DK" dirty="0"/>
            </a:br>
            <a:r>
              <a:rPr lang="da-DK" dirty="0"/>
              <a:t>(EWC)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68C988-130F-A25A-2390-AB59A78D532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5060" y="3741620"/>
            <a:ext cx="6395489" cy="1024109"/>
          </a:xfrm>
        </p:spPr>
        <p:txBody>
          <a:bodyPr/>
          <a:lstStyle/>
          <a:p>
            <a:r>
              <a:rPr lang="da-DK" dirty="0"/>
              <a:t>Morten Kromberg</a:t>
            </a:r>
            <a:r>
              <a:rPr lang="en-GB" dirty="0"/>
              <a:t>, CTO (&amp; APL Developer)</a:t>
            </a:r>
            <a:br>
              <a:rPr lang="en-GB" dirty="0"/>
            </a:br>
            <a:r>
              <a:rPr lang="en-GB" dirty="0"/>
              <a:t>Neil Kirsopp, JS </a:t>
            </a:r>
            <a:r>
              <a:rPr lang="en-GB"/>
              <a:t>(&amp; APL) Developer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5488878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12BCC27-A734-241B-1410-39377534FFC7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40353B-9072-7F51-4459-22C43735F8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A2415D6-7BBE-D767-8161-FE96DBDE1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7079B08-AD8E-FCF9-A111-41A7827AE29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D6A4104-7CD6-3B0D-FBFF-B2D450226D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825036" cy="51435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7C5802D-B7D0-68DC-D0E7-D8D536C88E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5115" y="171745"/>
            <a:ext cx="2886075" cy="317182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95513BB-E098-8C1D-707C-DDFC55B596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36581" y="1609430"/>
            <a:ext cx="2124075" cy="3362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271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3DC240F-FE21-8B59-D102-966F01CCECE1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8880A4-50F3-71F0-4D78-7936D6A28D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5917DE3-0ECF-8F5E-EE26-CD08957252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F1BEF23-BA4A-BC61-C236-7BDB5D6BBAA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7332DAA-5461-5517-4624-1468660CD2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712" y="33337"/>
            <a:ext cx="7648575" cy="507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6013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FEECD70-B12C-2030-8CAF-3F9B3B51A2A8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F2B1A9-B7BD-F7CC-0829-96B5C4E8B1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1766D39-6184-6261-3923-01B9AECF1D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B0FB9C3-6CBF-CC62-840C-D28F74C306B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8A69585-97DB-8C61-B15A-B7D73E3DE565}"/>
              </a:ext>
            </a:extLst>
          </p:cNvPr>
          <p:cNvSpPr txBox="1"/>
          <p:nvPr/>
        </p:nvSpPr>
        <p:spPr>
          <a:xfrm>
            <a:off x="2288005" y="2271645"/>
            <a:ext cx="45760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dirty="0">
                <a:latin typeface="Aptos" panose="020B0004020202020204" pitchFamily="34" charset="0"/>
              </a:rPr>
              <a:t>We will document how to create your own extensions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5439F95-EFEE-66F1-A493-36D3C6B038F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9956"/>
          <a:stretch/>
        </p:blipFill>
        <p:spPr>
          <a:xfrm>
            <a:off x="462584" y="0"/>
            <a:ext cx="8218831" cy="5132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8944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F969228-152C-FA86-21B2-4E34D47059F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EA306C-C7E6-D8D3-84AA-4C2D1CB203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AA6A189-C64B-4367-957A-592F24C4D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2D99AA3-26B7-75D4-7FAF-E8FD3230E82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B0910BD-0841-0434-DC99-99115EE3D4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9488" y="0"/>
            <a:ext cx="6805024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8952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F0E618E-74C1-4D56-48F4-577AE1B61F97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43DD55-A7E7-67D1-CE1B-BC790636A8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313B7E4-68EB-2FAE-B2F6-1FA14BB4D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C0DB8AD-BE24-FA03-BF36-B5FC3A54AFF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D7EE2DF-F129-45C2-7A8C-5E8FB01BC49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0741"/>
          <a:stretch/>
        </p:blipFill>
        <p:spPr>
          <a:xfrm>
            <a:off x="0" y="0"/>
            <a:ext cx="9144000" cy="4740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6537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C2DD5E-1060-004A-C90D-C1ED24768E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57227" y="953192"/>
            <a:ext cx="6092513" cy="324204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da-DK" sz="1800" dirty="0"/>
              <a:t>Conga server is created listening on port 22322</a:t>
            </a:r>
          </a:p>
          <a:p>
            <a:pPr>
              <a:spcAft>
                <a:spcPts val="600"/>
              </a:spcAft>
            </a:pPr>
            <a:r>
              <a:rPr lang="da-DK" sz="1800" dirty="0"/>
              <a:t>HTMLRenderer or Web Browser launched at</a:t>
            </a:r>
            <a:br>
              <a:rPr lang="da-DK" sz="1800" dirty="0"/>
            </a:br>
            <a:r>
              <a:rPr lang="da-DK" sz="1800" dirty="0"/>
              <a:t>http://localhost:22322/index.html</a:t>
            </a:r>
            <a:endParaRPr lang="LID4096" sz="18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A9A8A2C-2744-49BA-6352-C52B91D1D4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How Does it Work?</a:t>
            </a:r>
            <a:endParaRPr lang="LID4096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A05EEB9-6A5E-1378-3768-0E3F5F3F4B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27" y="953192"/>
            <a:ext cx="3008918" cy="248627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CC97F17-272E-AF42-897A-F0C14FEE1B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2688" y="1998439"/>
            <a:ext cx="6691312" cy="3145061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513F7B15-B8DA-AD52-213C-5CBA1502922A}"/>
              </a:ext>
            </a:extLst>
          </p:cNvPr>
          <p:cNvSpPr/>
          <p:nvPr/>
        </p:nvSpPr>
        <p:spPr>
          <a:xfrm>
            <a:off x="5553075" y="3619500"/>
            <a:ext cx="2466975" cy="200025"/>
          </a:xfrm>
          <a:prstGeom prst="rect">
            <a:avLst/>
          </a:prstGeom>
          <a:solidFill>
            <a:srgbClr val="ED7F00">
              <a:alpha val="2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4567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612905B1-9418-0075-90F2-1F8EABB926F6}"/>
              </a:ext>
            </a:extLst>
          </p:cNvPr>
          <p:cNvSpPr txBox="1"/>
          <p:nvPr/>
        </p:nvSpPr>
        <p:spPr>
          <a:xfrm>
            <a:off x="4890644" y="248430"/>
            <a:ext cx="1659167" cy="1477328"/>
          </a:xfrm>
          <a:prstGeom prst="rect">
            <a:avLst/>
          </a:prstGeom>
          <a:solidFill>
            <a:srgbClr val="FF6600"/>
          </a:solidFill>
        </p:spPr>
        <p:txBody>
          <a:bodyPr wrap="square" rtlCol="0">
            <a:spAutoFit/>
          </a:bodyPr>
          <a:lstStyle/>
          <a:p>
            <a:r>
              <a:rPr lang="da-DK" dirty="0"/>
              <a:t>Browser or HTMLRenderer</a:t>
            </a:r>
          </a:p>
          <a:p>
            <a:endParaRPr lang="da-DK" dirty="0"/>
          </a:p>
          <a:p>
            <a:endParaRPr lang="da-DK" dirty="0"/>
          </a:p>
          <a:p>
            <a:endParaRPr lang="LID4096" dirty="0"/>
          </a:p>
        </p:txBody>
      </p:sp>
      <p:sp>
        <p:nvSpPr>
          <p:cNvPr id="6" name="Media Placeholder 5">
            <a:extLst>
              <a:ext uri="{FF2B5EF4-FFF2-40B4-BE49-F238E27FC236}">
                <a16:creationId xmlns:a16="http://schemas.microsoft.com/office/drawing/2014/main" id="{77421A7F-9FE6-5283-0762-DB5DD7CB968D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AECA98-B869-8D34-CB51-D02EEFFB0CC6}"/>
              </a:ext>
            </a:extLst>
          </p:cNvPr>
          <p:cNvSpPr txBox="1"/>
          <p:nvPr/>
        </p:nvSpPr>
        <p:spPr>
          <a:xfrm>
            <a:off x="1124388" y="894761"/>
            <a:ext cx="1279517" cy="646331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da-DK" dirty="0"/>
              <a:t>EWC </a:t>
            </a:r>
            <a:br>
              <a:rPr lang="da-DK" dirty="0"/>
            </a:br>
            <a:r>
              <a:rPr lang="da-DK" dirty="0"/>
              <a:t>Namespace</a:t>
            </a:r>
            <a:endParaRPr lang="LID4096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A308ABE-4868-656B-5748-C7C424CFC23A}"/>
              </a:ext>
            </a:extLst>
          </p:cNvPr>
          <p:cNvSpPr txBox="1"/>
          <p:nvPr/>
        </p:nvSpPr>
        <p:spPr>
          <a:xfrm>
            <a:off x="5097716" y="894761"/>
            <a:ext cx="1245021" cy="646331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da-DK" dirty="0"/>
              <a:t>JS / React</a:t>
            </a:r>
            <a:br>
              <a:rPr lang="da-DK" dirty="0"/>
            </a:br>
            <a:r>
              <a:rPr lang="da-DK" dirty="0"/>
              <a:t>Application</a:t>
            </a:r>
            <a:endParaRPr lang="LID4096" dirty="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B4ED6FE3-5825-5AF3-4CF3-5E588FECC0B1}"/>
              </a:ext>
            </a:extLst>
          </p:cNvPr>
          <p:cNvCxnSpPr>
            <a:cxnSpLocks/>
          </p:cNvCxnSpPr>
          <p:nvPr/>
        </p:nvCxnSpPr>
        <p:spPr>
          <a:xfrm>
            <a:off x="2601616" y="1217926"/>
            <a:ext cx="2010469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24276356-0C4B-4077-1A17-59315EA6CB3B}"/>
              </a:ext>
            </a:extLst>
          </p:cNvPr>
          <p:cNvSpPr txBox="1"/>
          <p:nvPr/>
        </p:nvSpPr>
        <p:spPr>
          <a:xfrm>
            <a:off x="3231135" y="987094"/>
            <a:ext cx="83227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100" dirty="0"/>
              <a:t>WebSocket</a:t>
            </a:r>
            <a:endParaRPr lang="LID4096" sz="1100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B99CE129-EB99-3256-8525-BF83C5C8CA68}"/>
              </a:ext>
            </a:extLst>
          </p:cNvPr>
          <p:cNvSpPr txBox="1">
            <a:spLocks/>
          </p:cNvSpPr>
          <p:nvPr/>
        </p:nvSpPr>
        <p:spPr>
          <a:xfrm>
            <a:off x="323527" y="3204213"/>
            <a:ext cx="8820473" cy="1115304"/>
          </a:xfrm>
          <a:prstGeom prst="rect">
            <a:avLst/>
          </a:prstGeom>
        </p:spPr>
        <p:txBody>
          <a:bodyPr>
            <a:no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lang="en-US" sz="2000" kern="1200" dirty="0" smtClean="0">
                <a:solidFill>
                  <a:srgbClr val="3B475E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Aptos" panose="020B0004020202020204" pitchFamily="34" charset="0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Aptos" panose="020B000402020202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Aft>
                <a:spcPts val="600"/>
              </a:spcAft>
              <a:buFont typeface="Wingdings 2" panose="05020102010507070707" pitchFamily="18" charset="2"/>
              <a:buNone/>
            </a:pPr>
            <a:r>
              <a:rPr lang="en-US" sz="1100" b="1" dirty="0">
                <a:latin typeface="APL385 Unicode" panose="020B0709000202000203" pitchFamily="49" charset="0"/>
              </a:rPr>
              <a:t>'F1.STATUS' </a:t>
            </a:r>
            <a:r>
              <a:rPr lang="en-US" sz="1100" b="1" dirty="0" err="1">
                <a:latin typeface="APL385 Unicode" panose="020B0709000202000203" pitchFamily="49" charset="0"/>
              </a:rPr>
              <a:t>eWC</a:t>
            </a:r>
            <a:r>
              <a:rPr lang="en-US" sz="1100" b="1" dirty="0">
                <a:latin typeface="APL385 Unicode" panose="020B0709000202000203" pitchFamily="49" charset="0"/>
              </a:rPr>
              <a:t> 'Label' 'Click on something!' (175 10) (23 300)</a:t>
            </a:r>
          </a:p>
          <a:p>
            <a:pPr marL="0" indent="0">
              <a:lnSpc>
                <a:spcPct val="120000"/>
              </a:lnSpc>
              <a:spcAft>
                <a:spcPts val="600"/>
              </a:spcAft>
              <a:buFont typeface="Wingdings 2" panose="05020102010507070707" pitchFamily="18" charset="2"/>
              <a:buNone/>
            </a:pPr>
            <a:r>
              <a:rPr lang="en-US" sz="1100" dirty="0">
                <a:sym typeface="Wingdings" panose="05000000000000000000" pitchFamily="2" charset="2"/>
              </a:rPr>
              <a:t>    </a:t>
            </a:r>
            <a:r>
              <a:rPr lang="en-US" sz="1100" dirty="0"/>
              <a:t> </a:t>
            </a:r>
            <a:r>
              <a:rPr lang="en-US" sz="1100" dirty="0">
                <a:latin typeface="APL385 Unicode" panose="020B0709000202000203" pitchFamily="49" charset="0"/>
              </a:rPr>
              <a:t>{"WC":{"ID":"F1.STATUS", </a:t>
            </a:r>
            <a:br>
              <a:rPr lang="en-US" sz="1100" dirty="0">
                <a:latin typeface="APL385 Unicode" panose="020B0709000202000203" pitchFamily="49" charset="0"/>
              </a:rPr>
            </a:br>
            <a:r>
              <a:rPr lang="en-US" sz="1100" dirty="0">
                <a:latin typeface="APL385 Unicode" panose="020B0709000202000203" pitchFamily="49" charset="0"/>
              </a:rPr>
              <a:t>           "Properties":{"</a:t>
            </a:r>
            <a:r>
              <a:rPr lang="en-US" sz="1100" dirty="0" err="1">
                <a:latin typeface="APL385 Unicode" panose="020B0709000202000203" pitchFamily="49" charset="0"/>
              </a:rPr>
              <a:t>Caption":"Click</a:t>
            </a:r>
            <a:r>
              <a:rPr lang="en-US" sz="1100" dirty="0">
                <a:latin typeface="APL385 Unicode" panose="020B0709000202000203" pitchFamily="49" charset="0"/>
              </a:rPr>
              <a:t> on something!",</a:t>
            </a:r>
            <a:br>
              <a:rPr lang="en-US" sz="1100" dirty="0">
                <a:latin typeface="APL385 Unicode" panose="020B0709000202000203" pitchFamily="49" charset="0"/>
              </a:rPr>
            </a:br>
            <a:r>
              <a:rPr lang="en-US" sz="1100" dirty="0">
                <a:latin typeface="APL385 Unicode" panose="020B0709000202000203" pitchFamily="49" charset="0"/>
              </a:rPr>
              <a:t>           "</a:t>
            </a:r>
            <a:r>
              <a:rPr lang="en-US" sz="1100" dirty="0" err="1">
                <a:latin typeface="APL385 Unicode" panose="020B0709000202000203" pitchFamily="49" charset="0"/>
              </a:rPr>
              <a:t>Posn</a:t>
            </a:r>
            <a:r>
              <a:rPr lang="en-US" sz="1100" dirty="0">
                <a:latin typeface="APL385 Unicode" panose="020B0709000202000203" pitchFamily="49" charset="0"/>
              </a:rPr>
              <a:t>":[175,10],"Size":[23,300],"</a:t>
            </a:r>
            <a:r>
              <a:rPr lang="en-US" sz="1100" dirty="0" err="1">
                <a:latin typeface="APL385 Unicode" panose="020B0709000202000203" pitchFamily="49" charset="0"/>
              </a:rPr>
              <a:t>Type":"Label</a:t>
            </a:r>
            <a:r>
              <a:rPr lang="en-US" sz="1100" dirty="0">
                <a:latin typeface="APL385 Unicode" panose="020B0709000202000203" pitchFamily="49" charset="0"/>
              </a:rPr>
              <a:t>"}}}</a:t>
            </a:r>
            <a:br>
              <a:rPr lang="en-US" sz="1100" dirty="0"/>
            </a:br>
            <a:br>
              <a:rPr lang="en-US" sz="1100" dirty="0"/>
            </a:br>
            <a:endParaRPr lang="en-US" sz="200" dirty="0">
              <a:latin typeface="APL385 Unicode" panose="020B0709000202000203" pitchFamily="49" charset="0"/>
              <a:sym typeface="Wingdings" panose="05000000000000000000" pitchFamily="2" charset="2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390781FA-2248-927C-572C-B0F14AF32C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4046" y="2048392"/>
            <a:ext cx="2817387" cy="216650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09C3843-C058-43C9-6CCB-2D5D0C2A26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0368" y="3911948"/>
            <a:ext cx="1392371" cy="272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28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1ECCFDF-47E8-4180-7316-E6C16842803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98A807-6287-DC4C-D257-BF22D285E9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608F535-7774-B8F9-EBCC-07AA6BFC18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B0066CF-BB6E-903D-4060-CB5B8F7D251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AE97DB7-8EF2-274A-8F74-9E7F19BF67F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7213"/>
          <a:stretch/>
        </p:blipFill>
        <p:spPr>
          <a:xfrm>
            <a:off x="0" y="0"/>
            <a:ext cx="9144000" cy="477252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EFE782D-C65C-F6FD-56AE-99B8C65B1A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2522"/>
            <a:ext cx="5375426" cy="515602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668B328-B521-A3F3-6FFD-C8E1662013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0824" y="2899120"/>
            <a:ext cx="5672364" cy="224438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06402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FB1FDCA-7162-C78D-63EF-21BE80C51A1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FDE633-F824-F1F1-8362-8687C48CB3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41D2922-D713-F3B6-8E5A-13B6F743A0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248BD88-384C-0DDB-51BA-86CF84CFCB8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9058345-14BB-5A41-F92B-4EFA71ABD4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7B7EC1D-F5B6-2CB1-8A2E-54D7A4CD4D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2674"/>
            <a:ext cx="7109509" cy="662004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ACC0763-7EAA-4E79-BBBB-2B3AD701B8AA}"/>
              </a:ext>
            </a:extLst>
          </p:cNvPr>
          <p:cNvSpPr txBox="1"/>
          <p:nvPr/>
        </p:nvSpPr>
        <p:spPr>
          <a:xfrm>
            <a:off x="6416040" y="2769622"/>
            <a:ext cx="1689886" cy="923330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da-DK" dirty="0">
                <a:latin typeface="Aptos" panose="020B0004020202020204" pitchFamily="34" charset="0"/>
              </a:rPr>
              <a:t>Being added as</a:t>
            </a:r>
            <a:br>
              <a:rPr lang="da-DK" dirty="0">
                <a:latin typeface="Aptos" panose="020B0004020202020204" pitchFamily="34" charset="0"/>
              </a:rPr>
            </a:br>
            <a:r>
              <a:rPr lang="da-DK" dirty="0">
                <a:latin typeface="Aptos" panose="020B0004020202020204" pitchFamily="34" charset="0"/>
              </a:rPr>
              <a:t>applications</a:t>
            </a:r>
            <a:br>
              <a:rPr lang="da-DK" dirty="0">
                <a:latin typeface="Aptos" panose="020B0004020202020204" pitchFamily="34" charset="0"/>
              </a:rPr>
            </a:br>
            <a:r>
              <a:rPr lang="da-DK" dirty="0">
                <a:latin typeface="Aptos" panose="020B0004020202020204" pitchFamily="34" charset="0"/>
              </a:rPr>
              <a:t>need them.</a:t>
            </a:r>
            <a:endParaRPr lang="LID4096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2489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6D3B71-B543-1671-FE30-E91D4039C0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sz="2000" dirty="0"/>
              <a:t>Limited set of Classes &amp; Props</a:t>
            </a:r>
          </a:p>
          <a:p>
            <a:r>
              <a:rPr lang="da-DK" sz="2000" dirty="0"/>
              <a:t>Coord Pixel only</a:t>
            </a:r>
          </a:p>
          <a:p>
            <a:r>
              <a:rPr lang="da-DK" sz="2000" dirty="0"/>
              <a:t>No direct assignment and reference to properties – </a:t>
            </a:r>
            <a:br>
              <a:rPr lang="da-DK" sz="2000" dirty="0"/>
            </a:br>
            <a:r>
              <a:rPr lang="da-DK" sz="2000" dirty="0"/>
              <a:t>must use </a:t>
            </a:r>
            <a:r>
              <a:rPr lang="da-DK" sz="2000" dirty="0">
                <a:latin typeface="APL385 Unicode" panose="020B0709000202000203" pitchFamily="49" charset="0"/>
              </a:rPr>
              <a:t>⎕WS</a:t>
            </a:r>
            <a:r>
              <a:rPr lang="da-DK" sz="2000" dirty="0"/>
              <a:t> / </a:t>
            </a:r>
            <a:r>
              <a:rPr lang="da-DK" sz="2000" dirty="0">
                <a:latin typeface="APL385 Unicode" panose="020B0709000202000203" pitchFamily="49" charset="0"/>
              </a:rPr>
              <a:t>⎕WG</a:t>
            </a:r>
          </a:p>
          <a:p>
            <a:r>
              <a:rPr lang="da-DK" sz="2000" dirty="0"/>
              <a:t>No creation using </a:t>
            </a:r>
            <a:r>
              <a:rPr lang="da-DK" sz="2000" dirty="0">
                <a:latin typeface="APL385 Unicode" panose="020B0709000202000203" pitchFamily="49" charset="0"/>
              </a:rPr>
              <a:t>⎕NEW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6D95342-2825-E79A-CFA5-217985A4747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r>
              <a:rPr lang="da-DK" sz="2000" dirty="0"/>
              <a:t>Images and ImageLists are handled differently (better!) </a:t>
            </a:r>
          </a:p>
          <a:p>
            <a:r>
              <a:rPr lang="da-DK" sz="2000" dirty="0"/>
              <a:t>Validation and Error Messages weaker / different</a:t>
            </a:r>
          </a:p>
          <a:p>
            <a:r>
              <a:rPr lang="da-DK" sz="2000" dirty="0">
                <a:latin typeface="APL385 Unicode" panose="020B0709000202000203" pitchFamily="49" charset="0"/>
              </a:rPr>
              <a:t>⎕NQ</a:t>
            </a:r>
            <a:r>
              <a:rPr lang="da-DK" sz="2000" dirty="0"/>
              <a:t> may not behave exactly as under Windows</a:t>
            </a:r>
          </a:p>
          <a:p>
            <a:pPr marL="0" indent="0">
              <a:buNone/>
            </a:pPr>
            <a:endParaRPr lang="LID4096" sz="20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7723758-85C8-40CC-F08A-711862F7FC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7063860" cy="685535"/>
          </a:xfrm>
        </p:spPr>
        <p:txBody>
          <a:bodyPr/>
          <a:lstStyle/>
          <a:p>
            <a:r>
              <a:rPr lang="da-DK" dirty="0"/>
              <a:t>Significant Limitations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20954997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5605A0DA-2741-A5A1-A301-E426901974A3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C9D09639-B13C-2734-D5E9-4C84B0D699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da-DK" sz="2800" b="1" dirty="0"/>
              <a:t>1. Protect existing investments</a:t>
            </a:r>
          </a:p>
          <a:p>
            <a:r>
              <a:rPr lang="da-DK" dirty="0"/>
              <a:t>Since 1990, </a:t>
            </a:r>
            <a:r>
              <a:rPr lang="da-DK" dirty="0">
                <a:latin typeface="APL385 Unicode" panose="020B0709000202000203" pitchFamily="49" charset="0"/>
              </a:rPr>
              <a:t>⎕WC</a:t>
            </a:r>
            <a:r>
              <a:rPr lang="da-DK" dirty="0"/>
              <a:t> has made it possible for domain experts to be ”full stack” developers</a:t>
            </a:r>
          </a:p>
          <a:p>
            <a:r>
              <a:rPr lang="da-DK" dirty="0">
                <a:latin typeface="APL385 Unicode" panose="020B0709000202000203" pitchFamily="49" charset="0"/>
              </a:rPr>
              <a:t>⎕WC</a:t>
            </a:r>
            <a:r>
              <a:rPr lang="da-DK" dirty="0"/>
              <a:t> is perhaps the most important</a:t>
            </a:r>
            <a:br>
              <a:rPr lang="da-DK" dirty="0"/>
            </a:br>
            <a:r>
              <a:rPr lang="da-DK" dirty="0"/>
              <a:t>reason why Dyalog has been successful</a:t>
            </a:r>
          </a:p>
          <a:p>
            <a:r>
              <a:rPr lang="da-DK" dirty="0">
                <a:latin typeface="APL385 Unicode" panose="020B0709000202000203" pitchFamily="49" charset="0"/>
              </a:rPr>
              <a:t>⎕WC</a:t>
            </a:r>
            <a:r>
              <a:rPr lang="da-DK" dirty="0"/>
              <a:t> is is restricted to the Microsoft Windows desktop, which is fading</a:t>
            </a:r>
          </a:p>
          <a:p>
            <a:endParaRPr lang="da-DK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A6EF2BC8-4C8A-04FE-DB92-61F3D2F72C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Why EWC?</a:t>
            </a:r>
            <a:endParaRPr lang="LID4096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FDDDEE47-C19A-97BF-9751-C090C3436EE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9419310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5BC758-F9A1-0F8B-8F90-351B48EE5D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5065E2-4F93-C41D-3769-B7CE1C975A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sz="2000" dirty="0"/>
              <a:t>Limited set of Classes &amp; Props</a:t>
            </a:r>
          </a:p>
          <a:p>
            <a:r>
              <a:rPr lang="da-DK" sz="2000" dirty="0"/>
              <a:t>Coord Pixel only</a:t>
            </a:r>
          </a:p>
          <a:p>
            <a:r>
              <a:rPr lang="da-DK" sz="2000" strike="dblStrike" dirty="0"/>
              <a:t>No direct assignment and reference to properties – </a:t>
            </a:r>
            <a:br>
              <a:rPr lang="da-DK" sz="2000" strike="dblStrike" dirty="0"/>
            </a:br>
            <a:r>
              <a:rPr lang="da-DK" sz="2000" strike="dblStrike" dirty="0"/>
              <a:t>must use </a:t>
            </a:r>
            <a:r>
              <a:rPr lang="da-DK" sz="2000" strike="dblStrike" dirty="0">
                <a:latin typeface="APL385 Unicode" panose="020B0709000202000203" pitchFamily="49" charset="0"/>
              </a:rPr>
              <a:t>⎕WS</a:t>
            </a:r>
            <a:r>
              <a:rPr lang="da-DK" sz="2000" strike="dblStrike" dirty="0"/>
              <a:t> / </a:t>
            </a:r>
            <a:r>
              <a:rPr lang="da-DK" sz="2000" strike="dblStrike" dirty="0">
                <a:latin typeface="APL385 Unicode" panose="020B0709000202000203" pitchFamily="49" charset="0"/>
              </a:rPr>
              <a:t>⎕WG</a:t>
            </a:r>
          </a:p>
          <a:p>
            <a:r>
              <a:rPr lang="da-DK" sz="2000" dirty="0"/>
              <a:t>No creation using </a:t>
            </a:r>
            <a:r>
              <a:rPr lang="da-DK" sz="2000" dirty="0">
                <a:latin typeface="APL385 Unicode" panose="020B0709000202000203" pitchFamily="49" charset="0"/>
              </a:rPr>
              <a:t>⎕NEW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4B421A-14C0-1441-B05F-BC085AA6F209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r>
              <a:rPr lang="da-DK" sz="2000" dirty="0"/>
              <a:t>Images and ImageLists are handled differently (better!) </a:t>
            </a:r>
          </a:p>
          <a:p>
            <a:r>
              <a:rPr lang="da-DK" sz="2000" dirty="0"/>
              <a:t>Validation and Error Messages weaker / different</a:t>
            </a:r>
          </a:p>
          <a:p>
            <a:r>
              <a:rPr lang="da-DK" sz="2000" dirty="0">
                <a:latin typeface="APL385 Unicode" panose="020B0709000202000203" pitchFamily="49" charset="0"/>
              </a:rPr>
              <a:t>⎕NQ</a:t>
            </a:r>
            <a:r>
              <a:rPr lang="da-DK" sz="2000" dirty="0"/>
              <a:t> may not behave exactly as under Windows</a:t>
            </a:r>
          </a:p>
          <a:p>
            <a:pPr marL="0" indent="0">
              <a:buNone/>
            </a:pPr>
            <a:endParaRPr lang="LID4096" sz="20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8720393-42F5-FC45-2535-4117227655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7063860" cy="685535"/>
          </a:xfrm>
        </p:spPr>
        <p:txBody>
          <a:bodyPr/>
          <a:lstStyle/>
          <a:p>
            <a:r>
              <a:rPr lang="da-DK" dirty="0"/>
              <a:t>Significant Limitations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20287153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BCDCF6-599B-10F3-ABB8-2FBD3D8090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534598" cy="3242040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sz="1800" dirty="0"/>
              <a:t>EWC tries to "ignore" use of missing features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sz="1800" dirty="0"/>
              <a:t>Get something up and running 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sz="1400" dirty="0"/>
              <a:t>Then modify your code or ask Dyalog to add support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sz="1800" dirty="0"/>
              <a:t>If you try to create an instance of an unsupported class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da-DK" sz="1200" dirty="0"/>
              <a:t>            </a:t>
            </a:r>
            <a:r>
              <a:rPr lang="da-DK" sz="1200" dirty="0">
                <a:latin typeface="APL385 Unicode" panose="020B0709000202000203" pitchFamily="49" charset="0"/>
              </a:rPr>
              <a:t>FOO[7] 'W0' eWC 'Widget' 'Hello World' ('Size' (300 400))</a:t>
            </a:r>
            <a:br>
              <a:rPr lang="da-DK" sz="1200" dirty="0">
                <a:latin typeface="APL385 Unicode" panose="020B0709000202000203" pitchFamily="49" charset="0"/>
              </a:rPr>
            </a:br>
            <a:r>
              <a:rPr lang="da-DK" sz="1200" dirty="0">
                <a:latin typeface="APL385 Unicode" panose="020B0709000202000203" pitchFamily="49" charset="0"/>
              </a:rPr>
              <a:t> 40:32.702 W:   *** Warning: at FOO[7] - WC W0 - unsupported class "widget" </a:t>
            </a:r>
            <a:br>
              <a:rPr lang="da-DK" sz="1050" dirty="0">
                <a:latin typeface="APL385 Unicode" panose="020B0709000202000203" pitchFamily="49" charset="0"/>
              </a:rPr>
            </a:br>
            <a:endParaRPr lang="da-DK" sz="1050" dirty="0">
              <a:latin typeface="APL385 Unicode" panose="020B0709000202000203" pitchFamily="49" charset="0"/>
            </a:endParaRPr>
          </a:p>
          <a:p>
            <a:pPr>
              <a:spcAft>
                <a:spcPts val="600"/>
              </a:spcAft>
            </a:pPr>
            <a:r>
              <a:rPr lang="da-DK" sz="1800" dirty="0"/>
              <a:t>The following still creates a form, ignoring the unsupported feature:</a:t>
            </a:r>
          </a:p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kumimoji="0" lang="da-DK" altLang="LID4096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</a:t>
            </a:r>
            <a:r>
              <a:rPr lang="da-DK" sz="1200" dirty="0"/>
              <a:t> </a:t>
            </a:r>
            <a:r>
              <a:rPr lang="da-DK" sz="1200" dirty="0">
                <a:latin typeface="APL385 Unicode" panose="020B0709000202000203" pitchFamily="49" charset="0"/>
              </a:rPr>
              <a:t>FOO[7] </a:t>
            </a:r>
            <a:r>
              <a:rPr kumimoji="0" lang="LID4096" altLang="LID4096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'F0' eWC 'Form' 'Hello World' ('Size' (300 400)) ('Dockable' 1)</a:t>
            </a:r>
            <a:br>
              <a:rPr kumimoji="0" lang="LID4096" altLang="LID4096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LID4096" altLang="LID4096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38:58.307 W: *** Warning: at</a:t>
            </a:r>
            <a:r>
              <a:rPr kumimoji="0" lang="da-DK" altLang="LID4096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FOO[7]</a:t>
            </a:r>
            <a:r>
              <a:rPr kumimoji="0" lang="LID4096" altLang="LID4096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- Unsupported on form: Dockable </a:t>
            </a:r>
            <a:endParaRPr lang="LID4096" sz="12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2FD40D9-F30C-101B-6B56-DD4F0B634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Handling Unsupported Features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1296907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69C208-C1BD-5D85-2FAC-61B447D12F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Ribbon family of controls</a:t>
            </a:r>
          </a:p>
          <a:p>
            <a:r>
              <a:rPr lang="da-DK" dirty="0"/>
              <a:t>ApexCharts</a:t>
            </a:r>
          </a:p>
          <a:p>
            <a:r>
              <a:rPr lang="da-DK" dirty="0"/>
              <a:t>”Flex” instead of Posn + Size</a:t>
            </a:r>
          </a:p>
          <a:p>
            <a:r>
              <a:rPr lang="da-DK" dirty="0"/>
              <a:t>DIY Extensions</a:t>
            </a:r>
            <a:br>
              <a:rPr lang="da-DK" dirty="0"/>
            </a:br>
            <a:r>
              <a:rPr lang="da-DK" dirty="0"/>
              <a:t>(KendoUI)</a:t>
            </a:r>
            <a:endParaRPr lang="LID4096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3BDA617-3403-C1D5-D465-9CFD39805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Extensions</a:t>
            </a:r>
            <a:endParaRPr lang="LID4096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EB78EBC-77A1-46AC-E857-F351818CE01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209309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A525A4-B672-CF30-A191-D77A58260C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LID4096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A7DA496-7659-9F11-64C5-3287B8C6A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Ribbons</a:t>
            </a:r>
            <a:endParaRPr lang="LID4096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CCC759B-764A-A346-5F60-2C1185AB21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947" y="2657475"/>
            <a:ext cx="9023083" cy="189235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6962D99-FD8B-985D-5303-B6127864DC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3200" y="711970"/>
            <a:ext cx="6439799" cy="1686160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07CA556E-E1E8-8EAB-E0E7-6E04A61E180C}"/>
              </a:ext>
            </a:extLst>
          </p:cNvPr>
          <p:cNvCxnSpPr>
            <a:cxnSpLocks/>
          </p:cNvCxnSpPr>
          <p:nvPr/>
        </p:nvCxnSpPr>
        <p:spPr>
          <a:xfrm flipH="1" flipV="1">
            <a:off x="3014663" y="2433637"/>
            <a:ext cx="314325" cy="3117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21602EF0-1A89-603C-F3B3-AFB5E69ACD30}"/>
              </a:ext>
            </a:extLst>
          </p:cNvPr>
          <p:cNvCxnSpPr>
            <a:cxnSpLocks/>
          </p:cNvCxnSpPr>
          <p:nvPr/>
        </p:nvCxnSpPr>
        <p:spPr>
          <a:xfrm flipV="1">
            <a:off x="3276600" y="2433637"/>
            <a:ext cx="971550" cy="8096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A3B95BF-304E-AC0E-B451-62FDCCBFB542}"/>
              </a:ext>
            </a:extLst>
          </p:cNvPr>
          <p:cNvCxnSpPr>
            <a:cxnSpLocks/>
          </p:cNvCxnSpPr>
          <p:nvPr/>
        </p:nvCxnSpPr>
        <p:spPr>
          <a:xfrm flipV="1">
            <a:off x="3419475" y="2476500"/>
            <a:ext cx="3467100" cy="12811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94466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0A9C88F-BF8C-8345-E270-A7A050DED82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7C67E5-D717-E268-B9DF-4066B2CEF5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B4714BE-D154-E8B2-E5B4-F0A3E30057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ApexCharts – Four Demos</a:t>
            </a:r>
            <a:endParaRPr lang="LID4096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ACA5FF4-77D1-8E75-C8DA-7B1449E61F6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9B35CCC-71EE-1E68-B96F-6821DBAF56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1691" y="953192"/>
            <a:ext cx="2523914" cy="198958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63D93AD-0A5B-BCDE-3F9A-565C2DF7AB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5727" y="953192"/>
            <a:ext cx="2629012" cy="207243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6FF0B3E-5F65-6E69-64A6-7C8F1C6B10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2665" y="2656953"/>
            <a:ext cx="2685276" cy="211678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CD7624B-C28E-3885-9D01-1C4D98B568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37429" y="2656952"/>
            <a:ext cx="2685276" cy="2116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5755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5DB3A2-D327-F752-1DF3-222E6BB73F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sz="1800" dirty="0">
                <a:latin typeface="APL385 Unicode" panose="020B0709000202000203" pitchFamily="49" charset="0"/>
              </a:rPr>
              <a:t>Options</a:t>
            </a:r>
            <a:r>
              <a:rPr lang="da-DK" sz="1800" dirty="0"/>
              <a:t> are passed straight through</a:t>
            </a:r>
            <a:br>
              <a:rPr lang="da-DK" sz="1800" dirty="0"/>
            </a:br>
            <a:r>
              <a:rPr lang="da-DK" sz="1800" dirty="0"/>
              <a:t>(JSON string or APL namespace)</a:t>
            </a:r>
          </a:p>
          <a:p>
            <a:r>
              <a:rPr lang="da-DK" sz="1800" dirty="0">
                <a:latin typeface="APL385 Unicode" panose="020B0709000202000203" pitchFamily="49" charset="0"/>
              </a:rPr>
              <a:t>Series</a:t>
            </a:r>
            <a:r>
              <a:rPr lang="da-DK" sz="1800" dirty="0"/>
              <a:t> can be in several APL-friendly formats:</a:t>
            </a:r>
            <a:br>
              <a:rPr lang="da-DK" sz="1800" dirty="0"/>
            </a:br>
            <a:endParaRPr lang="da-DK" sz="18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570CB17-E7FB-F2B2-DAAA-9B0D2DE7E8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ApexCharts Design</a:t>
            </a:r>
            <a:endParaRPr lang="LID4096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3460A53-C22A-50E8-CA85-B645E4574EA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B9B0756-85E8-234C-6340-28B6EB331D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875" y="4006280"/>
            <a:ext cx="8200180" cy="59590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A045415-9E7D-4183-718B-02E648AE45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875" y="3107950"/>
            <a:ext cx="8203336" cy="65268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0E9EBB0-27FD-BB63-6526-B6B180AE13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3875" y="2481703"/>
            <a:ext cx="6138487" cy="40424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267927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C60DFD-E1C5-51BA-A271-FEAFE09557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sz="2000" dirty="0"/>
              <a:t>The SVG property allows us to retrieve the SVG for the chart</a:t>
            </a:r>
          </a:p>
          <a:p>
            <a:r>
              <a:rPr lang="da-DK" sz="2000" dirty="0"/>
              <a:t>Use ApexCharts in an invisible  HTMLRenderer to generate charts</a:t>
            </a:r>
            <a:endParaRPr lang="LID4096" sz="20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19C09D8-B058-3818-2CC0-BCC7DAB75D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ApexCharts SVG Property</a:t>
            </a:r>
            <a:endParaRPr lang="LID4096" dirty="0"/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00424D6D-6B0A-47D7-5E17-BB5FD26F51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6751" y="2791385"/>
            <a:ext cx="8776762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altLang="LID4096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kumimoji="0" lang="LID4096" altLang="LID4096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≢svg←'F1.BAR' eWG 'SVG' </a:t>
            </a:r>
            <a:br>
              <a:rPr kumimoji="0" lang="da-DK" altLang="LID4096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da-DK" altLang="LID4096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29820</a:t>
            </a:r>
            <a:br>
              <a:rPr kumimoji="0" lang="da-DK" altLang="LID4096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endParaRPr kumimoji="0" lang="da-DK" altLang="LID4096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altLang="LID4096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4 80⍴svg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altLang="LID4096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&lt;svg id="SvgjsSvg1006" width="780" height="540" xmlns="http://www.w3.org/2000/sv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altLang="LID4096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g" version="1.1" xmlns:xlink="http://www.w3.org/1999/xlink" xmlns:svgjs="http://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altLang="LID4096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svgjs.dev" class="apexcharts-svg" xmlns:data="ApexChartsNS" transform="translate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altLang="LID4096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(0, 0)" style="background: transparent;"&gt;&lt;foreignObject x="0" y="0" width="780" </a:t>
            </a:r>
          </a:p>
        </p:txBody>
      </p:sp>
    </p:spTree>
    <p:extLst>
      <p:ext uri="{BB962C8B-B14F-4D97-AF65-F5344CB8AC3E}">
        <p14:creationId xmlns:p14="http://schemas.microsoft.com/office/powerpoint/2010/main" val="41716433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268E17C-0BAF-C464-F2C9-19B83FF9213E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958291-4D39-4C6E-0B06-9CB8B9E2D1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Slide from Neil on what JS was needed to add ApexCharts will be here</a:t>
            </a:r>
            <a:endParaRPr lang="LID4096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D2A6374-8D08-F2D0-B3C4-5B92F8DF16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Extending EWC</a:t>
            </a:r>
            <a:endParaRPr lang="LID4096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F6F023C-F7BF-C460-6CBC-23A62F8024C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3CA6C95-25D6-5EB6-E028-1C8C2809A6C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59352"/>
          <a:stretch/>
        </p:blipFill>
        <p:spPr>
          <a:xfrm>
            <a:off x="292100" y="1083323"/>
            <a:ext cx="4770413" cy="375829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4601694-142E-DCE5-D994-E6FC3E96263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9944"/>
          <a:stretch/>
        </p:blipFill>
        <p:spPr>
          <a:xfrm>
            <a:off x="4727163" y="0"/>
            <a:ext cx="4418835" cy="51435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9375EE6-7900-0391-FBF1-DB79A76E6E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7081"/>
            <a:ext cx="9144000" cy="4909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6264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E19A829-0738-8FF4-A9C3-751955AB418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2BF277-C4F7-EE61-AB09-356C9DE002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7691657-570B-3D5D-B63B-D2438F5044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2E8BAAD-8D7C-F704-2B9C-8B71A476283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72D58E8-4BEB-48CB-9970-6FB8268038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17983"/>
            <a:ext cx="8692665" cy="3814963"/>
          </a:xfrm>
          <a:prstGeom prst="rect">
            <a:avLst/>
          </a:prstGeom>
          <a:ln>
            <a:solidFill>
              <a:schemeClr val="accent6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A5C7F8E-0410-09D3-FC09-F2FA61078C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9911" y="-18910"/>
            <a:ext cx="5074089" cy="3814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665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C22C60A-A2C0-B53F-6E90-7A85196C9168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9C1B64-1242-F26F-3EBC-2E0D30ACC7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sz="1800" dirty="0"/>
              <a:t>Still VERY experimental – Feedback Please!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sz="1800" dirty="0"/>
              <a:t>The Flex property can be set on containers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sz="1600" dirty="0">
                <a:latin typeface="APL385 Unicode" panose="020B0709000202000203" pitchFamily="49" charset="0"/>
              </a:rPr>
              <a:t>'Flex' 'fill'</a:t>
            </a:r>
            <a:br>
              <a:rPr lang="da-DK" sz="1600" dirty="0">
                <a:latin typeface="APL385 Unicode" panose="020B0709000202000203" pitchFamily="49" charset="0"/>
              </a:rPr>
            </a:br>
            <a:r>
              <a:rPr lang="da-DK" sz="1600" dirty="0"/>
              <a:t>Form should fill the available space (Forms only)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sz="1600" dirty="0">
                <a:latin typeface="APL385 Unicode" panose="020B0709000202000203" pitchFamily="49" charset="0"/>
              </a:rPr>
              <a:t>'Flex' 'row'</a:t>
            </a:r>
            <a:br>
              <a:rPr lang="da-DK" sz="1600" dirty="0">
                <a:latin typeface="APL385 Unicode" panose="020B0709000202000203" pitchFamily="49" charset="0"/>
              </a:rPr>
            </a:br>
            <a:r>
              <a:rPr lang="da-DK" sz="1600" dirty="0"/>
              <a:t>Stack controls horizontally (Any container object)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sz="1600" dirty="0">
                <a:latin typeface="APL385 Unicode" panose="020B0709000202000203" pitchFamily="49" charset="0"/>
              </a:rPr>
              <a:t>'Flex' 'column'</a:t>
            </a:r>
            <a:br>
              <a:rPr lang="da-DK" sz="1600" dirty="0">
                <a:latin typeface="APL385 Unicode" panose="020B0709000202000203" pitchFamily="49" charset="0"/>
              </a:rPr>
            </a:br>
            <a:r>
              <a:rPr lang="da-DK" sz="1600" dirty="0"/>
              <a:t>No comment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sz="1800" dirty="0"/>
              <a:t>By default, </a:t>
            </a:r>
            <a:r>
              <a:rPr lang="da-DK" sz="1800" dirty="0">
                <a:latin typeface="APL385 Unicode" panose="020B0709000202000203" pitchFamily="49" charset="0"/>
              </a:rPr>
              <a:t>'fill'</a:t>
            </a:r>
            <a:r>
              <a:rPr lang="da-DK" sz="1800" dirty="0"/>
              <a:t> sets column orientation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sz="1800" dirty="0"/>
              <a:t>CSS property allows you to add additional CSS styling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9CAD771-19E9-21F2-04D6-77B38AE8C0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Flex – Instead of Posn &amp; Size</a:t>
            </a:r>
            <a:endParaRPr lang="LID4096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68D5E46-E915-D3AB-A60A-516BA27FA97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0805636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5605A0DA-2741-A5A1-A301-E426901974A3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C9D09639-B13C-2734-D5E9-4C84B0D699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a-DK" sz="2800" b="1" dirty="0"/>
              <a:t>2. Build New Applications</a:t>
            </a:r>
          </a:p>
          <a:p>
            <a:r>
              <a:rPr lang="da-DK" dirty="0"/>
              <a:t>EWC can easily be extended with JavaScript libraries</a:t>
            </a:r>
          </a:p>
          <a:p>
            <a:r>
              <a:rPr lang="da-DK" dirty="0"/>
              <a:t>Potential migration path for existing code to ”responsive” layout</a:t>
            </a:r>
          </a:p>
          <a:p>
            <a:pPr lvl="1"/>
            <a:r>
              <a:rPr lang="da-DK" dirty="0"/>
              <a:t>Replace Posn/Size with Flex CSS</a:t>
            </a:r>
          </a:p>
          <a:p>
            <a:r>
              <a:rPr lang="da-DK" dirty="0"/>
              <a:t>"EWC is a uniquely interactive web development environment"</a:t>
            </a:r>
          </a:p>
          <a:p>
            <a:endParaRPr lang="da-DK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A6EF2BC8-4C8A-04FE-DB92-61F3D2F72C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Why EWC?</a:t>
            </a:r>
            <a:endParaRPr lang="LID4096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FDDDEE47-C19A-97BF-9751-C090C3436EE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5651938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4B0959-8E70-5A35-9346-DDE638ECB9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A Subform with Flex becomes a "StackPanel"</a:t>
            </a:r>
            <a:endParaRPr lang="LID4096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45DE08F-6D5B-14A3-FE8A-53210BA057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SubForm = "StackPanel"</a:t>
            </a:r>
            <a:endParaRPr lang="LID4096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A9CF3E3-B7A9-1FE3-3B1D-5B1BCEA2B2B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6FB6DD1-ED6B-E351-E62D-8B92406101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6691" y="3059841"/>
            <a:ext cx="3772838" cy="200029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4EFAC41-09BD-1B02-083B-F92E5BDD57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436" y="3059841"/>
            <a:ext cx="2744177" cy="144712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6139634-331F-3FDF-F4C9-ABFA7DCD0E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7749" y="2100317"/>
            <a:ext cx="7827872" cy="869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07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B8BC642-2C2F-FBA7-1371-4F01E4E82958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97A9F0-925E-92D5-7726-931A2533D7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3551EC9-15BF-0E0C-333C-E2A034AD30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FD186F5-B230-2F90-3705-510751518A1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5C5B974-C60A-03BB-7988-01053250A0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673208" cy="51435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0DDD2A3-18C9-128A-3DDA-D780CB771E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3900" y="1623060"/>
            <a:ext cx="4610100" cy="352044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2BD4FB0-F6D5-0FD2-0B19-F9F1A35284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68508" y="-5715"/>
            <a:ext cx="6375492" cy="1628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76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EDC48E-7E21-D6F7-7D97-E9202532DE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381823" cy="3242040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da-DK" sz="1600" dirty="0"/>
              <a:t>Intended for multi-user applications.</a:t>
            </a:r>
          </a:p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da-DK" sz="1600" dirty="0">
                <a:latin typeface="APL385 Unicode" panose="020B0709000202000203" pitchFamily="49" charset="0"/>
              </a:rPr>
              <a:t>    EWC.Init 'Multi'</a:t>
            </a:r>
            <a:r>
              <a:rPr lang="da-DK" sz="1600" dirty="0"/>
              <a:t> 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sz="1600" dirty="0"/>
              <a:t>Must be called from a namespace which contains a function names </a:t>
            </a:r>
            <a:r>
              <a:rPr lang="da-DK" sz="1600" dirty="0">
                <a:latin typeface="APL385 Unicode" panose="020B0709000202000203" pitchFamily="49" charset="0"/>
              </a:rPr>
              <a:t>Initialise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sz="1600" dirty="0"/>
              <a:t>Initialise MUST create and </a:t>
            </a:r>
            <a:r>
              <a:rPr lang="da-DK" sz="1600" dirty="0">
                <a:latin typeface="APL385 Unicode" panose="020B0709000202000203" pitchFamily="49" charset="0"/>
              </a:rPr>
              <a:t>eDQ</a:t>
            </a:r>
            <a:r>
              <a:rPr lang="da-DK" sz="1600" dirty="0"/>
              <a:t> a Form (and </a:t>
            </a:r>
            <a:r>
              <a:rPr lang="da-DK" sz="1600" dirty="0">
                <a:latin typeface="APL385 Unicode" panose="020B0709000202000203" pitchFamily="49" charset="0"/>
              </a:rPr>
              <a:t>demo.Run</a:t>
            </a:r>
            <a:r>
              <a:rPr lang="da-DK" sz="1600" dirty="0"/>
              <a:t> will do this)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sz="1600" dirty="0"/>
              <a:t>This namespace will be cloned for each new Browser connection, and </a:t>
            </a:r>
            <a:r>
              <a:rPr lang="da-DK" sz="1600" dirty="0">
                <a:latin typeface="APL385 Unicode" panose="020B0709000202000203" pitchFamily="49" charset="0"/>
              </a:rPr>
              <a:t>Initialise</a:t>
            </a:r>
            <a:r>
              <a:rPr lang="da-DK" sz="1600" dirty="0"/>
              <a:t> will be called on a new thread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sz="1600" dirty="0"/>
              <a:t>Notice each user is suspended in </a:t>
            </a:r>
            <a:r>
              <a:rPr lang="da-DK" sz="1600" dirty="0">
                <a:latin typeface="APL385 Unicode" panose="020B0709000202000203" pitchFamily="49" charset="0"/>
              </a:rPr>
              <a:t>∆DQ</a:t>
            </a:r>
            <a:r>
              <a:rPr lang="da-DK" sz="1600" dirty="0"/>
              <a:t> in a namespace named </a:t>
            </a:r>
            <a:r>
              <a:rPr lang="da-DK" sz="1600" dirty="0">
                <a:latin typeface="APL385 Unicode" panose="020B0709000202000203" pitchFamily="49" charset="0"/>
              </a:rPr>
              <a:t>demo_n</a:t>
            </a:r>
            <a:r>
              <a:rPr lang="da-DK" sz="1600" dirty="0"/>
              <a:t>.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endParaRPr lang="LID4096" sz="14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EFF80A8-30F7-89E3-30F6-4239B78715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Multi User Mode</a:t>
            </a:r>
            <a:endParaRPr lang="LID4096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D09C7A4-D751-91D6-139C-21FEA0D9322E}"/>
              </a:ext>
            </a:extLst>
          </p:cNvPr>
          <p:cNvSpPr txBox="1"/>
          <p:nvPr/>
        </p:nvSpPr>
        <p:spPr>
          <a:xfrm>
            <a:off x="4978098" y="1455994"/>
            <a:ext cx="4089581" cy="267765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da-DK" sz="1200" dirty="0">
                <a:latin typeface="APL385 Unicode" panose="020B0709000202000203" pitchFamily="49" charset="0"/>
              </a:rPr>
              <a:t>      demo.Run 'Multi'</a:t>
            </a:r>
            <a:br>
              <a:rPr lang="da-DK" sz="1200" dirty="0">
                <a:latin typeface="APL385 Unicode" panose="020B0709000202000203" pitchFamily="49" charset="0"/>
              </a:rPr>
            </a:br>
            <a:r>
              <a:rPr lang="da-DK" sz="1200" dirty="0">
                <a:latin typeface="APL385 Unicode" panose="020B0709000202000203" pitchFamily="49" charset="0"/>
              </a:rPr>
              <a:t>(two sessions connect)</a:t>
            </a:r>
            <a:br>
              <a:rPr lang="da-DK" sz="1200" dirty="0">
                <a:latin typeface="APL385 Unicode" panose="020B0709000202000203" pitchFamily="49" charset="0"/>
              </a:rPr>
            </a:br>
            <a:br>
              <a:rPr lang="da-DK" sz="1200" dirty="0">
                <a:latin typeface="APL385 Unicode" panose="020B0709000202000203" pitchFamily="49" charset="0"/>
              </a:rPr>
            </a:br>
            <a:r>
              <a:rPr lang="da-DK" sz="1200" dirty="0">
                <a:latin typeface="APL385 Unicode" panose="020B0709000202000203" pitchFamily="49" charset="0"/>
              </a:rPr>
              <a:t>      )si</a:t>
            </a:r>
          </a:p>
          <a:p>
            <a:r>
              <a:rPr lang="da-DK" sz="1200" dirty="0">
                <a:solidFill>
                  <a:srgbClr val="FF0000"/>
                </a:solidFill>
                <a:latin typeface="APL385 Unicode" panose="020B0709000202000203" pitchFamily="49" charset="0"/>
              </a:rPr>
              <a:t>·   ·   #.EWC.∆DQ[42]</a:t>
            </a:r>
          </a:p>
          <a:p>
            <a:r>
              <a:rPr lang="da-DK" sz="1200" dirty="0">
                <a:solidFill>
                  <a:srgbClr val="FF0000"/>
                </a:solidFill>
                <a:latin typeface="APL385 Unicode" panose="020B0709000202000203" pitchFamily="49" charset="0"/>
              </a:rPr>
              <a:t>·   ·   </a:t>
            </a:r>
            <a:r>
              <a:rPr lang="da-DK" sz="1200" b="1" dirty="0">
                <a:solidFill>
                  <a:srgbClr val="FF0000"/>
                </a:solidFill>
                <a:latin typeface="APL385 Unicode" panose="020B0709000202000203" pitchFamily="49" charset="0"/>
              </a:rPr>
              <a:t>#.demo_1</a:t>
            </a:r>
            <a:r>
              <a:rPr lang="da-DK" sz="1200" dirty="0">
                <a:solidFill>
                  <a:srgbClr val="FF0000"/>
                </a:solidFill>
                <a:latin typeface="APL385 Unicode" panose="020B0709000202000203" pitchFamily="49" charset="0"/>
              </a:rPr>
              <a:t>.Initialise[13]</a:t>
            </a:r>
          </a:p>
          <a:p>
            <a:r>
              <a:rPr lang="da-DK" sz="1200" dirty="0">
                <a:solidFill>
                  <a:srgbClr val="FF0000"/>
                </a:solidFill>
                <a:latin typeface="APL385 Unicode" panose="020B0709000202000203" pitchFamily="49" charset="0"/>
              </a:rPr>
              <a:t>·   &amp;5</a:t>
            </a:r>
          </a:p>
          <a:p>
            <a:r>
              <a:rPr lang="da-DK" sz="1200" dirty="0">
                <a:solidFill>
                  <a:schemeClr val="accent3">
                    <a:lumMod val="60000"/>
                    <a:lumOff val="40000"/>
                  </a:schemeClr>
                </a:solidFill>
                <a:latin typeface="APL385 Unicode" panose="020B0709000202000203" pitchFamily="49" charset="0"/>
              </a:rPr>
              <a:t>·   ·   #.EWC.∆DQ[42]</a:t>
            </a:r>
          </a:p>
          <a:p>
            <a:r>
              <a:rPr lang="da-DK" sz="1200" dirty="0">
                <a:solidFill>
                  <a:schemeClr val="accent3">
                    <a:lumMod val="60000"/>
                    <a:lumOff val="40000"/>
                  </a:schemeClr>
                </a:solidFill>
                <a:latin typeface="APL385 Unicode" panose="020B0709000202000203" pitchFamily="49" charset="0"/>
              </a:rPr>
              <a:t>·   ·   </a:t>
            </a:r>
            <a:r>
              <a:rPr lang="da-DK" sz="12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APL385 Unicode" panose="020B0709000202000203" pitchFamily="49" charset="0"/>
              </a:rPr>
              <a:t>#.demo_2</a:t>
            </a:r>
            <a:r>
              <a:rPr lang="da-DK" sz="1200" dirty="0">
                <a:solidFill>
                  <a:schemeClr val="accent3">
                    <a:lumMod val="60000"/>
                    <a:lumOff val="40000"/>
                  </a:schemeClr>
                </a:solidFill>
                <a:latin typeface="APL385 Unicode" panose="020B0709000202000203" pitchFamily="49" charset="0"/>
              </a:rPr>
              <a:t>.Initialise[13]</a:t>
            </a:r>
          </a:p>
          <a:p>
            <a:r>
              <a:rPr lang="da-DK" sz="1200" dirty="0">
                <a:solidFill>
                  <a:schemeClr val="accent3">
                    <a:lumMod val="60000"/>
                    <a:lumOff val="40000"/>
                  </a:schemeClr>
                </a:solidFill>
                <a:latin typeface="APL385 Unicode" panose="020B0709000202000203" pitchFamily="49" charset="0"/>
              </a:rPr>
              <a:t>·   &amp;6</a:t>
            </a:r>
          </a:p>
          <a:p>
            <a:r>
              <a:rPr lang="da-DK" sz="1200" dirty="0">
                <a:latin typeface="APL385 Unicode" panose="020B0709000202000203" pitchFamily="49" charset="0"/>
              </a:rPr>
              <a:t>·   [#.EWC.[LIB]] #.EWC.Conga.LIB.Wait[8]</a:t>
            </a:r>
          </a:p>
          <a:p>
            <a:r>
              <a:rPr lang="da-DK" sz="1200" dirty="0">
                <a:latin typeface="APL385 Unicode" panose="020B0709000202000203" pitchFamily="49" charset="0"/>
              </a:rPr>
              <a:t>·   [#.EWC.[wss]] #.EWC.wss.Listen[2]</a:t>
            </a:r>
          </a:p>
          <a:p>
            <a:r>
              <a:rPr lang="da-DK" sz="1200" dirty="0">
                <a:latin typeface="APL385 Unicode" panose="020B0709000202000203" pitchFamily="49" charset="0"/>
              </a:rPr>
              <a:t>·   #.EWC.wss.Start[14]</a:t>
            </a:r>
          </a:p>
          <a:p>
            <a:r>
              <a:rPr lang="da-DK" sz="1200" dirty="0">
                <a:latin typeface="APL385 Unicode" panose="020B0709000202000203" pitchFamily="49" charset="0"/>
              </a:rPr>
              <a:t>&amp;4</a:t>
            </a:r>
          </a:p>
        </p:txBody>
      </p:sp>
    </p:spTree>
    <p:extLst>
      <p:ext uri="{BB962C8B-B14F-4D97-AF65-F5344CB8AC3E}">
        <p14:creationId xmlns:p14="http://schemas.microsoft.com/office/powerpoint/2010/main" val="114051547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8EA9632-FA2A-32A8-7CDE-D9960DC6E22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6" name="DemoButtons">
            <a:hlinkClick r:id="" action="ppaction://media"/>
            <a:extLst>
              <a:ext uri="{FF2B5EF4-FFF2-40B4-BE49-F238E27FC236}">
                <a16:creationId xmlns:a16="http://schemas.microsoft.com/office/drawing/2014/main" id="{A7959A47-73EE-FB36-6582-44180123ADEA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33413" y="931887"/>
            <a:ext cx="5910261" cy="4221320"/>
          </a:xfr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10683985-EC48-08E8-5583-C679B0671B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GUI Testing using Selenium</a:t>
            </a:r>
            <a:endParaRPr lang="LID4096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4030935-01D2-F55A-4287-E95B56BE1E2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281009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8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7E6BC8-B593-61F2-5BD6-37A1513A5A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400398" cy="3242040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da-DK" dirty="0"/>
              <a:t>Current selection of features is being driven by the needs of two launch customers...</a:t>
            </a:r>
            <a:endParaRPr lang="LID4096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EBAB959-C7E5-F7A4-1930-4C656E23E5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Current Status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135821942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124BED8-B008-431B-5119-E2A57A3475D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Content Placeholder 6" descr="A screenshot of a computer&#10;&#10;Description automatically generated">
            <a:extLst>
              <a:ext uri="{FF2B5EF4-FFF2-40B4-BE49-F238E27FC236}">
                <a16:creationId xmlns:a16="http://schemas.microsoft.com/office/drawing/2014/main" id="{3E22A6D5-00C7-311B-5506-8948D30CB8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168" y="-14535"/>
            <a:ext cx="5687329" cy="5158035"/>
          </a:xfr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7EB9139F-C88D-1552-A8FB-5A5CF7F349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803B5D6-1F65-260A-A779-4EE0533B981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73683550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28D798-47EC-DFC2-06DD-92AA574D17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8F8C3AB-00F6-39CF-28F7-8E82F741D7B1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90DB5B-7784-85FD-D18D-978947EA0D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Slide from Neil on what JS was needed to add ApexCharts will be here</a:t>
            </a:r>
            <a:endParaRPr lang="LID4096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BA1BDD2-4F2A-6E4F-0BB3-34F09D4A45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Extending EWC</a:t>
            </a:r>
            <a:endParaRPr lang="LID4096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48949A8-6E77-DA1F-048F-C335511A4DE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1EB5DB9-1123-802A-58B8-D1720D7C80E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59352"/>
          <a:stretch/>
        </p:blipFill>
        <p:spPr>
          <a:xfrm>
            <a:off x="292100" y="1083323"/>
            <a:ext cx="4770413" cy="375829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8B5295D-EDC2-61CC-E1D2-647B681EF2E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9944"/>
          <a:stretch/>
        </p:blipFill>
        <p:spPr>
          <a:xfrm>
            <a:off x="4727163" y="0"/>
            <a:ext cx="4418835" cy="51435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3E099C7-474D-DDEE-5F94-52760BD6AE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7081"/>
            <a:ext cx="9144000" cy="4909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75032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7E6BC8-B593-61F2-5BD6-37A1513A5A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5"/>
            <a:ext cx="7513041" cy="3242040"/>
          </a:xfrm>
        </p:spPr>
        <p:txBody>
          <a:bodyPr>
            <a:normAutofit fontScale="92500"/>
          </a:bodyPr>
          <a:lstStyle/>
          <a:p>
            <a:r>
              <a:rPr lang="da-DK" dirty="0"/>
              <a:t>Initial prototype built using external contractor</a:t>
            </a:r>
          </a:p>
          <a:p>
            <a:r>
              <a:rPr lang="da-DK" dirty="0"/>
              <a:t>Now we have Neil full-time</a:t>
            </a:r>
          </a:p>
          <a:p>
            <a:r>
              <a:rPr lang="da-DK" dirty="0"/>
              <a:t>Free and Open Source</a:t>
            </a:r>
          </a:p>
          <a:p>
            <a:pPr lvl="1"/>
            <a:r>
              <a:rPr lang="da-DK" dirty="0"/>
              <a:t>We will document how to create your own extensions</a:t>
            </a:r>
          </a:p>
          <a:p>
            <a:r>
              <a:rPr lang="da-DK" dirty="0"/>
              <a:t>We expect to add features quickly this winter</a:t>
            </a:r>
          </a:p>
          <a:p>
            <a:pPr lvl="1"/>
            <a:r>
              <a:rPr lang="da-DK" dirty="0"/>
              <a:t>Send us sample apps / tell us what you need!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EBAB959-C7E5-F7A4-1930-4C656E23E5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EWC Status, Continued</a:t>
            </a:r>
            <a:endParaRPr lang="LID4096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9D9E39D-CE44-12A8-40AA-3F86C2E2EB5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214250238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87EF1EAC-14BD-1D90-8D09-6EF89423C9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3739" y="1953515"/>
            <a:ext cx="1295883" cy="205133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46A8478-95CC-1D45-B2C2-153EBBE805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406" y="1953515"/>
            <a:ext cx="1480741" cy="1627349"/>
          </a:xfrm>
          <a:prstGeom prst="rect">
            <a:avLst/>
          </a:prstGeom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0A9C88F-BF8C-8345-E270-A7A050DED82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B4714BE-D154-E8B2-E5B4-F0A3E30057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Thank You!</a:t>
            </a:r>
            <a:endParaRPr lang="LID4096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ACA5FF4-77D1-8E75-C8DA-7B1449E61F6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63D93AD-0A5B-BCDE-3F9A-565C2DF7AB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9463" y="856141"/>
            <a:ext cx="2629012" cy="207243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6FF0B3E-5F65-6E69-64A6-7C8F1C6B10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51305" y="2920424"/>
            <a:ext cx="2685276" cy="211678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7DA407E-5F0D-92AD-A771-4B27086267B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01663" y="1129884"/>
            <a:ext cx="2085978" cy="401361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5624066-0842-96DD-0CE0-2A94AFA7C6F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4364" y="1016808"/>
            <a:ext cx="3375230" cy="8837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60C5E29-2794-120E-10EB-E57004FF363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4771" y="3212854"/>
            <a:ext cx="3820438" cy="407259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CACC97C-9CBC-CAD8-5581-1BDE7858CB5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93477" y="1794944"/>
            <a:ext cx="1606693" cy="1235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6700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25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75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C86D6CC-0C04-05B9-A877-B47F71E240D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2F77E4-7A01-48B9-F473-657FF97557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52BE89C-3997-2857-3E5D-5A747EBD8D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6322F39-F68F-6A22-1354-13928A9362B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CC88FEC6-A637-A030-E7A3-811311823B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-1"/>
            <a:ext cx="10177885" cy="6058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08390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4C4822F-B198-24A9-155B-814EE154F891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0A9A2E-4DCD-1911-E5E1-087E7907FA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620DF4A-0101-1393-35B4-87F529D2BD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>
                <a:latin typeface="APL385 Unicode" panose="020B0709000202000203" pitchFamily="49" charset="0"/>
              </a:rPr>
              <a:t>demo.Run 'Desktop'</a:t>
            </a:r>
            <a:endParaRPr lang="LID4096" dirty="0">
              <a:latin typeface="APL385 Unicode" panose="020B0709000202000203" pitchFamily="49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C020735-C952-0C29-59AE-E9183DAD752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D7F9A8B-1C7A-84B1-A8FA-A6539361DA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048" y="1264925"/>
            <a:ext cx="3838575" cy="3171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08187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C09CEA3-E0E8-DF09-271A-53550B56B22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2BE2EF-2E1A-B4A3-3976-5448339C2C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B3CC528-416A-4DD7-5F75-74AADE2FD1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4B52179-23B6-7542-EF29-E79B011593B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5D16F441-FAE0-962B-BA40-2B81F8FC9B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125" y="0"/>
            <a:ext cx="688975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71517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8F8B412E-6C30-9CE5-3837-F12618C134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4013" y="1916648"/>
            <a:ext cx="2886075" cy="221932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ED2030A-87ED-986B-15F3-DA1CEB65C5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518" y="451398"/>
            <a:ext cx="4029637" cy="4096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193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07C0A0CC-77DB-3DFA-369E-5BFEF16ABC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62988"/>
            <a:ext cx="9144000" cy="338239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F8B412E-6C30-9CE5-3837-F12618C134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7256" y="1234859"/>
            <a:ext cx="2886075" cy="221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4126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39DB95-EF98-BCA2-6E93-60AA0C66D9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Demos of </a:t>
            </a:r>
            <a:br>
              <a:rPr lang="da-DK" dirty="0"/>
            </a:br>
            <a:r>
              <a:rPr lang="da-DK" dirty="0"/>
              <a:t>Extensions</a:t>
            </a:r>
            <a:endParaRPr lang="LID4096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E7156B6-95FF-4EBA-0DBC-0ECBD93F7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The Demo Application</a:t>
            </a:r>
            <a:endParaRPr lang="LID4096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6956125-7AEA-F0A8-ABF4-D461B766D2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910" y="2186632"/>
            <a:ext cx="1849131" cy="232961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93871D8-E907-17BD-A9CB-196F48CD68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4653" y="0"/>
            <a:ext cx="6609347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9431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118A57A-9F5E-8CDF-26D2-33531FEC24F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A61AD9-410D-93B9-66A3-F153AEFD55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6868E42-0C87-CE95-B25B-74380E79E8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E7D61E3-80F3-BF58-32DF-36C4F59B82A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8A9E6D3-7D58-76F8-2D2A-F794E8D132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590" y="0"/>
            <a:ext cx="8566822" cy="514349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AA43BDE-D940-31B7-1BE3-A5A7096B2F9B}"/>
              </a:ext>
            </a:extLst>
          </p:cNvPr>
          <p:cNvSpPr txBox="1"/>
          <p:nvPr/>
        </p:nvSpPr>
        <p:spPr>
          <a:xfrm>
            <a:off x="4919942" y="1245834"/>
            <a:ext cx="35028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2400" dirty="0">
                <a:latin typeface="APL385 Unicode" panose="020B0709000202000203" pitchFamily="49" charset="0"/>
              </a:rPr>
              <a:t>demo.Run 'Browser'</a:t>
            </a:r>
            <a:endParaRPr lang="LID4096" sz="24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0174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FA572CA-4913-9482-824E-B19281B6749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664E52-C7A8-8E24-BE4C-739746AD93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14ED970-6231-4F30-5DC6-45456BF082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D8DAB04-88B6-7831-11A4-65936D30A94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908C6DD-A5D2-6206-9650-7FC938B99B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588" y="0"/>
            <a:ext cx="8566823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3598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Dyalog">
      <a:dk1>
        <a:srgbClr val="3B475E"/>
      </a:dk1>
      <a:lt1>
        <a:sysClr val="window" lastClr="FFFFFF"/>
      </a:lt1>
      <a:dk2>
        <a:srgbClr val="5A6D8F"/>
      </a:dk2>
      <a:lt2>
        <a:srgbClr val="F6F6D9"/>
      </a:lt2>
      <a:accent1>
        <a:srgbClr val="ED7F00"/>
      </a:accent1>
      <a:accent2>
        <a:srgbClr val="928ABD"/>
      </a:accent2>
      <a:accent3>
        <a:srgbClr val="2C5656"/>
      </a:accent3>
      <a:accent4>
        <a:srgbClr val="FFA336"/>
      </a:accent4>
      <a:accent5>
        <a:srgbClr val="BBB5D6"/>
      </a:accent5>
      <a:accent6>
        <a:srgbClr val="231F20"/>
      </a:accent6>
      <a:hlink>
        <a:srgbClr val="5A6D8F"/>
      </a:hlink>
      <a:folHlink>
        <a:srgbClr val="928ABD"/>
      </a:folHlink>
    </a:clrScheme>
    <a:fontScheme name="Sarabun">
      <a:majorFont>
        <a:latin typeface="Sarabun"/>
        <a:ea typeface=""/>
        <a:cs typeface=""/>
      </a:majorFont>
      <a:minorFont>
        <a:latin typeface="Sarabu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16205</TotalTime>
  <Words>1079</Words>
  <Application>Microsoft Office PowerPoint</Application>
  <PresentationFormat>On-screen Show (16:9)</PresentationFormat>
  <Paragraphs>116</Paragraphs>
  <Slides>40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8" baseType="lpstr">
      <vt:lpstr>Wingdings</vt:lpstr>
      <vt:lpstr>Wingdings 2</vt:lpstr>
      <vt:lpstr>APL385 Unicode</vt:lpstr>
      <vt:lpstr>Courier New</vt:lpstr>
      <vt:lpstr>Calibri</vt:lpstr>
      <vt:lpstr>Arial</vt:lpstr>
      <vt:lpstr>Aptos</vt:lpstr>
      <vt:lpstr>Office Theme</vt:lpstr>
      <vt:lpstr>Migrating Win32 GUI to other Environments (EWC)</vt:lpstr>
      <vt:lpstr>Why EWC?</vt:lpstr>
      <vt:lpstr>Why EWC?</vt:lpstr>
      <vt:lpstr>demo.Run 'Desktop'</vt:lpstr>
      <vt:lpstr>PowerPoint Presentation</vt:lpstr>
      <vt:lpstr>PowerPoint Presentation</vt:lpstr>
      <vt:lpstr>The Demo Application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How Does it Work?</vt:lpstr>
      <vt:lpstr>PowerPoint Presentation</vt:lpstr>
      <vt:lpstr>PowerPoint Presentation</vt:lpstr>
      <vt:lpstr>PowerPoint Presentation</vt:lpstr>
      <vt:lpstr>Significant Limitations</vt:lpstr>
      <vt:lpstr>Significant Limitations</vt:lpstr>
      <vt:lpstr>Handling Unsupported Features</vt:lpstr>
      <vt:lpstr>Extensions</vt:lpstr>
      <vt:lpstr>Ribbons</vt:lpstr>
      <vt:lpstr>ApexCharts – Four Demos</vt:lpstr>
      <vt:lpstr>ApexCharts Design</vt:lpstr>
      <vt:lpstr>ApexCharts SVG Property</vt:lpstr>
      <vt:lpstr>Extending EWC</vt:lpstr>
      <vt:lpstr>PowerPoint Presentation</vt:lpstr>
      <vt:lpstr>Flex – Instead of Posn &amp; Size</vt:lpstr>
      <vt:lpstr>SubForm = "StackPanel"</vt:lpstr>
      <vt:lpstr>PowerPoint Presentation</vt:lpstr>
      <vt:lpstr>Multi User Mode</vt:lpstr>
      <vt:lpstr>GUI Testing using Selenium</vt:lpstr>
      <vt:lpstr>Current Status</vt:lpstr>
      <vt:lpstr>PowerPoint Presentation</vt:lpstr>
      <vt:lpstr>Extending EWC</vt:lpstr>
      <vt:lpstr>EWC Status, Continued</vt:lpstr>
      <vt:lpstr>Thank You!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Fiona Smith</cp:lastModifiedBy>
  <cp:revision>279</cp:revision>
  <dcterms:created xsi:type="dcterms:W3CDTF">2019-07-25T11:46:05Z</dcterms:created>
  <dcterms:modified xsi:type="dcterms:W3CDTF">2024-11-11T14:15:53Z</dcterms:modified>
</cp:coreProperties>
</file>