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7" r:id="rId2"/>
    <p:sldId id="282" r:id="rId3"/>
    <p:sldId id="311" r:id="rId4"/>
    <p:sldId id="270" r:id="rId5"/>
    <p:sldId id="269" r:id="rId6"/>
    <p:sldId id="1121" r:id="rId7"/>
    <p:sldId id="1033" r:id="rId8"/>
    <p:sldId id="1143" r:id="rId9"/>
    <p:sldId id="1128" r:id="rId10"/>
    <p:sldId id="1120" r:id="rId11"/>
    <p:sldId id="262" r:id="rId12"/>
    <p:sldId id="1061" r:id="rId13"/>
    <p:sldId id="1069" r:id="rId14"/>
    <p:sldId id="1065" r:id="rId15"/>
    <p:sldId id="1068" r:id="rId16"/>
    <p:sldId id="1038" r:id="rId17"/>
    <p:sldId id="1113" r:id="rId18"/>
    <p:sldId id="1117" r:id="rId19"/>
    <p:sldId id="1116" r:id="rId20"/>
    <p:sldId id="961" r:id="rId21"/>
    <p:sldId id="1131" r:id="rId22"/>
    <p:sldId id="1132" r:id="rId23"/>
    <p:sldId id="1133" r:id="rId24"/>
    <p:sldId id="1134" r:id="rId25"/>
    <p:sldId id="1136" r:id="rId26"/>
    <p:sldId id="1137" r:id="rId27"/>
    <p:sldId id="1138" r:id="rId28"/>
    <p:sldId id="1139" r:id="rId29"/>
    <p:sldId id="1140" r:id="rId30"/>
    <p:sldId id="1141" r:id="rId31"/>
    <p:sldId id="1142" r:id="rId32"/>
    <p:sldId id="954" r:id="rId33"/>
    <p:sldId id="1127" r:id="rId34"/>
    <p:sldId id="1103" r:id="rId35"/>
    <p:sldId id="1098" r:id="rId36"/>
    <p:sldId id="858" r:id="rId37"/>
    <p:sldId id="1071" r:id="rId38"/>
    <p:sldId id="1070" r:id="rId39"/>
    <p:sldId id="787" r:id="rId40"/>
    <p:sldId id="1107" r:id="rId41"/>
    <p:sldId id="859" r:id="rId42"/>
    <p:sldId id="842" r:id="rId43"/>
    <p:sldId id="953" r:id="rId44"/>
    <p:sldId id="936" r:id="rId45"/>
    <p:sldId id="1008" r:id="rId46"/>
    <p:sldId id="1110" r:id="rId47"/>
    <p:sldId id="1041" r:id="rId48"/>
    <p:sldId id="1002" r:id="rId49"/>
    <p:sldId id="1009" r:id="rId50"/>
    <p:sldId id="846" r:id="rId51"/>
    <p:sldId id="1026" r:id="rId52"/>
    <p:sldId id="1130" r:id="rId53"/>
    <p:sldId id="1112" r:id="rId54"/>
    <p:sldId id="1050" r:id="rId55"/>
    <p:sldId id="1122" r:id="rId56"/>
    <p:sldId id="1051" r:id="rId57"/>
    <p:sldId id="1123" r:id="rId58"/>
    <p:sldId id="1045" r:id="rId59"/>
    <p:sldId id="1124" r:id="rId60"/>
    <p:sldId id="1129" r:id="rId6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4"/>
    </p:embeddedFont>
    <p:embeddedFont>
      <p:font typeface="Sarabun"/>
      <p:regular r:id="rId65"/>
      <p:bold r:id="rId66"/>
      <p:italic r:id="rId67"/>
      <p:boldItalic r:id="rId68"/>
    </p:embeddedFont>
    <p:embeddedFont>
      <p:font typeface="Wingdings 2" panose="05020102010507070707" pitchFamily="18" charset="2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257"/>
            <p14:sldId id="282"/>
            <p14:sldId id="311"/>
            <p14:sldId id="270"/>
            <p14:sldId id="269"/>
            <p14:sldId id="1121"/>
            <p14:sldId id="1033"/>
            <p14:sldId id="1143"/>
            <p14:sldId id="1128"/>
            <p14:sldId id="1120"/>
            <p14:sldId id="262"/>
            <p14:sldId id="1061"/>
            <p14:sldId id="1069"/>
            <p14:sldId id="1065"/>
            <p14:sldId id="1068"/>
            <p14:sldId id="1038"/>
            <p14:sldId id="1113"/>
            <p14:sldId id="1117"/>
            <p14:sldId id="1116"/>
            <p14:sldId id="961"/>
            <p14:sldId id="1131"/>
            <p14:sldId id="1132"/>
            <p14:sldId id="1133"/>
            <p14:sldId id="1134"/>
            <p14:sldId id="1136"/>
            <p14:sldId id="1137"/>
            <p14:sldId id="1138"/>
            <p14:sldId id="1139"/>
            <p14:sldId id="1140"/>
            <p14:sldId id="1141"/>
            <p14:sldId id="1142"/>
            <p14:sldId id="954"/>
            <p14:sldId id="1127"/>
            <p14:sldId id="1103"/>
            <p14:sldId id="1098"/>
            <p14:sldId id="858"/>
            <p14:sldId id="1071"/>
            <p14:sldId id="1070"/>
            <p14:sldId id="787"/>
            <p14:sldId id="1107"/>
            <p14:sldId id="859"/>
            <p14:sldId id="842"/>
            <p14:sldId id="953"/>
            <p14:sldId id="936"/>
            <p14:sldId id="1008"/>
            <p14:sldId id="1110"/>
            <p14:sldId id="1041"/>
            <p14:sldId id="1002"/>
            <p14:sldId id="1009"/>
            <p14:sldId id="846"/>
            <p14:sldId id="1026"/>
            <p14:sldId id="1130"/>
            <p14:sldId id="1112"/>
            <p14:sldId id="1050"/>
            <p14:sldId id="1122"/>
            <p14:sldId id="1051"/>
            <p14:sldId id="1123"/>
            <p14:sldId id="1045"/>
            <p14:sldId id="1124"/>
            <p14:sldId id="1129"/>
          </p14:sldIdLst>
        </p14:section>
        <p14:section name="Untitled Section" id="{3E6CB6E8-B322-4F89-BC38-7A536AEE26D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40" d="100"/>
          <a:sy n="140" d="100"/>
        </p:scale>
        <p:origin x="114" y="4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handoutMaster" Target="handoutMasters/handoutMaster1.xml"/><Relationship Id="rId68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NUL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ptos" panose="020B0004020202020204" pitchFamily="34" charset="0"/>
              </a:rPr>
              <a:t>05/11/2024</a:t>
            </a:fld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ptos" panose="020B0004020202020204" pitchFamily="34" charset="0"/>
              </a:rPr>
              <a:t>‹#›</a:t>
            </a:fld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05/11/2024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75904-AB5D-4685-B5A4-78D0495D314E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40953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544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685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314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43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992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602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334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963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044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2983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874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98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Aptos" panose="020B0004020202020204" pitchFamily="34" charset="0"/>
              </a:rPr>
              <a:t>Solingen, November 7</a:t>
            </a:r>
            <a:r>
              <a:rPr lang="en-GB" sz="1600" kern="700" spc="-20" baseline="30000" dirty="0">
                <a:solidFill>
                  <a:srgbClr val="3B475E"/>
                </a:solidFill>
                <a:latin typeface="Aptos" panose="020B0004020202020204" pitchFamily="34" charset="0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Aptos" panose="020B0004020202020204" pitchFamily="34" charset="0"/>
              </a:rPr>
              <a:t> 2024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14680" y="37777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PL Germany e.V.">
            <a:extLst>
              <a:ext uri="{FF2B5EF4-FFF2-40B4-BE49-F238E27FC236}">
                <a16:creationId xmlns:a16="http://schemas.microsoft.com/office/drawing/2014/main" id="{007BB50B-87EC-9B79-7B7A-D80ABF97C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82" y="321500"/>
            <a:ext cx="2622838" cy="6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79295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427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67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6" y="1417984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32" indent="-355591">
              <a:buSzPct val="60000"/>
              <a:buFont typeface="Courier New" panose="02070309020205020404" pitchFamily="49" charset="0"/>
              <a:buChar char="o"/>
              <a:defRPr/>
            </a:lvl2pPr>
            <a:lvl3pPr marL="1079473" indent="-361941">
              <a:buFont typeface="Wingdings" panose="05000000000000000000" pitchFamily="2" charset="2"/>
              <a:buChar char="§"/>
              <a:defRPr/>
            </a:lvl3pPr>
            <a:lvl4pPr marL="1433477" indent="-354005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0" y="267658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2" y="1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75057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6" y="1417984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32" indent="-355591">
              <a:buSzPct val="60000"/>
              <a:buFont typeface="Courier New" panose="02070309020205020404" pitchFamily="49" charset="0"/>
              <a:buChar char="o"/>
              <a:defRPr/>
            </a:lvl2pPr>
            <a:lvl3pPr marL="1079473" indent="-361941">
              <a:buFont typeface="Wingdings" panose="05000000000000000000" pitchFamily="2" charset="2"/>
              <a:buChar char="§"/>
              <a:defRPr/>
            </a:lvl3pPr>
            <a:lvl4pPr marL="1433477" indent="-354005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0" y="267658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2" y="1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710690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0" y="267658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2" y="1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95167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96060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58392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Aptos" panose="020B00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Aptos" panose="020B00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98147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09297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Aptos" panose="020B0004020202020204" pitchFamily="34" charset="0"/>
              </a:rPr>
              <a:t>News from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Aptos" panose="020B0004020202020204" pitchFamily="34" charset="0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854071" y="4649012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tos" panose="020B0004020202020204" pitchFamily="34" charset="0"/>
              </a:rPr>
              <a:t>Herbst '24</a:t>
            </a:r>
            <a:endParaRPr lang="en-GB" sz="1600" dirty="0">
              <a:latin typeface="Aptos" panose="020B0004020202020204" pitchFamily="34" charset="0"/>
            </a:endParaRPr>
          </a:p>
        </p:txBody>
      </p:sp>
      <p:pic>
        <p:nvPicPr>
          <p:cNvPr id="7" name="Picture 2" descr="APL Germany e.V.">
            <a:extLst>
              <a:ext uri="{FF2B5EF4-FFF2-40B4-BE49-F238E27FC236}">
                <a16:creationId xmlns:a16="http://schemas.microsoft.com/office/drawing/2014/main" id="{2FABD63E-E378-B217-957F-37868F98C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51" y="4623597"/>
            <a:ext cx="1544520" cy="3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  <p:sldLayoutId id="2147483661" r:id="rId8"/>
    <p:sldLayoutId id="2147483662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ge.dyalog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hyperlink" Target="https://challenge.dyalog.com/" TargetMode="Externa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yalog.tv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News from Dyalog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Stine Kromberg, CEO</a:t>
            </a:r>
            <a:br>
              <a:rPr lang="da-DK" dirty="0"/>
            </a:br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F24668E-F5A2-DAF7-177D-C2C05E7999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122" y="1664578"/>
            <a:ext cx="944690" cy="13495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54E8119-FFBE-A3EE-5A73-AF12E816D589}"/>
              </a:ext>
            </a:extLst>
          </p:cNvPr>
          <p:cNvSpPr txBox="1"/>
          <p:nvPr/>
        </p:nvSpPr>
        <p:spPr>
          <a:xfrm>
            <a:off x="2941827" y="3062326"/>
            <a:ext cx="299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2024 Summer Interns</a:t>
            </a:r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560E0863-F8A8-C653-441D-407271A6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2" b="3762"/>
          <a:stretch/>
        </p:blipFill>
        <p:spPr bwMode="auto">
          <a:xfrm>
            <a:off x="3080767" y="1659845"/>
            <a:ext cx="1025127" cy="135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7FA46A-2AC5-1F8B-E35F-84F9241ECEFB}"/>
              </a:ext>
            </a:extLst>
          </p:cNvPr>
          <p:cNvSpPr txBox="1"/>
          <p:nvPr/>
        </p:nvSpPr>
        <p:spPr>
          <a:xfrm>
            <a:off x="871723" y="3667209"/>
            <a:ext cx="463139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U03 next week: raylib-apl (Brian Ellingsgaard)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C65A5D-E18C-0478-7590-EC74EFAA03AB}"/>
              </a:ext>
            </a:extLst>
          </p:cNvPr>
          <p:cNvSpPr txBox="1"/>
          <p:nvPr/>
        </p:nvSpPr>
        <p:spPr>
          <a:xfrm>
            <a:off x="865496" y="4138312"/>
            <a:ext cx="725615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U07 tomorrow: Climbing Trees and Catching Bugs (Asher Harvey-Smith)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17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23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B2C8AE12-4493-826F-C35B-8482310F6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08" y="257175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Billede 20" descr="Et billede, der indeholder Ansigt, person, Skæg, smil&#10;&#10;Automatisk genereret beskrivelse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6" y="19624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84F92F4E-F405-9BDD-3D6D-DF6BB02C2C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108" y="19624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2126D411-E7C2-46C0-6D9F-E32EB7F918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76" y="257175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6127861-555C-6729-F83C-DB2A99BDE3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tar: 4 Points 14">
            <a:extLst>
              <a:ext uri="{FF2B5EF4-FFF2-40B4-BE49-F238E27FC236}">
                <a16:creationId xmlns:a16="http://schemas.microsoft.com/office/drawing/2014/main" id="{83FEED43-94C7-66CC-BA31-AA6379671AC3}"/>
              </a:ext>
            </a:extLst>
          </p:cNvPr>
          <p:cNvSpPr/>
          <p:nvPr/>
        </p:nvSpPr>
        <p:spPr>
          <a:xfrm>
            <a:off x="3038037" y="1903821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6" name="Star: 4 Points 15">
            <a:extLst>
              <a:ext uri="{FF2B5EF4-FFF2-40B4-BE49-F238E27FC236}">
                <a16:creationId xmlns:a16="http://schemas.microsoft.com/office/drawing/2014/main" id="{DF0659EA-CF28-188B-18CC-A56D4F45EDE2}"/>
              </a:ext>
            </a:extLst>
          </p:cNvPr>
          <p:cNvSpPr/>
          <p:nvPr/>
        </p:nvSpPr>
        <p:spPr>
          <a:xfrm>
            <a:off x="3038037" y="1903821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7" name="Star: 4 Points 16">
            <a:extLst>
              <a:ext uri="{FF2B5EF4-FFF2-40B4-BE49-F238E27FC236}">
                <a16:creationId xmlns:a16="http://schemas.microsoft.com/office/drawing/2014/main" id="{856B1A25-94C4-5FA8-C966-69EDBBB48940}"/>
              </a:ext>
            </a:extLst>
          </p:cNvPr>
          <p:cNvSpPr/>
          <p:nvPr/>
        </p:nvSpPr>
        <p:spPr>
          <a:xfrm>
            <a:off x="3033146" y="1893469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8" name="Star: 4 Points 17">
            <a:extLst>
              <a:ext uri="{FF2B5EF4-FFF2-40B4-BE49-F238E27FC236}">
                <a16:creationId xmlns:a16="http://schemas.microsoft.com/office/drawing/2014/main" id="{91D8ABB8-34B8-3F56-9401-CE8EED42A9E6}"/>
              </a:ext>
            </a:extLst>
          </p:cNvPr>
          <p:cNvSpPr/>
          <p:nvPr/>
        </p:nvSpPr>
        <p:spPr>
          <a:xfrm>
            <a:off x="3033146" y="1893469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9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9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2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3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6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 descr="Et billede, der indeholder Ansigt, person, Skæg, smil&#10;&#10;Automatisk genereret beskrivelse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217950" cy="14746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Karl is a member of the APL Tools Group </a:t>
            </a:r>
            <a:br>
              <a:rPr lang="da-DK" dirty="0"/>
            </a:br>
            <a:r>
              <a:rPr lang="da-DK" dirty="0"/>
              <a:t>and an APL Consultant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Karl is working on the emulator for </a:t>
            </a:r>
            <a:br>
              <a:rPr lang="da-DK" dirty="0"/>
            </a:br>
            <a:r>
              <a:rPr lang="da-DK" dirty="0"/>
              <a:t>APL+Win GUI (</a:t>
            </a:r>
            <a:r>
              <a:rPr lang="da-DK" dirty="0">
                <a:latin typeface="APL385 Unicode" panose="020B0709000202000203" pitchFamily="49" charset="0"/>
              </a:rPr>
              <a:t>⎕WI</a:t>
            </a:r>
            <a:r>
              <a:rPr lang="da-DK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7A28474-48CF-8319-74EB-09C250C818ED}"/>
              </a:ext>
            </a:extLst>
          </p:cNvPr>
          <p:cNvSpPr txBox="1">
            <a:spLocks/>
          </p:cNvSpPr>
          <p:nvPr/>
        </p:nvSpPr>
        <p:spPr>
          <a:xfrm>
            <a:off x="2535144" y="561499"/>
            <a:ext cx="41887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latin typeface="Aptos" panose="020B0004020202020204" pitchFamily="34" charset="0"/>
              </a:rPr>
              <a:t>Karl Holt</a:t>
            </a:r>
            <a:br>
              <a:rPr lang="da-DK" dirty="0">
                <a:latin typeface="Aptos" panose="020B0004020202020204" pitchFamily="34" charset="0"/>
              </a:rPr>
            </a:br>
            <a:r>
              <a:rPr lang="da-DK" sz="2400" dirty="0">
                <a:latin typeface="Aptos" panose="020B0004020202020204" pitchFamily="34" charset="0"/>
              </a:rPr>
              <a:t>(February, Århus, DK)</a:t>
            </a:r>
            <a:endParaRPr lang="LID4096" sz="2400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06C00-F85B-32A5-78B9-F6BE6DCB7A36}"/>
              </a:ext>
            </a:extLst>
          </p:cNvPr>
          <p:cNvSpPr txBox="1"/>
          <p:nvPr/>
        </p:nvSpPr>
        <p:spPr>
          <a:xfrm>
            <a:off x="878295" y="4032648"/>
            <a:ext cx="413818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Tomorrow, Here: Migrating APL+Win GUI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141"/>
          <a:stretch/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092513" cy="19352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Brandon is heading up our Static Analysis project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Working with Aaron Hsu to enhance the co-dfns compiler to support the project</a:t>
            </a:r>
          </a:p>
          <a:p>
            <a:pPr>
              <a:spcAft>
                <a:spcPts val="600"/>
              </a:spcAft>
            </a:pPr>
            <a:endParaRPr lang="LID4096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57CF5-6CEA-85AD-5F81-C7164096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144" y="561499"/>
            <a:ext cx="4188781" cy="685535"/>
          </a:xfrm>
        </p:spPr>
        <p:txBody>
          <a:bodyPr/>
          <a:lstStyle/>
          <a:p>
            <a:r>
              <a:rPr lang="da-DK" dirty="0"/>
              <a:t>Brandon Wilson</a:t>
            </a:r>
            <a:br>
              <a:rPr lang="da-DK" dirty="0"/>
            </a:br>
            <a:r>
              <a:rPr lang="da-DK" sz="2400" dirty="0"/>
              <a:t>(</a:t>
            </a:r>
            <a:r>
              <a:rPr lang="da-DK" sz="2400" dirty="0">
                <a:solidFill>
                  <a:schemeClr val="tx1"/>
                </a:solidFill>
              </a:rPr>
              <a:t>July, </a:t>
            </a:r>
            <a:r>
              <a:rPr lang="ja-JP" altLang="en-US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昭和村 </a:t>
            </a:r>
            <a:r>
              <a:rPr lang="da-DK" altLang="ja-JP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 Shōwa, </a:t>
            </a:r>
            <a:r>
              <a:rPr lang="da-DK" sz="2400" dirty="0">
                <a:solidFill>
                  <a:schemeClr val="tx1"/>
                </a:solidFill>
              </a:rPr>
              <a:t>Japan</a:t>
            </a:r>
            <a:r>
              <a:rPr lang="da-DK" sz="2400" dirty="0"/>
              <a:t>)</a:t>
            </a:r>
            <a:endParaRPr lang="LID4096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04F792-9E71-1E20-8E97-59758EC7C5CD}"/>
              </a:ext>
            </a:extLst>
          </p:cNvPr>
          <p:cNvSpPr txBox="1"/>
          <p:nvPr/>
        </p:nvSpPr>
        <p:spPr>
          <a:xfrm>
            <a:off x="926422" y="3768300"/>
            <a:ext cx="423917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D06 (22/11): Static Analysis of APL in APL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21DF69-FCF6-8582-6AC6-DD36B64F245F}"/>
              </a:ext>
            </a:extLst>
          </p:cNvPr>
          <p:cNvSpPr txBox="1"/>
          <p:nvPr/>
        </p:nvSpPr>
        <p:spPr>
          <a:xfrm>
            <a:off x="926422" y="4212669"/>
            <a:ext cx="512717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D14 (22/11): Data Parallel Proof Verification in APL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8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141"/>
          <a:stretch/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2516629"/>
            <a:ext cx="2127975" cy="1153766"/>
          </a:xfrm>
          <a:solidFill>
            <a:schemeClr val="accent2"/>
          </a:solidFill>
        </p:spPr>
        <p:txBody>
          <a:bodyPr/>
          <a:lstStyle/>
          <a:p>
            <a:r>
              <a:rPr lang="da-DK" dirty="0"/>
              <a:t>Kafka is an Event Streaming Platform</a:t>
            </a:r>
          </a:p>
          <a:p>
            <a:r>
              <a:rPr lang="da-DK" dirty="0"/>
              <a:t>(message queue)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092513" cy="193521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Martina is a member of the APL Tools group and a Consultant</a:t>
            </a:r>
          </a:p>
          <a:p>
            <a:pPr>
              <a:spcAft>
                <a:spcPts val="600"/>
              </a:spcAft>
            </a:pPr>
            <a:r>
              <a:rPr lang="da-DK" dirty="0"/>
              <a:t>Martina also works in C++</a:t>
            </a:r>
          </a:p>
          <a:p>
            <a:pPr>
              <a:spcAft>
                <a:spcPts val="600"/>
              </a:spcAft>
            </a:pPr>
            <a:r>
              <a:rPr lang="da-DK" dirty="0"/>
              <a:t>Her first projects are a Kafka interface (C++) and the Dyalog File Server (APL)</a:t>
            </a:r>
            <a:endParaRPr lang="LID4096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57CF5-6CEA-85AD-5F81-C7164096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144" y="561499"/>
            <a:ext cx="4188781" cy="685535"/>
          </a:xfrm>
        </p:spPr>
        <p:txBody>
          <a:bodyPr/>
          <a:lstStyle/>
          <a:p>
            <a:r>
              <a:rPr lang="da-DK" dirty="0"/>
              <a:t>Martina Crippa</a:t>
            </a:r>
            <a:br>
              <a:rPr lang="da-DK" dirty="0"/>
            </a:br>
            <a:r>
              <a:rPr lang="da-DK" sz="2400" dirty="0"/>
              <a:t>(August, Copenhagen)</a:t>
            </a:r>
            <a:endParaRPr lang="LID4096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0959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141"/>
          <a:stretch/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092513" cy="193521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Neil is a JavaScript developer (amongst many things)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Also an APL enthusiast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He will work on enhancing EWC, and also take over RIDE development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... and look at a VS Code / Emacs plugin</a:t>
            </a:r>
            <a:endParaRPr lang="LID4096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57CF5-6CEA-85AD-5F81-C7164096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144" y="561499"/>
            <a:ext cx="4188781" cy="685535"/>
          </a:xfrm>
        </p:spPr>
        <p:txBody>
          <a:bodyPr/>
          <a:lstStyle/>
          <a:p>
            <a:r>
              <a:rPr lang="da-DK" dirty="0"/>
              <a:t>Neil Kirsopp</a:t>
            </a:r>
            <a:br>
              <a:rPr lang="da-DK" dirty="0"/>
            </a:br>
            <a:r>
              <a:rPr lang="da-DK" sz="2400" dirty="0"/>
              <a:t>(Gunzenhausen, Bavaria)</a:t>
            </a:r>
            <a:endParaRPr lang="LID4096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E9EBA0-618C-CD01-CC35-90B57874603C}"/>
              </a:ext>
            </a:extLst>
          </p:cNvPr>
          <p:cNvSpPr txBox="1"/>
          <p:nvPr/>
        </p:nvSpPr>
        <p:spPr>
          <a:xfrm>
            <a:off x="2860998" y="1639251"/>
            <a:ext cx="446564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Tomorrow, Here: Migrating GUI to the Cloud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3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A4CE-9940-0C76-5260-C2D8FD06F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580982" cy="3242040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Array Notation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&amp; Get Variables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Token-by-Token Debugging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Everywhere WC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Reverse Compose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A2A053-AA95-9803-C350-37D0D1572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5937161" cy="685535"/>
          </a:xfrm>
        </p:spPr>
        <p:txBody>
          <a:bodyPr/>
          <a:lstStyle/>
          <a:p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Big Things Heading Your Way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D4DEF1CF-97A4-A740-94FB-D78F8AF8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8648" y="1300032"/>
            <a:ext cx="3171825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810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 Notation</a:t>
            </a:r>
            <a:endParaRPr lang="LID4096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4DBFB9-3AD7-4906-1833-E5629381CE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1EC82D-AF61-07E2-A2EB-6D17940F0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112"/>
          <a:stretch/>
        </p:blipFill>
        <p:spPr>
          <a:xfrm>
            <a:off x="2298770" y="1075740"/>
            <a:ext cx="1444782" cy="791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B0FAB5-EDE7-3EE4-6B95-60C26BCD5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232"/>
          <a:stretch/>
        </p:blipFill>
        <p:spPr>
          <a:xfrm>
            <a:off x="4286072" y="1075740"/>
            <a:ext cx="1184214" cy="7915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381261-AA3B-8974-3F78-444EA2FAB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85"/>
          <a:stretch/>
        </p:blipFill>
        <p:spPr>
          <a:xfrm>
            <a:off x="2298770" y="2036679"/>
            <a:ext cx="1444782" cy="2586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D8AE44-B7AB-E611-DDEB-71ED55D34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03"/>
          <a:stretch/>
        </p:blipFill>
        <p:spPr>
          <a:xfrm>
            <a:off x="4334516" y="2036679"/>
            <a:ext cx="1184214" cy="2596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2AA906-77CC-9533-8F48-6386BC1DC589}"/>
              </a:ext>
            </a:extLst>
          </p:cNvPr>
          <p:cNvSpPr txBox="1"/>
          <p:nvPr/>
        </p:nvSpPr>
        <p:spPr>
          <a:xfrm>
            <a:off x="3848636" y="128687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81E64-C07E-C67E-3A9A-8EE4690F1199}"/>
              </a:ext>
            </a:extLst>
          </p:cNvPr>
          <p:cNvSpPr txBox="1"/>
          <p:nvPr/>
        </p:nvSpPr>
        <p:spPr>
          <a:xfrm>
            <a:off x="3848636" y="246936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B3D32-7048-7E47-B655-E3BFB8E487B1}"/>
              </a:ext>
            </a:extLst>
          </p:cNvPr>
          <p:cNvSpPr txBox="1"/>
          <p:nvPr/>
        </p:nvSpPr>
        <p:spPr>
          <a:xfrm>
            <a:off x="3877772" y="394194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581A79-D420-7F3C-7851-D8199FDA512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870E1-A359-9492-D356-B36F257A0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09" y="1264924"/>
            <a:ext cx="7870842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person</a:t>
            </a:r>
            <a:r>
              <a:rPr lang="da-DK" sz="2000" dirty="0">
                <a:latin typeface="APL385 Unicode" panose="020B0709000202000203" pitchFamily="49" charset="0"/>
              </a:rPr>
              <a:t>←</a:t>
            </a:r>
            <a:r>
              <a:rPr lang="en-US" sz="1600" dirty="0">
                <a:latin typeface="APL385 Unicode" panose="020B0709000202000203" pitchFamily="49" charset="0"/>
              </a:rPr>
              <a:t>(first: 'Max' ⋄ last: '</a:t>
            </a:r>
            <a:r>
              <a:rPr lang="en-US" sz="1600" dirty="0" err="1">
                <a:latin typeface="APL385 Unicode" panose="020B0709000202000203" pitchFamily="49" charset="0"/>
              </a:rPr>
              <a:t>Mustermann</a:t>
            </a:r>
            <a:r>
              <a:rPr lang="en-US" sz="16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person.last</a:t>
            </a:r>
            <a:r>
              <a:rPr lang="en-US" sz="1600" dirty="0">
                <a:latin typeface="APL385 Unicode" panose="020B0709000202000203" pitchFamily="49" charset="0"/>
              </a:rPr>
              <a:t>,', ',</a:t>
            </a:r>
            <a:r>
              <a:rPr lang="en-US" sz="1600" dirty="0" err="1">
                <a:latin typeface="APL385 Unicode" panose="020B0709000202000203" pitchFamily="49" charset="0"/>
              </a:rPr>
              <a:t>person.first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 err="1">
                <a:latin typeface="APL385 Unicode" panose="020B0709000202000203" pitchFamily="49" charset="0"/>
              </a:rPr>
              <a:t>Mustermann</a:t>
            </a:r>
            <a:r>
              <a:rPr lang="en-US" sz="1600" dirty="0">
                <a:latin typeface="APL385 Unicode" panose="020B0709000202000203" pitchFamily="49" charset="0"/>
              </a:rPr>
              <a:t>, Max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person.(first,' ',last)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Max </a:t>
            </a:r>
            <a:r>
              <a:rPr lang="en-US" sz="1600" dirty="0" err="1">
                <a:latin typeface="APL385 Unicode" panose="020B0709000202000203" pitchFamily="49" charset="0"/>
              </a:rPr>
              <a:t>Mustermann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LID4096" sz="16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Namespace Notation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391C1-B418-C4C2-BEEB-FEF066D4B0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D37C33-EB25-C821-1756-51D723097B6F}"/>
              </a:ext>
            </a:extLst>
          </p:cNvPr>
          <p:cNvSpPr txBox="1"/>
          <p:nvPr/>
        </p:nvSpPr>
        <p:spPr>
          <a:xfrm>
            <a:off x="876209" y="3718245"/>
            <a:ext cx="6107441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D03: Array Notation: A Journey of Discovery (John Daintree)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4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21F467-9B40-03C5-468D-F07828C609F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D491D-CC71-67B4-22E7-ED538E5C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43C5F-19B0-58A7-CB36-526C22C9CE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26A51E-896A-3532-F4EA-367868C4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67657"/>
            <a:ext cx="10291766" cy="67011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26337-27B9-B225-541B-E421B310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9" y="2214093"/>
            <a:ext cx="8309482" cy="324204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people← (name: 'Jack' ⋄ weight:75) (name: 'Jill')</a:t>
            </a:r>
            <a:br>
              <a:rPr lang="da-DK" sz="1200" dirty="0">
                <a:latin typeface="APL385 Unicode" panose="020B0709000202000203" pitchFamily="49" charset="0"/>
              </a:rPr>
            </a:br>
            <a:endParaRPr lang="da-DK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people.name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Jack  Jill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VALUE ERROR: Undefined name: 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∧</a:t>
            </a:r>
            <a:b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endParaRPr lang="da-DK" sz="12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 ⎕VGET 'name' ('weight' 50)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Jack  75   Jill  50 </a:t>
            </a:r>
            <a:br>
              <a:rPr lang="da-DK" sz="1200" dirty="0">
                <a:latin typeface="APL385 Unicode" panose="020B0709000202000203" pitchFamily="49" charset="0"/>
              </a:rPr>
            </a:br>
            <a:endParaRPr lang="da-DK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>
                <a:latin typeface="APL385 Unicode" panose="020B0709000202000203" pitchFamily="49" charset="0"/>
              </a:rPr>
              <a:t>people[1].⎕VGET ¯2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name  Jack    weight  75 </a:t>
            </a:r>
          </a:p>
          <a:p>
            <a:pPr marL="0" indent="0">
              <a:spcAft>
                <a:spcPts val="0"/>
              </a:spcAft>
              <a:buNone/>
            </a:pP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4875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F74D0A-5BEF-618B-D82B-BDDAB0900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marL="458629" indent="-458629"/>
            <a:r>
              <a:rPr lang="en-GB" dirty="0"/>
              <a:t>Stine Kromberg</a:t>
            </a:r>
            <a:endParaRPr lang="en-US" dirty="0"/>
          </a:p>
          <a:p>
            <a:pPr marL="458629" indent="-458629"/>
            <a:r>
              <a:rPr lang="en-GB" dirty="0"/>
              <a:t>MSc in Business Administration and Information Systems</a:t>
            </a:r>
            <a:endParaRPr lang="en-GB" dirty="0">
              <a:cs typeface="Sarabun" panose="00000500000000000000" pitchFamily="2" charset="-34"/>
            </a:endParaRPr>
          </a:p>
          <a:p>
            <a:pPr marL="458629" indent="-458629"/>
            <a:r>
              <a:rPr lang="en-GB" dirty="0">
                <a:cs typeface="Sarabun"/>
              </a:rPr>
              <a:t>Grew up with APL – but not an </a:t>
            </a:r>
            <a:r>
              <a:rPr lang="en-GB" dirty="0" err="1">
                <a:cs typeface="Sarabun"/>
              </a:rPr>
              <a:t>APL’er</a:t>
            </a:r>
            <a:endParaRPr lang="en-GB" dirty="0">
              <a:cs typeface="Sarabun"/>
            </a:endParaRPr>
          </a:p>
          <a:p>
            <a:pPr marL="458629" indent="-458629"/>
            <a:r>
              <a:rPr lang="en-GB" dirty="0"/>
              <a:t>Officially 4.5 years with Dyalog</a:t>
            </a:r>
            <a:endParaRPr lang="en-GB" dirty="0">
              <a:cs typeface="Sarabun" panose="00000500000000000000" pitchFamily="2" charset="-34"/>
            </a:endParaRPr>
          </a:p>
          <a:p>
            <a:pPr marL="458629" indent="-458629"/>
            <a:r>
              <a:rPr lang="en-GB" dirty="0"/>
              <a:t>10 months as CEO</a:t>
            </a:r>
            <a:endParaRPr lang="en-GB" dirty="0">
              <a:cs typeface="Sarabun" panose="00000500000000000000" pitchFamily="2" charset="-34"/>
            </a:endParaRPr>
          </a:p>
          <a:p>
            <a:pPr marL="458629" indent="-458629"/>
            <a:endParaRPr lang="LID4096" dirty="0">
              <a:cs typeface="Sarabun" panose="00000500000000000000" pitchFamily="2" charset="-34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9E0B9F7-B416-BA50-2FFA-8C49FE34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8"/>
            <a:ext cx="7851519" cy="685535"/>
          </a:xfrm>
        </p:spPr>
        <p:txBody>
          <a:bodyPr/>
          <a:lstStyle/>
          <a:p>
            <a:r>
              <a:rPr lang="da-DK" dirty="0"/>
              <a:t>A New Face at the Helm</a:t>
            </a:r>
            <a:endParaRPr lang="LID4096" dirty="0"/>
          </a:p>
        </p:txBody>
      </p:sp>
      <p:pic>
        <p:nvPicPr>
          <p:cNvPr id="2" name="Picture 1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5E1EF1AA-208D-2E23-562F-7B843972A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324" y="927477"/>
            <a:ext cx="32861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587153-4AD8-2480-3B6E-4F05523C6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Set and Get Variables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DA9DA4-3467-8A51-4E9C-737F219CD5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764A218F-572A-24EC-3F96-6EAF28F97202}"/>
              </a:ext>
            </a:extLst>
          </p:cNvPr>
          <p:cNvSpPr txBox="1">
            <a:spLocks/>
          </p:cNvSpPr>
          <p:nvPr/>
        </p:nvSpPr>
        <p:spPr>
          <a:xfrm>
            <a:off x="460328" y="1097335"/>
            <a:ext cx="8683672" cy="4046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 b="1" dirty="0" err="1">
                <a:latin typeface="Aptos" panose="020B0004020202020204" pitchFamily="34" charset="0"/>
              </a:rPr>
              <a:t>Get</a:t>
            </a:r>
            <a:r>
              <a:rPr lang="da-DK" sz="1800" b="1" dirty="0">
                <a:latin typeface="Aptos" panose="020B00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[source] </a:t>
            </a:r>
            <a:r>
              <a:rPr lang="en-US" sz="1600" b="1" dirty="0">
                <a:latin typeface="APL385 Unicode" panose="020B0709000202000203" pitchFamily="49" charset="0"/>
              </a:rPr>
              <a:t>⎕VGET</a:t>
            </a:r>
            <a:r>
              <a:rPr lang="en-US" sz="1600" dirty="0">
                <a:latin typeface="APL385 Unicode" panose="020B0709000202000203" pitchFamily="49" charset="0"/>
              </a:rPr>
              <a:t> 'Name' ('Height' ¯1)  </a:t>
            </a:r>
            <a:r>
              <a:rPr lang="da-DK" sz="1600" dirty="0">
                <a:latin typeface="APL385 Unicode" panose="020B0709000202000203" pitchFamily="49" charset="0"/>
              </a:rPr>
              <a:t>⍝ Values w/optional defaults</a:t>
            </a:r>
          </a:p>
          <a:p>
            <a:pPr marL="0" indent="0">
              <a:buNone/>
            </a:pP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b="1" dirty="0">
                <a:latin typeface="Aptos" panose="020B0004020202020204" pitchFamily="34" charset="0"/>
              </a:rPr>
              <a:t>Name List with Values: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(names values)←[source] </a:t>
            </a:r>
            <a:r>
              <a:rPr lang="da-DK" sz="1600" b="1" dirty="0">
                <a:latin typeface="APL385 Unicode" panose="020B0709000202000203" pitchFamily="49" charset="0"/>
              </a:rPr>
              <a:t>⎕VGET </a:t>
            </a:r>
            <a:r>
              <a:rPr lang="da-DK" sz="1600" dirty="0">
                <a:latin typeface="APL385 Unicode" panose="020B0709000202000203" pitchFamily="49" charset="0"/>
              </a:rPr>
              <a:t>2      ⍝ Name Matrix and values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       pairs←[source] </a:t>
            </a:r>
            <a:r>
              <a:rPr lang="da-DK" sz="1600" b="1" dirty="0">
                <a:latin typeface="APL385 Unicode" panose="020B0709000202000203" pitchFamily="49" charset="0"/>
              </a:rPr>
              <a:t>⎕VGET </a:t>
            </a:r>
            <a:r>
              <a:rPr lang="da-DK" sz="1600" dirty="0">
                <a:latin typeface="APL385 Unicode" panose="020B0709000202000203" pitchFamily="49" charset="0"/>
              </a:rPr>
              <a:t>¯2     ⍝ (Name Value) Pairs</a:t>
            </a:r>
          </a:p>
          <a:p>
            <a:pPr marL="0" indent="0">
              <a:buNone/>
            </a:pPr>
            <a:r>
              <a:rPr lang="da-DK" sz="1600" b="1" dirty="0">
                <a:latin typeface="Aptos" panose="020B0004020202020204" pitchFamily="34" charset="0"/>
              </a:rPr>
              <a:t>Set: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ref</a:t>
            </a:r>
            <a:r>
              <a:rPr lang="da-DK" sz="1600" dirty="0">
                <a:latin typeface="APL385 Unicode" panose="020B0709000202000203" pitchFamily="49" charset="0"/>
              </a:rPr>
              <a:t>←[</a:t>
            </a:r>
            <a:r>
              <a:rPr lang="en-US" sz="1600" dirty="0">
                <a:latin typeface="APL385 Unicode" panose="020B0709000202000203" pitchFamily="49" charset="0"/>
              </a:rPr>
              <a:t>target] </a:t>
            </a:r>
            <a:r>
              <a:rPr lang="en-US" sz="1600" b="1" dirty="0">
                <a:latin typeface="APL385 Unicode" panose="020B0709000202000203" pitchFamily="49" charset="0"/>
              </a:rPr>
              <a:t>⎕VSET </a:t>
            </a:r>
            <a:r>
              <a:rPr lang="en-US" sz="1600" dirty="0">
                <a:latin typeface="APL385 Unicode" panose="020B0709000202000203" pitchFamily="49" charset="0"/>
              </a:rPr>
              <a:t>('First' '</a:t>
            </a:r>
            <a:r>
              <a:rPr lang="en-US" sz="1600" dirty="0" err="1">
                <a:latin typeface="APL385 Unicode" panose="020B0709000202000203" pitchFamily="49" charset="0"/>
              </a:rPr>
              <a:t>Lieschen</a:t>
            </a:r>
            <a:r>
              <a:rPr lang="en-US" sz="1600" dirty="0">
                <a:latin typeface="APL385 Unicode" panose="020B0709000202000203" pitchFamily="49" charset="0"/>
              </a:rPr>
              <a:t>')('Last' 'Müller')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ref</a:t>
            </a:r>
            <a:r>
              <a:rPr lang="da-DK" sz="1600" dirty="0">
                <a:latin typeface="APL385 Unicode" panose="020B0709000202000203" pitchFamily="49" charset="0"/>
              </a:rPr>
              <a:t>←[</a:t>
            </a:r>
            <a:r>
              <a:rPr lang="en-US" sz="1600" dirty="0">
                <a:latin typeface="APL385 Unicode" panose="020B0709000202000203" pitchFamily="49" charset="0"/>
              </a:rPr>
              <a:t>target] </a:t>
            </a:r>
            <a:r>
              <a:rPr lang="en-US" sz="1600" b="1" dirty="0">
                <a:latin typeface="APL385 Unicode" panose="020B0709000202000203" pitchFamily="49" charset="0"/>
              </a:rPr>
              <a:t>⎕VSET </a:t>
            </a:r>
            <a:r>
              <a:rPr lang="en-US" sz="1600" dirty="0">
                <a:latin typeface="APL385 Unicode" panose="020B0709000202000203" pitchFamily="49" charset="0"/>
              </a:rPr>
              <a:t>(2 5⍴'FirstLast ')('Max' '</a:t>
            </a:r>
            <a:r>
              <a:rPr lang="en-US" sz="1600" dirty="0" err="1">
                <a:latin typeface="APL385 Unicode" panose="020B0709000202000203" pitchFamily="49" charset="0"/>
              </a:rPr>
              <a:t>Munstermann</a:t>
            </a:r>
            <a:r>
              <a:rPr lang="en-US" sz="1600" dirty="0">
                <a:latin typeface="APL385 Unicode" panose="020B0709000202000203" pitchFamily="49" charset="0"/>
              </a:rPr>
              <a:t>')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endParaRPr lang="da-DK" sz="160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656D72-7D90-9EBE-E2DF-328F5555B7BB}"/>
              </a:ext>
            </a:extLst>
          </p:cNvPr>
          <p:cNvSpPr txBox="1"/>
          <p:nvPr/>
        </p:nvSpPr>
        <p:spPr>
          <a:xfrm>
            <a:off x="3290910" y="2029202"/>
            <a:ext cx="568655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D04: Setting and Getting Variables (Adam Brudzewsky)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BBF7C9-0C90-B150-822A-AF089BE5AE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B0011-32C0-ECD1-2F87-F9EA23F67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926511-B06A-786C-5DA9-F1736483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AA69DC-2C87-164C-065F-1F1A82D165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1E51B2-04D7-A294-AC4E-B77D724DA2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569" b="21617"/>
          <a:stretch/>
        </p:blipFill>
        <p:spPr>
          <a:xfrm>
            <a:off x="323527" y="1417282"/>
            <a:ext cx="8229600" cy="2613650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683073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E7BA5-9A6A-89B8-7864-73F5F771591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5D60B-1FEA-E284-453C-3BC37FA13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D3CF8E-C797-4B04-DC38-5FC51C091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203C15-BF75-9169-D475-032D912EA3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E8ABD3-8FB0-E530-3A38-AFE807E15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77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19F519-F79F-9303-AB31-BCAB801954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AC43E-0438-0971-533F-E0C202D09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69544E-5F06-A99A-E8D2-C361D86F7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45FF52-7917-FA14-A8D8-0C605C3C1E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279CD5-7796-84F0-2ADE-E0DF4B76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81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30B4F9-D486-572D-5002-67FD169B8E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D2F06-D76E-7FE5-9C1E-B6BB55042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D2A47A-535A-E345-8CA7-D8999397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6775BF-206B-CA26-9E90-5E734C0488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21B71D-C7A4-685D-537F-2FE2AD035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28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FEB0DE-B417-0B7A-72A0-82F5ACEEF27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4ABB4-4FC0-05BC-63A7-0B2FA4DC9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959B81-A3EA-0C52-E2BD-AEC8778C2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422152-28AA-02C8-78BB-9FED45B3F5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63D830-80AE-0AD4-0AF1-A50858855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68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5F3433-9552-C554-4222-F0A6F76A3C9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33C98-7AA6-D969-656B-B38572B58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8C4462-EC4F-8F64-64BE-80FFDC6C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75F699-6EB4-8D2B-20E5-0FB53DF8CA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80C685-30B8-7E5F-2FD5-7D3CB4CB0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93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3AABD6-407B-D9E6-3636-5BE591D05A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000B7-AF4B-28A6-F12C-9BC6E6D91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AF5C9F-7544-846D-8503-5536DD208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6EF43D-9A3D-22FB-1164-7E95200BE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4EFB73-DC9C-4E53-8A24-9DCEB74B2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81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BD2E13-A274-D73D-C6C9-7E7C614E59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EAB62-885B-B04B-7003-A2E8EA089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03A422-A8D5-AE13-3D35-940F31BE3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6A183B-5DFD-16AE-3658-61B572DE07A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401D88-FCB6-9D9A-1FD1-75C381A48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99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BF063D-8096-CE88-C8D2-C7E08A54AC5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F27D7-41AC-1BAD-14BF-561F0F6C0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A8510F-D22A-7E3D-0BBC-883BC2A4C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CF3231-1E90-50D0-F843-896C2F6E9A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633A0-6104-2663-7CEF-126BD047D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78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ack and white image of people holding each other&#10;&#10;Description automatically generated">
            <a:extLst>
              <a:ext uri="{FF2B5EF4-FFF2-40B4-BE49-F238E27FC236}">
                <a16:creationId xmlns:a16="http://schemas.microsoft.com/office/drawing/2014/main" id="{3EF46F44-15DD-F28D-0918-17489E70A9C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6404274" y="1281410"/>
            <a:ext cx="2447627" cy="2296621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F81C4-B068-1CB1-0612-CF5820F0F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9394"/>
            <a:ext cx="6403583" cy="3227572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458629" indent="-458629"/>
            <a:r>
              <a:rPr lang="en-US" dirty="0">
                <a:cs typeface="Sarabun"/>
              </a:rPr>
              <a:t>[Many] New faces</a:t>
            </a:r>
          </a:p>
          <a:p>
            <a:pPr marL="458629" indent="-458629"/>
            <a:r>
              <a:rPr lang="en-US" dirty="0">
                <a:cs typeface="Sarabun"/>
              </a:rPr>
              <a:t>Same direction, same values!</a:t>
            </a:r>
          </a:p>
          <a:p>
            <a:pPr marL="458629" indent="-458629"/>
            <a:r>
              <a:rPr lang="en-US" dirty="0">
                <a:cs typeface="Sarabun"/>
              </a:rPr>
              <a:t>First support current users</a:t>
            </a:r>
          </a:p>
          <a:p>
            <a:pPr marL="458629" indent="-458629"/>
            <a:r>
              <a:rPr lang="en-US" dirty="0">
                <a:cs typeface="Sarabun"/>
              </a:rPr>
              <a:t>Build the tools and support for new users</a:t>
            </a:r>
          </a:p>
          <a:p>
            <a:pPr marL="458629" indent="-458629"/>
            <a:r>
              <a:rPr lang="en-US" dirty="0">
                <a:cs typeface="Sarabun"/>
              </a:rPr>
              <a:t>Help train the next generation of users</a:t>
            </a:r>
            <a:endParaRPr lang="en-US" dirty="0">
              <a:cs typeface="Sarabun" panose="00000500000000000000" pitchFamily="2" charset="-34"/>
            </a:endParaRPr>
          </a:p>
          <a:p>
            <a:pPr marL="458629" indent="-458629"/>
            <a:endParaRPr lang="en-US" dirty="0">
              <a:cs typeface="Sarabun" panose="00000500000000000000" pitchFamily="2" charset="-3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287BFE-1C6A-6658-182A-E80608060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Future of </a:t>
            </a:r>
            <a:r>
              <a:rPr lang="en-US" err="1">
                <a:cs typeface="Calibri"/>
              </a:rPr>
              <a:t>Dyalog</a:t>
            </a:r>
            <a:endParaRPr lang="en-US" err="1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577CCF-F721-6D34-0078-C14D704EF78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9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5349A4-A749-A5F5-4A4D-D3DA12F2CE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93419-0F6A-9384-14CB-4E7F160F6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85B2EC-F91D-076C-8170-BBCC38306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4B61BE-CE6E-96BB-6819-E0C56ADFF6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750516-9F39-8421-6FE7-D42BFC224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5DDC4E-6BDE-AA8C-F15B-A527B2857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88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932FAA-4E5D-289E-DDC5-908E0F1EFA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E2A4E-0CF7-6E97-70CB-21A078E8A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6F7A17-E9F4-A44B-22F8-74DB7A14D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CA9571-34D0-7CDB-875A-BED07DA536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9644C6-D98E-A694-60AE-233A9FA1A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39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D4657-F27D-D777-FE50-356C144A62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EE42-640A-30B0-395B-D3ABD16A7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42054" cy="3242040"/>
          </a:xfrm>
        </p:spPr>
        <p:txBody>
          <a:bodyPr/>
          <a:lstStyle/>
          <a:p>
            <a:r>
              <a:rPr lang="da-DK" dirty="0"/>
              <a:t>A JavaScript emulation of Dyalog's Win32 wrappers (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⎕WG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⎕WS </a:t>
            </a:r>
            <a:r>
              <a:rPr lang="da-DK" dirty="0"/>
              <a:t>…)</a:t>
            </a:r>
          </a:p>
          <a:p>
            <a:r>
              <a:rPr lang="da-DK" dirty="0"/>
              <a:t>"Everywhere" means</a:t>
            </a:r>
          </a:p>
          <a:p>
            <a:pPr lvl="1"/>
            <a:r>
              <a:rPr lang="da-DK" dirty="0"/>
              <a:t>Windows, Linux, macOS Desktops</a:t>
            </a:r>
          </a:p>
          <a:p>
            <a:pPr lvl="1"/>
            <a:r>
              <a:rPr lang="da-DK" dirty="0"/>
              <a:t>Dyalog APL on any platform acting as a Web Server</a:t>
            </a:r>
          </a:p>
          <a:p>
            <a:pPr lvl="2"/>
            <a:r>
              <a:rPr lang="da-DK" dirty="0"/>
              <a:t>Adds IBM AIX, Raspberry Pi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B662B8-1041-3AB1-D28D-D4524F39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– "Everywhere" WC</a:t>
            </a:r>
            <a:endParaRPr lang="en-GB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1A504B-C20A-63F1-2A93-F86D0E5BC9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10647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850B18-3D5B-4386-4088-F144F1FB1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A24C0D-A0F5-BABD-7214-1474739F3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9733" y="69490"/>
            <a:ext cx="4840540" cy="49204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F78816-7E20-4DF6-6DA9-349EE647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65" y="624906"/>
            <a:ext cx="3935677" cy="41715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07871F-4E4D-6997-0B34-D1C86BE3CB83}"/>
              </a:ext>
            </a:extLst>
          </p:cNvPr>
          <p:cNvSpPr txBox="1"/>
          <p:nvPr/>
        </p:nvSpPr>
        <p:spPr>
          <a:xfrm>
            <a:off x="0" y="48939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>
                <a:latin typeface="APL385 Unicode" panose="020B0709000202000203" pitchFamily="49" charset="0"/>
              </a:rPr>
              <a:t>⎕WC↓</a:t>
            </a:r>
            <a:endParaRPr lang="LID4096" sz="2800" dirty="0">
              <a:latin typeface="APL385 Unicode" panose="020B0709000202000203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12905D-21D4-E5C0-6EFC-5FE81F15C90D}"/>
              </a:ext>
            </a:extLst>
          </p:cNvPr>
          <p:cNvSpPr txBox="1"/>
          <p:nvPr/>
        </p:nvSpPr>
        <p:spPr>
          <a:xfrm>
            <a:off x="3115857" y="29474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>
                <a:latin typeface="APL385 Unicode" panose="020B0709000202000203" pitchFamily="49" charset="0"/>
              </a:rPr>
              <a:t>EWC→</a:t>
            </a:r>
            <a:endParaRPr lang="LID4096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24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C67E5-D717-E268-B9DF-4066B2CEF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+ ApexCharts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35CCC-71EE-1E68-B96F-6821DBAF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963" y="998150"/>
            <a:ext cx="2523914" cy="1989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27" y="953192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665" y="2656953"/>
            <a:ext cx="2685276" cy="2116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7624B-C28E-3885-9D01-1C4D98B56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29" y="2656952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64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8BC642-2C2F-FBA7-1371-4F01E4E8295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A9F0-925E-92D5-7726-931A2533D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4537" y="1890717"/>
            <a:ext cx="1247263" cy="882979"/>
          </a:xfrm>
          <a:solidFill>
            <a:schemeClr val="accent4"/>
          </a:solidFill>
        </p:spPr>
        <p:txBody>
          <a:bodyPr/>
          <a:lstStyle/>
          <a:p>
            <a:pPr marL="0" indent="0">
              <a:buNone/>
            </a:pPr>
            <a:r>
              <a:rPr lang="da-DK" dirty="0"/>
              <a:t>+ Flex</a:t>
            </a:r>
            <a:br>
              <a:rPr lang="da-DK" dirty="0"/>
            </a:br>
            <a:r>
              <a:rPr lang="da-DK" dirty="0"/>
              <a:t>Layout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51EC9-15BF-0E0C-333C-E2A034AD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D186F5-B230-2F90-3705-510751518A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C5B974-C60A-03BB-7988-01053250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3208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DD2A3-18C9-128A-3DDA-D780CB77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1623060"/>
            <a:ext cx="4610100" cy="35204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BD4FB0-F6D5-0FD2-0B19-F9F1A3528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508" y="-5715"/>
            <a:ext cx="6375492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Script engine is critical for new users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Makes "Continuous Integration" easier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Still a bit of a prototype in v19.0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Will be improved in v20.0</a:t>
            </a:r>
          </a:p>
          <a:p>
            <a:pPr lvl="1">
              <a:spcAft>
                <a:spcPts val="600"/>
              </a:spcAft>
            </a:pPr>
            <a:r>
              <a:rPr lang="da-DK" sz="1800" dirty="0" err="1"/>
              <a:t>Need</a:t>
            </a:r>
            <a:r>
              <a:rPr lang="da-DK" sz="1800" dirty="0"/>
              <a:t> to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able</a:t>
            </a:r>
            <a:r>
              <a:rPr lang="da-DK" sz="1800" dirty="0"/>
              <a:t> to</a:t>
            </a:r>
            <a:br>
              <a:rPr lang="da-DK" sz="1800" dirty="0"/>
            </a:br>
            <a:r>
              <a:rPr lang="da-DK" sz="1800" dirty="0" err="1"/>
              <a:t>debug</a:t>
            </a:r>
            <a:r>
              <a:rPr lang="da-DK" sz="1800" dirty="0"/>
              <a:t> scripts via RIDE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ea typeface="+mj-ea"/>
                <a:cs typeface="Calibri" panose="020F0502020204030204" pitchFamily="34" charset="0"/>
              </a:rPr>
              <a:t>Script Support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9977" y="1988593"/>
            <a:ext cx="670291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10⍳⍛∊2 3 5 8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⍝ (⍳10)∊2 3 5 8</a:t>
            </a: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0 1 1 0 1 0 0 1 0 0</a:t>
            </a: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4254118F-C614-52EF-C498-3B1C4A79341A}"/>
              </a:ext>
            </a:extLst>
          </p:cNvPr>
          <p:cNvSpPr txBox="1">
            <a:spLocks/>
          </p:cNvSpPr>
          <p:nvPr/>
        </p:nvSpPr>
        <p:spPr>
          <a:xfrm>
            <a:off x="319977" y="1243615"/>
            <a:ext cx="5075987" cy="4545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dirty="0">
                <a:latin typeface="Aptos" panose="020B0004020202020204" pitchFamily="34" charset="0"/>
              </a:rPr>
              <a:t>Dyadic:  </a:t>
            </a:r>
            <a:r>
              <a:rPr lang="da-DK" dirty="0">
                <a:latin typeface="APL385 Unicode" panose="020B0709000202000203" pitchFamily="49" charset="0"/>
              </a:rPr>
              <a:t> ⍺ f</a:t>
            </a:r>
            <a:r>
              <a:rPr lang="LID4096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 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 (f ⍺) g ⍵</a:t>
            </a:r>
            <a:endParaRPr lang="da-DK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2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45ECE1-8229-CEB7-F699-FE00F6FDAD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9977" y="1243615"/>
            <a:ext cx="4523327" cy="45455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da-DK" dirty="0"/>
              <a:t>Monadic:   </a:t>
            </a:r>
            <a:r>
              <a:rPr lang="da-DK" dirty="0">
                <a:latin typeface="APL385 Unicode" panose="020B0709000202000203" pitchFamily="49" charset="0"/>
              </a:rPr>
              <a:t>f</a:t>
            </a:r>
            <a:r>
              <a:rPr kumimoji="0" lang="LID4096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(f ⍵) g ⍵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2232038"/>
            <a:ext cx="794617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     f←5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∘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&lt; 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P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redicate function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     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⍛⌿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2 7 1 8 2 8  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ilter by f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7 8 8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⌈/⍛=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2 7 1 8 2 8 3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⍝ Max behind Equal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0 0 0 1 0 1 0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79" y="1147556"/>
            <a:ext cx="609251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Dyalog APL</a:t>
            </a:r>
            <a:br>
              <a:rPr lang="da-DK" sz="2000" dirty="0"/>
            </a:br>
            <a:r>
              <a:rPr lang="da-DK" sz="2000" dirty="0"/>
              <a:t>(A tasty way to package APLs)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70087FC-2997-A0FE-B9C1-181A4140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179" y="267657"/>
            <a:ext cx="5620318" cy="685535"/>
          </a:xfrm>
        </p:spPr>
        <p:txBody>
          <a:bodyPr/>
          <a:lstStyle/>
          <a:p>
            <a:r>
              <a:rPr lang="da-DK" dirty="0"/>
              <a:t>Tatin</a:t>
            </a:r>
            <a:endParaRPr lang="LID4096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0F22930-1F8C-9910-7FD9-AB08DC2A5C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575" y="24971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698281" y="1971585"/>
            <a:ext cx="3792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42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2</a:t>
            </a:r>
          </a:p>
          <a:p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698281" y="3110280"/>
            <a:ext cx="3792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¯2↑z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AACF81-C7CC-A84F-4C04-83213718BDC2}"/>
              </a:ext>
            </a:extLst>
          </p:cNvPr>
          <p:cNvSpPr txBox="1"/>
          <p:nvPr/>
        </p:nvSpPr>
        <p:spPr>
          <a:xfrm>
            <a:off x="4555725" y="1991797"/>
            <a:ext cx="5685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aplteam  44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davin     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dyalog    5 ⍝ 150% growth!</a:t>
            </a:r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4B6D7-82D9-3545-DDE3-9029424D6081}"/>
              </a:ext>
            </a:extLst>
          </p:cNvPr>
          <p:cNvSpPr txBox="1"/>
          <p:nvPr/>
        </p:nvSpPr>
        <p:spPr>
          <a:xfrm>
            <a:off x="4579125" y="3110280"/>
            <a:ext cx="5685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¯5↑z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dyalog-APLProcess</a:t>
            </a:r>
            <a:r>
              <a:rPr lang="en-GB" sz="1200" dirty="0">
                <a:latin typeface="APL385 Unicode" panose="020B0709000202000203" pitchFamily="49" charset="0"/>
              </a:rPr>
              <a:t>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-NuGet        1</a:t>
            </a:r>
            <a:br>
              <a:rPr lang="en-GB" sz="1200" dirty="0">
                <a:latin typeface="APL385 Unicode" panose="020B0709000202000203" pitchFamily="49" charset="0"/>
              </a:rPr>
            </a:b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-OpenAI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1498C-07B9-CC7B-2418-07BB569F8A4B}"/>
              </a:ext>
            </a:extLst>
          </p:cNvPr>
          <p:cNvSpPr txBox="1"/>
          <p:nvPr/>
        </p:nvSpPr>
        <p:spPr>
          <a:xfrm>
            <a:off x="391886" y="1857649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2023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60C71-A63F-B8F9-7115-6C935A264306}"/>
              </a:ext>
            </a:extLst>
          </p:cNvPr>
          <p:cNvSpPr txBox="1"/>
          <p:nvPr/>
        </p:nvSpPr>
        <p:spPr>
          <a:xfrm>
            <a:off x="4336799" y="1857649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2024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5DDC3-7A9E-24C3-5853-1942BC2B0AE2}"/>
              </a:ext>
            </a:extLst>
          </p:cNvPr>
          <p:cNvSpPr txBox="1"/>
          <p:nvPr/>
        </p:nvSpPr>
        <p:spPr>
          <a:xfrm>
            <a:off x="1281816" y="25393"/>
            <a:ext cx="4217501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D11: New Tatin Packages (Brian Becker)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8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  <p:bldP spid="7" grpId="0"/>
      <p:bldP spid="10" grpId="0" animBg="1"/>
      <p:bldP spid="11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67002383-373C-EEE5-D434-5B12F473F1EB}"/>
              </a:ext>
            </a:extLst>
          </p:cNvPr>
          <p:cNvSpPr txBox="1">
            <a:spLocks/>
          </p:cNvSpPr>
          <p:nvPr/>
        </p:nvSpPr>
        <p:spPr>
          <a:xfrm>
            <a:off x="323529" y="928021"/>
            <a:ext cx="7249249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latin typeface="Aptos" panose="020B0004020202020204" pitchFamily="34" charset="0"/>
              </a:rPr>
              <a:t>– for new and current developers</a:t>
            </a:r>
            <a:endParaRPr lang="LID4096" dirty="0">
              <a:latin typeface="Aptos" panose="020B0004020202020204" pitchFamily="34" charset="0"/>
            </a:endParaRPr>
          </a:p>
        </p:txBody>
      </p:sp>
      <p:pic>
        <p:nvPicPr>
          <p:cNvPr id="5122" name="Picture 2" descr="competition">
            <a:hlinkClick r:id="rId3"/>
            <a:extLst>
              <a:ext uri="{FF2B5EF4-FFF2-40B4-BE49-F238E27FC236}">
                <a16:creationId xmlns:a16="http://schemas.microsoft.com/office/drawing/2014/main" id="{EDC30EF0-8573-7760-25C3-DAC324C39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948" y="2425296"/>
            <a:ext cx="1440000" cy="6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petition">
            <a:hlinkClick r:id="rId5"/>
            <a:extLst>
              <a:ext uri="{FF2B5EF4-FFF2-40B4-BE49-F238E27FC236}">
                <a16:creationId xmlns:a16="http://schemas.microsoft.com/office/drawing/2014/main" id="{6603A9A6-4AC7-9E2B-529B-197F801E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338" y="3137167"/>
            <a:ext cx="1260000" cy="98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Forbindelse: vinklet 4">
            <a:extLst>
              <a:ext uri="{FF2B5EF4-FFF2-40B4-BE49-F238E27FC236}">
                <a16:creationId xmlns:a16="http://schemas.microsoft.com/office/drawing/2014/main" id="{E6C5340B-B202-3CC0-A609-D4E6AAE40021}"/>
              </a:ext>
            </a:extLst>
          </p:cNvPr>
          <p:cNvCxnSpPr>
            <a:cxnSpLocks/>
          </p:cNvCxnSpPr>
          <p:nvPr/>
        </p:nvCxnSpPr>
        <p:spPr>
          <a:xfrm flipV="1">
            <a:off x="2525339" y="3226812"/>
            <a:ext cx="2999221" cy="988668"/>
          </a:xfrm>
          <a:prstGeom prst="bentConnector3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1">
            <a:extLst>
              <a:ext uri="{FF2B5EF4-FFF2-40B4-BE49-F238E27FC236}">
                <a16:creationId xmlns:a16="http://schemas.microsoft.com/office/drawing/2014/main" id="{F40E5550-5A8B-FD4C-24AB-930A6512B51D}"/>
              </a:ext>
            </a:extLst>
          </p:cNvPr>
          <p:cNvSpPr txBox="1">
            <a:spLocks/>
          </p:cNvSpPr>
          <p:nvPr/>
        </p:nvSpPr>
        <p:spPr>
          <a:xfrm>
            <a:off x="323530" y="267658"/>
            <a:ext cx="6507968" cy="685535"/>
          </a:xfrm>
          <a:prstGeom prst="rect">
            <a:avLst/>
          </a:prstGeom>
        </p:spPr>
        <p:txBody>
          <a:bodyPr vert="horz" lIns="68580" tIns="34290" rIns="68580" bIns="34290" rtlCol="0" anchor="b" anchorCtr="0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3600" dirty="0">
                <a:latin typeface="Aptos" panose="020B0004020202020204" pitchFamily="34" charset="0"/>
              </a:rPr>
              <a:t>The Challenge and the Forge</a:t>
            </a:r>
          </a:p>
        </p:txBody>
      </p:sp>
    </p:spTree>
    <p:extLst>
      <p:ext uri="{BB962C8B-B14F-4D97-AF65-F5344CB8AC3E}">
        <p14:creationId xmlns:p14="http://schemas.microsoft.com/office/powerpoint/2010/main" val="64011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5A0549A-0F44-F240-EE76-2778C2715F70}"/>
              </a:ext>
            </a:extLst>
          </p:cNvPr>
          <p:cNvSpPr txBox="1">
            <a:spLocks/>
          </p:cNvSpPr>
          <p:nvPr/>
        </p:nvSpPr>
        <p:spPr>
          <a:xfrm>
            <a:off x="4342015" y="1264924"/>
            <a:ext cx="4384890" cy="3451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EF7E2C-7BDF-8AD7-BFD6-57037219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Medium Things on The Way</a:t>
            </a:r>
            <a:endParaRPr lang="LID4096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BD1A1E4-202B-0AE7-1E80-C884C0173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817969" cy="324204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Shell System Function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.NET Bridge Enhancements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HTMLRenderer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Enhancements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Static Analysis of APL Code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Monitor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HTMLRenderer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Enhancements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7163718-9079-B28D-C92C-A5E31222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7253" y="1320799"/>
            <a:ext cx="2758761" cy="27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958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dirty="0" err="1"/>
              <a:t>Invoke</a:t>
            </a:r>
            <a:r>
              <a:rPr lang="da-DK" dirty="0"/>
              <a:t> OS </a:t>
            </a:r>
            <a:r>
              <a:rPr lang="da-DK" dirty="0" err="1"/>
              <a:t>commands</a:t>
            </a:r>
            <a:r>
              <a:rPr lang="da-DK" dirty="0"/>
              <a:t> from APL</a:t>
            </a:r>
          </a:p>
          <a:p>
            <a:pPr>
              <a:spcAft>
                <a:spcPts val="600"/>
              </a:spcAft>
            </a:pPr>
            <a:r>
              <a:rPr lang="da-DK" dirty="0" err="1"/>
              <a:t>Interruptible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Optionally return data as an asynchronous stream</a:t>
            </a:r>
          </a:p>
          <a:p>
            <a:pPr>
              <a:spcAft>
                <a:spcPts val="600"/>
              </a:spcAft>
            </a:pPr>
            <a:r>
              <a:rPr lang="da-DK" dirty="0"/>
              <a:t>Manage stdin, stdout &amp; stderr (&amp; other streams) independently</a:t>
            </a:r>
          </a:p>
          <a:p>
            <a:pPr>
              <a:spcAft>
                <a:spcPts val="600"/>
              </a:spcAft>
            </a:pPr>
            <a:r>
              <a:rPr lang="da-DK" dirty="0"/>
              <a:t>Handle </a:t>
            </a:r>
            <a:r>
              <a:rPr lang="da-DK" dirty="0" err="1"/>
              <a:t>variety</a:t>
            </a:r>
            <a:r>
              <a:rPr lang="da-DK" dirty="0"/>
              <a:t> of data </a:t>
            </a:r>
            <a:r>
              <a:rPr lang="da-DK" dirty="0" err="1"/>
              <a:t>encodings</a:t>
            </a:r>
            <a:br>
              <a:rPr lang="da-DK" dirty="0"/>
            </a:b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23962" cy="685535"/>
          </a:xfrm>
        </p:spPr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/>
              <a:t> to </a:t>
            </a:r>
            <a:r>
              <a:rPr lang="da-DK" strike="dblStrike" dirty="0" err="1"/>
              <a:t>replace</a:t>
            </a:r>
            <a:r>
              <a:rPr lang="da-DK" dirty="0"/>
              <a:t> </a:t>
            </a:r>
            <a:r>
              <a:rPr lang="da-DK" dirty="0" err="1"/>
              <a:t>complement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B6AC93-01FB-BA17-EF82-434B2F2A63C6}"/>
              </a:ext>
            </a:extLst>
          </p:cNvPr>
          <p:cNvSpPr txBox="1"/>
          <p:nvPr/>
        </p:nvSpPr>
        <p:spPr>
          <a:xfrm>
            <a:off x="892865" y="3922058"/>
            <a:ext cx="5437258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D12: New Function for Shell Calls (Peter Mikkelsen)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9B6D47-7456-7EB4-D62A-D09F720ADD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29673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800" dirty="0"/>
              <a:t>The v19.0 bridge to .NET 6/7/8 is now equivalent to the Framework bridge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New features will ONLY target the new .NET versions (8+):</a:t>
            </a:r>
          </a:p>
          <a:p>
            <a:pPr lvl="1">
              <a:spcAft>
                <a:spcPts val="600"/>
              </a:spcAft>
            </a:pPr>
            <a:r>
              <a:rPr lang="da-DK" sz="2400" dirty="0"/>
              <a:t>Generics, Delegates</a:t>
            </a:r>
          </a:p>
          <a:p>
            <a:pPr lvl="1">
              <a:spcAft>
                <a:spcPts val="600"/>
              </a:spcAft>
            </a:pPr>
            <a:r>
              <a:rPr lang="da-DK" sz="2400" dirty="0"/>
              <a:t>Async Methods (probably not v20.0)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09F511-A0E6-FC5D-923F-FEA063D125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03858F43-CEF7-3A9E-2C33-6CA0A62C5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49" y="141798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44337"/>
            <a:ext cx="6470305" cy="27699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2000" dirty="0" err="1"/>
              <a:t>Static</a:t>
            </a:r>
            <a:r>
              <a:rPr lang="da-DK" sz="2000" dirty="0"/>
              <a:t> Analysis of </a:t>
            </a:r>
            <a:r>
              <a:rPr lang="da-DK" sz="2000" dirty="0" err="1"/>
              <a:t>application</a:t>
            </a:r>
            <a:r>
              <a:rPr lang="da-DK" sz="2000" dirty="0"/>
              <a:t> </a:t>
            </a:r>
            <a:r>
              <a:rPr lang="da-DK" sz="2000" dirty="0" err="1"/>
              <a:t>code</a:t>
            </a:r>
            <a:r>
              <a:rPr lang="da-DK" sz="2000" dirty="0"/>
              <a:t> is </a:t>
            </a:r>
            <a:r>
              <a:rPr lang="da-DK" sz="2000" dirty="0" err="1"/>
              <a:t>seen</a:t>
            </a:r>
            <a:r>
              <a:rPr lang="da-DK" sz="2000" dirty="0"/>
              <a:t> as a </a:t>
            </a:r>
            <a:r>
              <a:rPr lang="da-DK" sz="2000" dirty="0" err="1"/>
              <a:t>required</a:t>
            </a:r>
            <a:r>
              <a:rPr lang="da-DK" sz="2000" dirty="0"/>
              <a:t> "</a:t>
            </a:r>
            <a:r>
              <a:rPr lang="da-DK" sz="2000" dirty="0" err="1"/>
              <a:t>best</a:t>
            </a:r>
            <a:r>
              <a:rPr lang="da-DK" sz="2000" dirty="0"/>
              <a:t> practice" by </a:t>
            </a:r>
            <a:r>
              <a:rPr lang="da-DK" sz="2000" dirty="0" err="1"/>
              <a:t>some</a:t>
            </a:r>
            <a:r>
              <a:rPr lang="da-DK" sz="2000" dirty="0"/>
              <a:t> </a:t>
            </a:r>
            <a:r>
              <a:rPr lang="da-DK" sz="2000" dirty="0" err="1"/>
              <a:t>corporations</a:t>
            </a:r>
            <a:endParaRPr lang="da-DK" sz="20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are</a:t>
            </a:r>
            <a:r>
              <a:rPr lang="da-DK" sz="2000" dirty="0"/>
              <a:t> </a:t>
            </a:r>
            <a:r>
              <a:rPr lang="da-DK" sz="2000" dirty="0" err="1"/>
              <a:t>building</a:t>
            </a:r>
            <a:r>
              <a:rPr lang="da-DK" sz="2000" dirty="0"/>
              <a:t> a prototype of a </a:t>
            </a:r>
            <a:r>
              <a:rPr lang="da-DK" sz="2000" dirty="0" err="1"/>
              <a:t>tool</a:t>
            </a:r>
            <a:r>
              <a:rPr lang="da-DK" sz="2000" dirty="0"/>
              <a:t> </a:t>
            </a:r>
            <a:r>
              <a:rPr lang="da-DK" sz="2000" dirty="0" err="1"/>
              <a:t>which</a:t>
            </a:r>
            <a:r>
              <a:rPr lang="da-DK" sz="2000" dirty="0"/>
              <a:t> </a:t>
            </a:r>
            <a:r>
              <a:rPr lang="da-DK" sz="2000" dirty="0" err="1"/>
              <a:t>will</a:t>
            </a:r>
            <a:endParaRPr lang="da-DK" sz="20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 err="1"/>
              <a:t>Detect</a:t>
            </a:r>
            <a:r>
              <a:rPr lang="da-DK" sz="1800" dirty="0"/>
              <a:t> </a:t>
            </a:r>
            <a:r>
              <a:rPr lang="da-DK" sz="1800" dirty="0" err="1"/>
              <a:t>vulnerabilities</a:t>
            </a:r>
            <a:r>
              <a:rPr lang="da-DK" sz="1800" dirty="0"/>
              <a:t> and </a:t>
            </a:r>
            <a:r>
              <a:rPr lang="da-DK" sz="1800" dirty="0" err="1"/>
              <a:t>other</a:t>
            </a:r>
            <a:r>
              <a:rPr lang="da-DK" sz="1800" dirty="0"/>
              <a:t> bad practices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"</a:t>
            </a:r>
            <a:r>
              <a:rPr lang="da-DK" sz="1800" dirty="0" err="1"/>
              <a:t>Lint</a:t>
            </a:r>
            <a:r>
              <a:rPr lang="da-DK" sz="1800" dirty="0"/>
              <a:t>" APL Code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/>
              <a:t>This tool will initially be licensed separately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/>
              <a:t>A free "community edition" may follow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  <p:pic>
        <p:nvPicPr>
          <p:cNvPr id="3074" name="Picture 2" descr="How to manage Google security on iPhone® - Guidebooks with Google">
            <a:extLst>
              <a:ext uri="{FF2B5EF4-FFF2-40B4-BE49-F238E27FC236}">
                <a16:creationId xmlns:a16="http://schemas.microsoft.com/office/drawing/2014/main" id="{57574612-18DD-4EDE-957A-5676D55E2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84" y="1024232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E22FA2-FCB2-2005-57F2-272F5858D0EE}"/>
              </a:ext>
            </a:extLst>
          </p:cNvPr>
          <p:cNvSpPr txBox="1"/>
          <p:nvPr/>
        </p:nvSpPr>
        <p:spPr>
          <a:xfrm>
            <a:off x="874219" y="3665047"/>
            <a:ext cx="599401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D06 (22/11): Static Analysis of APL in APL (Brandon Wilson)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165584-389C-18E8-F9B6-742BDFB3DC3A}"/>
              </a:ext>
            </a:extLst>
          </p:cNvPr>
          <p:cNvSpPr txBox="1"/>
          <p:nvPr/>
        </p:nvSpPr>
        <p:spPr>
          <a:xfrm>
            <a:off x="874219" y="4134028"/>
            <a:ext cx="581287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D13 (22/11): Co-dfns Roadmap and Updates (Aaron Hsu)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50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B4AE-EEFC-B5FC-D9AA-3A91A9E4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83842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800" dirty="0"/>
              <a:t>Version 19.0 </a:t>
            </a:r>
            <a:r>
              <a:rPr lang="da-DK" sz="1800" dirty="0" err="1"/>
              <a:t>contains</a:t>
            </a:r>
            <a:r>
              <a:rPr lang="da-DK" sz="1800" dirty="0"/>
              <a:t> a prototype. Ideas for v20.0 </a:t>
            </a:r>
            <a:r>
              <a:rPr lang="da-DK" sz="1800" dirty="0" err="1"/>
              <a:t>include</a:t>
            </a:r>
            <a:r>
              <a:rPr lang="da-DK" sz="1800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Complete feature to find last </a:t>
            </a:r>
            <a:r>
              <a:rPr lang="da-DK" sz="1800" dirty="0" err="1"/>
              <a:t>known</a:t>
            </a:r>
            <a:r>
              <a:rPr lang="da-DK" sz="1800" dirty="0"/>
              <a:t> location of a "</a:t>
            </a:r>
            <a:r>
              <a:rPr lang="da-DK" sz="1800" dirty="0" err="1"/>
              <a:t>hanging</a:t>
            </a:r>
            <a:r>
              <a:rPr lang="da-DK" sz="1800" dirty="0"/>
              <a:t>" interpreter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Sending signals to </a:t>
            </a:r>
            <a:r>
              <a:rPr lang="da-DK" sz="1800" dirty="0" err="1"/>
              <a:t>interrupt</a:t>
            </a:r>
            <a:r>
              <a:rPr lang="da-DK" sz="1800" dirty="0"/>
              <a:t> or </a:t>
            </a:r>
            <a:r>
              <a:rPr lang="da-DK" sz="1800" dirty="0" err="1"/>
              <a:t>terminate</a:t>
            </a:r>
            <a:r>
              <a:rPr lang="da-DK" sz="1800" dirty="0"/>
              <a:t> tasks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 err="1"/>
              <a:t>Discoverability</a:t>
            </a:r>
            <a:r>
              <a:rPr lang="da-DK" sz="1800" dirty="0"/>
              <a:t>: </a:t>
            </a:r>
            <a:r>
              <a:rPr lang="da-DK" sz="1800" dirty="0" err="1"/>
              <a:t>allow</a:t>
            </a:r>
            <a:r>
              <a:rPr lang="da-DK" sz="1800" dirty="0"/>
              <a:t> APL </a:t>
            </a:r>
            <a:r>
              <a:rPr lang="da-DK" sz="1800" dirty="0" err="1"/>
              <a:t>process</a:t>
            </a:r>
            <a:r>
              <a:rPr lang="da-DK" sz="1800" dirty="0"/>
              <a:t> to broadcast services </a:t>
            </a:r>
            <a:r>
              <a:rPr lang="da-DK" sz="1800" dirty="0" err="1"/>
              <a:t>that</a:t>
            </a:r>
            <a:r>
              <a:rPr lang="da-DK" sz="1800" dirty="0"/>
              <a:t> it provides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Switch </a:t>
            </a:r>
            <a:r>
              <a:rPr lang="da-DK" sz="1800" dirty="0">
                <a:latin typeface="APL385 Unicode" panose="020B0709000202000203" pitchFamily="49" charset="0"/>
              </a:rPr>
              <a:t>⎕PROFILE</a:t>
            </a:r>
            <a:r>
              <a:rPr lang="da-DK" sz="1800" dirty="0"/>
              <a:t> on and </a:t>
            </a:r>
            <a:r>
              <a:rPr lang="da-DK" sz="1800" dirty="0" err="1"/>
              <a:t>off</a:t>
            </a:r>
            <a:r>
              <a:rPr lang="da-DK" sz="1800" dirty="0"/>
              <a:t>; </a:t>
            </a:r>
            <a:r>
              <a:rPr lang="da-DK" sz="1800" dirty="0" err="1"/>
              <a:t>collect</a:t>
            </a:r>
            <a:r>
              <a:rPr lang="da-DK" sz="1800" dirty="0"/>
              <a:t> data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 err="1"/>
              <a:t>Possibly</a:t>
            </a:r>
            <a:r>
              <a:rPr lang="da-DK" sz="1800" dirty="0"/>
              <a:t> </a:t>
            </a:r>
            <a:r>
              <a:rPr lang="da-DK" sz="1800" dirty="0" err="1"/>
              <a:t>add</a:t>
            </a:r>
            <a:r>
              <a:rPr lang="da-DK" sz="1800" dirty="0"/>
              <a:t> </a:t>
            </a:r>
            <a:r>
              <a:rPr lang="da-DK" sz="1800" dirty="0" err="1"/>
              <a:t>OpenTelemetry</a:t>
            </a:r>
            <a:r>
              <a:rPr lang="da-DK" sz="1800" dirty="0"/>
              <a:t> data feed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F29009-DEC7-E491-A52F-270A5EE2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ea typeface="+mj-ea"/>
                <a:cs typeface="Calibri" panose="020F0502020204030204" pitchFamily="34" charset="0"/>
              </a:rPr>
              <a:t>Health Monitor</a:t>
            </a:r>
            <a:endParaRPr lang="en-GB" dirty="0"/>
          </a:p>
        </p:txBody>
      </p:sp>
      <p:pic>
        <p:nvPicPr>
          <p:cNvPr id="2" name="Picture 2" descr="1200 SUPER S IFR Service Monitor Used">
            <a:extLst>
              <a:ext uri="{FF2B5EF4-FFF2-40B4-BE49-F238E27FC236}">
                <a16:creationId xmlns:a16="http://schemas.microsoft.com/office/drawing/2014/main" id="{78D1C915-D826-4434-4652-C259810B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78" y="1264925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1313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4197A-4966-AFC3-CA2E-63DC102AF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26174" cy="324204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GB" dirty="0"/>
              <a:t>The </a:t>
            </a:r>
            <a:r>
              <a:rPr lang="en-GB" dirty="0" err="1"/>
              <a:t>HTMLRenderer</a:t>
            </a:r>
            <a:r>
              <a:rPr lang="en-GB" dirty="0"/>
              <a:t> continues to grow in importance</a:t>
            </a:r>
          </a:p>
          <a:p>
            <a:r>
              <a:rPr lang="en-GB" dirty="0"/>
              <a:t>File Upload</a:t>
            </a:r>
          </a:p>
          <a:p>
            <a:r>
              <a:rPr lang="en-GB" dirty="0"/>
              <a:t>Modal </a:t>
            </a:r>
            <a:r>
              <a:rPr lang="en-GB" dirty="0" err="1"/>
              <a:t>HTMLRenderer</a:t>
            </a:r>
            <a:r>
              <a:rPr lang="en-GB" dirty="0"/>
              <a:t> Windows</a:t>
            </a:r>
          </a:p>
          <a:p>
            <a:r>
              <a:rPr lang="en-GB" dirty="0"/>
              <a:t>More control over "Chrome"</a:t>
            </a:r>
          </a:p>
          <a:p>
            <a:pPr lvl="1"/>
            <a:r>
              <a:rPr lang="en-GB" dirty="0"/>
              <a:t>The EWC project will accelerate the evolution of the </a:t>
            </a:r>
            <a:r>
              <a:rPr lang="en-GB" dirty="0" err="1"/>
              <a:t>HTMLRenderer</a:t>
            </a:r>
            <a:r>
              <a:rPr lang="en-GB" dirty="0"/>
              <a:t> (more tomorrow)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85FAE-B989-39A3-BAA1-7EB412C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261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5A0549A-0F44-F240-EE76-2778C2715F70}"/>
              </a:ext>
            </a:extLst>
          </p:cNvPr>
          <p:cNvSpPr txBox="1">
            <a:spLocks/>
          </p:cNvSpPr>
          <p:nvPr/>
        </p:nvSpPr>
        <p:spPr>
          <a:xfrm>
            <a:off x="4342015" y="1264924"/>
            <a:ext cx="4384890" cy="3451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EF7E2C-7BDF-8AD7-BFD6-57037219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Small Things</a:t>
            </a:r>
            <a:endParaRPr lang="LID4096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BD1A1E4-202B-0AE7-1E80-C884C0173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⎕NINFO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w/Callbacks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File Attributes using </a:t>
            </a:r>
            <a:r>
              <a:rPr lang="da-DK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⎕NATTRIBUTES</a:t>
            </a:r>
            <a:endParaRPr lang="en-US" kern="100" dirty="0">
              <a:latin typeface="APL385 Unicode" panose="020B0709000202000203" pitchFamily="49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Unicode decomposition / normal forms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8847CB9-266A-CE11-D5DF-1EFA27E5F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7253" y="1320799"/>
            <a:ext cx="2758761" cy="27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900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35735-952B-BDA1-304A-43A2B7501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289688" cy="324204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 2" panose="05020102010507070707" pitchFamily="18" charset="2"/>
              <a:buChar char=""/>
              <a:tabLst>
                <a:tab pos="457200" algn="l"/>
              </a:tabLst>
            </a:pPr>
            <a:r>
              <a:rPr lang="da-DK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⎕WC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Plugin Mechanism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dirty="0"/>
              <a:t>Relax Interpreter Limits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dirty="0"/>
              <a:t>Artificial Intelligence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093911-3A7B-1823-C17B-9F0F48EC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da-DK" dirty="0"/>
              <a:t>Laying New Foundations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DD259-C0D2-23F0-7F57-2431081F64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7163718-9079-B28D-C92C-A5E31222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3660" y="1264925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72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406135" cy="332330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A </a:t>
            </a:r>
            <a:r>
              <a:rPr lang="da-DK" sz="2000" dirty="0" err="1"/>
              <a:t>modern</a:t>
            </a:r>
            <a:r>
              <a:rPr lang="da-DK" sz="2000" dirty="0"/>
              <a:t> </a:t>
            </a:r>
            <a:r>
              <a:rPr lang="da-DK" sz="2000" dirty="0" err="1"/>
              <a:t>replacement</a:t>
            </a:r>
            <a:r>
              <a:rPr lang="da-DK" sz="2000" dirty="0"/>
              <a:t> for </a:t>
            </a:r>
            <a:r>
              <a:rPr lang="da-DK" sz="2000" dirty="0" err="1"/>
              <a:t>Auxiliary</a:t>
            </a:r>
            <a:r>
              <a:rPr lang="da-DK" sz="2000" dirty="0"/>
              <a:t> Processors</a:t>
            </a:r>
          </a:p>
          <a:p>
            <a:pPr lvl="1">
              <a:spcAft>
                <a:spcPts val="600"/>
              </a:spcAft>
            </a:pPr>
            <a:r>
              <a:rPr lang="da-DK" sz="1800" dirty="0" err="1"/>
              <a:t>Uses</a:t>
            </a:r>
            <a:r>
              <a:rPr lang="da-DK" sz="1800" dirty="0"/>
              <a:t> Direct Workspace Access (DWA) for high performance</a:t>
            </a:r>
          </a:p>
          <a:p>
            <a:pPr lvl="1">
              <a:spcAft>
                <a:spcPts val="600"/>
              </a:spcAft>
            </a:pPr>
            <a:r>
              <a:rPr lang="da-DK" sz="1800" dirty="0" err="1"/>
              <a:t>Accessible</a:t>
            </a:r>
            <a:r>
              <a:rPr lang="da-DK" sz="1800" dirty="0"/>
              <a:t> via </a:t>
            </a:r>
            <a:r>
              <a:rPr lang="da-DK" sz="1800" dirty="0">
                <a:latin typeface="APL385 Unicode" panose="020B0709000202000203" pitchFamily="49" charset="0"/>
              </a:rPr>
              <a:t>⎕WC</a:t>
            </a:r>
            <a:r>
              <a:rPr lang="da-DK" sz="1800" dirty="0"/>
              <a:t> / </a:t>
            </a:r>
            <a:r>
              <a:rPr lang="da-DK" sz="1800" dirty="0">
                <a:latin typeface="APL385 Unicode" panose="020B0709000202000203" pitchFamily="49" charset="0"/>
              </a:rPr>
              <a:t>⎕NEW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 interpreter extensions open source, eg.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HTMLRenderer, Conga (our TCP platform)</a:t>
            </a:r>
          </a:p>
          <a:p>
            <a:pPr lvl="1">
              <a:spcAft>
                <a:spcPts val="600"/>
              </a:spcAft>
            </a:pPr>
            <a:r>
              <a:rPr lang="da-DK" sz="1800" dirty="0" err="1"/>
              <a:t>Cryptographic</a:t>
            </a:r>
            <a:r>
              <a:rPr lang="da-DK" sz="1800" dirty="0"/>
              <a:t> Library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Many of these are interfaces to open source components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/>
              <a:t>An Open [Source] Plugin Architecture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AF9369-4A08-6C6E-B716-9A6357256D4B}"/>
              </a:ext>
            </a:extLst>
          </p:cNvPr>
          <p:cNvSpPr/>
          <p:nvPr/>
        </p:nvSpPr>
        <p:spPr>
          <a:xfrm>
            <a:off x="6797749" y="1264925"/>
            <a:ext cx="2254102" cy="492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latin typeface="Aptos" panose="020B0004020202020204" pitchFamily="34" charset="0"/>
              </a:rPr>
              <a:t>Dyalog APL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147BB7-9831-DF06-22D6-DEF55146246D}"/>
              </a:ext>
            </a:extLst>
          </p:cNvPr>
          <p:cNvSpPr/>
          <p:nvPr/>
        </p:nvSpPr>
        <p:spPr>
          <a:xfrm>
            <a:off x="6797748" y="1757916"/>
            <a:ext cx="1127051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latin typeface="Aptos" panose="020B0004020202020204" pitchFamily="34" charset="0"/>
              </a:rPr>
              <a:t>Conga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761A45-DD49-3934-6EEC-2E448C158537}"/>
              </a:ext>
            </a:extLst>
          </p:cNvPr>
          <p:cNvSpPr/>
          <p:nvPr/>
        </p:nvSpPr>
        <p:spPr>
          <a:xfrm>
            <a:off x="6797747" y="2250907"/>
            <a:ext cx="1127050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>
                <a:latin typeface="Aptos" panose="020B0004020202020204" pitchFamily="34" charset="0"/>
              </a:rPr>
              <a:t>GnuTLS</a:t>
            </a:r>
            <a:endParaRPr lang="en-GB" sz="1600" dirty="0">
              <a:latin typeface="Aptos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BF0640-2CE2-AA0C-9286-B83D4B8703E4}"/>
              </a:ext>
            </a:extLst>
          </p:cNvPr>
          <p:cNvSpPr/>
          <p:nvPr/>
        </p:nvSpPr>
        <p:spPr>
          <a:xfrm>
            <a:off x="7924799" y="1757916"/>
            <a:ext cx="1127052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>
                <a:latin typeface="Aptos" panose="020B0004020202020204" pitchFamily="34" charset="0"/>
              </a:rPr>
              <a:t>HTML</a:t>
            </a:r>
            <a:br>
              <a:rPr lang="da-DK" sz="1200" dirty="0">
                <a:latin typeface="Aptos" panose="020B0004020202020204" pitchFamily="34" charset="0"/>
              </a:rPr>
            </a:br>
            <a:r>
              <a:rPr lang="da-DK" sz="1200" dirty="0" err="1">
                <a:latin typeface="Aptos" panose="020B0004020202020204" pitchFamily="34" charset="0"/>
              </a:rPr>
              <a:t>Renderer</a:t>
            </a:r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48201F-119D-872C-6742-57A18FC2D3EF}"/>
              </a:ext>
            </a:extLst>
          </p:cNvPr>
          <p:cNvSpPr/>
          <p:nvPr/>
        </p:nvSpPr>
        <p:spPr>
          <a:xfrm>
            <a:off x="7924797" y="2250907"/>
            <a:ext cx="1127054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 err="1">
                <a:latin typeface="Aptos" panose="020B0004020202020204" pitchFamily="34" charset="0"/>
              </a:rPr>
              <a:t>Chromium</a:t>
            </a:r>
            <a:br>
              <a:rPr lang="da-DK" sz="1400" dirty="0">
                <a:latin typeface="Aptos" panose="020B0004020202020204" pitchFamily="34" charset="0"/>
              </a:rPr>
            </a:br>
            <a:r>
              <a:rPr lang="da-DK" sz="1400" dirty="0">
                <a:latin typeface="Aptos" panose="020B0004020202020204" pitchFamily="34" charset="0"/>
              </a:rPr>
              <a:t>Embedded</a:t>
            </a:r>
            <a:br>
              <a:rPr lang="da-DK" sz="1400" dirty="0">
                <a:latin typeface="Aptos" panose="020B0004020202020204" pitchFamily="34" charset="0"/>
              </a:rPr>
            </a:br>
            <a:r>
              <a:rPr lang="da-DK" sz="1400" dirty="0">
                <a:latin typeface="Aptos" panose="020B0004020202020204" pitchFamily="34" charset="0"/>
              </a:rPr>
              <a:t>Framework</a:t>
            </a:r>
            <a:endParaRPr lang="en-GB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3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87505"/>
            <a:ext cx="6336218" cy="34835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Allow users to move faster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Adopt new versions of Chromium or OpenSSL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 the Dyalog community more inclusive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Allow users to contribute to our eco-system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Users can develop and share new extensions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Makes our encryption tools transparent and verifyable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da-DK" sz="1600" dirty="0">
                <a:sym typeface="Wingdings" panose="05000000000000000000" pitchFamily="2" charset="2"/>
              </a:rPr>
              <a:t> </a:t>
            </a:r>
            <a:r>
              <a:rPr lang="da-DK" sz="1600" dirty="0"/>
              <a:t>Easier to comply with FOSS licence constraints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/>
              <a:t>Plugin Architecture </a:t>
            </a:r>
            <a:r>
              <a:rPr lang="da-DK" dirty="0" err="1"/>
              <a:t>Benefits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87595-9918-6FDA-A87E-142D11408A07}"/>
              </a:ext>
            </a:extLst>
          </p:cNvPr>
          <p:cNvSpPr/>
          <p:nvPr/>
        </p:nvSpPr>
        <p:spPr>
          <a:xfrm>
            <a:off x="6797749" y="1264925"/>
            <a:ext cx="2254102" cy="492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latin typeface="Aptos" panose="020B0004020202020204" pitchFamily="34" charset="0"/>
              </a:rPr>
              <a:t>Dyalog APL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53875-BBA6-14BB-FF45-B51AA0258650}"/>
              </a:ext>
            </a:extLst>
          </p:cNvPr>
          <p:cNvSpPr/>
          <p:nvPr/>
        </p:nvSpPr>
        <p:spPr>
          <a:xfrm>
            <a:off x="6797748" y="1757916"/>
            <a:ext cx="1127051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latin typeface="Aptos" panose="020B0004020202020204" pitchFamily="34" charset="0"/>
              </a:rPr>
              <a:t>Conga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B58BDE-E33D-F960-A7C3-0929AF9334DD}"/>
              </a:ext>
            </a:extLst>
          </p:cNvPr>
          <p:cNvSpPr/>
          <p:nvPr/>
        </p:nvSpPr>
        <p:spPr>
          <a:xfrm>
            <a:off x="6797747" y="2250907"/>
            <a:ext cx="1127050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latin typeface="Aptos" panose="020B0004020202020204" pitchFamily="34" charset="0"/>
              </a:rPr>
              <a:t>GnuTLS</a:t>
            </a:r>
            <a:endParaRPr lang="en-GB" sz="1600" dirty="0">
              <a:latin typeface="Aptos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C5674C-8038-7156-E420-FD4A9F076F7B}"/>
              </a:ext>
            </a:extLst>
          </p:cNvPr>
          <p:cNvSpPr/>
          <p:nvPr/>
        </p:nvSpPr>
        <p:spPr>
          <a:xfrm>
            <a:off x="7924799" y="1757916"/>
            <a:ext cx="1127052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>
                <a:latin typeface="Aptos" panose="020B0004020202020204" pitchFamily="34" charset="0"/>
              </a:rPr>
              <a:t>HTML</a:t>
            </a:r>
            <a:br>
              <a:rPr lang="da-DK" sz="1200" dirty="0">
                <a:latin typeface="Aptos" panose="020B0004020202020204" pitchFamily="34" charset="0"/>
              </a:rPr>
            </a:br>
            <a:r>
              <a:rPr lang="da-DK" sz="1200" dirty="0" err="1">
                <a:latin typeface="Aptos" panose="020B0004020202020204" pitchFamily="34" charset="0"/>
              </a:rPr>
              <a:t>Renderer</a:t>
            </a:r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8B8692-2108-2272-B23A-4A94755A2CF2}"/>
              </a:ext>
            </a:extLst>
          </p:cNvPr>
          <p:cNvSpPr/>
          <p:nvPr/>
        </p:nvSpPr>
        <p:spPr>
          <a:xfrm>
            <a:off x="7924797" y="2250907"/>
            <a:ext cx="1127054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 err="1">
                <a:latin typeface="Aptos" panose="020B0004020202020204" pitchFamily="34" charset="0"/>
              </a:rPr>
              <a:t>Chromium</a:t>
            </a:r>
            <a:br>
              <a:rPr lang="da-DK" sz="1400" dirty="0">
                <a:latin typeface="Aptos" panose="020B0004020202020204" pitchFamily="34" charset="0"/>
              </a:rPr>
            </a:br>
            <a:r>
              <a:rPr lang="da-DK" sz="1400" dirty="0">
                <a:latin typeface="Aptos" panose="020B0004020202020204" pitchFamily="34" charset="0"/>
              </a:rPr>
              <a:t>Embedded</a:t>
            </a:r>
            <a:br>
              <a:rPr lang="da-DK" sz="1400" dirty="0">
                <a:latin typeface="Aptos" panose="020B0004020202020204" pitchFamily="34" charset="0"/>
              </a:rPr>
            </a:br>
            <a:r>
              <a:rPr lang="da-DK" sz="1400" dirty="0">
                <a:latin typeface="Aptos" panose="020B0004020202020204" pitchFamily="34" charset="0"/>
              </a:rPr>
              <a:t>Framework</a:t>
            </a:r>
            <a:endParaRPr lang="en-GB" sz="1400" dirty="0">
              <a:latin typeface="Aptos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B790DF-3FCB-E5F9-4C46-A7AE3DD64F60}"/>
              </a:ext>
            </a:extLst>
          </p:cNvPr>
          <p:cNvSpPr txBox="1"/>
          <p:nvPr/>
        </p:nvSpPr>
        <p:spPr>
          <a:xfrm>
            <a:off x="880067" y="4055995"/>
            <a:ext cx="3380092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D05: WC Plugins (John Daintree)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30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6" y="404158"/>
            <a:ext cx="6527846" cy="685535"/>
          </a:xfrm>
        </p:spPr>
        <p:txBody>
          <a:bodyPr/>
          <a:lstStyle/>
          <a:p>
            <a:pPr algn="ctr"/>
            <a:r>
              <a:rPr lang="da-DK" dirty="0"/>
              <a:t>Road Map - 2023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1399" y="1320800"/>
            <a:ext cx="3173101" cy="31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0201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966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800" dirty="0"/>
              <a:t>We plan to relax limitations in the interpreter, like: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Max Rank (15)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Number of tokens in a line (4,095)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Number of token types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(and many more)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ea typeface="+mj-ea"/>
                <a:cs typeface="Calibri" panose="020F0502020204030204" pitchFamily="34" charset="0"/>
              </a:rPr>
              <a:t>Relax Interpreter Limits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43608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29C9C2-B765-FE7C-F146-D82CA210620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67556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We need more token types for new primitives, new control structures, </a:t>
            </a:r>
            <a:r>
              <a:rPr lang="da-DK" sz="1800" b="1" dirty="0"/>
              <a:t>array notation</a:t>
            </a:r>
            <a:r>
              <a:rPr lang="da-DK" sz="1800" dirty="0"/>
              <a:t>, …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Migrants to Dyalog have functions with &gt;9,999 lines </a:t>
            </a:r>
            <a:r>
              <a:rPr lang="da-DK" sz="1800" dirty="0">
                <a:sym typeface="Wingdings" panose="05000000000000000000" pitchFamily="2" charset="2"/>
              </a:rPr>
              <a:t></a:t>
            </a:r>
            <a:endParaRPr lang="da-DK" sz="18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Challenge: Structure has not changed for decades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(except adding new types like Unicode and Complex Numbers)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Must avoid "big bang" data conversion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Different versions of APL must share data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(Restore &amp; use archived component files)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ea typeface="+mj-ea"/>
                <a:cs typeface="Calibri" panose="020F0502020204030204" pitchFamily="34" charset="0"/>
              </a:rPr>
              <a:t>Relax Limits – Why Now?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1ACC5-15BE-9AE1-5B60-35E0B0B5C0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49725-D208-A05F-17D8-E2B2BEDC9379}"/>
              </a:ext>
            </a:extLst>
          </p:cNvPr>
          <p:cNvSpPr txBox="1"/>
          <p:nvPr/>
        </p:nvSpPr>
        <p:spPr>
          <a:xfrm>
            <a:off x="482099" y="4137632"/>
            <a:ext cx="402212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D16: Interpreter Limits (John Daintree)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6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C66653-C9C5-EE5D-86FC-DC0EBE7F9F2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92FBD-340E-FE88-3D12-BF773BF64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Research Into:</a:t>
            </a:r>
          </a:p>
          <a:p>
            <a:r>
              <a:rPr lang="da-DK" dirty="0"/>
              <a:t>OpenAI interface (Tatin Package)</a:t>
            </a:r>
          </a:p>
          <a:p>
            <a:r>
              <a:rPr lang="da-DK" dirty="0"/>
              <a:t>Using "Language Models" to search our Documentation</a:t>
            </a:r>
          </a:p>
          <a:p>
            <a:r>
              <a:rPr lang="da-DK" dirty="0"/>
              <a:t>Are Language Models good enough for a meaningful "APL Co-Pilot?"</a:t>
            </a:r>
          </a:p>
          <a:p>
            <a:pPr lvl="1"/>
            <a:r>
              <a:rPr lang="da-DK" dirty="0"/>
              <a:t>(at least for newcomers to APL)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276577-BBD0-A74C-FF7C-21E508CF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Artificial Intelligence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801B25-D460-C87D-802D-2F3AB1EB93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7823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35735-952B-BDA1-304A-43A2B7501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289688" cy="324204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kern="100" dirty="0">
                <a:latin typeface="Aptos" panose="020B0004020202020204" pitchFamily="34" charset="0"/>
                <a:cs typeface="Times New Roman" panose="02020603050405020304" pitchFamily="18" charset="0"/>
              </a:rPr>
              <a:t>PCRE 10.x</a:t>
            </a:r>
          </a:p>
          <a:p>
            <a:pPr marL="742950" lvl="1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kern="100" dirty="0">
                <a:cs typeface="Times New Roman" panose="02020603050405020304" pitchFamily="18" charset="0"/>
              </a:rPr>
              <a:t>Upgrade </a:t>
            </a:r>
            <a:r>
              <a:rPr lang="da-DK" kern="100" dirty="0">
                <a:latin typeface="APL385 Unicode" panose="020B0709000202000203" pitchFamily="49" charset="0"/>
                <a:cs typeface="Times New Roman" panose="02020603050405020304" pitchFamily="18" charset="0"/>
              </a:rPr>
              <a:t>⎕R</a:t>
            </a:r>
            <a:r>
              <a:rPr lang="da-DK" kern="100" dirty="0">
                <a:cs typeface="Times New Roman" panose="02020603050405020304" pitchFamily="18" charset="0"/>
              </a:rPr>
              <a:t> &amp; </a:t>
            </a:r>
            <a:r>
              <a:rPr lang="da-DK" kern="100" dirty="0">
                <a:latin typeface="APL385 Unicode" panose="020B0709000202000203" pitchFamily="49" charset="0"/>
                <a:cs typeface="Times New Roman" panose="02020603050405020304" pitchFamily="18" charset="0"/>
              </a:rPr>
              <a:t>⎕S</a:t>
            </a:r>
            <a:r>
              <a:rPr lang="da-DK" kern="100" dirty="0">
                <a:cs typeface="Times New Roman" panose="02020603050405020304" pitchFamily="18" charset="0"/>
              </a:rPr>
              <a:t> to use latest PCRE</a:t>
            </a:r>
            <a:endParaRPr lang="da-DK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 2" panose="05020102010507070707" pitchFamily="18" charset="2"/>
              <a:buChar char=""/>
              <a:tabLst>
                <a:tab pos="457200" algn="l"/>
              </a:tabLst>
            </a:pPr>
            <a:r>
              <a:rPr lang="da-DK" kern="100" dirty="0">
                <a:latin typeface="Aptos" panose="020B0004020202020204" pitchFamily="34" charset="0"/>
                <a:cs typeface="Times New Roman" panose="02020603050405020304" pitchFamily="18" charset="0"/>
              </a:rPr>
              <a:t>Documentation Format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093911-3A7B-1823-C17B-9F0F48EC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da-DK" dirty="0"/>
              <a:t>Tidying Up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DD259-C0D2-23F0-7F57-2431081F64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7163718-9079-B28D-C92C-A5E31222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3660" y="1264925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0523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63A4-09A1-52D2-642A-F2034F61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10648" cy="3242040"/>
          </a:xfrm>
        </p:spPr>
        <p:txBody>
          <a:bodyPr>
            <a:normAutofit/>
          </a:bodyPr>
          <a:lstStyle/>
          <a:p>
            <a:r>
              <a:rPr lang="en-GB" dirty="0"/>
              <a:t>help.dyalog.com and "core" documentation will be produced using </a:t>
            </a:r>
            <a:r>
              <a:rPr lang="en-GB" b="1" dirty="0" err="1"/>
              <a:t>MkDocs</a:t>
            </a:r>
            <a:r>
              <a:rPr lang="en-GB" dirty="0"/>
              <a:t> on </a:t>
            </a:r>
            <a:r>
              <a:rPr lang="en-GB" b="1" dirty="0"/>
              <a:t>GitHub</a:t>
            </a:r>
          </a:p>
          <a:p>
            <a:r>
              <a:rPr lang="en-GB" dirty="0"/>
              <a:t>Anyone (including </a:t>
            </a:r>
            <a:r>
              <a:rPr lang="en-GB" b="1" dirty="0"/>
              <a:t>you</a:t>
            </a:r>
            <a:r>
              <a:rPr lang="en-GB" dirty="0"/>
              <a:t>) can raise "issues"</a:t>
            </a:r>
          </a:p>
          <a:p>
            <a:pPr lvl="1"/>
            <a:r>
              <a:rPr lang="en-GB" dirty="0"/>
              <a:t>Or even submit "Pull requests"</a:t>
            </a:r>
          </a:p>
          <a:p>
            <a:pPr lvl="1"/>
            <a:r>
              <a:rPr lang="en-GB" dirty="0"/>
              <a:t>You </a:t>
            </a:r>
            <a:r>
              <a:rPr lang="en-GB" b="1" dirty="0"/>
              <a:t>CAN</a:t>
            </a:r>
            <a:r>
              <a:rPr lang="en-GB" dirty="0"/>
              <a:t> still email docs@ or support@</a:t>
            </a:r>
          </a:p>
          <a:p>
            <a:r>
              <a:rPr lang="en-GB" dirty="0"/>
              <a:t>Some tools already use </a:t>
            </a:r>
            <a:r>
              <a:rPr lang="en-GB" dirty="0" err="1"/>
              <a:t>MkDocs</a:t>
            </a:r>
            <a:r>
              <a:rPr lang="en-GB" dirty="0"/>
              <a:t>…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59401-A4EF-3560-DF70-68C181B0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123D7-E762-4E5D-4E70-0B9C6B7AAD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44A492E-4F93-0BB3-5CA2-E388B4727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936581" y="2203860"/>
            <a:ext cx="1952504" cy="195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8D24B0-A777-1084-9DBC-EBCA728B2D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CD0B2-8A5D-8119-A7BD-58CD08AC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7CBE6F-D0F7-32A3-CB6B-4E06F4B7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5A0F04-E753-932B-5DEF-3564FBC7D1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741766-C1C9-3EDA-2410-1CAA6A98E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70"/>
          <a:stretch/>
        </p:blipFill>
        <p:spPr>
          <a:xfrm>
            <a:off x="0" y="-1"/>
            <a:ext cx="91440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662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F52E66-BC64-B49B-7C84-A43F10316B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63A4-09A1-52D2-642A-F2034F61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14147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800" dirty="0"/>
              <a:t>Easier to contribute</a:t>
            </a:r>
          </a:p>
          <a:p>
            <a:pPr lvl="1">
              <a:spcAft>
                <a:spcPts val="600"/>
              </a:spcAft>
            </a:pPr>
            <a:r>
              <a:rPr lang="en-GB" sz="2400" dirty="0"/>
              <a:t>Internally and externally (and Pete has retired)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Open formats, platform agnostic tools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Better search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Human-friendly, predictable URLs, like 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GB" sz="2400" dirty="0">
                <a:solidFill>
                  <a:srgbClr val="0070C0"/>
                </a:solidFill>
              </a:rPr>
              <a:t>https://docs.dyalog.com/20.0/object-reference/properties/depth/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59401-A4EF-3560-DF70-68C181B0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Documentation: Why change?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123D7-E762-4E5D-4E70-0B9C6B7AAD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05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63DBB0-C8DA-4A55-643B-FDDE1C7BD5D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73B76-49B3-B5CA-F821-ACF612DD4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9955B0-0EA6-8640-3255-4741227CF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DE2F44-B1B4-3098-829E-2D1E5B611C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E882A4-CF0A-2728-F5B3-BB12869B1F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56"/>
          <a:stretch/>
        </p:blipFill>
        <p:spPr>
          <a:xfrm>
            <a:off x="-550646" y="0"/>
            <a:ext cx="10775477" cy="55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854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2AF1A-DE10-6763-9E96-F4C8C3B5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582815"/>
            <a:ext cx="2625832" cy="303342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Link v4.1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Kafka Interface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Telemetry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BSIMM Audit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Isolates connect back to server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(Docker containers)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19DCB-BA1C-4E8B-6801-2280621615E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3742" y="1582815"/>
            <a:ext cx="2960224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Performance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Set functions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NSs kept alive by children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Garbage Collector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Exhaustive Primitive Tests</a:t>
            </a:r>
          </a:p>
          <a:p>
            <a:pPr>
              <a:spcAft>
                <a:spcPts val="600"/>
              </a:spcAft>
            </a:pPr>
            <a:endParaRPr lang="da-DK" sz="2000" dirty="0"/>
          </a:p>
          <a:p>
            <a:pPr>
              <a:spcAft>
                <a:spcPts val="600"/>
              </a:spcAft>
            </a:pP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96DD07-C1A3-5767-BC2E-ED63A315C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Other Stuff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7B36CA-CF17-9FAE-8943-0BBF08CCAD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F2F9D4F-0378-1999-1308-372E2E3FA572}"/>
              </a:ext>
            </a:extLst>
          </p:cNvPr>
          <p:cNvSpPr txBox="1">
            <a:spLocks/>
          </p:cNvSpPr>
          <p:nvPr/>
        </p:nvSpPr>
        <p:spPr>
          <a:xfrm>
            <a:off x="6441623" y="1582815"/>
            <a:ext cx="2702377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64-bit ARM support</a:t>
            </a:r>
          </a:p>
          <a:p>
            <a:pPr marL="742950" lvl="1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(Pi &amp; AWS Image)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Mac installer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Directory naming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Keyboard layouts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Platform Features</a:t>
            </a:r>
          </a:p>
          <a:p>
            <a:pPr>
              <a:spcAft>
                <a:spcPts val="600"/>
              </a:spcAft>
            </a:pPr>
            <a:endParaRPr lang="da-DK" sz="18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LID4096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65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A4CE-9940-0C76-5260-C2D8FD06F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854" y="1842692"/>
            <a:ext cx="3761238" cy="2479443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Big Things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Array Notation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&amp; Get Variables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Token-by-Token Tracing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Everywhere WC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Script Support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Reverse Compose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D4DEF1CF-97A4-A740-94FB-D78F8AF8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3643" y="354294"/>
            <a:ext cx="2693326" cy="134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81FDA8B-DB80-EA2D-EE83-9D5E1B5C278E}"/>
              </a:ext>
            </a:extLst>
          </p:cNvPr>
          <p:cNvSpPr txBox="1">
            <a:spLocks/>
          </p:cNvSpPr>
          <p:nvPr/>
        </p:nvSpPr>
        <p:spPr>
          <a:xfrm>
            <a:off x="3401546" y="1835746"/>
            <a:ext cx="5289688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da-DK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Foundations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⎕WC</a:t>
            </a: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Plugin Mechanism</a:t>
            </a:r>
          </a:p>
          <a:p>
            <a:pPr marL="742950" lvl="1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Open-source more components</a:t>
            </a:r>
          </a:p>
          <a:p>
            <a:pPr marL="742950" lvl="1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HTMLRenderer, Conga, Crypto Library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800" dirty="0">
                <a:latin typeface="Aptos" panose="020B0004020202020204" pitchFamily="34" charset="0"/>
              </a:rPr>
              <a:t>Relax Interpreter Limits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800" dirty="0">
                <a:latin typeface="Aptos" panose="020B0004020202020204" pitchFamily="34" charset="0"/>
              </a:rPr>
              <a:t>New UCMD mechanism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0E14B9B-C9FF-4EE8-A5B0-EDA2A8929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68290" y="354294"/>
            <a:ext cx="2693324" cy="134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8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6" y="404158"/>
            <a:ext cx="6527846" cy="685535"/>
          </a:xfrm>
        </p:spPr>
        <p:txBody>
          <a:bodyPr/>
          <a:lstStyle/>
          <a:p>
            <a:pPr algn="ctr"/>
            <a:r>
              <a:rPr lang="da-DK" dirty="0"/>
              <a:t>Road Map - 2024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1399" y="1320800"/>
            <a:ext cx="3173101" cy="31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942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6" y="404158"/>
            <a:ext cx="6527846" cy="685535"/>
          </a:xfrm>
        </p:spPr>
        <p:txBody>
          <a:bodyPr/>
          <a:lstStyle/>
          <a:p>
            <a:pPr algn="ctr"/>
            <a:r>
              <a:rPr lang="da-DK"/>
              <a:t>Thank You!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1399" y="1320800"/>
            <a:ext cx="3173101" cy="31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074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0C3821-B62C-AE96-810D-AE63D38F6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Geoff Streeter</a:t>
            </a:r>
            <a:endParaRPr lang="LID4096" dirty="0"/>
          </a:p>
          <a:p>
            <a:r>
              <a:rPr lang="da-DK" dirty="0"/>
              <a:t>Gitte Christensen</a:t>
            </a:r>
          </a:p>
          <a:p>
            <a:r>
              <a:rPr lang="da-DK" dirty="0"/>
              <a:t>Peter Donnelly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98BDA3-67A1-09E3-C868-8FE8B12B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Retired</a:t>
            </a:r>
            <a:endParaRPr lang="LID4096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0B8D4B-C1D5-F3C2-36D8-D021269B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274" y="2356447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1760BE7-DE8B-18A1-8775-C79ADB4D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00" y="1273719"/>
            <a:ext cx="1419976" cy="177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0739566-30AC-DAD7-0CB6-5A355FF9A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74" y="1772129"/>
            <a:ext cx="1304266" cy="162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486D31-79A0-1B52-DF91-45D3EF25592C}"/>
              </a:ext>
            </a:extLst>
          </p:cNvPr>
          <p:cNvSpPr txBox="1"/>
          <p:nvPr/>
        </p:nvSpPr>
        <p:spPr>
          <a:xfrm>
            <a:off x="426565" y="4211230"/>
            <a:ext cx="6316281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U17 (29/11): Let's Put the Future Behind Us (Panel Discussion)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94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0FC01D-E7BF-83C8-6B4C-82D90841233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9684B-65F7-AFB9-34CD-191F79956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1BEC8D-E129-484A-7B68-C368370F2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513031-8693-FCAF-A0B8-6FA23C7676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25A850-9DD7-1D6B-BC76-9557434CF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0"/>
            <a:ext cx="85725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3EE99D-28ED-5654-2360-D1BC8426713E}"/>
              </a:ext>
            </a:extLst>
          </p:cNvPr>
          <p:cNvSpPr txBox="1"/>
          <p:nvPr/>
        </p:nvSpPr>
        <p:spPr>
          <a:xfrm>
            <a:off x="4444240" y="660400"/>
            <a:ext cx="250106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Go to </a:t>
            </a:r>
            <a:r>
              <a:rPr lang="da-DK" dirty="0">
                <a:latin typeface="Aptos" panose="020B0004020202020204" pitchFamily="34" charset="0"/>
                <a:hlinkClick r:id="rId3"/>
              </a:rPr>
              <a:t>https://dyalog.tv</a:t>
            </a:r>
            <a:r>
              <a:rPr lang="da-DK" dirty="0">
                <a:latin typeface="Aptos" panose="020B0004020202020204" pitchFamily="34" charset="0"/>
              </a:rPr>
              <a:t> !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158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r="2686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34" y="1545404"/>
            <a:ext cx="734153" cy="10487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544" y="1579263"/>
            <a:ext cx="707876" cy="1011251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r="108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" b="250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r="1207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286" y="2955275"/>
            <a:ext cx="705486" cy="10078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 b="442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r="5542"/>
          <a:stretch/>
        </p:blipFill>
        <p:spPr>
          <a:xfrm>
            <a:off x="4218552" y="2956876"/>
            <a:ext cx="618075" cy="9930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2010-2021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85846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2022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2319017" y="3991891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2023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D664F0-D503-3A4C-C4C4-D77C2B95B623}"/>
              </a:ext>
            </a:extLst>
          </p:cNvPr>
          <p:cNvSpPr txBox="1"/>
          <p:nvPr/>
        </p:nvSpPr>
        <p:spPr>
          <a:xfrm>
            <a:off x="5210835" y="3867142"/>
            <a:ext cx="3768789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U18 (29/11): The New Breed Plugs In</a:t>
            </a:r>
            <a:br>
              <a:rPr lang="da-DK" dirty="0">
                <a:latin typeface="Aptos" panose="020B0004020202020204" pitchFamily="34" charset="0"/>
              </a:rPr>
            </a:br>
            <a:r>
              <a:rPr lang="da-DK" dirty="0">
                <a:latin typeface="Aptos" panose="020B0004020202020204" pitchFamily="34" charset="0"/>
              </a:rPr>
              <a:t>(Panel Discussion)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14987</TotalTime>
  <Words>1842</Words>
  <Application>Microsoft Office PowerPoint</Application>
  <PresentationFormat>On-screen Show (16:9)</PresentationFormat>
  <Paragraphs>303</Paragraphs>
  <Slides>60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0" baseType="lpstr">
      <vt:lpstr>Courier New</vt:lpstr>
      <vt:lpstr>Calibri</vt:lpstr>
      <vt:lpstr>Arial</vt:lpstr>
      <vt:lpstr>APL385 Unicode</vt:lpstr>
      <vt:lpstr>Aptos</vt:lpstr>
      <vt:lpstr>Sarabun</vt:lpstr>
      <vt:lpstr>Wingdings</vt:lpstr>
      <vt:lpstr>Wingdings 2</vt:lpstr>
      <vt:lpstr>Times New Roman</vt:lpstr>
      <vt:lpstr>Office Theme</vt:lpstr>
      <vt:lpstr>News from Dyalog</vt:lpstr>
      <vt:lpstr>A New Face at the Helm</vt:lpstr>
      <vt:lpstr>Future of Dyalog</vt:lpstr>
      <vt:lpstr>PowerPoint Presentation</vt:lpstr>
      <vt:lpstr>Road Map - 2023</vt:lpstr>
      <vt:lpstr>Road Map - 2024</vt:lpstr>
      <vt:lpstr>Retired</vt:lpstr>
      <vt:lpstr>PowerPoint Presentation</vt:lpstr>
      <vt:lpstr>Dyalog – The Next Generation</vt:lpstr>
      <vt:lpstr>Dyalog – The Next Generation</vt:lpstr>
      <vt:lpstr>PowerPoint Presentation</vt:lpstr>
      <vt:lpstr>PowerPoint Presentation</vt:lpstr>
      <vt:lpstr>Brandon Wilson (July, 昭和村 / Shōwa, Japan)</vt:lpstr>
      <vt:lpstr>Martina Crippa (August, Copenhagen)</vt:lpstr>
      <vt:lpstr>Neil Kirsopp (Gunzenhausen, Bavaria)</vt:lpstr>
      <vt:lpstr>Big Things Heading Your Way</vt:lpstr>
      <vt:lpstr>Array Notation</vt:lpstr>
      <vt:lpstr>Namespace Notation</vt:lpstr>
      <vt:lpstr>PowerPoint Presentation</vt:lpstr>
      <vt:lpstr>Set and Get Variables</vt:lpstr>
      <vt:lpstr>Token by Token Debugging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EWC – "Everywhere" WC</vt:lpstr>
      <vt:lpstr>PowerPoint Presentation</vt:lpstr>
      <vt:lpstr>+ ApexCharts</vt:lpstr>
      <vt:lpstr>PowerPoint Presentation</vt:lpstr>
      <vt:lpstr>Script Support</vt:lpstr>
      <vt:lpstr>Behind / Reverse Compose</vt:lpstr>
      <vt:lpstr>Behind / Reverse Compose</vt:lpstr>
      <vt:lpstr>Tatin</vt:lpstr>
      <vt:lpstr>Medium Things on The Way</vt:lpstr>
      <vt:lpstr>⎕SHELL to replace complement ⎕SH</vt:lpstr>
      <vt:lpstr>.NET Bridge Enhancements</vt:lpstr>
      <vt:lpstr>Static Analysis of APL Code</vt:lpstr>
      <vt:lpstr>Health Monitor</vt:lpstr>
      <vt:lpstr>HTMLRenderer Enhancements</vt:lpstr>
      <vt:lpstr>Small Things</vt:lpstr>
      <vt:lpstr>Laying New Foundations</vt:lpstr>
      <vt:lpstr>An Open [Source] Plugin Architecture</vt:lpstr>
      <vt:lpstr>Plugin Architecture Benefits</vt:lpstr>
      <vt:lpstr>Relax Interpreter Limits</vt:lpstr>
      <vt:lpstr>Relax Limits – Why Now?</vt:lpstr>
      <vt:lpstr>Artificial Intelligence</vt:lpstr>
      <vt:lpstr>Tidying Up</vt:lpstr>
      <vt:lpstr>Documentation</vt:lpstr>
      <vt:lpstr>PowerPoint Presentation</vt:lpstr>
      <vt:lpstr>Documentation: Why change?</vt:lpstr>
      <vt:lpstr>PowerPoint Presentation</vt:lpstr>
      <vt:lpstr>Other Stuff</vt:lpstr>
      <vt:lpstr>PowerPoint Presentation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280</cp:revision>
  <dcterms:created xsi:type="dcterms:W3CDTF">2019-07-25T11:46:05Z</dcterms:created>
  <dcterms:modified xsi:type="dcterms:W3CDTF">2024-11-07T10:47:10Z</dcterms:modified>
</cp:coreProperties>
</file>