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1" r:id="rId2"/>
    <p:sldId id="263" r:id="rId3"/>
    <p:sldId id="264" r:id="rId4"/>
    <p:sldId id="267" r:id="rId5"/>
    <p:sldId id="266" r:id="rId6"/>
    <p:sldId id="270" r:id="rId7"/>
    <p:sldId id="271" r:id="rId8"/>
    <p:sldId id="272" r:id="rId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2"/>
    </p:embeddedFont>
    <p:embeddedFont>
      <p:font typeface="Atkinson Hyperlegible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Sarabun" panose="020B0604020202020204" charset="-34"/>
      <p:regular r:id="rId21"/>
      <p:bold r:id="rId22"/>
      <p:italic r:id="rId23"/>
      <p:boldItalic r:id="rId24"/>
    </p:embeddedFont>
    <p:embeddedFont>
      <p:font typeface="Wingdings 2" panose="05020102010507070707" pitchFamily="18" charset="2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1" autoAdjust="0"/>
    <p:restoredTop sz="80000" autoAdjust="0"/>
  </p:normalViewPr>
  <p:slideViewPr>
    <p:cSldViewPr snapToGrid="0">
      <p:cViewPr varScale="1">
        <p:scale>
          <a:sx n="113" d="100"/>
          <a:sy n="113" d="100"/>
        </p:scale>
        <p:origin x="1428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23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2314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10/01/2022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10/01/2022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367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866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Technical knowledge – often the TA is the first tester of the code other than the developer/reviewer…explaining and developing samples can produce bug reports and even rewrites:</a:t>
            </a:r>
          </a:p>
          <a:p>
            <a:pPr lvl="2"/>
            <a:r>
              <a:rPr lang="en-US" dirty="0"/>
              <a:t>- If it’s too complicated to explain then it’s too complicated (e.g. </a:t>
            </a:r>
            <a:r>
              <a:rPr lang="en-US" dirty="0">
                <a:latin typeface="APL385 Unicode" panose="020B0709000202000203" pitchFamily="49" charset="0"/>
              </a:rPr>
              <a:t>⎕NA</a:t>
            </a:r>
            <a:r>
              <a:rPr lang="en-US" dirty="0"/>
              <a:t>)…represent the user!</a:t>
            </a:r>
          </a:p>
          <a:p>
            <a:pPr lvl="2"/>
            <a:r>
              <a:rPr lang="en-US" dirty="0"/>
              <a:t>- Broader perspective than developers so can report inconsistencies within product</a:t>
            </a:r>
          </a:p>
          <a:p>
            <a:pPr lvl="1"/>
            <a:r>
              <a:rPr lang="en-US" dirty="0"/>
              <a:t>Curiosity – interest in the product helps!</a:t>
            </a:r>
          </a:p>
          <a:p>
            <a:pPr lvl="1"/>
            <a:r>
              <a:rPr lang="en-US" dirty="0"/>
              <a:t>Restraint – too much knowledge leads to assumptions/omissions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628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368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People learn in different ways, e.g. read a PDF cover-to-cover or want to play with software and only look up “how do I…” when stuck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Different docs can have different target audiences (see Doc Centre summaries for assumption of starting knowledge)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UI design e.g. </a:t>
            </a:r>
            <a:r>
              <a:rPr lang="en-US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colour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schemes, fonts, layout…concentrate on usability</a:t>
            </a:r>
          </a:p>
          <a:p>
            <a:endParaRPr lang="en-US" sz="1200" dirty="0">
              <a:effectLst/>
              <a:latin typeface="Calibri" panose="020F0502020204030204" pitchFamily="34" charset="0"/>
            </a:endParaRPr>
          </a:p>
          <a:p>
            <a:r>
              <a:rPr lang="en-US" sz="1200" dirty="0">
                <a:effectLst/>
                <a:latin typeface="Calibri" panose="020F0502020204030204" pitchFamily="34" charset="0"/>
              </a:rPr>
              <a:t>You only notice electricity/running water when something goes wrong and it's not there!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206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570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4450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079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29BABB-3F86-425A-856D-1F4D6DBF8D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000231" y="1222396"/>
            <a:ext cx="2698708" cy="269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Documentation Challenges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6AF4994-CBFA-4D1E-BE14-CDBB17E938EB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8C48C10-27D9-4472-8B32-5A9D707CF941}"/>
              </a:ext>
            </a:extLst>
          </p:cNvPr>
          <p:cNvSpPr/>
          <p:nvPr userDrawn="1"/>
        </p:nvSpPr>
        <p:spPr>
          <a:xfrm>
            <a:off x="8186768" y="4406487"/>
            <a:ext cx="665132" cy="665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537ED07B-2A6B-4263-B171-4C494D7809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86768" y="4411334"/>
            <a:ext cx="665132" cy="66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docs.dyalog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Dyalog" TargetMode="External"/><Relationship Id="rId4" Type="http://schemas.openxmlformats.org/officeDocument/2006/relationships/hyperlink" Target="help.dyalog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ocs@dyalog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iona@dyalog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arabun" panose="020B0604020202020204" charset="-34"/>
                <a:cs typeface="Sarabun" panose="020B0604020202020204" charset="-34"/>
              </a:rPr>
              <a:t>Documentation Challenges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Fiona Smith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3F98-624B-4A66-A982-80872E589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99559" cy="3242040"/>
          </a:xfrm>
        </p:spPr>
        <p:txBody>
          <a:bodyPr/>
          <a:lstStyle/>
          <a:p>
            <a:r>
              <a:rPr lang="en-US" dirty="0"/>
              <a:t>What makes a good technical author?</a:t>
            </a:r>
          </a:p>
          <a:p>
            <a:endParaRPr lang="en-US" dirty="0"/>
          </a:p>
          <a:p>
            <a:r>
              <a:rPr lang="en-US" dirty="0"/>
              <a:t>Dyalog's documentation process</a:t>
            </a:r>
          </a:p>
          <a:p>
            <a:endParaRPr lang="en-US" dirty="0"/>
          </a:p>
          <a:p>
            <a:r>
              <a:rPr lang="en-US" dirty="0"/>
              <a:t>What documentation is available for Dyalog</a:t>
            </a:r>
          </a:p>
          <a:p>
            <a:endParaRPr lang="en-US" dirty="0"/>
          </a:p>
          <a:p>
            <a:r>
              <a:rPr lang="en-US" dirty="0"/>
              <a:t>Suggestions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6707CC-D456-4F9E-81CD-B608DEBE40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822D02-D620-4589-92B6-D59C03C4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839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2FA78-5EFA-4C5C-B9C4-82015F027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35844" cy="3242040"/>
          </a:xfrm>
        </p:spPr>
        <p:txBody>
          <a:bodyPr>
            <a:normAutofit fontScale="77500" lnSpcReduction="20000"/>
          </a:bodyPr>
          <a:lstStyle/>
          <a:p>
            <a:r>
              <a:rPr lang="en-US" sz="2600" dirty="0">
                <a:latin typeface="Sarabun" panose="020B0604020202020204" charset="-34"/>
                <a:cs typeface="Sarabun" panose="020B0604020202020204" charset="-34"/>
              </a:rPr>
              <a:t>You can't document what you don’t understand!</a:t>
            </a:r>
          </a:p>
          <a:p>
            <a:pPr marL="0" indent="0">
              <a:buNone/>
            </a:pPr>
            <a:endParaRPr lang="en-US" sz="2600" dirty="0">
              <a:latin typeface="Sarabun" panose="020B0604020202020204" charset="-34"/>
              <a:cs typeface="Sarabun" panose="020B0604020202020204" charset="-34"/>
            </a:endParaRPr>
          </a:p>
          <a:p>
            <a:r>
              <a:rPr lang="en-US" sz="2600" dirty="0">
                <a:latin typeface="Sarabun" panose="020B0604020202020204" charset="-34"/>
                <a:cs typeface="Sarabun" panose="020B0604020202020204" charset="-34"/>
              </a:rPr>
              <a:t>Must balance:</a:t>
            </a:r>
          </a:p>
          <a:p>
            <a:pPr lvl="1"/>
            <a:r>
              <a:rPr lang="en-US" sz="2600" dirty="0">
                <a:latin typeface="Sarabun" panose="020B0604020202020204" charset="-34"/>
                <a:cs typeface="Sarabun" panose="020B0604020202020204" charset="-34"/>
              </a:rPr>
              <a:t>Technical knowledge</a:t>
            </a:r>
          </a:p>
          <a:p>
            <a:pPr lvl="1"/>
            <a:r>
              <a:rPr lang="en-US" sz="2600" dirty="0">
                <a:latin typeface="Sarabun" panose="020B0604020202020204" charset="-34"/>
                <a:cs typeface="Sarabun" panose="020B0604020202020204" charset="-34"/>
              </a:rPr>
              <a:t>Curiosity</a:t>
            </a:r>
          </a:p>
          <a:p>
            <a:pPr lvl="1"/>
            <a:r>
              <a:rPr lang="en-US" sz="2600" dirty="0">
                <a:latin typeface="Sarabun" panose="020B0604020202020204" charset="-34"/>
                <a:cs typeface="Sarabun" panose="020B0604020202020204" charset="-34"/>
              </a:rPr>
              <a:t>Restraint</a:t>
            </a:r>
          </a:p>
          <a:p>
            <a:endParaRPr lang="en-US" sz="2600" dirty="0">
              <a:latin typeface="Sarabun" panose="020B0604020202020204" charset="-34"/>
              <a:cs typeface="Sarabun" panose="020B0604020202020204" charset="-34"/>
            </a:endParaRPr>
          </a:p>
          <a:p>
            <a:r>
              <a:rPr lang="en-US" sz="2600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Need to be pedantic and detail-oriented</a:t>
            </a:r>
            <a:endParaRPr lang="en-GB" sz="2600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endParaRPr lang="en-GB" sz="2600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r>
              <a:rPr lang="en-US" sz="2600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Always use language for non-native speakers</a:t>
            </a:r>
            <a:endParaRPr lang="en-GB" sz="2600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endParaRPr lang="en-US" sz="2600" dirty="0"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r>
              <a:rPr lang="en-US" sz="2600" dirty="0"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Must be i</a:t>
            </a:r>
            <a:r>
              <a:rPr lang="en-US" sz="2600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noffensive across cultures</a:t>
            </a:r>
            <a:endParaRPr lang="en-GB" sz="2600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748653-AE69-49D0-8912-01F94B9BF5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7FD8BF-B187-441D-BD9E-9852EC4C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Be a Good Technical Author…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66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4ED1A5-E1F1-425F-AEA2-7D4CE4F835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36FC5-5140-41B5-832E-66703EE12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your limitations</a:t>
            </a:r>
          </a:p>
          <a:p>
            <a:endParaRPr lang="en-US" dirty="0"/>
          </a:p>
          <a:p>
            <a:r>
              <a:rPr lang="en-US" dirty="0"/>
              <a:t>Know your developers</a:t>
            </a:r>
          </a:p>
          <a:p>
            <a:endParaRPr lang="en-US" dirty="0"/>
          </a:p>
          <a:p>
            <a:r>
              <a:rPr lang="en-US" dirty="0"/>
              <a:t>Know your resources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01EBF3-F627-4043-BDC8-DC1CDCD488B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BE2079-9891-4602-9879-564466972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Considerations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17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2FA78-5EFA-4C5C-B9C4-82015F027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35844" cy="3242040"/>
          </a:xfrm>
        </p:spPr>
        <p:txBody>
          <a:bodyPr>
            <a:normAutofit/>
          </a:bodyPr>
          <a:lstStyle/>
          <a:p>
            <a:r>
              <a:rPr lang="en-GB" dirty="0"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Always remember that individual customers</a:t>
            </a:r>
            <a:r>
              <a:rPr lang="en-US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:</a:t>
            </a:r>
          </a:p>
          <a:p>
            <a:pPr lvl="1"/>
            <a:r>
              <a:rPr lang="en-US" sz="2400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learn in different ways</a:t>
            </a:r>
          </a:p>
          <a:p>
            <a:pPr lvl="1"/>
            <a:r>
              <a:rPr lang="en-US" sz="2400" dirty="0"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have differing expectations</a:t>
            </a:r>
          </a:p>
          <a:p>
            <a:pPr lvl="1"/>
            <a:r>
              <a:rPr lang="en-US" sz="2400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start from unique knowledge bases</a:t>
            </a:r>
          </a:p>
          <a:p>
            <a:pPr marL="0" indent="0">
              <a:buNone/>
            </a:pPr>
            <a:endParaRPr lang="en-GB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r>
              <a:rPr lang="en-US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Similar considerations to UI design</a:t>
            </a:r>
          </a:p>
          <a:p>
            <a:endParaRPr lang="en-US" dirty="0">
              <a:effectLst/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pPr marL="0" indent="0" algn="ctr">
              <a:buNone/>
            </a:pPr>
            <a:r>
              <a:rPr lang="en-US" i="1" dirty="0">
                <a:effectLst/>
                <a:latin typeface="Sarabun" panose="020B0604020202020204" charset="-34"/>
                <a:ea typeface="Calibri" panose="020F0502020204030204" pitchFamily="34" charset="0"/>
                <a:cs typeface="Sarabun" panose="020B0604020202020204" charset="-34"/>
              </a:rPr>
              <a:t>Good documentation is like electricity/running water!</a:t>
            </a:r>
          </a:p>
          <a:p>
            <a:endParaRPr lang="en-US" dirty="0">
              <a:effectLst/>
              <a:highlight>
                <a:srgbClr val="FFFF00"/>
              </a:highlight>
              <a:latin typeface="Sarabun" panose="020B0604020202020204" charset="-34"/>
              <a:ea typeface="Calibri" panose="020F0502020204030204" pitchFamily="34" charset="0"/>
              <a:cs typeface="Sarabun" panose="020B0604020202020204" charset="-34"/>
            </a:endParaRPr>
          </a:p>
          <a:p>
            <a:endParaRPr lang="en-GB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748653-AE69-49D0-8912-01F94B9BF5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57FD8BF-B187-441D-BD9E-9852EC4C8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09496" cy="685535"/>
          </a:xfrm>
        </p:spPr>
        <p:txBody>
          <a:bodyPr/>
          <a:lstStyle/>
          <a:p>
            <a:r>
              <a:rPr lang="en-US" dirty="0"/>
              <a:t>To Produce Good Documentation…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29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0E71EE-23B0-498B-929A-1DC0E84DD2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CBFE2-B322-4761-B8A7-1264ABF8D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217C2-6999-4EA9-84E3-745807BB9AF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F8EFCC-5898-4491-9467-23C17477F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Dyalog's Documentation Process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FE170832-81AE-4E02-9668-7EB48D4E38C9}"/>
              </a:ext>
            </a:extLst>
          </p:cNvPr>
          <p:cNvSpPr/>
          <p:nvPr/>
        </p:nvSpPr>
        <p:spPr>
          <a:xfrm>
            <a:off x="1016675" y="1342415"/>
            <a:ext cx="2730130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Need identified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753F9293-0919-447E-BFAC-188E2CB0F50A}"/>
              </a:ext>
            </a:extLst>
          </p:cNvPr>
          <p:cNvSpPr/>
          <p:nvPr/>
        </p:nvSpPr>
        <p:spPr>
          <a:xfrm>
            <a:off x="1016671" y="2022138"/>
            <a:ext cx="2730134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Project plan written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D618EBF4-901F-45F1-8515-74178D29F5F1}"/>
              </a:ext>
            </a:extLst>
          </p:cNvPr>
          <p:cNvSpPr/>
          <p:nvPr/>
        </p:nvSpPr>
        <p:spPr>
          <a:xfrm>
            <a:off x="1016671" y="2698292"/>
            <a:ext cx="2730134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Code developed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30D8A20C-FB9C-428B-8C2B-FA35B468C506}"/>
              </a:ext>
            </a:extLst>
          </p:cNvPr>
          <p:cNvSpPr/>
          <p:nvPr/>
        </p:nvSpPr>
        <p:spPr>
          <a:xfrm>
            <a:off x="1016670" y="3384128"/>
            <a:ext cx="2730136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Documentation written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8222AED0-0083-47BC-AC25-7FA231F072BE}"/>
              </a:ext>
            </a:extLst>
          </p:cNvPr>
          <p:cNvSpPr/>
          <p:nvPr/>
        </p:nvSpPr>
        <p:spPr>
          <a:xfrm>
            <a:off x="1016669" y="4060282"/>
            <a:ext cx="2730136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Documentation reviewed</a:t>
            </a: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3BA47FAC-676E-4143-AD18-ED3811872699}"/>
              </a:ext>
            </a:extLst>
          </p:cNvPr>
          <p:cNvSpPr/>
          <p:nvPr/>
        </p:nvSpPr>
        <p:spPr>
          <a:xfrm>
            <a:off x="4256226" y="3733294"/>
            <a:ext cx="825196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Errors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7247E6AE-026B-42AA-BC44-53FD62D35DA2}"/>
              </a:ext>
            </a:extLst>
          </p:cNvPr>
          <p:cNvSpPr/>
          <p:nvPr/>
        </p:nvSpPr>
        <p:spPr>
          <a:xfrm>
            <a:off x="4256226" y="3027734"/>
            <a:ext cx="825196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Errors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640D412-0115-481A-B733-FCA6DEBB9C0E}"/>
              </a:ext>
            </a:extLst>
          </p:cNvPr>
          <p:cNvCxnSpPr>
            <a:cxnSpLocks/>
          </p:cNvCxnSpPr>
          <p:nvPr/>
        </p:nvCxnSpPr>
        <p:spPr>
          <a:xfrm>
            <a:off x="2381737" y="1718815"/>
            <a:ext cx="0" cy="289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C9F589-F38C-492A-A8DD-32E8A2EF1239}"/>
              </a:ext>
            </a:extLst>
          </p:cNvPr>
          <p:cNvCxnSpPr>
            <a:cxnSpLocks/>
          </p:cNvCxnSpPr>
          <p:nvPr/>
        </p:nvCxnSpPr>
        <p:spPr>
          <a:xfrm>
            <a:off x="2381737" y="2394969"/>
            <a:ext cx="0" cy="285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9FB4F36-3234-47E4-832E-85F650D307FB}"/>
              </a:ext>
            </a:extLst>
          </p:cNvPr>
          <p:cNvCxnSpPr>
            <a:cxnSpLocks/>
          </p:cNvCxnSpPr>
          <p:nvPr/>
        </p:nvCxnSpPr>
        <p:spPr>
          <a:xfrm>
            <a:off x="2381737" y="3066822"/>
            <a:ext cx="0" cy="303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37788E5-77A3-4222-B0E8-394CA1FE11B8}"/>
              </a:ext>
            </a:extLst>
          </p:cNvPr>
          <p:cNvCxnSpPr>
            <a:cxnSpLocks/>
          </p:cNvCxnSpPr>
          <p:nvPr/>
        </p:nvCxnSpPr>
        <p:spPr>
          <a:xfrm>
            <a:off x="2381737" y="3752118"/>
            <a:ext cx="0" cy="289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EF24D897-90DE-408F-82E4-20A8298C4E54}"/>
              </a:ext>
            </a:extLst>
          </p:cNvPr>
          <p:cNvSpPr/>
          <p:nvPr/>
        </p:nvSpPr>
        <p:spPr>
          <a:xfrm>
            <a:off x="5546706" y="3365304"/>
            <a:ext cx="825196" cy="36799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accent6"/>
                </a:solidFill>
              </a:rPr>
              <a:t>Errors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6BD64A-D934-4BD1-BA91-B0453C50FDD8}"/>
              </a:ext>
            </a:extLst>
          </p:cNvPr>
          <p:cNvCxnSpPr>
            <a:cxnSpLocks/>
          </p:cNvCxnSpPr>
          <p:nvPr/>
        </p:nvCxnSpPr>
        <p:spPr>
          <a:xfrm>
            <a:off x="3760140" y="3532154"/>
            <a:ext cx="908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520B8D7-AF1C-4818-B49A-185B8C6BB713}"/>
              </a:ext>
            </a:extLst>
          </p:cNvPr>
          <p:cNvCxnSpPr>
            <a:stCxn id="12" idx="2"/>
          </p:cNvCxnSpPr>
          <p:nvPr/>
        </p:nvCxnSpPr>
        <p:spPr>
          <a:xfrm>
            <a:off x="4668824" y="3395724"/>
            <a:ext cx="0" cy="136146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DD94C69-DA5A-490E-97E0-159B8FEBD0B4}"/>
              </a:ext>
            </a:extLst>
          </p:cNvPr>
          <p:cNvCxnSpPr/>
          <p:nvPr/>
        </p:nvCxnSpPr>
        <p:spPr>
          <a:xfrm>
            <a:off x="4668824" y="2882287"/>
            <a:ext cx="0" cy="136146"/>
          </a:xfrm>
          <a:prstGeom prst="line">
            <a:avLst/>
          </a:prstGeom>
          <a:ln>
            <a:headEnd type="none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9C53D2E-E5EA-4913-AFD7-8D8163AF208D}"/>
              </a:ext>
            </a:extLst>
          </p:cNvPr>
          <p:cNvCxnSpPr>
            <a:cxnSpLocks/>
          </p:cNvCxnSpPr>
          <p:nvPr/>
        </p:nvCxnSpPr>
        <p:spPr>
          <a:xfrm>
            <a:off x="3760140" y="2882287"/>
            <a:ext cx="908684" cy="0"/>
          </a:xfrm>
          <a:prstGeom prst="line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82D9FA-258B-4E18-B084-D15CD21C7DED}"/>
              </a:ext>
            </a:extLst>
          </p:cNvPr>
          <p:cNvCxnSpPr/>
          <p:nvPr/>
        </p:nvCxnSpPr>
        <p:spPr>
          <a:xfrm>
            <a:off x="4668824" y="3597148"/>
            <a:ext cx="0" cy="136146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8635995-1E42-4FAD-9BB1-D03BFEA55408}"/>
              </a:ext>
            </a:extLst>
          </p:cNvPr>
          <p:cNvCxnSpPr>
            <a:cxnSpLocks/>
          </p:cNvCxnSpPr>
          <p:nvPr/>
        </p:nvCxnSpPr>
        <p:spPr>
          <a:xfrm>
            <a:off x="3760140" y="3597148"/>
            <a:ext cx="908684" cy="0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F8E3980-2D34-4644-8AE4-463755CE5442}"/>
              </a:ext>
            </a:extLst>
          </p:cNvPr>
          <p:cNvCxnSpPr>
            <a:cxnSpLocks/>
          </p:cNvCxnSpPr>
          <p:nvPr/>
        </p:nvCxnSpPr>
        <p:spPr>
          <a:xfrm>
            <a:off x="3760140" y="4244277"/>
            <a:ext cx="9086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804058-C7C4-4EEC-AA8A-10F978BCCDD4}"/>
              </a:ext>
            </a:extLst>
          </p:cNvPr>
          <p:cNvCxnSpPr/>
          <p:nvPr/>
        </p:nvCxnSpPr>
        <p:spPr>
          <a:xfrm>
            <a:off x="4668824" y="4108131"/>
            <a:ext cx="0" cy="136146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99C87D8-6D53-4C74-8D6E-69E1224F17FF}"/>
              </a:ext>
            </a:extLst>
          </p:cNvPr>
          <p:cNvCxnSpPr>
            <a:cxnSpLocks/>
          </p:cNvCxnSpPr>
          <p:nvPr/>
        </p:nvCxnSpPr>
        <p:spPr>
          <a:xfrm>
            <a:off x="5960488" y="3733294"/>
            <a:ext cx="0" cy="510983"/>
          </a:xfrm>
          <a:prstGeom prst="line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E13D20-2803-42B5-BC4A-CBF3A8C079E4}"/>
              </a:ext>
            </a:extLst>
          </p:cNvPr>
          <p:cNvCxnSpPr>
            <a:cxnSpLocks/>
          </p:cNvCxnSpPr>
          <p:nvPr/>
        </p:nvCxnSpPr>
        <p:spPr>
          <a:xfrm>
            <a:off x="5960488" y="2880404"/>
            <a:ext cx="0" cy="484900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1F0A2DD-20FD-4000-A6B1-059FDF496BF6}"/>
              </a:ext>
            </a:extLst>
          </p:cNvPr>
          <p:cNvCxnSpPr>
            <a:cxnSpLocks/>
          </p:cNvCxnSpPr>
          <p:nvPr/>
        </p:nvCxnSpPr>
        <p:spPr>
          <a:xfrm>
            <a:off x="3760140" y="4244277"/>
            <a:ext cx="21991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1E62B3-6654-4DF0-AD72-93E4AF887056}"/>
              </a:ext>
            </a:extLst>
          </p:cNvPr>
          <p:cNvCxnSpPr>
            <a:cxnSpLocks/>
          </p:cNvCxnSpPr>
          <p:nvPr/>
        </p:nvCxnSpPr>
        <p:spPr>
          <a:xfrm>
            <a:off x="3760140" y="2880404"/>
            <a:ext cx="2199164" cy="0"/>
          </a:xfrm>
          <a:prstGeom prst="line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78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F41F8-80AD-482C-816E-0E4534F46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61393" cy="3352795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Documentation Centre (all docs – online):</a:t>
            </a:r>
          </a:p>
          <a:p>
            <a:pPr lvl="1"/>
            <a:r>
              <a:rPr lang="en-GB" sz="1900" dirty="0">
                <a:solidFill>
                  <a:srgbClr val="0000FF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docs.dyalog.com</a:t>
            </a:r>
            <a:endParaRPr lang="en-GB" sz="1900" dirty="0">
              <a:solidFill>
                <a:srgbClr val="0000FF"/>
              </a:solidFill>
            </a:endParaRPr>
          </a:p>
          <a:p>
            <a:pPr lvl="1"/>
            <a:r>
              <a:rPr lang="en-GB" sz="1900" dirty="0"/>
              <a:t>Website: Resources &gt; Documentation</a:t>
            </a:r>
          </a:p>
          <a:p>
            <a:pPr lvl="1"/>
            <a:r>
              <a:rPr lang="en-GB" sz="1900" dirty="0"/>
              <a:t>RIDE Session: Help &gt; Documentation Centre</a:t>
            </a:r>
          </a:p>
          <a:p>
            <a:pPr>
              <a:spcBef>
                <a:spcPts val="600"/>
              </a:spcBef>
            </a:pPr>
            <a:r>
              <a:rPr lang="en-GB" dirty="0"/>
              <a:t>Within a Windows Session (all docs – offline):</a:t>
            </a:r>
          </a:p>
          <a:p>
            <a:pPr lvl="1"/>
            <a:r>
              <a:rPr lang="en-GB" sz="1900" dirty="0"/>
              <a:t>Help &gt; Documentation </a:t>
            </a:r>
            <a:r>
              <a:rPr lang="en-GB" sz="1900" dirty="0" err="1"/>
              <a:t>Center</a:t>
            </a:r>
            <a:endParaRPr lang="en-GB" sz="1900" dirty="0"/>
          </a:p>
          <a:p>
            <a:pPr>
              <a:spcBef>
                <a:spcPts val="600"/>
              </a:spcBef>
            </a:pPr>
            <a:r>
              <a:rPr lang="en-GB" dirty="0"/>
              <a:t>Online documentation:</a:t>
            </a:r>
          </a:p>
          <a:p>
            <a:pPr lvl="1"/>
            <a:r>
              <a:rPr lang="en-GB" sz="1900" dirty="0">
                <a:solidFill>
                  <a:srgbClr val="0000FF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help.dyalog.com</a:t>
            </a:r>
            <a:r>
              <a:rPr lang="en-GB" sz="1900" dirty="0">
                <a:solidFill>
                  <a:srgbClr val="0000FF"/>
                </a:solidFill>
              </a:rPr>
              <a:t> </a:t>
            </a:r>
            <a:r>
              <a:rPr lang="en-GB" sz="1900" dirty="0"/>
              <a:t>(F1 from Windows Session or the RIDE)</a:t>
            </a:r>
          </a:p>
          <a:p>
            <a:pPr lvl="1"/>
            <a:r>
              <a:rPr lang="en-GB" sz="1900" dirty="0"/>
              <a:t>RIDE Session: Help &gt; Dyalog Help</a:t>
            </a:r>
          </a:p>
          <a:p>
            <a:pPr lvl="1"/>
            <a:r>
              <a:rPr lang="en-GB" sz="1900" dirty="0"/>
              <a:t>Windows/RIDE Session: F1</a:t>
            </a:r>
          </a:p>
          <a:p>
            <a:pPr lvl="1"/>
            <a:r>
              <a:rPr lang="en-GB" sz="1900" dirty="0"/>
              <a:t>Windows: Help &gt; Dyalog Help (offline CHM file)</a:t>
            </a:r>
          </a:p>
          <a:p>
            <a:pPr>
              <a:spcBef>
                <a:spcPts val="600"/>
              </a:spcBef>
            </a:pPr>
            <a:r>
              <a:rPr lang="en-GB" dirty="0"/>
              <a:t>GitHub documentation:</a:t>
            </a:r>
          </a:p>
          <a:p>
            <a:pPr lvl="1"/>
            <a:r>
              <a:rPr lang="en-GB" sz="190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https://github.com/Dyalog</a:t>
            </a:r>
            <a:endParaRPr lang="en-GB" sz="1900" dirty="0">
              <a:solidFill>
                <a:srgbClr val="0000FF"/>
              </a:solidFill>
            </a:endParaRPr>
          </a:p>
          <a:p>
            <a:pPr lvl="1"/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121F21-5CCF-42B7-852D-EE13557A3D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96A6DB-3079-4794-B4B3-380E80CEE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Dyalog's Documentation Set</a:t>
            </a:r>
          </a:p>
        </p:txBody>
      </p:sp>
    </p:spTree>
    <p:extLst>
      <p:ext uri="{BB962C8B-B14F-4D97-AF65-F5344CB8AC3E}">
        <p14:creationId xmlns:p14="http://schemas.microsoft.com/office/powerpoint/2010/main" val="37905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EDF2E5-CA23-410D-B8E1-898D50A3956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E6077-A52B-4ECC-A04A-818B4520B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Tell me!</a:t>
            </a:r>
          </a:p>
          <a:p>
            <a:r>
              <a:rPr lang="en-GB" dirty="0"/>
              <a:t>Email:</a:t>
            </a:r>
          </a:p>
          <a:p>
            <a:pPr lvl="1"/>
            <a:r>
              <a:rPr lang="en-GB" dirty="0">
                <a:hlinkClick r:id="rId3"/>
              </a:rPr>
              <a:t>docs@dyalog.com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fiona@dyalog.com</a:t>
            </a:r>
            <a:r>
              <a:rPr lang="en-GB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DEC910-4A42-458F-8665-D2B6797EBA4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A815F6-8C05-4731-8BC7-27E07EDF3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Suggestions</a:t>
            </a:r>
          </a:p>
        </p:txBody>
      </p:sp>
    </p:spTree>
    <p:extLst>
      <p:ext uri="{BB962C8B-B14F-4D97-AF65-F5344CB8AC3E}">
        <p14:creationId xmlns:p14="http://schemas.microsoft.com/office/powerpoint/2010/main" val="4148809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1751</TotalTime>
  <Words>410</Words>
  <Application>Microsoft Office PowerPoint</Application>
  <PresentationFormat>On-screen Show (16:9)</PresentationFormat>
  <Paragraphs>86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Wingdings</vt:lpstr>
      <vt:lpstr>Atkinson Hyperlegible</vt:lpstr>
      <vt:lpstr>Arial</vt:lpstr>
      <vt:lpstr>Courier New</vt:lpstr>
      <vt:lpstr>APL385 Unicode</vt:lpstr>
      <vt:lpstr>Wingdings 2</vt:lpstr>
      <vt:lpstr>Calibri</vt:lpstr>
      <vt:lpstr>Sarabun</vt:lpstr>
      <vt:lpstr>Office Theme</vt:lpstr>
      <vt:lpstr>Documentation Challenges</vt:lpstr>
      <vt:lpstr>Agenda </vt:lpstr>
      <vt:lpstr>To Be a Good Technical Author…</vt:lpstr>
      <vt:lpstr>Internal Considerations</vt:lpstr>
      <vt:lpstr>To Produce Good Documentation…</vt:lpstr>
      <vt:lpstr>Dyalog's Documentation Process</vt:lpstr>
      <vt:lpstr>Dyalog's Documentation Set</vt:lpstr>
      <vt:lpstr>Suggestions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226</cp:revision>
  <dcterms:created xsi:type="dcterms:W3CDTF">2019-07-25T11:46:05Z</dcterms:created>
  <dcterms:modified xsi:type="dcterms:W3CDTF">2022-01-10T09:35:09Z</dcterms:modified>
</cp:coreProperties>
</file>