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965" r:id="rId2"/>
    <p:sldId id="967" r:id="rId3"/>
    <p:sldId id="966" r:id="rId4"/>
    <p:sldId id="968" r:id="rId5"/>
    <p:sldId id="969" r:id="rId6"/>
    <p:sldId id="970" r:id="rId7"/>
    <p:sldId id="976" r:id="rId8"/>
    <p:sldId id="971" r:id="rId9"/>
    <p:sldId id="972" r:id="rId10"/>
    <p:sldId id="973" r:id="rId11"/>
    <p:sldId id="974" r:id="rId12"/>
    <p:sldId id="975" r:id="rId1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6"/>
    </p:embeddedFont>
    <p:embeddedFont>
      <p:font typeface="Sarabun" panose="020B0604020202020204" charset="-34"/>
      <p:regular r:id="rId17"/>
      <p:bold r:id="rId18"/>
      <p:italic r:id="rId19"/>
      <p:boldItalic r:id="rId20"/>
    </p:embeddedFont>
    <p:embeddedFont>
      <p:font typeface="Wingdings 2" panose="05020102010507070707" pitchFamily="18" charset="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965"/>
            <p14:sldId id="967"/>
            <p14:sldId id="966"/>
            <p14:sldId id="968"/>
            <p14:sldId id="969"/>
            <p14:sldId id="970"/>
            <p14:sldId id="976"/>
            <p14:sldId id="971"/>
            <p14:sldId id="972"/>
            <p14:sldId id="973"/>
            <p14:sldId id="974"/>
            <p14:sldId id="975"/>
          </p14:sldIdLst>
        </p14:section>
        <p14:section name="Untitled Section" id="{11EF5AD0-76D0-4FDA-B6D9-5BD85B151043}">
          <p14:sldIdLst/>
        </p14:section>
        <p14:section name="Untitled Section" id="{3E6CB6E8-B322-4F89-BC38-7A536AEE26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78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font" Target="NUL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13/05/2024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13/05/2024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1630786" y="334085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E09F194-B3CB-E2C7-EA84-4D533DA290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466" y="334085"/>
            <a:ext cx="856517" cy="52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OpenAI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164827" y="4655974"/>
            <a:ext cx="1802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err="1"/>
              <a:t>FinnAPL</a:t>
            </a:r>
            <a:r>
              <a:rPr lang="da-DK" sz="1600" dirty="0"/>
              <a:t> Spring'24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latform.openai.com/docs/quickstar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latform.openai.com/docs/guides/error-codes/api-errors.%22,%22param%22:null,%22type%22:%22insufficient_quota%22%7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8122940" cy="1767394"/>
          </a:xfrm>
        </p:spPr>
        <p:txBody>
          <a:bodyPr/>
          <a:lstStyle/>
          <a:p>
            <a:r>
              <a:rPr lang="da-DK" dirty="0" err="1"/>
              <a:t>OpenAI</a:t>
            </a:r>
            <a:r>
              <a:rPr lang="da-DK" dirty="0"/>
              <a:t> Demo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br>
              <a:rPr lang="en-GB" dirty="0"/>
            </a:br>
            <a:r>
              <a:rPr lang="en-GB" dirty="0"/>
              <a:t>(Code and examples by Brian Becker)</a:t>
            </a:r>
            <a:endParaRPr lang="da-DK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86287E-AC62-797B-66E3-AD9C3A179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375" y="129585"/>
            <a:ext cx="159067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171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CD7B-D8C7-29BD-FDD3-3CE0C072E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4910" cy="337087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xt←'Suomi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on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kaunis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maa, ja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ihmiset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ovat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hyvin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ystävällisiä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.'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s←OpenAI.Audio.Speech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txt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s.OutFile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←'/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tmp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/finnish.wav' 1 ⍝ 1 specifies to overwrite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s.Run.IsOK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]open c:\tmp\finnish.wav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ts←OpenAI.Audio.Transcription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'/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tmp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/finnish.wav'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ts.Run.IsOK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ts.Response.Data.text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i-FI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Suomi on kaunis maa ja ihmiset hyvin ystävällisiä.</a:t>
            </a:r>
            <a:endParaRPr lang="en-GB" sz="1800" kern="100" dirty="0">
              <a:effectLst/>
              <a:latin typeface="APL385 Unicode" panose="020B0709000202000203" pitchFamily="49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tl←OpenAI.Audio.Translation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'/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tmp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/finnish.wav'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tl.Run.IsOK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tl.Response.Data.text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Finland is a beautiful country and people are very friendly.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679862-7FAD-5F9E-AAD9-C076B160D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Audio </a:t>
            </a:r>
            <a:r>
              <a:rPr lang="da-DK" dirty="0" err="1"/>
              <a:t>Examples</a:t>
            </a:r>
            <a:endParaRPr lang="en-GB" dirty="0"/>
          </a:p>
        </p:txBody>
      </p:sp>
      <p:pic>
        <p:nvPicPr>
          <p:cNvPr id="6" name="finnish">
            <a:hlinkClick r:id="" action="ppaction://media"/>
            <a:extLst>
              <a:ext uri="{FF2B5EF4-FFF2-40B4-BE49-F238E27FC236}">
                <a16:creationId xmlns:a16="http://schemas.microsoft.com/office/drawing/2014/main" id="{EA9FE033-5FBF-1F0B-9DBC-E732AD72855D}"/>
              </a:ext>
            </a:extLst>
          </p:cNvPr>
          <p:cNvPicPr>
            <a:picLocks noGrp="1" noChangeAspect="1"/>
          </p:cNvPicPr>
          <p:nvPr>
            <p:ph type="media" sz="quarter" idx="1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2400" y="2036024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903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A27644-B15E-48F2-4A96-13AF789C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OpenAI.Image</a:t>
            </a:r>
            <a:r>
              <a:rPr lang="da-DK" dirty="0"/>
              <a:t> Methods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843DA0E-B13F-E319-CC71-238489AD74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923AF6-F93E-81F1-5073-100AB5A20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79766"/>
              </p:ext>
            </p:extLst>
          </p:nvPr>
        </p:nvGraphicFramePr>
        <p:xfrm>
          <a:off x="404036" y="1196889"/>
          <a:ext cx="8208336" cy="1943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527">
                  <a:extLst>
                    <a:ext uri="{9D8B030D-6E8A-4147-A177-3AD203B41FA5}">
                      <a16:colId xmlns:a16="http://schemas.microsoft.com/office/drawing/2014/main" val="1786941656"/>
                    </a:ext>
                  </a:extLst>
                </a:gridCol>
                <a:gridCol w="3487479">
                  <a:extLst>
                    <a:ext uri="{9D8B030D-6E8A-4147-A177-3AD203B41FA5}">
                      <a16:colId xmlns:a16="http://schemas.microsoft.com/office/drawing/2014/main" val="1129842755"/>
                    </a:ext>
                  </a:extLst>
                </a:gridCol>
                <a:gridCol w="3395330">
                  <a:extLst>
                    <a:ext uri="{9D8B030D-6E8A-4147-A177-3AD203B41FA5}">
                      <a16:colId xmlns:a16="http://schemas.microsoft.com/office/drawing/2014/main" val="524955611"/>
                    </a:ext>
                  </a:extLst>
                </a:gridCol>
              </a:tblGrid>
              <a:tr h="517876">
                <a:tc>
                  <a:txBody>
                    <a:bodyPr/>
                    <a:lstStyle/>
                    <a:p>
                      <a:r>
                        <a:rPr lang="da-DK" dirty="0"/>
                        <a:t>Method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Description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Constructor</a:t>
                      </a:r>
                      <a:r>
                        <a:rPr lang="da-DK" dirty="0"/>
                        <a:t> Arguments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87758"/>
                  </a:ext>
                </a:extLst>
              </a:tr>
              <a:tr h="517876">
                <a:tc>
                  <a:txBody>
                    <a:bodyPr/>
                    <a:lstStyle/>
                    <a:p>
                      <a:r>
                        <a:rPr lang="da-DK" dirty="0" err="1"/>
                        <a:t>Create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Create</a:t>
                      </a:r>
                      <a:r>
                        <a:rPr lang="da-DK" dirty="0"/>
                        <a:t> Image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prompt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OutFile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style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690144"/>
                  </a:ext>
                </a:extLst>
              </a:tr>
              <a:tr h="448038">
                <a:tc>
                  <a:txBody>
                    <a:bodyPr/>
                    <a:lstStyle/>
                    <a:p>
                      <a:r>
                        <a:rPr lang="da-DK" dirty="0"/>
                        <a:t>Edit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Modify</a:t>
                      </a:r>
                      <a:r>
                        <a:rPr lang="da-DK" dirty="0"/>
                        <a:t> Image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latin typeface="APL385 Unicode" panose="020B0709000202000203" pitchFamily="49" charset="0"/>
                        </a:rPr>
                        <a:t>ImageFile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prompt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322940"/>
                  </a:ext>
                </a:extLst>
              </a:tr>
              <a:tr h="459471">
                <a:tc>
                  <a:txBody>
                    <a:bodyPr/>
                    <a:lstStyle/>
                    <a:p>
                      <a:r>
                        <a:rPr lang="da-DK" dirty="0" err="1"/>
                        <a:t>Vary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Create</a:t>
                      </a:r>
                      <a:r>
                        <a:rPr lang="da-DK" dirty="0"/>
                        <a:t> variants of Image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latin typeface="APL385 Unicode" panose="020B0709000202000203" pitchFamily="49" charset="0"/>
                        </a:rPr>
                        <a:t>ImageFile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n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99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730BC07-2276-6548-5145-49491D6F3C92}"/>
              </a:ext>
            </a:extLst>
          </p:cNvPr>
          <p:cNvSpPr txBox="1"/>
          <p:nvPr/>
        </p:nvSpPr>
        <p:spPr>
          <a:xfrm>
            <a:off x="323528" y="3284891"/>
            <a:ext cx="76274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Prompt           </a:t>
            </a:r>
            <a:r>
              <a:rPr lang="en-US" sz="1600" dirty="0"/>
              <a:t>inspiration used by the AI to generate or modify the image</a:t>
            </a:r>
            <a:br>
              <a:rPr lang="en-US" sz="1600" dirty="0"/>
            </a:br>
            <a:r>
              <a:rPr lang="en-US" sz="1600" dirty="0">
                <a:latin typeface="APL385 Unicode" panose="020B0709000202000203" pitchFamily="49" charset="0"/>
              </a:rPr>
              <a:t>style            </a:t>
            </a:r>
            <a:r>
              <a:rPr lang="en-US" sz="1600" dirty="0"/>
              <a:t>'vivid' (the default) or 'natural' 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n                </a:t>
            </a:r>
            <a:r>
              <a:rPr lang="en-US" sz="1600" dirty="0"/>
              <a:t>the number of images to generate from 1 (the default) to 10</a:t>
            </a:r>
          </a:p>
          <a:p>
            <a:r>
              <a:rPr lang="en-US" sz="1600" dirty="0" err="1">
                <a:latin typeface="APL385 Unicode" panose="020B0709000202000203" pitchFamily="49" charset="0"/>
              </a:rPr>
              <a:t>response_format</a:t>
            </a:r>
            <a:r>
              <a:rPr lang="en-US" sz="1600" dirty="0">
                <a:latin typeface="APL385 Unicode" panose="020B0709000202000203" pitchFamily="49" charset="0"/>
              </a:rPr>
              <a:t>  </a:t>
            </a:r>
            <a:r>
              <a:rPr lang="en-US" sz="1600" dirty="0"/>
              <a:t>'</a:t>
            </a:r>
            <a:r>
              <a:rPr lang="en-US" sz="1600" dirty="0" err="1"/>
              <a:t>url</a:t>
            </a:r>
            <a:r>
              <a:rPr lang="en-US" sz="1600" dirty="0"/>
              <a:t>' (the default, valid for 60 mins) or 'b64_json'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size             </a:t>
            </a:r>
            <a:r>
              <a:rPr lang="en-US" sz="1600" dirty="0"/>
              <a:t>'256x256', '512x512', or '1024x1024' (the default)</a:t>
            </a:r>
          </a:p>
        </p:txBody>
      </p:sp>
    </p:spTree>
    <p:extLst>
      <p:ext uri="{BB962C8B-B14F-4D97-AF65-F5344CB8AC3E}">
        <p14:creationId xmlns:p14="http://schemas.microsoft.com/office/powerpoint/2010/main" val="3551829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CD7B-D8C7-29BD-FDD3-3CE0C072E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4910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 err="1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i←OpenAI.Image.Create</a:t>
            </a:r>
            <a: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'a giraffe snowboarding'</a:t>
            </a:r>
            <a:b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i.size←'512x512'</a:t>
            </a:r>
            <a:b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i.n←3</a:t>
            </a:r>
            <a:b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 err="1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i.Run.IsOK</a:t>
            </a:r>
            <a:b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 err="1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i.Show</a:t>
            </a:r>
            <a:endParaRPr lang="en-US" sz="1800" kern="100" dirty="0">
              <a:latin typeface="APL385 Unicode" panose="020B0709000202000203" pitchFamily="49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679862-7FAD-5F9E-AAD9-C076B160D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Image </a:t>
            </a:r>
            <a:r>
              <a:rPr lang="da-DK" dirty="0" err="1"/>
              <a:t>Example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6AAEFEE-14C3-CE4B-51B2-F75F177A917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5C48A-93B5-F6C0-66B2-754E256E5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868" y="2083878"/>
            <a:ext cx="5614981" cy="192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3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4E1C4-5CAE-47CD-B7E8-C5A96C930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Wikipedia </a:t>
            </a:r>
            <a:r>
              <a:rPr lang="da-DK" dirty="0" err="1"/>
              <a:t>says</a:t>
            </a:r>
            <a:r>
              <a:rPr lang="da-DK" dirty="0"/>
              <a:t>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309628-91FC-6C2E-B8B1-3F7451DC1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is </a:t>
            </a:r>
            <a:r>
              <a:rPr lang="da-DK" dirty="0" err="1"/>
              <a:t>OpenAI</a:t>
            </a:r>
            <a:r>
              <a:rPr lang="da-DK" dirty="0"/>
              <a:t>?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11424-9C00-0B32-2B36-AC6747220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54" y="2074238"/>
            <a:ext cx="8140219" cy="2073695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F9F43C3D-910E-4EA0-9E84-F2CF70A52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11" y="355280"/>
            <a:ext cx="2425995" cy="65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1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F733E-E05B-0A73-43D3-0A2A2017D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Wikipedia </a:t>
            </a:r>
            <a:r>
              <a:rPr lang="da-DK" dirty="0" err="1"/>
              <a:t>says</a:t>
            </a:r>
            <a:r>
              <a:rPr lang="da-DK" dirty="0"/>
              <a:t>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58EB8C-91A6-1EC2-F913-9C1659A3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What</a:t>
            </a:r>
            <a:r>
              <a:rPr lang="da-DK" dirty="0"/>
              <a:t> is an LLM?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93DB1A-9294-E6AB-DF07-2D3EA682C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880" y="2002453"/>
            <a:ext cx="5675403" cy="22434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C0D791-BC3C-EA9B-4CE8-C40B28CC9A30}"/>
              </a:ext>
            </a:extLst>
          </p:cNvPr>
          <p:cNvSpPr/>
          <p:nvPr/>
        </p:nvSpPr>
        <p:spPr>
          <a:xfrm>
            <a:off x="1944265" y="3958669"/>
            <a:ext cx="3570488" cy="28726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6" name="Picture 2" descr="ChatGPT Vector Logo - Download Free SVG ...">
            <a:extLst>
              <a:ext uri="{FF2B5EF4-FFF2-40B4-BE49-F238E27FC236}">
                <a16:creationId xmlns:a16="http://schemas.microsoft.com/office/drawing/2014/main" id="{136752D0-E6A3-14B9-50A3-02DF8E855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196" y="253826"/>
            <a:ext cx="2404432" cy="69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11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0A872-87DE-B7B1-E370-F7B981DE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15226" cy="3242040"/>
          </a:xfrm>
        </p:spPr>
        <p:txBody>
          <a:bodyPr>
            <a:normAutofit lnSpcReduction="10000"/>
          </a:bodyPr>
          <a:lstStyle/>
          <a:p>
            <a:r>
              <a:rPr lang="da-DK" dirty="0" err="1"/>
              <a:t>Follow</a:t>
            </a:r>
            <a:r>
              <a:rPr lang="da-DK" dirty="0"/>
              <a:t> the </a:t>
            </a:r>
            <a:r>
              <a:rPr lang="da-DK" dirty="0" err="1"/>
              <a:t>instructions</a:t>
            </a:r>
            <a:r>
              <a:rPr lang="da-DK" dirty="0"/>
              <a:t> at</a:t>
            </a:r>
            <a:br>
              <a:rPr lang="da-DK" dirty="0"/>
            </a:br>
            <a:br>
              <a:rPr lang="da-DK" sz="1000" dirty="0"/>
            </a:br>
            <a:r>
              <a:rPr lang="en-US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https://platform.openai.com/docs/quickstart</a:t>
            </a:r>
            <a:endParaRPr lang="da-DK" sz="3200" dirty="0"/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an API Key</a:t>
            </a:r>
          </a:p>
          <a:p>
            <a:r>
              <a:rPr lang="da-DK" dirty="0"/>
              <a:t>Do not store it in </a:t>
            </a:r>
            <a:r>
              <a:rPr lang="da-DK" dirty="0" err="1"/>
              <a:t>code</a:t>
            </a:r>
            <a:r>
              <a:rPr lang="da-DK" dirty="0"/>
              <a:t>, and do not </a:t>
            </a:r>
            <a:r>
              <a:rPr lang="da-DK" dirty="0" err="1"/>
              <a:t>lose</a:t>
            </a:r>
            <a:r>
              <a:rPr lang="da-DK" dirty="0"/>
              <a:t> it!</a:t>
            </a:r>
          </a:p>
          <a:p>
            <a:pPr lvl="1"/>
            <a:r>
              <a:rPr lang="da-DK" dirty="0"/>
              <a:t>I store it in an </a:t>
            </a:r>
            <a:r>
              <a:rPr lang="da-DK" dirty="0" err="1"/>
              <a:t>environment</a:t>
            </a:r>
            <a:r>
              <a:rPr lang="da-DK" dirty="0"/>
              <a:t> variable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pay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money</a:t>
            </a:r>
            <a:endParaRPr lang="da-DK" dirty="0"/>
          </a:p>
          <a:p>
            <a:pPr lvl="1"/>
            <a:r>
              <a:rPr lang="da-DK" dirty="0"/>
              <a:t>(I </a:t>
            </a:r>
            <a:r>
              <a:rPr lang="da-DK" dirty="0" err="1"/>
              <a:t>paid</a:t>
            </a:r>
            <a:r>
              <a:rPr lang="da-DK" dirty="0"/>
              <a:t> $10 + VAT)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E3F45F-405A-FC77-1F32-13F228FD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Getting</a:t>
            </a:r>
            <a:r>
              <a:rPr lang="da-DK" dirty="0"/>
              <a:t> </a:t>
            </a:r>
            <a:r>
              <a:rPr lang="da-DK" dirty="0" err="1"/>
              <a:t>Started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A5DDF2F-AF85-DB19-B605-C2F8C08346A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42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594D7-B6B7-1989-A8BA-BA03D7634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Written</a:t>
            </a:r>
            <a:r>
              <a:rPr lang="da-DK" dirty="0"/>
              <a:t> by Brian Becker in the last </a:t>
            </a:r>
            <a:r>
              <a:rPr lang="da-DK" dirty="0" err="1"/>
              <a:t>month</a:t>
            </a:r>
            <a:endParaRPr lang="da-DK" dirty="0"/>
          </a:p>
          <a:p>
            <a:r>
              <a:rPr lang="da-DK" dirty="0"/>
              <a:t>Will </a:t>
            </a:r>
            <a:r>
              <a:rPr lang="da-DK" dirty="0" err="1"/>
              <a:t>soon</a:t>
            </a:r>
            <a:r>
              <a:rPr lang="da-DK" dirty="0"/>
              <a:t> </a:t>
            </a:r>
            <a:r>
              <a:rPr lang="da-DK" dirty="0" err="1"/>
              <a:t>move</a:t>
            </a:r>
            <a:r>
              <a:rPr lang="da-DK" dirty="0"/>
              <a:t> to separate </a:t>
            </a:r>
            <a:r>
              <a:rPr lang="da-DK" dirty="0" err="1"/>
              <a:t>repository</a:t>
            </a:r>
            <a:r>
              <a:rPr lang="da-DK" dirty="0"/>
              <a:t> github.com/</a:t>
            </a:r>
            <a:r>
              <a:rPr lang="da-DK" dirty="0" err="1"/>
              <a:t>dyalog</a:t>
            </a:r>
            <a:r>
              <a:rPr lang="da-DK" dirty="0"/>
              <a:t>/</a:t>
            </a:r>
            <a:r>
              <a:rPr lang="da-DK" dirty="0" err="1"/>
              <a:t>openai</a:t>
            </a:r>
            <a:endParaRPr lang="da-DK" dirty="0"/>
          </a:p>
          <a:p>
            <a:r>
              <a:rPr lang="da-DK" dirty="0" err="1"/>
              <a:t>Demonstrates</a:t>
            </a:r>
            <a:endParaRPr lang="da-DK" dirty="0"/>
          </a:p>
          <a:p>
            <a:pPr lvl="1"/>
            <a:r>
              <a:rPr lang="da-DK" dirty="0"/>
              <a:t>Chat with LLM</a:t>
            </a:r>
          </a:p>
          <a:p>
            <a:pPr lvl="1"/>
            <a:r>
              <a:rPr lang="da-DK" dirty="0"/>
              <a:t>Audio Manipulation</a:t>
            </a:r>
          </a:p>
          <a:p>
            <a:pPr lvl="1"/>
            <a:r>
              <a:rPr lang="da-DK" dirty="0"/>
              <a:t>Image Creation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C6BA67-FA85-32E0-2B02-A7C34EEE6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OpenAI</a:t>
            </a:r>
            <a:r>
              <a:rPr lang="da-DK" dirty="0"/>
              <a:t> Class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312BCAF-D36A-7EC2-072B-482AEA6CEFB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11F248-D011-E9FD-F85C-D694CCA04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716" y="3127301"/>
            <a:ext cx="3460898" cy="93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40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4A6DF-C0D6-7875-16BF-342EA6D73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3 sub-classes, Audio, Chat and Image, each of which has methods that will create an instance:</a:t>
            </a:r>
          </a:p>
          <a:p>
            <a:pPr>
              <a:buFont typeface="+mj-lt"/>
              <a:buAutoNum type="arabicPeriod"/>
            </a:pPr>
            <a:r>
              <a:rPr lang="en-US" dirty="0"/>
              <a:t>Create an instance of the endpoint with most common parameters. Example:</a:t>
            </a:r>
            <a:br>
              <a:rPr lang="en-US" dirty="0"/>
            </a:br>
            <a:br>
              <a:rPr lang="en-US" dirty="0"/>
            </a:br>
            <a:r>
              <a:rPr lang="en-US" dirty="0">
                <a:latin typeface="APL385 Unicode" panose="020B0709000202000203" pitchFamily="49" charset="0"/>
              </a:rPr>
              <a:t>     </a:t>
            </a:r>
            <a:r>
              <a:rPr lang="en-US" dirty="0" err="1">
                <a:latin typeface="APL385 Unicode" panose="020B0709000202000203" pitchFamily="49" charset="0"/>
              </a:rPr>
              <a:t>i←OpenAI.Image.Create</a:t>
            </a:r>
            <a:r>
              <a:rPr lang="en-US" dirty="0">
                <a:latin typeface="APL385 Unicode" panose="020B0709000202000203" pitchFamily="49" charset="0"/>
              </a:rPr>
              <a:t> parameters</a:t>
            </a:r>
          </a:p>
          <a:p>
            <a:pPr>
              <a:buFont typeface="+mj-lt"/>
              <a:buAutoNum type="arabicPeriod"/>
            </a:pPr>
            <a:r>
              <a:rPr lang="en-US" dirty="0"/>
              <a:t>Set any additional parameters if needed</a:t>
            </a:r>
          </a:p>
          <a:p>
            <a:pPr>
              <a:buFont typeface="+mj-lt"/>
              <a:buAutoNum type="arabicPeriod"/>
            </a:pPr>
            <a:r>
              <a:rPr lang="en-US" dirty="0"/>
              <a:t>Run: </a:t>
            </a:r>
            <a:r>
              <a:rPr lang="en-US" dirty="0" err="1">
                <a:latin typeface="APL385 Unicode" panose="020B0709000202000203" pitchFamily="49" charset="0"/>
              </a:rPr>
              <a:t>r←i.Run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buFont typeface="+mj-lt"/>
              <a:buAutoNum type="arabicPeriod"/>
            </a:pPr>
            <a:r>
              <a:rPr lang="en-US" dirty="0"/>
              <a:t>If </a:t>
            </a:r>
            <a:r>
              <a:rPr lang="en-US" dirty="0">
                <a:latin typeface="APL385 Unicode" panose="020B0709000202000203" pitchFamily="49" charset="0"/>
              </a:rPr>
              <a:t>~ </a:t>
            </a:r>
            <a:r>
              <a:rPr lang="en-US" dirty="0" err="1">
                <a:latin typeface="APL385 Unicode" panose="020B0709000202000203" pitchFamily="49" charset="0"/>
              </a:rPr>
              <a:t>r.IsOK</a:t>
            </a:r>
            <a:endParaRPr lang="en-US" dirty="0">
              <a:latin typeface="APL385 Unicode" panose="020B0709000202000203" pitchFamily="49" charset="0"/>
            </a:endParaRPr>
          </a:p>
          <a:p>
            <a:pPr lvl="1"/>
            <a:r>
              <a:rPr lang="en-US" dirty="0"/>
              <a:t>Check </a:t>
            </a:r>
            <a:r>
              <a:rPr lang="en-US" dirty="0" err="1"/>
              <a:t>r.Data</a:t>
            </a:r>
            <a:endParaRPr lang="en-US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13C065-1311-964A-3B0D-FC735B55D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 Usage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869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F5374E5D-5DE9-EAC6-8813-F8A50F20DE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6264" y="695568"/>
            <a:ext cx="8207696" cy="333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    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z.IsOK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0  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  ⎕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json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z.Data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alibri" panose="020F0502020204030204" pitchFamily="34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{"error":{"code":"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insufficient_quota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",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"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message":"You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exceeded your current quota, 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please check your plan and billing details. 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For more information on this error, read the docs: 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  <a:hlinkClick r:id="rId2"/>
              </a:rPr>
              <a:t>https://platform.openai.com/docs/guides/error-codes/api-errors.",</a:t>
            </a:r>
            <a:b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  <a:hlinkClick r:id="rId2"/>
              </a:rPr>
            </a:b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  <a:hlinkClick r:id="rId2"/>
              </a:rPr>
              <a:t>"param":null,"type":"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  <a:hlinkClick r:id="rId2"/>
              </a:rPr>
              <a:t>insufficient_quota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  <a:hlinkClick r:id="rId2"/>
              </a:rPr>
              <a:t>"}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Translation: Please Enter Your Credit Card #</a:t>
            </a:r>
          </a:p>
        </p:txBody>
      </p:sp>
    </p:spTree>
    <p:extLst>
      <p:ext uri="{BB962C8B-B14F-4D97-AF65-F5344CB8AC3E}">
        <p14:creationId xmlns:p14="http://schemas.microsoft.com/office/powerpoint/2010/main" val="351499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3DB7B-491D-7233-A48C-DAE1E1A0B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"</a:t>
            </a:r>
            <a:r>
              <a:rPr lang="da-DK" dirty="0" err="1"/>
              <a:t>Completion</a:t>
            </a:r>
            <a:r>
              <a:rPr lang="da-DK" dirty="0"/>
              <a:t>" </a:t>
            </a:r>
            <a:r>
              <a:rPr lang="da-DK" dirty="0" err="1"/>
              <a:t>means</a:t>
            </a:r>
            <a:r>
              <a:rPr lang="da-DK" dirty="0"/>
              <a:t> </a:t>
            </a:r>
            <a:r>
              <a:rPr lang="da-DK" dirty="0" err="1"/>
              <a:t>continue</a:t>
            </a:r>
            <a:r>
              <a:rPr lang="da-DK" dirty="0"/>
              <a:t> a </a:t>
            </a:r>
            <a:r>
              <a:rPr lang="da-DK" dirty="0" err="1"/>
              <a:t>conversion</a:t>
            </a:r>
            <a:r>
              <a:rPr lang="da-DK" dirty="0"/>
              <a:t> with an "Assistant"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i←OpenAI.Chat.Completion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System User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or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i←OpenAI.Chat.Completion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System</a:t>
            </a:r>
            <a:b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or    </a:t>
            </a:r>
            <a:r>
              <a:rPr lang="en-US" sz="1800" kern="100" dirty="0" err="1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i←OpenAI.Chat.Completion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''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System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describes the assistant.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   User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the user's initial input.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A27644-B15E-48F2-4A96-13AF789C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Chat.Completion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843DA0E-B13F-E319-CC71-238489AD74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160A5F2-37A3-2A32-324D-6ED6CBA6C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7" y="4052340"/>
            <a:ext cx="8728324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 err="1">
                <a:latin typeface="APL385 Unicode" panose="020B0709000202000203" pitchFamily="49" charset="0"/>
                <a:ea typeface="Yu Gothic Light" panose="020B0300000000000000" pitchFamily="34" charset="-128"/>
                <a:cs typeface="Courier New" panose="02070309020205020404" pitchFamily="49" charset="0"/>
              </a:rPr>
              <a:t>i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 Light" panose="020B0300000000000000" pitchFamily="34" charset="-128"/>
                <a:cs typeface="Courier New" panose="02070309020205020404" pitchFamily="49" charset="0"/>
              </a:rPr>
              <a:t>←OpenAI.Chat.Completion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 Light" panose="020B0300000000000000" pitchFamily="34" charset="-128"/>
                <a:cs typeface="Courier New" panose="02070309020205020404" pitchFamily="49" charset="0"/>
              </a:rPr>
              <a:t> 'you are a sarcastic assistant' 'how much is 2+2'</a:t>
            </a:r>
            <a:r>
              <a:rPr kumimoji="0" lang="en-GB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99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A27644-B15E-48F2-4A96-13AF789C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OpenAI.Audio</a:t>
            </a:r>
            <a:r>
              <a:rPr lang="da-DK" dirty="0"/>
              <a:t> Methods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843DA0E-B13F-E319-CC71-238489AD74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923AF6-F93E-81F1-5073-100AB5A20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638022"/>
              </p:ext>
            </p:extLst>
          </p:nvPr>
        </p:nvGraphicFramePr>
        <p:xfrm>
          <a:off x="404036" y="1196889"/>
          <a:ext cx="7689481" cy="1943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368">
                  <a:extLst>
                    <a:ext uri="{9D8B030D-6E8A-4147-A177-3AD203B41FA5}">
                      <a16:colId xmlns:a16="http://schemas.microsoft.com/office/drawing/2014/main" val="1786941656"/>
                    </a:ext>
                  </a:extLst>
                </a:gridCol>
                <a:gridCol w="3322578">
                  <a:extLst>
                    <a:ext uri="{9D8B030D-6E8A-4147-A177-3AD203B41FA5}">
                      <a16:colId xmlns:a16="http://schemas.microsoft.com/office/drawing/2014/main" val="1129842755"/>
                    </a:ext>
                  </a:extLst>
                </a:gridCol>
                <a:gridCol w="2823535">
                  <a:extLst>
                    <a:ext uri="{9D8B030D-6E8A-4147-A177-3AD203B41FA5}">
                      <a16:colId xmlns:a16="http://schemas.microsoft.com/office/drawing/2014/main" val="524955611"/>
                    </a:ext>
                  </a:extLst>
                </a:gridCol>
              </a:tblGrid>
              <a:tr h="517876">
                <a:tc>
                  <a:txBody>
                    <a:bodyPr/>
                    <a:lstStyle/>
                    <a:p>
                      <a:r>
                        <a:rPr lang="da-DK" dirty="0"/>
                        <a:t>Method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Description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Constructor</a:t>
                      </a:r>
                      <a:r>
                        <a:rPr lang="da-DK" dirty="0"/>
                        <a:t> Arguments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87758"/>
                  </a:ext>
                </a:extLst>
              </a:tr>
              <a:tr h="517876">
                <a:tc>
                  <a:txBody>
                    <a:bodyPr/>
                    <a:lstStyle/>
                    <a:p>
                      <a:r>
                        <a:rPr lang="da-DK" dirty="0"/>
                        <a:t>Speech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Create</a:t>
                      </a:r>
                      <a:r>
                        <a:rPr lang="da-DK" dirty="0"/>
                        <a:t> Audio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latin typeface="APL385 Unicode" panose="020B0709000202000203" pitchFamily="49" charset="0"/>
                        </a:rPr>
                        <a:t>Text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OutFile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Voice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690144"/>
                  </a:ext>
                </a:extLst>
              </a:tr>
              <a:tr h="448038">
                <a:tc>
                  <a:txBody>
                    <a:bodyPr/>
                    <a:lstStyle/>
                    <a:p>
                      <a:r>
                        <a:rPr lang="da-DK" dirty="0" err="1"/>
                        <a:t>Transcription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Create</a:t>
                      </a:r>
                      <a:r>
                        <a:rPr lang="da-DK" dirty="0"/>
                        <a:t> </a:t>
                      </a:r>
                      <a:r>
                        <a:rPr lang="da-DK" dirty="0" err="1"/>
                        <a:t>Text</a:t>
                      </a:r>
                      <a:r>
                        <a:rPr lang="da-DK" dirty="0"/>
                        <a:t> from Audio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latin typeface="APL385 Unicode" panose="020B0709000202000203" pitchFamily="49" charset="0"/>
                        </a:rPr>
                        <a:t>AudioFile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OutFile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322940"/>
                  </a:ext>
                </a:extLst>
              </a:tr>
              <a:tr h="459471">
                <a:tc>
                  <a:txBody>
                    <a:bodyPr/>
                    <a:lstStyle/>
                    <a:p>
                      <a:r>
                        <a:rPr lang="da-DK" dirty="0" err="1"/>
                        <a:t>Translate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Translate</a:t>
                      </a:r>
                      <a:r>
                        <a:rPr lang="da-DK" dirty="0"/>
                        <a:t> Audio to English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latin typeface="APL385 Unicode" panose="020B0709000202000203" pitchFamily="49" charset="0"/>
                        </a:rPr>
                        <a:t>AudioFile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OutFile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9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441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14741</TotalTime>
  <Words>665</Words>
  <Application>Microsoft Office PowerPoint</Application>
  <PresentationFormat>On-screen Show (16:9)</PresentationFormat>
  <Paragraphs>72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Sarabun</vt:lpstr>
      <vt:lpstr>Aptos</vt:lpstr>
      <vt:lpstr>Wingdings 2</vt:lpstr>
      <vt:lpstr>Wingdings</vt:lpstr>
      <vt:lpstr>APL385 Unicode</vt:lpstr>
      <vt:lpstr>Courier New</vt:lpstr>
      <vt:lpstr>Office Theme</vt:lpstr>
      <vt:lpstr>OpenAI Demo</vt:lpstr>
      <vt:lpstr>What is OpenAI?</vt:lpstr>
      <vt:lpstr>What is an LLM?</vt:lpstr>
      <vt:lpstr>Getting Started</vt:lpstr>
      <vt:lpstr>The OpenAI Class</vt:lpstr>
      <vt:lpstr>General Usage</vt:lpstr>
      <vt:lpstr>PowerPoint Presentation</vt:lpstr>
      <vt:lpstr>Chat.Completion</vt:lpstr>
      <vt:lpstr>OpenAI.Audio Methods</vt:lpstr>
      <vt:lpstr>Audio Examples</vt:lpstr>
      <vt:lpstr>OpenAI.Image Methods</vt:lpstr>
      <vt:lpstr>Image Example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281</cp:revision>
  <dcterms:created xsi:type="dcterms:W3CDTF">2019-07-25T11:46:05Z</dcterms:created>
  <dcterms:modified xsi:type="dcterms:W3CDTF">2024-05-14T08:02:04Z</dcterms:modified>
</cp:coreProperties>
</file>