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257" r:id="rId2"/>
    <p:sldId id="263" r:id="rId3"/>
    <p:sldId id="333" r:id="rId4"/>
    <p:sldId id="334" r:id="rId5"/>
    <p:sldId id="303" r:id="rId6"/>
    <p:sldId id="270" r:id="rId7"/>
    <p:sldId id="269" r:id="rId8"/>
    <p:sldId id="325" r:id="rId9"/>
    <p:sldId id="272" r:id="rId10"/>
    <p:sldId id="273" r:id="rId11"/>
    <p:sldId id="292" r:id="rId12"/>
    <p:sldId id="286" r:id="rId13"/>
    <p:sldId id="287" r:id="rId14"/>
    <p:sldId id="288" r:id="rId15"/>
    <p:sldId id="289" r:id="rId16"/>
    <p:sldId id="290" r:id="rId17"/>
    <p:sldId id="298" r:id="rId18"/>
    <p:sldId id="299" r:id="rId19"/>
    <p:sldId id="293" r:id="rId20"/>
    <p:sldId id="301" r:id="rId21"/>
    <p:sldId id="302" r:id="rId22"/>
    <p:sldId id="295" r:id="rId23"/>
    <p:sldId id="294" r:id="rId24"/>
    <p:sldId id="296" r:id="rId25"/>
    <p:sldId id="297" r:id="rId26"/>
    <p:sldId id="262" r:id="rId27"/>
    <p:sldId id="304" r:id="rId28"/>
    <p:sldId id="305" r:id="rId29"/>
    <p:sldId id="306" r:id="rId30"/>
    <p:sldId id="307" r:id="rId31"/>
    <p:sldId id="313" r:id="rId32"/>
    <p:sldId id="282" r:id="rId33"/>
    <p:sldId id="261" r:id="rId34"/>
    <p:sldId id="279" r:id="rId35"/>
    <p:sldId id="280" r:id="rId36"/>
    <p:sldId id="281" r:id="rId37"/>
    <p:sldId id="326" r:id="rId38"/>
    <p:sldId id="332" r:id="rId39"/>
    <p:sldId id="331" r:id="rId40"/>
    <p:sldId id="308" r:id="rId41"/>
    <p:sldId id="310" r:id="rId42"/>
    <p:sldId id="309" r:id="rId43"/>
    <p:sldId id="316" r:id="rId44"/>
    <p:sldId id="317" r:id="rId45"/>
    <p:sldId id="319" r:id="rId46"/>
    <p:sldId id="320" r:id="rId47"/>
    <p:sldId id="318" r:id="rId48"/>
    <p:sldId id="322" r:id="rId49"/>
    <p:sldId id="328" r:id="rId50"/>
    <p:sldId id="330" r:id="rId51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54"/>
    </p:embeddedFont>
    <p:embeddedFont>
      <p:font typeface="Sarabun" panose="00000500000000000000" pitchFamily="2" charset="-34"/>
      <p:regular r:id="rId55"/>
      <p:bold r:id="rId56"/>
      <p:italic r:id="rId57"/>
      <p:boldItalic r:id="rId58"/>
    </p:embeddedFont>
    <p:embeddedFont>
      <p:font typeface="Wingdings 2" panose="05020102010507070707" pitchFamily="18" charset="2"/>
      <p:regular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40" autoAdjust="0"/>
    <p:restoredTop sz="95033" autoAdjust="0"/>
  </p:normalViewPr>
  <p:slideViewPr>
    <p:cSldViewPr snapToGrid="0">
      <p:cViewPr varScale="1">
        <p:scale>
          <a:sx n="104" d="100"/>
          <a:sy n="104" d="100"/>
        </p:scale>
        <p:origin x="802" y="6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3664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8" Type="http://schemas.openxmlformats.org/officeDocument/2006/relationships/font" Target="fonts/font4.fntdata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2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NUL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25/11/2024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25/11/2024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51227" y="679296"/>
            <a:ext cx="2306274" cy="381037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FE235E-8BE2-78BC-2D0F-81A926E250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094961"/>
            <a:ext cx="9144000" cy="4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1860E7C-CA2A-CCFE-19A9-6DCDEE29B22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CFE9A372-03E3-E60F-6496-867B43D28DD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6AE5AD0B-78DA-96AF-6F08-3574B654A51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2ADF6038-2E5A-469C-35D8-0A0580CF19A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Experimenting with Large Language Models for APL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baseline="0" smtClean="0">
                <a:solidFill>
                  <a:srgbClr val="FF6A13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baseline="0" dirty="0">
              <a:solidFill>
                <a:srgbClr val="FF6A13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067022" y="4818698"/>
            <a:ext cx="938248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XQr4Xklqzw8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youtube.com/watch?v=iYrfSLQHCdc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jmlr.csail.mit.edu/papers/v12/pedregosa11a.html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ddit.com/r/ChatGPT/comments/1dqbysz/will_smith_eating_spaghetti_kling_june_2024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xkcd.com/1838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/2.5/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Experimenting with Large Language Models for APL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Rich Park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D2EA5-743F-0C57-F0F6-091CEAA32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006C2-6782-7F6E-7689-4F958715A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716159" cy="3242040"/>
          </a:xfr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CatFact</a:t>
            </a:r>
            <a:r>
              <a:rPr lang="en-GB" dirty="0">
                <a:latin typeface="APL385 Unicode" panose="020B0709000202000203" pitchFamily="49" charset="0"/>
              </a:rPr>
              <a:t>''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British cat owners spend roughly 550 million pounds yearly on cat food.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000F845-5706-BAC2-C242-C065A92C3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Claude 3.5 Sonnet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57B8502-B206-7F51-D0A1-F411F40A161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64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901D9F1-640A-A789-527C-A826BCDBBBD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4D5C4-4081-E2C8-47FD-A2DF9949E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F86055D-C6EA-C22E-2976-CE7B8479A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 Challenge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A2D6419-E056-68F0-4953-EF2E3B635F0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F395D4-FA96-648F-FF7A-68135DD3A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29" y="0"/>
            <a:ext cx="908614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714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47E7D58-DAFC-DD3D-9083-D1E6EB56CC1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7D53F-4249-8E88-2920-22A43D6863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35A4BC7-3160-EB2F-353F-513AD2EE6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68860CBC-CBA5-9090-8BAE-8A7205DFF21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7DD319-309E-BD3F-F7CB-FF9A0E9A4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358" y="0"/>
            <a:ext cx="737528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512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BAAAAB-6FE4-209F-625C-2E09DC21870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DF6CD-298A-8CCA-8D18-A11D7F428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1CDC63C-D5C7-879C-4782-DA5C6EED7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01F1DD9-DAE5-8146-2870-C550BC0F19E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DF8C6C-C3C3-ACC3-0C5A-366993548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181" y="0"/>
            <a:ext cx="6975637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7D174B6-5E21-F419-F9E1-C99FB406C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888" y="2038275"/>
            <a:ext cx="8764223" cy="106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995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4873F1-4A95-F594-472F-2DF42D8C2B7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BE23E-73DC-11B4-5F06-BDCDC8248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3D6E5AB-A772-B4BE-2E11-6DFEC93B9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218263E-C7E4-B953-9269-4FD63114B55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F4EE78-67EC-7BD8-5C5B-DC785EA0F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347" y="0"/>
            <a:ext cx="751930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945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51FD0C2-F4FC-5608-3E93-C49BFA53549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736756-DBBB-E0A2-C25C-5893653E33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BDB6DA7-49B4-8453-4E56-F6A827565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7EEDA98-354A-C22F-987F-FE62D0724FA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64200A-D4F9-6365-C1F0-442C1EA88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937" y="0"/>
            <a:ext cx="735012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984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3104D0-D06C-9CFC-A735-AECE002AE58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DFDE9-66B8-498F-ABB9-613FF256F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3EEA28-43AE-1508-8208-A941DEB6F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B64585E9-B31A-48FB-62F4-99872440B0F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FA9250-A9EC-5ABC-2C7D-2B41657EA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173" y="0"/>
            <a:ext cx="5999653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CAC2E8-EC3C-5C61-6AF1-DDC42A5A0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62" y="1652459"/>
            <a:ext cx="8783276" cy="183858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D4756EC-57D0-F947-3584-FC4FC8B8FAAB}"/>
              </a:ext>
            </a:extLst>
          </p:cNvPr>
          <p:cNvSpPr/>
          <p:nvPr/>
        </p:nvSpPr>
        <p:spPr>
          <a:xfrm>
            <a:off x="95865" y="2249129"/>
            <a:ext cx="8974393" cy="13479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092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28B499-11E6-4DAF-D53A-83CFDB1B8CF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B4900-1280-45EF-1DDD-DB299247E9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2FCF01-E06D-1C42-D861-F87FB0F30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67E048F9-27F6-DFCE-AF06-BB38E22A598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27A296-F51A-D435-B47F-F0282ABB3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289" y="0"/>
            <a:ext cx="640142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9220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1799B8E-E3D9-2009-A8C2-4B65986D750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6A822-F723-F026-CF9D-9BAB2C52DF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2887A57-F10B-CC71-4101-641AAEC8D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8B633BD-BBD1-16BF-BF06-1CF43E5AC48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C0F054-882E-5459-659A-35C7640AF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898" y="0"/>
            <a:ext cx="680220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129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D2A051-9203-F966-D03A-4C9F22BEF9E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38626-3A91-1904-036D-4AEFA06B90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E5C3B98-7B2E-F328-42C9-D3A745600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5C869FE-ECCE-1D74-20AB-2EE87D14327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4DC9D4-634F-7956-DAFB-05EFB6885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422"/>
            <a:ext cx="9144000" cy="505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487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640EBC-D208-270A-6D98-6DC107507D6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CF48AC-0A09-F896-39D3-8634AF4C3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27CE278-64B9-CBC8-CFAD-601CCFA3C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600" dirty="0"/>
              <a:t>Neural Networks and Deep Learning in 2024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6D443E7-8505-A312-DB31-DB92C9D9A9A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8836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F3F89-7040-8A14-97FE-852543B43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3B1C1B-76FD-FF78-5661-1D6D3A2AB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06621" cy="3242040"/>
          </a:xfr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lnSpc>
                <a:spcPct val="50000"/>
              </a:lnSpc>
              <a:buNone/>
            </a:pPr>
            <a:endParaRPr lang="en-GB" sz="22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50000"/>
              </a:lnSpc>
              <a:buNone/>
            </a:pPr>
            <a:r>
              <a:rPr lang="en-GB" sz="2200" dirty="0">
                <a:latin typeface="APL385 Unicode" panose="020B0709000202000203" pitchFamily="49" charset="0"/>
              </a:rPr>
              <a:t>      </a:t>
            </a:r>
            <a:r>
              <a:rPr lang="en-GB" sz="2200" dirty="0" err="1">
                <a:latin typeface="APL385 Unicode" panose="020B0709000202000203" pitchFamily="49" charset="0"/>
              </a:rPr>
              <a:t>LyndonWords</a:t>
            </a:r>
            <a:r>
              <a:rPr lang="en-GB" sz="2200" dirty="0">
                <a:latin typeface="APL385 Unicode" panose="020B0709000202000203" pitchFamily="49" charset="0"/>
              </a:rPr>
              <a:t> 4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GB" sz="2200" dirty="0">
                <a:latin typeface="APL385 Unicode" panose="020B0709000202000203" pitchFamily="49" charset="0"/>
              </a:rPr>
              <a:t>┌─┬────┬───┬────┬──┬───┬────┬─┐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GB" sz="2200" dirty="0">
                <a:latin typeface="APL385 Unicode" panose="020B0709000202000203" pitchFamily="49" charset="0"/>
              </a:rPr>
              <a:t>│0│0001│001│0011│01│011│0111│1│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GB" sz="2200" dirty="0">
                <a:latin typeface="APL385 Unicode" panose="020B0709000202000203" pitchFamily="49" charset="0"/>
              </a:rPr>
              <a:t>└─┴────┴───┴────┴──┴───┴────┴─┘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GB" sz="2200" dirty="0">
                <a:latin typeface="APL385 Unicode" panose="020B0709000202000203" pitchFamily="49" charset="0"/>
              </a:rPr>
              <a:t>      'APL' </a:t>
            </a:r>
            <a:r>
              <a:rPr lang="en-GB" sz="2200" dirty="0" err="1">
                <a:latin typeface="APL385 Unicode" panose="020B0709000202000203" pitchFamily="49" charset="0"/>
              </a:rPr>
              <a:t>LyndonWords</a:t>
            </a:r>
            <a:r>
              <a:rPr lang="en-GB" sz="2200" dirty="0">
                <a:latin typeface="APL385 Unicode" panose="020B0709000202000203" pitchFamily="49" charset="0"/>
              </a:rPr>
              <a:t> 3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GB" sz="2200" dirty="0">
                <a:latin typeface="APL385 Unicode" panose="020B0709000202000203" pitchFamily="49" charset="0"/>
              </a:rPr>
              <a:t>┌─┬───┬───┬──┬───┬───┬──┬───┬───┬─┬───┬──┬───┬─┐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GB" sz="2200" dirty="0">
                <a:latin typeface="APL385 Unicode" panose="020B0709000202000203" pitchFamily="49" charset="0"/>
              </a:rPr>
              <a:t>│A│AAP│AAL│AP│APP│APL│AL│ALP│ALL│P│PPL│PL│PLL│L│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GB" sz="2200" dirty="0">
                <a:latin typeface="APL385 Unicode" panose="020B0709000202000203" pitchFamily="49" charset="0"/>
              </a:rPr>
              <a:t>└─┴───┴───┴──┴───┴───┴──┴───┴───┴─┴───┴──┴───┴─┘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6675F8-CC4D-D2A1-6D14-7019E6E9A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Claude 3.5 Sonnet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5DB5CF1-CE7B-849E-B934-D888221A321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9144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568A4-E84A-4512-F9A6-CD5DE1828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9F5A8-50BB-BF40-56B4-2C52C7B9B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06621" cy="3242040"/>
          </a:xfr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lnSpc>
                <a:spcPct val="50000"/>
              </a:lnSpc>
              <a:buNone/>
            </a:pPr>
            <a:endParaRPr lang="en-GB" sz="22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50000"/>
              </a:lnSpc>
              <a:buNone/>
            </a:pPr>
            <a:r>
              <a:rPr lang="en-GB" sz="2200" dirty="0">
                <a:latin typeface="APL385 Unicode" panose="020B0709000202000203" pitchFamily="49" charset="0"/>
              </a:rPr>
              <a:t>      'APL' </a:t>
            </a:r>
            <a:r>
              <a:rPr lang="en-GB" sz="2200" dirty="0" err="1">
                <a:latin typeface="APL385 Unicode" panose="020B0709000202000203" pitchFamily="49" charset="0"/>
              </a:rPr>
              <a:t>LyndonWords</a:t>
            </a:r>
            <a:r>
              <a:rPr lang="en-GB" sz="2200" dirty="0">
                <a:latin typeface="APL385 Unicode" panose="020B0709000202000203" pitchFamily="49" charset="0"/>
              </a:rPr>
              <a:t> 3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GB" sz="2200" dirty="0">
                <a:latin typeface="APL385 Unicode" panose="020B0709000202000203" pitchFamily="49" charset="0"/>
              </a:rPr>
              <a:t>┌─┬───┬───┬──┬───┬───┬──┬───┬───┬─┬───┬──┬───┬─┐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GB" sz="2200" dirty="0">
                <a:latin typeface="APL385 Unicode" panose="020B0709000202000203" pitchFamily="49" charset="0"/>
              </a:rPr>
              <a:t>│A│AAP│AAL│AP│APP│APL│AL│ALP│ALL│P│PPL│PL│PLL│L│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GB" sz="2200" dirty="0">
                <a:latin typeface="APL385 Unicode" panose="020B0709000202000203" pitchFamily="49" charset="0"/>
              </a:rPr>
              <a:t>└─┴───┴───┴──┴───┴───┴──┴───┴───┴─┴───┴──┴───┴─┘</a:t>
            </a:r>
          </a:p>
          <a:p>
            <a:pPr marL="0" indent="0">
              <a:lnSpc>
                <a:spcPct val="50000"/>
              </a:lnSpc>
              <a:buNone/>
            </a:pPr>
            <a:endParaRPr lang="en-GB" sz="22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50000"/>
              </a:lnSpc>
              <a:buNone/>
            </a:pPr>
            <a:r>
              <a:rPr lang="en-GB" sz="2200" dirty="0">
                <a:latin typeface="APL385 Unicode" panose="020B0709000202000203" pitchFamily="49" charset="0"/>
              </a:rPr>
              <a:t>      ⊂⍤⍋⍛⌷(⍳3)⌽¨⊂'AAP'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GB" sz="2200" dirty="0">
                <a:latin typeface="APL385 Unicode" panose="020B0709000202000203" pitchFamily="49" charset="0"/>
              </a:rPr>
              <a:t>┌───┬───┬───┐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GB" sz="2200" dirty="0">
                <a:latin typeface="APL385 Unicode" panose="020B0709000202000203" pitchFamily="49" charset="0"/>
              </a:rPr>
              <a:t>│AAP│APA│PAA│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GB" sz="2200" dirty="0">
                <a:latin typeface="APL385 Unicode" panose="020B0709000202000203" pitchFamily="49" charset="0"/>
              </a:rPr>
              <a:t>└───┴───┴───┘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7043C3-D66F-26EB-9D11-4736ECFD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Claude 3.5 Sonnet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42783FD-7411-65A3-CF8E-CC9808C21C8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4E8D4A6C-B554-62A4-DDA2-A8ADE7A1B94E}"/>
              </a:ext>
            </a:extLst>
          </p:cNvPr>
          <p:cNvSpPr/>
          <p:nvPr/>
        </p:nvSpPr>
        <p:spPr>
          <a:xfrm>
            <a:off x="4122175" y="3431770"/>
            <a:ext cx="4609808" cy="893610"/>
          </a:xfrm>
          <a:prstGeom prst="wedgeEllipseCallout">
            <a:avLst>
              <a:gd name="adj1" fmla="val -92322"/>
              <a:gd name="adj2" fmla="val -4625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Behind operator ⍛</a:t>
            </a:r>
          </a:p>
          <a:p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Coming in version 20.0</a:t>
            </a:r>
          </a:p>
        </p:txBody>
      </p:sp>
    </p:spTree>
    <p:extLst>
      <p:ext uri="{BB962C8B-B14F-4D97-AF65-F5344CB8AC3E}">
        <p14:creationId xmlns:p14="http://schemas.microsoft.com/office/powerpoint/2010/main" val="336602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5115F7-A6EF-3B6F-8AB0-7CF75E69D5D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922B4-E597-BB2B-A8B1-5C429941A4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67C9E0D-AB7E-1F39-75C4-99551E853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07E93D4-65D6-53CB-7953-77B70071D72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03E8E1-5B1F-A404-979B-0CA20F970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724" y="0"/>
            <a:ext cx="593855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17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16E955C-4F31-8668-4D6F-EF3B4E7A034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BF776-A64E-A480-C56C-6357936D4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9AFE482-1769-5CFF-F808-6FC48C1A7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7FC6F34-D286-19AA-FB54-094A9B31A67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8F05E2-4E47-DC75-9C06-4F300D0D3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623" y="388502"/>
            <a:ext cx="4867954" cy="17528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D43939-B383-FFE7-F85D-47C91FBC4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1781" y="2453080"/>
            <a:ext cx="4391638" cy="173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14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7D99C9-3231-D48B-C8D7-52B02522FD4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6D0F3-E5BA-D1F3-266B-AF3051F98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1ABD7C4-9AF4-6CAC-2572-90DB7CBAD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DD7A767-1951-595A-AD32-0024A565378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DCEAF5-4B7B-FEBD-AC73-95565915CA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03"/>
            <a:ext cx="9144000" cy="511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6032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62D096-02DF-F5F3-B15C-C933F8A0ADA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4E941-995E-25BA-BB67-95B635C59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BD59CB4-A1B6-746E-8A3D-B26CC56B4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702C0BE-09CF-5024-6A1D-295CC19D1F2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82409D-5880-CC9B-79E6-7026F33FD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1121" y="0"/>
            <a:ext cx="426175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490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9C3700-4F90-FD4F-CE4A-F1ABD62D0E1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74E22-2440-19D1-AA99-032F18F4BC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A4972EE-882C-30DC-F30E-A7A1A20D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8049C5E-B129-CA18-5353-6A1CFEFABCC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1B76C19-5105-7E2C-1A53-412EC0496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94" y="6252"/>
            <a:ext cx="7988812" cy="1066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3362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CDCC745-FEA1-AF5F-68DB-EF54D9B0E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254FC1-B837-F2B4-C9EE-66C88A95CF1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3D36F-3458-B616-031F-66B0BD354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21FC33A-8414-13B1-8878-CD7F55E3B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6DE28B9-B04D-962D-AD77-35CB7CB7635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5B748B8-4359-E903-2725-319C88556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94" y="-5104071"/>
            <a:ext cx="7988812" cy="1066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2507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C7E061-95D2-1613-0DB4-AD554CA8F3F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66181-78ED-CB6E-817E-FE3B636A2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A051078-8890-4BC6-4B31-A959D40E9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5F46A73-5E85-A6F8-6798-05C3B1B3FEA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9FD0D-F81F-534E-B0F0-CA98678B84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867" t="10752" r="20214" b="1"/>
          <a:stretch/>
        </p:blipFill>
        <p:spPr>
          <a:xfrm>
            <a:off x="1062724" y="0"/>
            <a:ext cx="7018552" cy="634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1642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25DD50-79C3-B77B-CF51-3216842B3F8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DA664-BCF4-81A0-1A2F-216B0934F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3DDB8A-3C29-F42C-396C-44A3B7A0B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C6BC57B-B015-0A15-3C41-D6B3149F677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4D4BFD-7B44-191D-7900-81451A456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30" y="0"/>
            <a:ext cx="7813940" cy="5143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41A14F6-51EC-8624-3EB4-707722114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10" y="-1"/>
            <a:ext cx="7798560" cy="32673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F68CE2-D0BF-F149-A811-315A3C8D4C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319" y="2729948"/>
            <a:ext cx="7806915" cy="2498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74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0BE46-044D-2BDC-A6A8-AF7C6B515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9805"/>
            <a:ext cx="8495620" cy="305716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Will Smith Eating Spaghetti</a:t>
            </a:r>
          </a:p>
          <a:p>
            <a:pPr marL="0" indent="0">
              <a:buNone/>
            </a:pPr>
            <a:r>
              <a:rPr lang="en-GB" dirty="0">
                <a:solidFill>
                  <a:srgbClr val="131313"/>
                </a:solidFill>
                <a:effectLst/>
              </a:rPr>
              <a:t>by Reddit user </a:t>
            </a:r>
            <a:r>
              <a:rPr lang="en-GB" dirty="0" err="1">
                <a:solidFill>
                  <a:srgbClr val="131313"/>
                </a:solidFill>
                <a:effectLst/>
              </a:rPr>
              <a:t>chaindrop</a:t>
            </a:r>
            <a:r>
              <a:rPr lang="en-GB" dirty="0">
                <a:solidFill>
                  <a:srgbClr val="131313"/>
                </a:solidFill>
                <a:effectLst/>
              </a:rPr>
              <a:t> </a:t>
            </a:r>
            <a:r>
              <a:rPr lang="en-GB" dirty="0">
                <a:solidFill>
                  <a:srgbClr val="131313"/>
                </a:solidFill>
              </a:rPr>
              <a:t>using </a:t>
            </a:r>
            <a:r>
              <a:rPr lang="en-GB" dirty="0" err="1">
                <a:solidFill>
                  <a:srgbClr val="131313"/>
                </a:solidFill>
                <a:effectLst/>
              </a:rPr>
              <a:t>StableDiffusion</a:t>
            </a:r>
            <a:endParaRPr lang="en-GB" dirty="0"/>
          </a:p>
          <a:p>
            <a:pPr marL="0" indent="0">
              <a:buNone/>
            </a:pPr>
            <a:r>
              <a:rPr lang="en-GB" dirty="0">
                <a:hlinkClick r:id="rId2"/>
              </a:rPr>
              <a:t>https://www.youtube.com/watch?v=XQr4Xklqzw8</a:t>
            </a:r>
            <a:r>
              <a:rPr lang="en-GB" dirty="0"/>
              <a:t>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A7E4C5B-A486-7A4F-6154-9B4E72D02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April 2023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DA3BD48-D671-105A-18D5-8CFB0A6958B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0086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C996F3-A015-2B0B-339B-87732A04D18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57BA01-0D76-6107-6900-A2EE7B30A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A13064E-A2BD-4411-900C-1FA01E7FE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974BAA8-7C97-2C1D-E4AD-8D8EBE131B3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C9DF5D-1DCB-EA3A-79B4-0E5BEA5A9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567" y="0"/>
            <a:ext cx="740486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486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B1CAF3E-FF76-CB2B-587C-08D501C2FB2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276BD-9A08-9693-83BD-E9C748E72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FB4134D-F21E-CD51-79BA-2611F6650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8BB80FF-5AFA-0DA4-1F40-B2D18C4D329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688E57-CE58-6BF6-51CF-3BD3F22A3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5845"/>
            <a:ext cx="9144000" cy="46053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35053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1D01B3F-CC54-E04D-DD2B-B038AB29E70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6708C-B579-315C-0B67-880387ADD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CE462C-9AE9-2959-0580-70F7716CF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AI Assistant in Cursor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076624A-B192-3F1B-7DF1-ACC01E3476C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79911DD8-32F7-E420-D2A0-92C573076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323" y="1417983"/>
            <a:ext cx="4792658" cy="27034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46674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42A5C4-8608-DD92-536B-502D30DBF6C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ED83F-5383-142F-8283-C7DE2B49A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7F252AB-E878-B65E-7C44-F8855A5ED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61F19323-7481-1E73-6ACA-7257EEC434A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BB5F809-4695-8712-1148-8CF61902F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9575"/>
            <a:ext cx="9144000" cy="432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7814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FF29D6-8C0F-78E6-0A71-76F216BEFF0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AFF2C-1133-C20A-98E3-4962080DDF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994B37F-94D4-4F66-F423-1A426FC39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2A5F24E-0E67-0EBE-FD09-D6FC5C2B9D4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775A2D-D33E-3CB2-FC0D-CE8C32D02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099" y="0"/>
            <a:ext cx="726180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6139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538CAF0-7710-BFCA-425D-2029F4D57B2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3A247-6C32-7F27-75EC-77A6D54C8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264B891-6C5E-33EB-130C-16A1BDD25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541552B-F4A5-829B-8EE1-28905422043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0789F1-B59A-1EE8-FE59-F46819A23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38" y="0"/>
            <a:ext cx="767992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6887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FC5E3DA-3CFB-4C5C-7785-E44A94A650C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8E2A9-3A3F-5C92-3309-723937F783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88B8608-1E74-2928-8890-B39AAF0D8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DEEE59F9-43EA-07B6-7ACD-1F03CBC4A64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B00995-3BFD-7E5C-7A75-4F41441D9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2474"/>
            <a:ext cx="9144000" cy="389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1173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3BC331C-EE21-E6CD-811A-7B4A9494D4C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673EF-E338-3F0E-4497-B521EB24EF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3C5CF01-ADD0-1AEB-A294-95FB159ED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30307E0-CA44-0128-4CD9-5600EEEED87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304920-BE60-ABE3-0A3C-BEE7EFA4BB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806" y="7107"/>
            <a:ext cx="8008388" cy="691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977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C958632-47A0-04B9-6826-8CC19448EF5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 descr="A graph with colored dots&#10;&#10;Description automatically generated with medium confidence">
            <a:extLst>
              <a:ext uri="{FF2B5EF4-FFF2-40B4-BE49-F238E27FC236}">
                <a16:creationId xmlns:a16="http://schemas.microsoft.com/office/drawing/2014/main" id="{EC30C0B9-718E-9161-9963-0FA4E0F4F1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146" y="1265238"/>
            <a:ext cx="4322233" cy="3241675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0224E17-2143-D42B-636A-8FEC5CF5D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Clustering Algorithms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6F7B1CA5-F529-9051-E175-6B1D08FB4D0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3C43C2-6A0F-E521-5FAF-F2A0C5E59ED0}"/>
              </a:ext>
            </a:extLst>
          </p:cNvPr>
          <p:cNvSpPr txBox="1"/>
          <p:nvPr/>
        </p:nvSpPr>
        <p:spPr>
          <a:xfrm>
            <a:off x="5239199" y="3675916"/>
            <a:ext cx="34363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Image from </a:t>
            </a:r>
            <a:r>
              <a:rPr lang="en-GB" sz="1200" dirty="0">
                <a:hlinkClick r:id="rId3"/>
              </a:rPr>
              <a:t>Scikit-learn: Machine Learning in Python</a:t>
            </a:r>
            <a:r>
              <a:rPr lang="en-GB" sz="1200" dirty="0"/>
              <a:t>, </a:t>
            </a:r>
            <a:r>
              <a:rPr lang="en-GB" sz="1200" dirty="0" err="1"/>
              <a:t>Pedregosa</a:t>
            </a:r>
            <a:r>
              <a:rPr lang="en-GB" sz="1200" dirty="0"/>
              <a:t> </a:t>
            </a:r>
            <a:r>
              <a:rPr lang="en-GB" sz="1200" i="1" dirty="0"/>
              <a:t>et al.</a:t>
            </a:r>
            <a:r>
              <a:rPr lang="en-GB" sz="1200" dirty="0"/>
              <a:t>, JMLR 12, pp. 2825-2830, 2011.</a:t>
            </a:r>
          </a:p>
        </p:txBody>
      </p:sp>
    </p:spTree>
    <p:extLst>
      <p:ext uri="{BB962C8B-B14F-4D97-AF65-F5344CB8AC3E}">
        <p14:creationId xmlns:p14="http://schemas.microsoft.com/office/powerpoint/2010/main" val="40454242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B1F28-0B74-DE48-9F34-15E41350B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14A3009-795D-A9E7-B73A-C7C1C6E605C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30DF3B-2B04-BD6B-EEAB-EF13F5681A74}"/>
              </a:ext>
            </a:extLst>
          </p:cNvPr>
          <p:cNvSpPr txBox="1"/>
          <p:nvPr/>
        </p:nvSpPr>
        <p:spPr>
          <a:xfrm>
            <a:off x="164366" y="91157"/>
            <a:ext cx="8632012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 err="1">
                <a:latin typeface="APL385 Unicode" panose="020B0709000202000203" pitchFamily="49" charset="0"/>
              </a:rPr>
              <a:t>KMeans</a:t>
            </a:r>
            <a:r>
              <a:rPr lang="en-GB" sz="1400" dirty="0">
                <a:latin typeface="APL385 Unicode" panose="020B0709000202000203" pitchFamily="49" charset="0"/>
              </a:rPr>
              <a:t>←{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(n max)←⍺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⍝ max: maximum iterations :: scalar integer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⍝   n: number of clusters :: scalar integer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⍝   ⍵: data set           :: numeric matrix 1 column per field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End←{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⍺≡⍵:1        ⍝ converged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</a:t>
            </a:r>
            <a:r>
              <a:rPr lang="en-GB" sz="1400" dirty="0" err="1">
                <a:latin typeface="APL385 Unicode" panose="020B0709000202000203" pitchFamily="49" charset="0"/>
              </a:rPr>
              <a:t>i</a:t>
            </a:r>
            <a:r>
              <a:rPr lang="en-GB" sz="1400" dirty="0">
                <a:latin typeface="APL385 Unicode" panose="020B0709000202000203" pitchFamily="49" charset="0"/>
              </a:rPr>
              <a:t>=</a:t>
            </a:r>
            <a:r>
              <a:rPr lang="en-GB" sz="1400" dirty="0" err="1">
                <a:latin typeface="APL385 Unicode" panose="020B0709000202000203" pitchFamily="49" charset="0"/>
              </a:rPr>
              <a:t>max⊣i</a:t>
            </a:r>
            <a:r>
              <a:rPr lang="en-GB" sz="1400" dirty="0">
                <a:latin typeface="APL385 Unicode" panose="020B0709000202000203" pitchFamily="49" charset="0"/>
              </a:rPr>
              <a:t>+←1   ⍝ maximum iterations reached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}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</a:t>
            </a:r>
            <a:r>
              <a:rPr lang="en-GB" sz="1400" dirty="0" err="1">
                <a:latin typeface="APL385 Unicode" panose="020B0709000202000203" pitchFamily="49" charset="0"/>
              </a:rPr>
              <a:t>ComputeCentroids</a:t>
            </a:r>
            <a:r>
              <a:rPr lang="en-GB" sz="1400" dirty="0">
                <a:latin typeface="APL385 Unicode" panose="020B0709000202000203" pitchFamily="49" charset="0"/>
              </a:rPr>
              <a:t>←{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d←0.5*⍨+/×⍨⍺(-⍤1⍤1 2)⍵   ⍝ distance from points to centroids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</a:t>
            </a:r>
            <a:r>
              <a:rPr lang="en-GB" sz="1400" dirty="0" err="1">
                <a:latin typeface="APL385 Unicode" panose="020B0709000202000203" pitchFamily="49" charset="0"/>
              </a:rPr>
              <a:t>g←d</a:t>
            </a:r>
            <a:r>
              <a:rPr lang="en-GB" sz="1400" dirty="0">
                <a:latin typeface="APL385 Unicode" panose="020B0709000202000203" pitchFamily="49" charset="0"/>
              </a:rPr>
              <a:t>⍳⍤1 0⌊/d              ⍝ cluster (group) for each data point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g{(+⌿÷1⌈≢)⍵}⌸⍺           ⍝ new clusters are means of points in each group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}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i←0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I←{(⊂⍺)⌷⍵}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</a:t>
            </a:r>
            <a:r>
              <a:rPr lang="en-GB" sz="1400" dirty="0" err="1">
                <a:latin typeface="APL385 Unicode" panose="020B0709000202000203" pitchFamily="49" charset="0"/>
              </a:rPr>
              <a:t>c←n</a:t>
            </a:r>
            <a:r>
              <a:rPr lang="en-GB" sz="1400" dirty="0">
                <a:latin typeface="APL385 Unicode" panose="020B0709000202000203" pitchFamily="49" charset="0"/>
              </a:rPr>
              <a:t>(?∘≢I⊢)⍵                ⍝ guess random centroids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⍵ </a:t>
            </a:r>
            <a:r>
              <a:rPr lang="en-GB" sz="1400" dirty="0" err="1">
                <a:latin typeface="APL385 Unicode" panose="020B0709000202000203" pitchFamily="49" charset="0"/>
              </a:rPr>
              <a:t>ComputeCentroids⍣End⊢c</a:t>
            </a:r>
            <a:r>
              <a:rPr lang="en-GB" sz="1400" dirty="0">
                <a:latin typeface="APL385 Unicode" panose="020B0709000202000203" pitchFamily="49" charset="0"/>
              </a:rPr>
              <a:t>   ⍝ compute centroids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45072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48590-732D-78C8-81B7-796DACE798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7349A-5414-EBF5-801D-ACA58DE8B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9805"/>
            <a:ext cx="8495620" cy="305716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Will Smith Eating Spaghetti</a:t>
            </a:r>
          </a:p>
          <a:p>
            <a:pPr marL="0" indent="0">
              <a:buNone/>
            </a:pPr>
            <a:r>
              <a:rPr lang="en-GB" dirty="0">
                <a:solidFill>
                  <a:srgbClr val="131313"/>
                </a:solidFill>
                <a:effectLst/>
              </a:rPr>
              <a:t>by Reddit user </a:t>
            </a:r>
            <a:r>
              <a:rPr lang="en-GB" dirty="0" err="1">
                <a:solidFill>
                  <a:srgbClr val="131313"/>
                </a:solidFill>
                <a:effectLst/>
              </a:rPr>
              <a:t>jwhkccc</a:t>
            </a:r>
            <a:r>
              <a:rPr lang="en-GB" dirty="0">
                <a:solidFill>
                  <a:srgbClr val="131313"/>
                </a:solidFill>
              </a:rPr>
              <a:t> using Kling</a:t>
            </a:r>
            <a:endParaRPr lang="en-GB" dirty="0"/>
          </a:p>
          <a:p>
            <a:pPr marL="0" indent="0">
              <a:buNone/>
            </a:pPr>
            <a:r>
              <a:rPr lang="en-GB" dirty="0">
                <a:hlinkClick r:id="rId2"/>
              </a:rPr>
              <a:t>https://www.reddit.com/r/ChatGPT/comments/1dqbysz/will_smith_eating_spaghetti_kling_june_2024/</a:t>
            </a:r>
            <a:r>
              <a:rPr lang="en-GB" dirty="0"/>
              <a:t>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CDC8B1F-03CF-63A9-22FA-CED33DBE4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June 2024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1DC9E17B-F015-8682-0853-4B5E826B514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50573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235E88-9B70-E1CD-9C02-6EF52867297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F56D3-8182-6F54-FFB0-289540726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624F589-497C-F621-00EB-71201ECFA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19D8EA7-7095-F668-A123-63D031B844E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517FAE-8578-C5E8-F2FF-FD480E2FC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161" y="2338"/>
            <a:ext cx="7397678" cy="656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2276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329AA-FB30-29ED-A49D-578BC8234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BC6080F-AF76-465E-F634-F90F5C6DB3D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8CE5F-F6C7-3750-E210-8338FEBFB4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0D6E9EC-8762-F449-90E6-47DBC801C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168F4E76-169D-43B7-1399-2BE0B904652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13BE44-7604-4BB7-9588-B34672BFB3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161" y="-1664230"/>
            <a:ext cx="7397678" cy="656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3607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450A3C2-0CD1-3280-CC82-2BE61578898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678C0-356D-2CC8-A1C1-0233C5EC66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35C2764-053A-476C-D629-2C6258792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6690B10D-F1EF-EC22-2AB1-E14ED38C49B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D8E3D2-926D-CC1E-EB82-2B73172AC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15" y="366404"/>
            <a:ext cx="8745170" cy="441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8196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DC565733-A473-1E9A-2479-6E0481349C3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D463E2-D019-C5D3-7731-777E47323638}"/>
              </a:ext>
            </a:extLst>
          </p:cNvPr>
          <p:cNvSpPr txBox="1"/>
          <p:nvPr/>
        </p:nvSpPr>
        <p:spPr>
          <a:xfrm>
            <a:off x="164366" y="91157"/>
            <a:ext cx="8632012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 err="1">
                <a:latin typeface="APL385 Unicode" panose="020B0709000202000203" pitchFamily="49" charset="0"/>
              </a:rPr>
              <a:t>KMeans</a:t>
            </a:r>
            <a:r>
              <a:rPr lang="en-GB" sz="1400" dirty="0">
                <a:latin typeface="APL385 Unicode" panose="020B0709000202000203" pitchFamily="49" charset="0"/>
              </a:rPr>
              <a:t>←{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(n max)←⍺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⍝ max: maximum iterations :: scalar integer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⍝   n: number of clusters :: scalar integer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⍝   ⍵: data set           :: numeric matrix 1 column per field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End←{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⍺≡⍵:1        ⍝ converged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</a:t>
            </a:r>
            <a:r>
              <a:rPr lang="en-GB" sz="1400" dirty="0" err="1">
                <a:latin typeface="APL385 Unicode" panose="020B0709000202000203" pitchFamily="49" charset="0"/>
              </a:rPr>
              <a:t>i</a:t>
            </a:r>
            <a:r>
              <a:rPr lang="en-GB" sz="1400" dirty="0">
                <a:latin typeface="APL385 Unicode" panose="020B0709000202000203" pitchFamily="49" charset="0"/>
              </a:rPr>
              <a:t>=</a:t>
            </a:r>
            <a:r>
              <a:rPr lang="en-GB" sz="1400" dirty="0" err="1">
                <a:latin typeface="APL385 Unicode" panose="020B0709000202000203" pitchFamily="49" charset="0"/>
              </a:rPr>
              <a:t>max⊣i</a:t>
            </a:r>
            <a:r>
              <a:rPr lang="en-GB" sz="1400" dirty="0">
                <a:latin typeface="APL385 Unicode" panose="020B0709000202000203" pitchFamily="49" charset="0"/>
              </a:rPr>
              <a:t>+←1   ⍝ maximum iterations reached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}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</a:t>
            </a:r>
            <a:r>
              <a:rPr lang="en-GB" sz="1400" dirty="0" err="1">
                <a:latin typeface="APL385 Unicode" panose="020B0709000202000203" pitchFamily="49" charset="0"/>
              </a:rPr>
              <a:t>ComputeCentroids</a:t>
            </a:r>
            <a:r>
              <a:rPr lang="en-GB" sz="1400" dirty="0">
                <a:latin typeface="APL385 Unicode" panose="020B0709000202000203" pitchFamily="49" charset="0"/>
              </a:rPr>
              <a:t>←{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d←0.5*⍨+/×⍨⍺(-⍤1⍤1 2)⍵   ⍝ distance from points to centroids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</a:t>
            </a:r>
            <a:r>
              <a:rPr lang="en-GB" sz="1400" dirty="0" err="1">
                <a:latin typeface="APL385 Unicode" panose="020B0709000202000203" pitchFamily="49" charset="0"/>
              </a:rPr>
              <a:t>g←d</a:t>
            </a:r>
            <a:r>
              <a:rPr lang="en-GB" sz="1400" dirty="0">
                <a:latin typeface="APL385 Unicode" panose="020B0709000202000203" pitchFamily="49" charset="0"/>
              </a:rPr>
              <a:t>⍳⍤1 0⌊/d              ⍝ cluster (group) for each data point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g{(+⌿÷1⌈≢)⍵}⌸⍺           ⍝ new clusters are means of points in each group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}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i←0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I←{(⊂⍺)⌷⍵}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</a:t>
            </a:r>
            <a:r>
              <a:rPr lang="en-GB" sz="1400" dirty="0" err="1">
                <a:latin typeface="APL385 Unicode" panose="020B0709000202000203" pitchFamily="49" charset="0"/>
              </a:rPr>
              <a:t>c←n</a:t>
            </a:r>
            <a:r>
              <a:rPr lang="en-GB" sz="1400" dirty="0">
                <a:latin typeface="APL385 Unicode" panose="020B0709000202000203" pitchFamily="49" charset="0"/>
              </a:rPr>
              <a:t>(?∘≢I⊢)⍵                ⍝ guess random centroids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⍵ </a:t>
            </a:r>
            <a:r>
              <a:rPr lang="en-GB" sz="1400" dirty="0" err="1">
                <a:latin typeface="APL385 Unicode" panose="020B0709000202000203" pitchFamily="49" charset="0"/>
              </a:rPr>
              <a:t>ComputeCentroids⍣End⊢c</a:t>
            </a:r>
            <a:r>
              <a:rPr lang="en-GB" sz="1400" dirty="0">
                <a:latin typeface="APL385 Unicode" panose="020B0709000202000203" pitchFamily="49" charset="0"/>
              </a:rPr>
              <a:t>   ⍝ compute centroids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7423644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50358-F28F-02BF-9C81-31E726D52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EC116AB-F0CA-8531-70B1-3468821E035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7D4BE7-4385-C0CD-D77D-50E21624FC11}"/>
              </a:ext>
            </a:extLst>
          </p:cNvPr>
          <p:cNvSpPr txBox="1"/>
          <p:nvPr/>
        </p:nvSpPr>
        <p:spPr>
          <a:xfrm>
            <a:off x="255994" y="1113793"/>
            <a:ext cx="86320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  End←{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⍺≡⍵:1        ⍝ converged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 err="1">
                <a:latin typeface="APL385 Unicode" panose="020B0709000202000203" pitchFamily="49" charset="0"/>
              </a:rPr>
              <a:t>i</a:t>
            </a:r>
            <a:r>
              <a:rPr lang="en-GB" dirty="0">
                <a:latin typeface="APL385 Unicode" panose="020B0709000202000203" pitchFamily="49" charset="0"/>
              </a:rPr>
              <a:t>=</a:t>
            </a:r>
            <a:r>
              <a:rPr lang="en-GB" dirty="0" err="1">
                <a:latin typeface="APL385 Unicode" panose="020B0709000202000203" pitchFamily="49" charset="0"/>
              </a:rPr>
              <a:t>max⊣i</a:t>
            </a:r>
            <a:r>
              <a:rPr lang="en-GB" dirty="0">
                <a:latin typeface="APL385 Unicode" panose="020B0709000202000203" pitchFamily="49" charset="0"/>
              </a:rPr>
              <a:t>+←1   ⍝ maximum iterations reached</a:t>
            </a:r>
          </a:p>
          <a:p>
            <a:r>
              <a:rPr lang="en-GB" dirty="0">
                <a:latin typeface="APL385 Unicode" panose="020B0709000202000203" pitchFamily="49" charset="0"/>
              </a:rPr>
              <a:t>  }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C66510-2BD1-2E8B-215D-814E87F17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</p:spPr>
        <p:txBody>
          <a:bodyPr/>
          <a:lstStyle/>
          <a:p>
            <a:r>
              <a:rPr lang="en-GB" dirty="0"/>
              <a:t>Convergence Threshold (</a:t>
            </a:r>
            <a:r>
              <a:rPr lang="el-GR" i="1" dirty="0"/>
              <a:t>ε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136270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E9120-05D4-02D2-4756-3A557EC0B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730F307-81B0-96B6-E614-30A89C54E81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28F172-27A8-D3A5-EF3E-A2BE1948269D}"/>
              </a:ext>
            </a:extLst>
          </p:cNvPr>
          <p:cNvSpPr txBox="1"/>
          <p:nvPr/>
        </p:nvSpPr>
        <p:spPr>
          <a:xfrm>
            <a:off x="255994" y="1113793"/>
            <a:ext cx="863201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 End←{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d2←+/×⍨⍺-⍵   ⍝ squared distance from previous centroids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∧/d2≤e*2:1   ⍝ converged</a:t>
            </a:r>
          </a:p>
          <a:p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 err="1">
                <a:latin typeface="APL385 Unicode" panose="020B0709000202000203" pitchFamily="49" charset="0"/>
              </a:rPr>
              <a:t>i</a:t>
            </a:r>
            <a:r>
              <a:rPr lang="en-GB" dirty="0">
                <a:latin typeface="APL385 Unicode" panose="020B0709000202000203" pitchFamily="49" charset="0"/>
              </a:rPr>
              <a:t>=</a:t>
            </a:r>
            <a:r>
              <a:rPr lang="en-GB" dirty="0" err="1">
                <a:latin typeface="APL385 Unicode" panose="020B0709000202000203" pitchFamily="49" charset="0"/>
              </a:rPr>
              <a:t>max⊣i</a:t>
            </a:r>
            <a:r>
              <a:rPr lang="en-GB" dirty="0">
                <a:latin typeface="APL385 Unicode" panose="020B0709000202000203" pitchFamily="49" charset="0"/>
              </a:rPr>
              <a:t>+←1   ⍝ maximum iterations reached</a:t>
            </a:r>
          </a:p>
          <a:p>
            <a:r>
              <a:rPr lang="en-GB" dirty="0">
                <a:latin typeface="APL385 Unicode" panose="020B0709000202000203" pitchFamily="49" charset="0"/>
              </a:rPr>
              <a:t> }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0AD6BC46-6F19-C845-DAE3-5D616FF62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</p:spPr>
        <p:txBody>
          <a:bodyPr/>
          <a:lstStyle/>
          <a:p>
            <a:r>
              <a:rPr lang="en-GB" dirty="0"/>
              <a:t>Convergence Threshold (</a:t>
            </a:r>
            <a:r>
              <a:rPr lang="el-GR" i="1" dirty="0"/>
              <a:t>ε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016888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D885E-C974-4BCA-B12C-1E74F1406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D8C94F0F-530B-103B-6E06-68C5AD32D14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C3946C-94DF-9439-D42D-CA4B660E1315}"/>
              </a:ext>
            </a:extLst>
          </p:cNvPr>
          <p:cNvSpPr txBox="1"/>
          <p:nvPr/>
        </p:nvSpPr>
        <p:spPr>
          <a:xfrm>
            <a:off x="164366" y="91157"/>
            <a:ext cx="863201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 err="1">
                <a:latin typeface="APL385 Unicode" panose="020B0709000202000203" pitchFamily="49" charset="0"/>
              </a:rPr>
              <a:t>KMeans</a:t>
            </a:r>
            <a:r>
              <a:rPr lang="en-GB" sz="1400" dirty="0">
                <a:latin typeface="APL385 Unicode" panose="020B0709000202000203" pitchFamily="49" charset="0"/>
              </a:rPr>
              <a:t>←{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(n max)←⍺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⍝ max: maximum iterations :: scalar integer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⍝   n: number of clusters :: scalar integer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⍝   ⍵: data set           :: numeric matrix 1 column per field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End←{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d2←+/×⍨⍺-⍵   ⍝ squared distance from previous centroids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∧/d2≤e*2:1   ⍝ converged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</a:t>
            </a:r>
            <a:r>
              <a:rPr lang="en-GB" sz="1400" dirty="0" err="1">
                <a:latin typeface="APL385 Unicode" panose="020B0709000202000203" pitchFamily="49" charset="0"/>
              </a:rPr>
              <a:t>i</a:t>
            </a:r>
            <a:r>
              <a:rPr lang="en-GB" sz="1400" dirty="0">
                <a:latin typeface="APL385 Unicode" panose="020B0709000202000203" pitchFamily="49" charset="0"/>
              </a:rPr>
              <a:t>=</a:t>
            </a:r>
            <a:r>
              <a:rPr lang="en-GB" sz="1400" dirty="0" err="1">
                <a:latin typeface="APL385 Unicode" panose="020B0709000202000203" pitchFamily="49" charset="0"/>
              </a:rPr>
              <a:t>max⊣i</a:t>
            </a:r>
            <a:r>
              <a:rPr lang="en-GB" sz="1400" dirty="0">
                <a:latin typeface="APL385 Unicode" panose="020B0709000202000203" pitchFamily="49" charset="0"/>
              </a:rPr>
              <a:t>+←1   ⍝ maximum iterations reached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}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</a:t>
            </a:r>
            <a:r>
              <a:rPr lang="en-GB" sz="1400" dirty="0" err="1">
                <a:latin typeface="APL385 Unicode" panose="020B0709000202000203" pitchFamily="49" charset="0"/>
              </a:rPr>
              <a:t>ComputeCentroids</a:t>
            </a:r>
            <a:r>
              <a:rPr lang="en-GB" sz="1400" dirty="0">
                <a:latin typeface="APL385 Unicode" panose="020B0709000202000203" pitchFamily="49" charset="0"/>
              </a:rPr>
              <a:t>←{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d←0.5*⍨+/×⍨⍺(-⍤1⍤1 2)⍵   ⍝ distance from points to centroids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</a:t>
            </a:r>
            <a:r>
              <a:rPr lang="en-GB" sz="1400" dirty="0" err="1">
                <a:latin typeface="APL385 Unicode" panose="020B0709000202000203" pitchFamily="49" charset="0"/>
              </a:rPr>
              <a:t>g←d</a:t>
            </a:r>
            <a:r>
              <a:rPr lang="en-GB" sz="1400" dirty="0">
                <a:latin typeface="APL385 Unicode" panose="020B0709000202000203" pitchFamily="49" charset="0"/>
              </a:rPr>
              <a:t>⍳⍤1 0⌊/d              ⍝ cluster (group) for each data point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  g{(+⌿÷1⌈≢)⍵}⌸⍺           ⍝ new clusters are means of points in each group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}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i←0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I←{(⊂⍺)⌷⍵}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</a:t>
            </a:r>
            <a:r>
              <a:rPr lang="en-GB" sz="1400" dirty="0" err="1">
                <a:latin typeface="APL385 Unicode" panose="020B0709000202000203" pitchFamily="49" charset="0"/>
              </a:rPr>
              <a:t>c←n</a:t>
            </a:r>
            <a:r>
              <a:rPr lang="en-GB" sz="1400" dirty="0">
                <a:latin typeface="APL385 Unicode" panose="020B0709000202000203" pitchFamily="49" charset="0"/>
              </a:rPr>
              <a:t>(?∘≢I⊢)⍵                ⍝ guess random centroids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  ⍵ </a:t>
            </a:r>
            <a:r>
              <a:rPr lang="en-GB" sz="1400" dirty="0" err="1">
                <a:latin typeface="APL385 Unicode" panose="020B0709000202000203" pitchFamily="49" charset="0"/>
              </a:rPr>
              <a:t>ComputeCentroids⍣End⊢c</a:t>
            </a:r>
            <a:r>
              <a:rPr lang="en-GB" sz="1400" dirty="0">
                <a:latin typeface="APL385 Unicode" panose="020B0709000202000203" pitchFamily="49" charset="0"/>
              </a:rPr>
              <a:t>   ⍝ compute centroids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5385729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2AB2E-EDFD-A57E-3E05-ED2EBB584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F90B7E23-50FB-1888-4798-4C64791EEA0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7DA8FA-13E8-C377-BBB9-738A89BE963D}"/>
              </a:ext>
            </a:extLst>
          </p:cNvPr>
          <p:cNvSpPr txBox="1"/>
          <p:nvPr/>
        </p:nvSpPr>
        <p:spPr>
          <a:xfrm>
            <a:off x="255993" y="2006067"/>
            <a:ext cx="87847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d←0.5*⍨+/×⍨⍺(-⍤1⍤1 2)⍵   ⍝ distance from points to centroids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6B0732EA-9805-C943-B134-F7E1AD3CE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</p:spPr>
        <p:txBody>
          <a:bodyPr/>
          <a:lstStyle/>
          <a:p>
            <a:r>
              <a:rPr lang="en-GB" dirty="0"/>
              <a:t>Distance Metric</a:t>
            </a:r>
          </a:p>
        </p:txBody>
      </p:sp>
    </p:spTree>
    <p:extLst>
      <p:ext uri="{BB962C8B-B14F-4D97-AF65-F5344CB8AC3E}">
        <p14:creationId xmlns:p14="http://schemas.microsoft.com/office/powerpoint/2010/main" val="225239282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F1FF-83CE-CCBE-C607-D0F7E70DD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B2B5674-812E-7958-D257-DEB143C82D6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133695-3FC2-74B0-882A-153F09DBE067}"/>
              </a:ext>
            </a:extLst>
          </p:cNvPr>
          <p:cNvSpPr txBox="1"/>
          <p:nvPr/>
        </p:nvSpPr>
        <p:spPr>
          <a:xfrm>
            <a:off x="255993" y="2006067"/>
            <a:ext cx="87847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d←0.5*⍨+/×⍨⍺(-⍤1⍤1 2)⍵          ⍝ Euclidean distance</a:t>
            </a:r>
          </a:p>
          <a:p>
            <a:r>
              <a:rPr lang="en-GB" dirty="0">
                <a:latin typeface="APL385 Unicode" panose="020B0709000202000203" pitchFamily="49" charset="0"/>
              </a:rPr>
              <a:t>d←+/|⍺(-⍤1⍤1 2)⍵                ⍝ Manhattan distance</a:t>
            </a:r>
          </a:p>
          <a:p>
            <a:r>
              <a:rPr lang="en-GB" dirty="0">
                <a:latin typeface="APL385 Unicode" panose="020B0709000202000203" pitchFamily="49" charset="0"/>
              </a:rPr>
              <a:t>d←(⍺+.×⍉⍵)÷⍺∘.×⍥{0.5*⍨+/×⍨⍵}⍵   ⍝ Cosine similarity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718CCE48-4CBD-AA02-71B8-DE628780E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</p:spPr>
        <p:txBody>
          <a:bodyPr/>
          <a:lstStyle/>
          <a:p>
            <a:r>
              <a:rPr lang="en-GB" dirty="0"/>
              <a:t>Distance Metric</a:t>
            </a:r>
          </a:p>
        </p:txBody>
      </p:sp>
    </p:spTree>
    <p:extLst>
      <p:ext uri="{BB962C8B-B14F-4D97-AF65-F5344CB8AC3E}">
        <p14:creationId xmlns:p14="http://schemas.microsoft.com/office/powerpoint/2010/main" val="121021311"/>
      </p:ext>
    </p:extLst>
  </p:cSld>
  <p:clrMapOvr>
    <a:masterClrMapping/>
  </p:clrMapOvr>
  <p:transition spd="slow"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792E67A-09BC-1F8C-91C6-315EF1EAD5F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9B61D-45B1-1359-27E8-E4E0A78C7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0C4B93F-CA58-766E-B60F-E16E38E6F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16AB0EC-A8C8-1974-8609-D33FE47F123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0A6DEC-DE10-0719-D99D-DCA0955E2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57" y="4404"/>
            <a:ext cx="8859486" cy="513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266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cartoon of a person digging a pile of dirt&#10;&#10;Description automatically generated">
            <a:extLst>
              <a:ext uri="{FF2B5EF4-FFF2-40B4-BE49-F238E27FC236}">
                <a16:creationId xmlns:a16="http://schemas.microsoft.com/office/drawing/2014/main" id="{EBDCE1D9-8271-F238-E82C-3E1C576346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619" y="314594"/>
            <a:ext cx="3546979" cy="4192320"/>
          </a:xfrm>
        </p:spPr>
      </p:pic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8461C67-7750-5F11-4FAA-286993BB6CD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CCF1E7-900D-781F-7A58-C9B3FC63B66B}"/>
              </a:ext>
            </a:extLst>
          </p:cNvPr>
          <p:cNvSpPr txBox="1"/>
          <p:nvPr/>
        </p:nvSpPr>
        <p:spPr>
          <a:xfrm>
            <a:off x="5239199" y="3675916"/>
            <a:ext cx="34363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hlinkClick r:id="rId3"/>
              </a:rPr>
              <a:t>XKCD 1838</a:t>
            </a:r>
            <a:endParaRPr lang="en-GB" sz="1200" dirty="0"/>
          </a:p>
          <a:p>
            <a:endParaRPr lang="en-GB" sz="1200" dirty="0"/>
          </a:p>
          <a:p>
            <a:r>
              <a:rPr lang="en-GB" sz="1200" dirty="0"/>
              <a:t>This work is licensed under a </a:t>
            </a:r>
            <a:r>
              <a:rPr lang="en-GB" sz="1200" dirty="0">
                <a:hlinkClick r:id="rId4"/>
              </a:rPr>
              <a:t>Creative Commons Attribution-</a:t>
            </a:r>
            <a:r>
              <a:rPr lang="en-GB" sz="1200" dirty="0" err="1">
                <a:hlinkClick r:id="rId4"/>
              </a:rPr>
              <a:t>NonCommercial</a:t>
            </a:r>
            <a:r>
              <a:rPr lang="en-GB" sz="1200" dirty="0">
                <a:hlinkClick r:id="rId4"/>
              </a:rPr>
              <a:t> 2.5 License</a:t>
            </a:r>
            <a:r>
              <a:rPr lang="en-GB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48090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A4EBCA-D26D-14CA-3BD5-37320D36154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852A1-2780-BA2A-769C-334B350A9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2F60580-3894-54AF-37DA-8BE690D48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2F5AECF-741E-90C9-7C25-07CA3677D97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F3482D-2EF1-C261-2B1E-BA9BC89532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4671"/>
          <a:stretch/>
        </p:blipFill>
        <p:spPr>
          <a:xfrm>
            <a:off x="656678" y="1700931"/>
            <a:ext cx="5115639" cy="7240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AD89037-49FD-4AAE-F990-066D52352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678" y="2407787"/>
            <a:ext cx="5115639" cy="8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37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8949D-F25F-3110-374B-4CBE14AF6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8AAE1-39DE-9AC1-8DD0-E0AAFFBC2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009835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err="1">
                <a:latin typeface="APL385 Unicode" panose="020B0709000202000203" pitchFamily="49" charset="0"/>
              </a:rPr>
              <a:t>GetCatFact</a:t>
            </a:r>
            <a:r>
              <a:rPr lang="en-GB" sz="2000" dirty="0">
                <a:latin typeface="APL385 Unicode" panose="020B0709000202000203" pitchFamily="49" charset="0"/>
              </a:rPr>
              <a:t> ← {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response ← ⎕CURL 'https://catfact.ninja/fact'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fact ← response ⊣ 'fact' ⍸ response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fact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E28F0F-5708-8845-D1F1-B34E30D0B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OpenAI GPT 3.5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EB071C42-E21D-D914-7D97-252D14B9D01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263A61A7-5638-A694-D82D-E0299590D7C0}"/>
              </a:ext>
            </a:extLst>
          </p:cNvPr>
          <p:cNvSpPr/>
          <p:nvPr/>
        </p:nvSpPr>
        <p:spPr>
          <a:xfrm>
            <a:off x="2470355" y="2885945"/>
            <a:ext cx="3274141" cy="1826165"/>
          </a:xfrm>
          <a:prstGeom prst="wedgeEllipseCallout">
            <a:avLst>
              <a:gd name="adj1" fmla="val -109171"/>
              <a:gd name="adj2" fmla="val 4622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Write a </a:t>
            </a:r>
            <a:r>
              <a:rPr lang="en-GB" dirty="0" err="1">
                <a:solidFill>
                  <a:schemeClr val="bg1"/>
                </a:solidFill>
              </a:rPr>
              <a:t>dfn</a:t>
            </a:r>
            <a:r>
              <a:rPr lang="en-GB" dirty="0">
                <a:solidFill>
                  <a:schemeClr val="bg1"/>
                </a:solidFill>
              </a:rPr>
              <a:t> in Dyalog APL to fetch a fact from the cat facts </a:t>
            </a:r>
            <a:r>
              <a:rPr lang="en-GB" dirty="0" err="1">
                <a:solidFill>
                  <a:schemeClr val="bg1"/>
                </a:solidFill>
              </a:rPr>
              <a:t>api</a:t>
            </a:r>
            <a:endParaRPr lang="en-GB" dirty="0">
              <a:solidFill>
                <a:schemeClr val="bg1"/>
              </a:solidFill>
            </a:endParaRP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0339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3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62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403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94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ED600-D8AA-8420-6009-E190E27F6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6197B4-D957-F31B-B9EC-AEA42B021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9" y="1065822"/>
            <a:ext cx="4123110" cy="917836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000" dirty="0" err="1">
                <a:latin typeface="APL385 Unicode" panose="020B0709000202000203" pitchFamily="49" charset="0"/>
              </a:rPr>
              <a:t>GetCatFact</a:t>
            </a:r>
            <a:r>
              <a:rPr lang="en-GB" sz="1000" dirty="0">
                <a:latin typeface="APL385 Unicode" panose="020B0709000202000203" pitchFamily="49" charset="0"/>
              </a:rPr>
              <a:t> ← 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000" dirty="0">
                <a:latin typeface="APL385 Unicode" panose="020B0709000202000203" pitchFamily="49" charset="0"/>
              </a:rPr>
              <a:t>    response ← ⎕CURL 'https://catfact.ninja/fact'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000" dirty="0">
                <a:latin typeface="APL385 Unicode" panose="020B0709000202000203" pitchFamily="49" charset="0"/>
              </a:rPr>
              <a:t>    fact ← response ⊣ 'fact' ⍸ response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000" dirty="0">
                <a:latin typeface="APL385 Unicode" panose="020B0709000202000203" pitchFamily="49" charset="0"/>
              </a:rPr>
              <a:t>    fact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000" dirty="0"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CAA2D6A-50E6-00A2-59BA-474AE31C6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OpenAI GPT 3.5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A034BC9-2049-3279-2116-7B2F88D113C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0B17D45E-969B-6C21-6E26-103BEF9CA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721" y="2220507"/>
            <a:ext cx="8077201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Explanation: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⎕CURL 'https://catfact.ninja/fact'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: This sends a GET request to the Cat Facts API endpoint.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⎕CURL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fetches the JSON response from the API.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response ⊣ 'fact' ⍸ response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: This extracts the value associated with the key "fact" from the JSON response by using the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Key Operator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fact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: The result is a string containing a cat fact.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589563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A4C7D-686F-9119-749C-E22073156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5D4DC-6ED0-810C-BA34-DF371C77F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716159" cy="32420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CatFact</a:t>
            </a:r>
            <a:r>
              <a:rPr lang="en-GB" dirty="0">
                <a:latin typeface="APL385 Unicode" panose="020B0709000202000203" pitchFamily="49" charset="0"/>
              </a:rPr>
              <a:t>←{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 err="1">
                <a:latin typeface="APL385 Unicode" panose="020B0709000202000203" pitchFamily="49" charset="0"/>
              </a:rPr>
              <a:t>url</a:t>
            </a:r>
            <a:r>
              <a:rPr lang="en-GB" dirty="0">
                <a:latin typeface="APL385 Unicode" panose="020B0709000202000203" pitchFamily="49" charset="0"/>
              </a:rPr>
              <a:t>←'https://catfact.ninja/fact'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 err="1">
                <a:latin typeface="APL385 Unicode" panose="020B0709000202000203" pitchFamily="49" charset="0"/>
              </a:rPr>
              <a:t>req</a:t>
            </a:r>
            <a:r>
              <a:rPr lang="en-GB" dirty="0">
                <a:latin typeface="APL385 Unicode" panose="020B0709000202000203" pitchFamily="49" charset="0"/>
              </a:rPr>
              <a:t>←⎕NEW </a:t>
            </a:r>
            <a:r>
              <a:rPr lang="en-GB" dirty="0" err="1">
                <a:latin typeface="APL385 Unicode" panose="020B0709000202000203" pitchFamily="49" charset="0"/>
              </a:rPr>
              <a:t>HttpCommand'GET</a:t>
            </a:r>
            <a:r>
              <a:rPr lang="en-GB" dirty="0">
                <a:latin typeface="APL385 Unicode" panose="020B0709000202000203" pitchFamily="49" charset="0"/>
              </a:rPr>
              <a:t>'(⊂</a:t>
            </a:r>
            <a:r>
              <a:rPr lang="en-GB" dirty="0" err="1">
                <a:latin typeface="APL385 Unicode" panose="020B0709000202000203" pitchFamily="49" charset="0"/>
              </a:rPr>
              <a:t>url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 err="1">
                <a:latin typeface="APL385 Unicode" panose="020B0709000202000203" pitchFamily="49" charset="0"/>
              </a:rPr>
              <a:t>result←req.Run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fact←⎕JSON </a:t>
            </a:r>
            <a:r>
              <a:rPr lang="en-GB" dirty="0" err="1">
                <a:latin typeface="APL385 Unicode" panose="020B0709000202000203" pitchFamily="49" charset="0"/>
              </a:rPr>
              <a:t>result.Data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 err="1">
                <a:latin typeface="APL385 Unicode" panose="020B0709000202000203" pitchFamily="49" charset="0"/>
              </a:rPr>
              <a:t>fact.fact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82D0048-080F-0BC0-4048-054B5C02E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Claude 3.5 Sonnet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FF62045-1820-B560-7329-D637566674E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70AA0D92-9BEB-60B2-E391-0739C1477233}"/>
              </a:ext>
            </a:extLst>
          </p:cNvPr>
          <p:cNvSpPr/>
          <p:nvPr/>
        </p:nvSpPr>
        <p:spPr>
          <a:xfrm>
            <a:off x="2337620" y="1658667"/>
            <a:ext cx="4361142" cy="1826165"/>
          </a:xfrm>
          <a:prstGeom prst="wedgeEllipseCallout">
            <a:avLst>
              <a:gd name="adj1" fmla="val -90402"/>
              <a:gd name="adj2" fmla="val 10558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LENGTH ERROR</a:t>
            </a:r>
          </a:p>
          <a:p>
            <a:r>
              <a:rPr lang="en-GB" dirty="0" err="1">
                <a:solidFill>
                  <a:schemeClr val="bg1"/>
                </a:solidFill>
                <a:latin typeface="APL385 Unicode" panose="020B0709000202000203" pitchFamily="49" charset="0"/>
              </a:rPr>
              <a:t>CatFact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[2] </a:t>
            </a:r>
            <a:r>
              <a:rPr lang="en-GB" dirty="0" err="1">
                <a:solidFill>
                  <a:schemeClr val="bg1"/>
                </a:solidFill>
                <a:latin typeface="APL385 Unicode" panose="020B0709000202000203" pitchFamily="49" charset="0"/>
              </a:rPr>
              <a:t>req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←⎕NEW </a:t>
            </a:r>
            <a:r>
              <a:rPr lang="en-GB" dirty="0" err="1">
                <a:solidFill>
                  <a:schemeClr val="bg1"/>
                </a:solidFill>
                <a:latin typeface="APL385 Unicode" panose="020B0709000202000203" pitchFamily="49" charset="0"/>
              </a:rPr>
              <a:t>HttpCommand'GET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'(</a:t>
            </a:r>
            <a:r>
              <a:rPr lang="en-GB" dirty="0" err="1">
                <a:solidFill>
                  <a:schemeClr val="bg1"/>
                </a:solidFill>
                <a:latin typeface="APL385 Unicode" panose="020B0709000202000203" pitchFamily="49" charset="0"/>
              </a:rPr>
              <a:t>url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)</a:t>
            </a:r>
          </a:p>
          <a:p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               ∧</a:t>
            </a:r>
          </a:p>
        </p:txBody>
      </p:sp>
    </p:spTree>
    <p:extLst>
      <p:ext uri="{BB962C8B-B14F-4D97-AF65-F5344CB8AC3E}">
        <p14:creationId xmlns:p14="http://schemas.microsoft.com/office/powerpoint/2010/main" val="203055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BB273-15C4-19E1-718C-E8B3F1266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D1E27-0BAB-63E3-F2C4-9A5D57C03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716159" cy="32420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CatFact</a:t>
            </a:r>
            <a:r>
              <a:rPr lang="en-GB" dirty="0">
                <a:latin typeface="APL385 Unicode" panose="020B0709000202000203" pitchFamily="49" charset="0"/>
              </a:rPr>
              <a:t>←{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 err="1">
                <a:latin typeface="APL385 Unicode" panose="020B0709000202000203" pitchFamily="49" charset="0"/>
              </a:rPr>
              <a:t>url</a:t>
            </a:r>
            <a:r>
              <a:rPr lang="en-GB" dirty="0">
                <a:latin typeface="APL385 Unicode" panose="020B0709000202000203" pitchFamily="49" charset="0"/>
              </a:rPr>
              <a:t>←'https://catfact.ninja/fact'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 err="1">
                <a:latin typeface="APL385 Unicode" panose="020B0709000202000203" pitchFamily="49" charset="0"/>
              </a:rPr>
              <a:t>req</a:t>
            </a:r>
            <a:r>
              <a:rPr lang="en-GB" dirty="0">
                <a:latin typeface="APL385 Unicode" panose="020B0709000202000203" pitchFamily="49" charset="0"/>
              </a:rPr>
              <a:t>←⎕NEW </a:t>
            </a:r>
            <a:r>
              <a:rPr lang="en-GB" dirty="0" err="1">
                <a:latin typeface="APL385 Unicode" panose="020B0709000202000203" pitchFamily="49" charset="0"/>
              </a:rPr>
              <a:t>HttpCommand</a:t>
            </a:r>
            <a:r>
              <a:rPr lang="en-GB" dirty="0">
                <a:latin typeface="APL385 Unicode" panose="020B0709000202000203" pitchFamily="49" charset="0"/>
              </a:rPr>
              <a:t>(('GET' </a:t>
            </a:r>
            <a:r>
              <a:rPr lang="en-GB" dirty="0" err="1">
                <a:latin typeface="APL385 Unicode" panose="020B0709000202000203" pitchFamily="49" charset="0"/>
              </a:rPr>
              <a:t>url</a:t>
            </a:r>
            <a:r>
              <a:rPr lang="en-GB" dirty="0">
                <a:latin typeface="APL385 Unicode" panose="020B0709000202000203" pitchFamily="49" charset="0"/>
              </a:rPr>
              <a:t>))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 err="1">
                <a:latin typeface="APL385 Unicode" panose="020B0709000202000203" pitchFamily="49" charset="0"/>
              </a:rPr>
              <a:t>result←req.Run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fact←⎕JSON </a:t>
            </a:r>
            <a:r>
              <a:rPr lang="en-GB" dirty="0" err="1">
                <a:latin typeface="APL385 Unicode" panose="020B0709000202000203" pitchFamily="49" charset="0"/>
              </a:rPr>
              <a:t>result.Data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 err="1">
                <a:latin typeface="APL385 Unicode" panose="020B0709000202000203" pitchFamily="49" charset="0"/>
              </a:rPr>
              <a:t>fact.fact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BBD3D9-8073-884C-7D23-5110564E9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Claude 3.5 Sonnet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60F5405C-2C96-A94B-53C3-A3C7D38CE26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8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11936</TotalTime>
  <Words>1213</Words>
  <Application>Microsoft Office PowerPoint</Application>
  <PresentationFormat>On-screen Show (16:9)</PresentationFormat>
  <Paragraphs>157</Paragraphs>
  <Slides>50</Slides>
  <Notes>0</Notes>
  <HiddenSlides>5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8" baseType="lpstr">
      <vt:lpstr>Courier New</vt:lpstr>
      <vt:lpstr>APL385 Unicode</vt:lpstr>
      <vt:lpstr>Arial</vt:lpstr>
      <vt:lpstr>Calibri</vt:lpstr>
      <vt:lpstr>Sarabun</vt:lpstr>
      <vt:lpstr>Wingdings 2</vt:lpstr>
      <vt:lpstr>Wingdings</vt:lpstr>
      <vt:lpstr>Office Theme</vt:lpstr>
      <vt:lpstr>Experimenting with Large Language Models for APL</vt:lpstr>
      <vt:lpstr>Neural Networks and Deep Learning in 2024</vt:lpstr>
      <vt:lpstr>April 2023</vt:lpstr>
      <vt:lpstr>June 2024</vt:lpstr>
      <vt:lpstr>PowerPoint Presentation</vt:lpstr>
      <vt:lpstr>OpenAI GPT 3.5</vt:lpstr>
      <vt:lpstr>OpenAI GPT 3.5</vt:lpstr>
      <vt:lpstr>Claude 3.5 Sonnet</vt:lpstr>
      <vt:lpstr>Claude 3.5 Sonnet</vt:lpstr>
      <vt:lpstr>Claude 3.5 Sonnet</vt:lpstr>
      <vt:lpstr>APL Challenge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Claude 3.5 Sonnet</vt:lpstr>
      <vt:lpstr>Claude 3.5 Sonnet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AI Assistant in Cursor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Clustering Algorithms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Convergence Threshold (ε)</vt:lpstr>
      <vt:lpstr>Convergence Threshold (ε)</vt:lpstr>
      <vt:lpstr>PowerPoint Presentation</vt:lpstr>
      <vt:lpstr>Distance Metric</vt:lpstr>
      <vt:lpstr>Distance Metric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Park</cp:lastModifiedBy>
  <cp:revision>311</cp:revision>
  <dcterms:created xsi:type="dcterms:W3CDTF">2019-07-25T11:46:05Z</dcterms:created>
  <dcterms:modified xsi:type="dcterms:W3CDTF">2024-11-28T11:11:21Z</dcterms:modified>
</cp:coreProperties>
</file>