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63"/>
  </p:notesMasterIdLst>
  <p:handoutMasterIdLst>
    <p:handoutMasterId r:id="rId164"/>
  </p:handoutMasterIdLst>
  <p:sldIdLst>
    <p:sldId id="259" r:id="rId2"/>
    <p:sldId id="260" r:id="rId3"/>
    <p:sldId id="404" r:id="rId4"/>
    <p:sldId id="405" r:id="rId5"/>
    <p:sldId id="411" r:id="rId6"/>
    <p:sldId id="412" r:id="rId7"/>
    <p:sldId id="413" r:id="rId8"/>
    <p:sldId id="414" r:id="rId9"/>
    <p:sldId id="415" r:id="rId10"/>
    <p:sldId id="416" r:id="rId11"/>
    <p:sldId id="406" r:id="rId12"/>
    <p:sldId id="407" r:id="rId13"/>
    <p:sldId id="417" r:id="rId14"/>
    <p:sldId id="418" r:id="rId15"/>
    <p:sldId id="419" r:id="rId16"/>
    <p:sldId id="420" r:id="rId17"/>
    <p:sldId id="421" r:id="rId18"/>
    <p:sldId id="422" r:id="rId19"/>
    <p:sldId id="408" r:id="rId20"/>
    <p:sldId id="423" r:id="rId21"/>
    <p:sldId id="424" r:id="rId22"/>
    <p:sldId id="409" r:id="rId23"/>
    <p:sldId id="262" r:id="rId24"/>
    <p:sldId id="263" r:id="rId25"/>
    <p:sldId id="264" r:id="rId26"/>
    <p:sldId id="271" r:id="rId27"/>
    <p:sldId id="272" r:id="rId28"/>
    <p:sldId id="265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266" r:id="rId59"/>
    <p:sldId id="273" r:id="rId60"/>
    <p:sldId id="274" r:id="rId61"/>
    <p:sldId id="275" r:id="rId62"/>
    <p:sldId id="278" r:id="rId63"/>
    <p:sldId id="277" r:id="rId64"/>
    <p:sldId id="276" r:id="rId65"/>
    <p:sldId id="279" r:id="rId66"/>
    <p:sldId id="280" r:id="rId67"/>
    <p:sldId id="281" r:id="rId68"/>
    <p:sldId id="284" r:id="rId69"/>
    <p:sldId id="285" r:id="rId70"/>
    <p:sldId id="282" r:id="rId71"/>
    <p:sldId id="286" r:id="rId72"/>
    <p:sldId id="287" r:id="rId73"/>
    <p:sldId id="283" r:id="rId74"/>
    <p:sldId id="269" r:id="rId75"/>
    <p:sldId id="317" r:id="rId76"/>
    <p:sldId id="318" r:id="rId77"/>
    <p:sldId id="319" r:id="rId78"/>
    <p:sldId id="320" r:id="rId79"/>
    <p:sldId id="321" r:id="rId80"/>
    <p:sldId id="322" r:id="rId81"/>
    <p:sldId id="323" r:id="rId82"/>
    <p:sldId id="324" r:id="rId83"/>
    <p:sldId id="325" r:id="rId84"/>
    <p:sldId id="326" r:id="rId85"/>
    <p:sldId id="327" r:id="rId86"/>
    <p:sldId id="328" r:id="rId87"/>
    <p:sldId id="329" r:id="rId88"/>
    <p:sldId id="330" r:id="rId89"/>
    <p:sldId id="331" r:id="rId90"/>
    <p:sldId id="332" r:id="rId91"/>
    <p:sldId id="333" r:id="rId92"/>
    <p:sldId id="334" r:id="rId93"/>
    <p:sldId id="335" r:id="rId94"/>
    <p:sldId id="336" r:id="rId95"/>
    <p:sldId id="337" r:id="rId96"/>
    <p:sldId id="338" r:id="rId97"/>
    <p:sldId id="339" r:id="rId98"/>
    <p:sldId id="340" r:id="rId99"/>
    <p:sldId id="341" r:id="rId100"/>
    <p:sldId id="343" r:id="rId101"/>
    <p:sldId id="344" r:id="rId102"/>
    <p:sldId id="345" r:id="rId103"/>
    <p:sldId id="346" r:id="rId104"/>
    <p:sldId id="347" r:id="rId105"/>
    <p:sldId id="348" r:id="rId106"/>
    <p:sldId id="349" r:id="rId107"/>
    <p:sldId id="352" r:id="rId108"/>
    <p:sldId id="353" r:id="rId109"/>
    <p:sldId id="354" r:id="rId110"/>
    <p:sldId id="355" r:id="rId111"/>
    <p:sldId id="356" r:id="rId112"/>
    <p:sldId id="357" r:id="rId113"/>
    <p:sldId id="350" r:id="rId114"/>
    <p:sldId id="351" r:id="rId115"/>
    <p:sldId id="358" r:id="rId116"/>
    <p:sldId id="359" r:id="rId117"/>
    <p:sldId id="360" r:id="rId118"/>
    <p:sldId id="361" r:id="rId119"/>
    <p:sldId id="362" r:id="rId120"/>
    <p:sldId id="363" r:id="rId121"/>
    <p:sldId id="364" r:id="rId122"/>
    <p:sldId id="365" r:id="rId123"/>
    <p:sldId id="366" r:id="rId124"/>
    <p:sldId id="367" r:id="rId125"/>
    <p:sldId id="368" r:id="rId126"/>
    <p:sldId id="369" r:id="rId127"/>
    <p:sldId id="342" r:id="rId128"/>
    <p:sldId id="370" r:id="rId129"/>
    <p:sldId id="371" r:id="rId130"/>
    <p:sldId id="372" r:id="rId131"/>
    <p:sldId id="373" r:id="rId132"/>
    <p:sldId id="374" r:id="rId133"/>
    <p:sldId id="375" r:id="rId134"/>
    <p:sldId id="376" r:id="rId135"/>
    <p:sldId id="377" r:id="rId136"/>
    <p:sldId id="378" r:id="rId137"/>
    <p:sldId id="379" r:id="rId138"/>
    <p:sldId id="380" r:id="rId139"/>
    <p:sldId id="381" r:id="rId140"/>
    <p:sldId id="382" r:id="rId141"/>
    <p:sldId id="383" r:id="rId142"/>
    <p:sldId id="384" r:id="rId143"/>
    <p:sldId id="385" r:id="rId144"/>
    <p:sldId id="386" r:id="rId145"/>
    <p:sldId id="387" r:id="rId146"/>
    <p:sldId id="388" r:id="rId147"/>
    <p:sldId id="389" r:id="rId148"/>
    <p:sldId id="390" r:id="rId149"/>
    <p:sldId id="391" r:id="rId150"/>
    <p:sldId id="392" r:id="rId151"/>
    <p:sldId id="393" r:id="rId152"/>
    <p:sldId id="394" r:id="rId153"/>
    <p:sldId id="395" r:id="rId154"/>
    <p:sldId id="396" r:id="rId155"/>
    <p:sldId id="397" r:id="rId156"/>
    <p:sldId id="398" r:id="rId157"/>
    <p:sldId id="399" r:id="rId158"/>
    <p:sldId id="400" r:id="rId159"/>
    <p:sldId id="401" r:id="rId160"/>
    <p:sldId id="402" r:id="rId161"/>
    <p:sldId id="403" r:id="rId162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165"/>
    </p:embeddedFont>
    <p:embeddedFont>
      <p:font typeface="APL385 Unicode" panose="020B0709000202000203" pitchFamily="49" charset="0"/>
      <p:regular r:id="rId166"/>
    </p:embeddedFont>
    <p:embeddedFont>
      <p:font typeface="Sarabun" panose="020B0604020202020204" charset="-34"/>
      <p:regular r:id="rId167"/>
      <p:bold r:id="rId168"/>
      <p:italic r:id="rId169"/>
      <p:boldItalic r:id="rId170"/>
    </p:embeddedFont>
    <p:embeddedFont>
      <p:font typeface="Wingdings 2" panose="05020102010507070707" pitchFamily="18" charset="2"/>
      <p:regular r:id="rId1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0" autoAdjust="0"/>
    <p:restoredTop sz="95524" autoAdjust="0"/>
  </p:normalViewPr>
  <p:slideViewPr>
    <p:cSldViewPr snapToGrid="0">
      <p:cViewPr varScale="1">
        <p:scale>
          <a:sx n="139" d="100"/>
          <a:sy n="139" d="100"/>
        </p:scale>
        <p:origin x="912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78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font" Target="fonts/font5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presProps" Target="pres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handoutMaster" Target="handoutMasters/handoutMaster1.xml"/><Relationship Id="rId16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1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font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20/05/2025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‹nr.›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05T08:21:01.6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1,'47'-1,"-1"2,0 2,0 2,68 17,-96-18,0-1,0 0,33 1,-33-4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05T08:21:03.70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45,'2944'41,"-2541"-36,93 4,323-1,-569-35,-173 16,-17 6,83 2,-84 4,99-11,-82-1,113-20,-170 27,-1 1,30 0,-30 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05T08:21:01.6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1,'47'-1,"-1"2,0 2,0 2,68 17,-96-18,0-1,0 0,33 1,-33-4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05T08:21:03.70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45,'2944'41,"-2541"-36,93 4,323-1,-569-35,-173 16,-17 6,83 2,-84 4,99-11,-82-1,113-20,-170 27,-1 1,30 0,-30 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20/05/2025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619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FinnAPL spring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da-DK" sz="1600" dirty="0">
                <a:solidFill>
                  <a:srgbClr val="282828"/>
                </a:solidFill>
                <a:latin typeface="Sarabun" panose="00000500000000000000" pitchFamily="2" charset="-34"/>
              </a:rPr>
              <a:t>Dyalog version 20.0 &amp; </a:t>
            </a:r>
            <a:r>
              <a:rPr lang="da-DK" sz="1600" dirty="0">
                <a:solidFill>
                  <a:srgbClr val="282828"/>
                </a:solidFill>
                <a:latin typeface="APL385 Unicode" panose="020B0709000202000203" pitchFamily="49" charset="0"/>
              </a:rPr>
              <a:t>⎕SHELL</a:t>
            </a:r>
            <a:endParaRPr lang="en-US" sz="1600" dirty="0">
              <a:solidFill>
                <a:srgbClr val="282828"/>
              </a:solidFill>
              <a:latin typeface="APL385 Unicode" panose="020B0709000202000203" pitchFamily="49" charset="0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‹nr.›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30F7425-6AE9-6CA7-67D0-C800995289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4961"/>
            <a:ext cx="9144000" cy="48768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C752E647-4C29-80C5-B092-2C459C0C95A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63966" y="4764058"/>
            <a:ext cx="1187934" cy="30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16.png"/><Relationship Id="rId4" Type="http://schemas.openxmlformats.org/officeDocument/2006/relationships/customXml" Target="../ink/ink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19.png"/><Relationship Id="rId4" Type="http://schemas.openxmlformats.org/officeDocument/2006/relationships/customXml" Target="../ink/ink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6491521" cy="1767394"/>
          </a:xfrm>
        </p:spPr>
        <p:txBody>
          <a:bodyPr/>
          <a:lstStyle/>
          <a:p>
            <a:r>
              <a:rPr lang="en-US" noProof="0" dirty="0"/>
              <a:t>Dyalog version 20.0 &amp;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060" y="3997311"/>
            <a:ext cx="1732760" cy="664125"/>
          </a:xfrm>
        </p:spPr>
        <p:txBody>
          <a:bodyPr/>
          <a:lstStyle/>
          <a:p>
            <a:r>
              <a:rPr lang="en-US" noProof="0" dirty="0"/>
              <a:t>Peter Mikkelsen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77A42-179D-8D56-D762-367CF8736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ontent Placeholder 1">
            <a:extLst>
              <a:ext uri="{FF2B5EF4-FFF2-40B4-BE49-F238E27FC236}">
                <a16:creationId xmlns:a16="http://schemas.microsoft.com/office/drawing/2014/main" id="{4AB7ADDA-37E6-70A2-0863-8CB04D9038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372844E9-2F43-6014-0FDF-B6E5ADC58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89" y="1264925"/>
            <a:ext cx="4856988" cy="3242040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93BABAB1-7920-8E20-147E-0FC8F8E2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Inline tracing</a:t>
            </a:r>
          </a:p>
        </p:txBody>
      </p:sp>
      <p:sp>
        <p:nvSpPr>
          <p:cNvPr id="50" name="Content Placeholder 4">
            <a:extLst>
              <a:ext uri="{FF2B5EF4-FFF2-40B4-BE49-F238E27FC236}">
                <a16:creationId xmlns:a16="http://schemas.microsoft.com/office/drawing/2014/main" id="{7B156857-F474-DB10-816A-4CB944EF571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3832121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E1E5E3D-2DCE-1369-A532-6AA44B67147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96291455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02D5DFC-74AF-413D-1D1E-0F496589CA7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9227591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429113AC-27C6-7BFE-B9ED-1BC675D9147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66467698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D464BAD8-E93F-220D-44CA-540E80E3605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45096070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682C4D2-1C42-E56A-E1DF-158307A4624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86344867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6E08F4A1-91EA-817B-675D-CCC184A3F8A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04618197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C040856B-ABF4-E135-0480-9A4528D72A4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46486126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939E87A-03AE-DC88-D24B-76BDF999CA5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66034068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FB80305E-FD7E-0461-C5D1-7A038428195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65265715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C496652-7995-504E-4EBE-ECC65F47224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706363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75E38-C997-14CF-F091-AD1A5ED9D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BAC78F7D-0182-E021-0BFA-07D607D995F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92C1D8C-191D-182E-8326-2FA34D205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07799" cy="3381618"/>
          </a:xfrm>
        </p:spPr>
        <p:txBody>
          <a:bodyPr>
            <a:normAutofit lnSpcReduction="10000"/>
          </a:bodyPr>
          <a:lstStyle/>
          <a:p>
            <a:r>
              <a:rPr lang="en-US" noProof="0" dirty="0"/>
              <a:t>A new composition operator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f⍛g Y </a:t>
            </a:r>
            <a:r>
              <a:rPr lang="en-US" noProof="0" dirty="0">
                <a:latin typeface="+mn-lt"/>
              </a:rPr>
              <a:t>is equivalent to </a:t>
            </a:r>
            <a:r>
              <a:rPr lang="en-US" noProof="0" dirty="0">
                <a:latin typeface="APL385 Unicode" panose="020B0709000202000203" pitchFamily="49" charset="0"/>
              </a:rPr>
              <a:t>(f Y) g Y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⌽⍛≡    ⍝ Is it a palindrome?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X f⍛g Y</a:t>
            </a:r>
            <a:r>
              <a:rPr lang="en-US" noProof="0" dirty="0">
                <a:latin typeface="+mn-lt"/>
              </a:rPr>
              <a:t> is equivalent to </a:t>
            </a:r>
            <a:r>
              <a:rPr lang="en-US" noProof="0" dirty="0">
                <a:latin typeface="APL385 Unicode" panose="020B0709000202000203" pitchFamily="49" charset="0"/>
              </a:rPr>
              <a:t>(f X) g Y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-⍛↓    ⍝ Drop from the right</a:t>
            </a:r>
          </a:p>
          <a:p>
            <a:r>
              <a:rPr lang="en-US" noProof="0" dirty="0">
                <a:latin typeface="+mn-lt"/>
              </a:rPr>
              <a:t>Mostly useful if you write tacit code</a:t>
            </a:r>
          </a:p>
          <a:p>
            <a:r>
              <a:rPr lang="en-US" noProof="0" dirty="0">
                <a:latin typeface="+mn-lt"/>
              </a:rPr>
              <a:t>Ctrl-Shift-f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141FA67-3BE6-D790-4F9D-9D54382BF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Version 20.0: Behind operator </a:t>
            </a:r>
            <a:r>
              <a:rPr lang="en-US" noProof="0" dirty="0"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2D1545-55F7-EEFC-A6BD-6B497F1463D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3553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1F49CD3-DC77-B382-274E-24D299CFB45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87066449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AC9912C0-CA44-4A2C-5970-95A13AB89DE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75468039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98E9C47D-71B3-ED05-8D04-A02D83A1D67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77500497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648971F-4EBE-CA5D-239C-D8014919BDF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33378613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AD3FFEA-AA5F-2D22-47CE-AE7027A644F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16206786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86C71C36-EA3C-34B6-71B5-071211D4F50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20367266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1002FC9-EDF8-850A-6C5E-040AE43CDA1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73018409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7D361CE-F505-C580-B1D3-CBC9C82102A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50672773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9A77D4A-F703-ED13-61F5-E113D3A4972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9607856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1B7E89AC-C7F5-F9A9-68CA-B97BEA94DA9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852723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EB491-2FAA-9AAF-B435-D0A4D464E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4873630-EAD3-8F31-D655-948A97126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48873" cy="3242040"/>
          </a:xfrm>
        </p:spPr>
        <p:txBody>
          <a:bodyPr/>
          <a:lstStyle/>
          <a:p>
            <a:r>
              <a:rPr lang="en-US" noProof="0" dirty="0"/>
              <a:t>A new way of writing arrays and namespaces</a:t>
            </a:r>
          </a:p>
          <a:p>
            <a:r>
              <a:rPr lang="en-US" noProof="0" dirty="0"/>
              <a:t>Items are separated by </a:t>
            </a:r>
            <a:r>
              <a:rPr lang="en-US" noProof="0" dirty="0">
                <a:latin typeface="APL385 Unicode" panose="020B0709000202000203" pitchFamily="49" charset="0"/>
              </a:rPr>
              <a:t>⋄</a:t>
            </a:r>
            <a:r>
              <a:rPr lang="en-US" noProof="0" dirty="0"/>
              <a:t> or newlines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119BB70-0A92-CB4E-9A02-152F2C296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Version 20.0: Array notation</a:t>
            </a:r>
            <a:endParaRPr lang="en-US" noProof="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38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9F9E27B-11A1-E086-C8CD-535A924635C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91921548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1B0ACC8-4204-4ECB-DF16-2F277CB0C72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7856145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74AAC47-4818-3C3C-DC1A-5F3EB50D7DF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1706195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FA8FC41-572B-D58C-2A4A-E7A03CB12E5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63821472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3BC6C36-2F3E-9548-9D3F-105CB8F9BDD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77765730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C4F86B9-C86A-D8C2-1114-52850C7257B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85547998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9332783-9B93-A4B7-8402-E2179C48DDB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92014096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14FE4011-37C4-0E6C-0637-F8FA0B9CA62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15848151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9743CE90-5B33-E273-7A47-CD4DFA9DBD2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08645364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03BB3F1-6F5D-8038-285C-EBF6B95510A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169365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A1641-50CC-A4C3-7AB0-0525C335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0D8E434A-F106-F10C-7C1B-F2213BFFFF3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A7C0D5DA-1CE8-88BB-33C0-265B075DA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89" y="1264925"/>
            <a:ext cx="4856988" cy="3242040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89FCAFC2-D72E-E02E-74C2-7168B5D2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97511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Array notation: vectors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5A885AB3-C5F8-1A89-B065-DC95BBEC026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9024016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A88D005-0DC7-3051-2959-7E1595F6878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19278907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82518076-DA6B-CAC2-FD03-6F09167B0B3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00303600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943D8D0-37F8-C05F-232A-088E9B3D047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31009434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6F37A25-F95D-6CB6-FBAD-30C6BD6E3FB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50566534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01449751-DFC6-6367-9F62-F9EBDFA1946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36333692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dsholder til indhold 10">
            <a:extLst>
              <a:ext uri="{FF2B5EF4-FFF2-40B4-BE49-F238E27FC236}">
                <a16:creationId xmlns:a16="http://schemas.microsoft.com/office/drawing/2014/main" id="{B8AD6808-E5D5-5E45-B34B-577AAEC0377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11441274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DC061712-6725-8A2B-D863-4DD18E50C8A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53250948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82840548-AF9C-50AC-44BD-BF4EAEF7A8C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29611026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E029B13-2A29-E9FA-E260-02845D0FC2D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506528992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F1A02B13-5F80-452B-CF7D-2D5570866D5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191563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64857-1A7F-7189-D48C-77F0995E6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ontent Placeholder 1">
            <a:extLst>
              <a:ext uri="{FF2B5EF4-FFF2-40B4-BE49-F238E27FC236}">
                <a16:creationId xmlns:a16="http://schemas.microsoft.com/office/drawing/2014/main" id="{3A454E05-3E03-13CD-F15E-F82903E29FE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0ABC5243-2ED7-2396-07C1-41D4BFA63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06" y="1264925"/>
            <a:ext cx="5125755" cy="3242040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9A51A10-F9D1-5843-CBC1-E38446D0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Array notation: high-rank</a:t>
            </a:r>
          </a:p>
        </p:txBody>
      </p:sp>
      <p:sp>
        <p:nvSpPr>
          <p:cNvPr id="50" name="Content Placeholder 4">
            <a:extLst>
              <a:ext uri="{FF2B5EF4-FFF2-40B4-BE49-F238E27FC236}">
                <a16:creationId xmlns:a16="http://schemas.microsoft.com/office/drawing/2014/main" id="{2617CCC8-F058-846A-4B13-C55E4A60DA8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216150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C30E8E3-B12D-473A-FE83-DE243ADFFD9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58794608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DC4F849-B714-C7B0-9533-0EDE4A88A72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13303218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F2222834-51BF-F257-4D0D-9E172484D7D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93643732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DC8993B6-6115-5CF7-D7FA-1EEDE2C72E0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29091720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1FD8A487-E4A1-BCF1-A65C-04AD59C64FA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71825537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0F575C8-D8C5-A48E-F893-F4F1C61D084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93352944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C372E0D-6D1D-5937-68F1-531423BF5B3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033225805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2DC4D03F-E1E2-1BE7-5B17-9A241DFDD4F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026146961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98728255-66EE-3352-4ABA-5D76863A83F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85986437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0066776A-D708-0779-839B-1ECDF17EC7C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411670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93EBA-BC1D-6678-7D28-3AE6351D4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ontent Placeholder 1">
            <a:extLst>
              <a:ext uri="{FF2B5EF4-FFF2-40B4-BE49-F238E27FC236}">
                <a16:creationId xmlns:a16="http://schemas.microsoft.com/office/drawing/2014/main" id="{78B919B1-6CF8-3917-C50A-F7492B89047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81801ED0-874E-46B4-C987-A55FB1AFA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740" y="1264925"/>
            <a:ext cx="4648086" cy="3242040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B3B5F680-20BC-04F0-D3F7-E40B1FFD1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2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Array notation: high-rank</a:t>
            </a:r>
          </a:p>
        </p:txBody>
      </p:sp>
      <p:sp>
        <p:nvSpPr>
          <p:cNvPr id="57" name="Content Placeholder 4">
            <a:extLst>
              <a:ext uri="{FF2B5EF4-FFF2-40B4-BE49-F238E27FC236}">
                <a16:creationId xmlns:a16="http://schemas.microsoft.com/office/drawing/2014/main" id="{8EE83591-3701-91D2-F351-AE17353DBBF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02901898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096527D-C1DC-243C-822E-649838F2265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51758598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D267D2C-91C7-F4C8-7B08-2FFBD47AAC3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47004014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9867EA32-261E-8A71-6156-1E357B96750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/>
        </p:blipFill>
        <p:spPr>
          <a:xfrm>
            <a:off x="0" y="0"/>
            <a:ext cx="9569301" cy="5143500"/>
          </a:xfrm>
          <a:noFill/>
        </p:spPr>
      </p:pic>
    </p:spTree>
    <p:extLst>
      <p:ext uri="{BB962C8B-B14F-4D97-AF65-F5344CB8AC3E}">
        <p14:creationId xmlns:p14="http://schemas.microsoft.com/office/powerpoint/2010/main" val="285757172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9FE6F097-F2A9-2360-8BC7-BC9AACF467F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/>
        </p:blipFill>
        <p:spPr>
          <a:xfrm>
            <a:off x="0" y="0"/>
            <a:ext cx="9569302" cy="5143500"/>
          </a:xfrm>
          <a:noFill/>
        </p:spPr>
      </p:pic>
    </p:spTree>
    <p:extLst>
      <p:ext uri="{BB962C8B-B14F-4D97-AF65-F5344CB8AC3E}">
        <p14:creationId xmlns:p14="http://schemas.microsoft.com/office/powerpoint/2010/main" val="334205834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8221FAD6-ECEB-7305-8D7A-CFDEBA60DC5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82111678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077ECBC-A0ED-36C7-AE37-1BF9936B0D8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064788224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DCAA7F40-8982-41FF-8CB6-5124F9FA2B0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511758960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A54E1D7-DF83-F29B-9C47-68DB7178D5D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338723581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5B9CA414-E6FE-4B91-7718-CAA8E33DC14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57425318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ED227C9-898D-0172-D75F-3CDD62C1484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/>
        </p:blipFill>
        <p:spPr>
          <a:xfrm>
            <a:off x="0" y="0"/>
            <a:ext cx="9569302" cy="5143500"/>
          </a:xfrm>
          <a:noFill/>
        </p:spPr>
      </p:pic>
    </p:spTree>
    <p:extLst>
      <p:ext uri="{BB962C8B-B14F-4D97-AF65-F5344CB8AC3E}">
        <p14:creationId xmlns:p14="http://schemas.microsoft.com/office/powerpoint/2010/main" val="3721109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B2E0E-90C7-F43D-B9DB-89BA364F1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ontent Placeholder 1">
            <a:extLst>
              <a:ext uri="{FF2B5EF4-FFF2-40B4-BE49-F238E27FC236}">
                <a16:creationId xmlns:a16="http://schemas.microsoft.com/office/drawing/2014/main" id="{08077FDE-BABE-4392-4ABA-76EB4D3175C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92407C09-DEE8-A534-180A-FAAA0BF4A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79" y="1264925"/>
            <a:ext cx="5426008" cy="3242040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880E8F23-82A1-93ED-8506-972033501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9293170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Array notation: namespaces</a:t>
            </a:r>
          </a:p>
        </p:txBody>
      </p:sp>
      <p:sp>
        <p:nvSpPr>
          <p:cNvPr id="62" name="Content Placeholder 4">
            <a:extLst>
              <a:ext uri="{FF2B5EF4-FFF2-40B4-BE49-F238E27FC236}">
                <a16:creationId xmlns:a16="http://schemas.microsoft.com/office/drawing/2014/main" id="{DEE36260-BBF6-AF34-814D-ACEA19436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4537371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7138C0A2-F05D-D270-20AF-2C374C63192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593C5D-8F93-A776-0189-EA830E568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This is of course only an example</a:t>
            </a:r>
          </a:p>
          <a:p>
            <a:r>
              <a:rPr lang="en-US" noProof="0" dirty="0"/>
              <a:t>Wrap it up in a class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p←⎕NEW python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…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⎕SHELL </a:t>
            </a:r>
            <a:r>
              <a:rPr lang="en-US" noProof="0" dirty="0">
                <a:latin typeface="+mn-lt"/>
              </a:rPr>
              <a:t>is designed not to have a specific use-case in mind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0E9456E-27C5-26DD-9B3C-0B3711FB5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End of demo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96F5B839-8623-61F4-10F7-88822B32BB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3162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6D67EE66-B80B-86D6-83AC-9549D3F58E8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76F8D52-B0B0-A4FF-C486-A8F39AC83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Lots of new stuff in version 20.0</a:t>
            </a:r>
          </a:p>
          <a:p>
            <a:r>
              <a:rPr lang="en-US" noProof="0" dirty="0"/>
              <a:t>Including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, which we took a deeper look at</a:t>
            </a:r>
          </a:p>
          <a:p>
            <a:r>
              <a:rPr lang="en-US" noProof="0" dirty="0"/>
              <a:t>Now is a good time for questions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9CB4253-5CC4-ABA6-BA15-AE1A5CB56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Summary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D614F0C9-02CA-9949-6D8F-D93A1F4631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6783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C7094-8A3B-ACC4-BC08-B6C1775C6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ontent Placeholder 1">
            <a:extLst>
              <a:ext uri="{FF2B5EF4-FFF2-40B4-BE49-F238E27FC236}">
                <a16:creationId xmlns:a16="http://schemas.microsoft.com/office/drawing/2014/main" id="{D3D65546-612E-7891-AC80-2ADA215ADB4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5422636B-DC53-8A2C-9F83-0DC6E71F9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79" y="1264925"/>
            <a:ext cx="5426008" cy="3242040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C9948A1-9FDD-C8AA-BEA5-F66A71001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9641882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Array notation: namespaces</a:t>
            </a:r>
          </a:p>
        </p:txBody>
      </p:sp>
      <p:sp>
        <p:nvSpPr>
          <p:cNvPr id="62" name="Content Placeholder 4">
            <a:extLst>
              <a:ext uri="{FF2B5EF4-FFF2-40B4-BE49-F238E27FC236}">
                <a16:creationId xmlns:a16="http://schemas.microsoft.com/office/drawing/2014/main" id="{42D77733-0AAB-FE8C-5982-74784FECF7B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79F476F2-6843-0102-A11A-0F14389E3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172" y="1863987"/>
            <a:ext cx="2553056" cy="790685"/>
          </a:xfrm>
          <a:prstGeom prst="rect">
            <a:avLst/>
          </a:prstGeom>
          <a:ln w="19050">
            <a:solidFill>
              <a:schemeClr val="accent6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Håndskrift 7">
                <a:extLst>
                  <a:ext uri="{FF2B5EF4-FFF2-40B4-BE49-F238E27FC236}">
                    <a16:creationId xmlns:a16="http://schemas.microsoft.com/office/drawing/2014/main" id="{40E7F54A-8AEC-D2EF-3250-FCAE11B10EB1}"/>
                  </a:ext>
                </a:extLst>
              </p14:cNvPr>
              <p14:cNvContentPartPr/>
              <p14:nvPr/>
            </p14:nvContentPartPr>
            <p14:xfrm>
              <a:off x="6400560" y="2072160"/>
              <a:ext cx="151920" cy="16560"/>
            </p14:xfrm>
          </p:contentPart>
        </mc:Choice>
        <mc:Fallback xmlns="">
          <p:pic>
            <p:nvPicPr>
              <p:cNvPr id="8" name="Håndskrift 7">
                <a:extLst>
                  <a:ext uri="{FF2B5EF4-FFF2-40B4-BE49-F238E27FC236}">
                    <a16:creationId xmlns:a16="http://schemas.microsoft.com/office/drawing/2014/main" id="{40E7F54A-8AEC-D2EF-3250-FCAE11B10EB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46560" y="1964160"/>
                <a:ext cx="259560" cy="23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Håndskrift 8">
                <a:extLst>
                  <a:ext uri="{FF2B5EF4-FFF2-40B4-BE49-F238E27FC236}">
                    <a16:creationId xmlns:a16="http://schemas.microsoft.com/office/drawing/2014/main" id="{79EE330D-D47D-4490-DE32-255E2B3C976C}"/>
                  </a:ext>
                </a:extLst>
              </p14:cNvPr>
              <p14:cNvContentPartPr/>
              <p14:nvPr/>
            </p14:nvContentPartPr>
            <p14:xfrm>
              <a:off x="6461760" y="2437560"/>
              <a:ext cx="2080080" cy="38880"/>
            </p14:xfrm>
          </p:contentPart>
        </mc:Choice>
        <mc:Fallback xmlns="">
          <p:pic>
            <p:nvPicPr>
              <p:cNvPr id="9" name="Håndskrift 8">
                <a:extLst>
                  <a:ext uri="{FF2B5EF4-FFF2-40B4-BE49-F238E27FC236}">
                    <a16:creationId xmlns:a16="http://schemas.microsoft.com/office/drawing/2014/main" id="{79EE330D-D47D-4490-DE32-255E2B3C976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07760" y="2329920"/>
                <a:ext cx="2187720" cy="254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91336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62258-E9A3-7810-B075-08669F2D9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73E25F9B-E699-680B-874D-F0426339F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79" y="1264925"/>
            <a:ext cx="5421052" cy="3242039"/>
          </a:xfrm>
          <a:prstGeom prst="rect">
            <a:avLst/>
          </a:prstGeom>
        </p:spPr>
      </p:pic>
      <p:sp>
        <p:nvSpPr>
          <p:cNvPr id="60" name="Content Placeholder 1">
            <a:extLst>
              <a:ext uri="{FF2B5EF4-FFF2-40B4-BE49-F238E27FC236}">
                <a16:creationId xmlns:a16="http://schemas.microsoft.com/office/drawing/2014/main" id="{EE5D935D-2C40-7A63-E799-6E069C10DE2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101BE5A-58FB-70E1-0808-ED5E0D73A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Array notation: namespaces</a:t>
            </a:r>
          </a:p>
        </p:txBody>
      </p:sp>
      <p:sp>
        <p:nvSpPr>
          <p:cNvPr id="62" name="Content Placeholder 4">
            <a:extLst>
              <a:ext uri="{FF2B5EF4-FFF2-40B4-BE49-F238E27FC236}">
                <a16:creationId xmlns:a16="http://schemas.microsoft.com/office/drawing/2014/main" id="{1B36FD97-46F8-5278-2A42-75D8ACCE9B7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1D5D2DA7-CD32-9D02-B0AE-40F5655D9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172" y="1863987"/>
            <a:ext cx="2553056" cy="790685"/>
          </a:xfrm>
          <a:prstGeom prst="rect">
            <a:avLst/>
          </a:prstGeom>
          <a:ln w="19050">
            <a:solidFill>
              <a:schemeClr val="accent6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Håndskrift 7">
                <a:extLst>
                  <a:ext uri="{FF2B5EF4-FFF2-40B4-BE49-F238E27FC236}">
                    <a16:creationId xmlns:a16="http://schemas.microsoft.com/office/drawing/2014/main" id="{F1AAF5B4-772B-2575-8EF1-CD3857041732}"/>
                  </a:ext>
                </a:extLst>
              </p14:cNvPr>
              <p14:cNvContentPartPr/>
              <p14:nvPr/>
            </p14:nvContentPartPr>
            <p14:xfrm>
              <a:off x="6400560" y="2072160"/>
              <a:ext cx="151920" cy="16560"/>
            </p14:xfrm>
          </p:contentPart>
        </mc:Choice>
        <mc:Fallback xmlns="">
          <p:pic>
            <p:nvPicPr>
              <p:cNvPr id="8" name="Håndskrift 7">
                <a:extLst>
                  <a:ext uri="{FF2B5EF4-FFF2-40B4-BE49-F238E27FC236}">
                    <a16:creationId xmlns:a16="http://schemas.microsoft.com/office/drawing/2014/main" id="{F1AAF5B4-772B-2575-8EF1-CD385704173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46688" y="1964160"/>
                <a:ext cx="259306" cy="23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Håndskrift 8">
                <a:extLst>
                  <a:ext uri="{FF2B5EF4-FFF2-40B4-BE49-F238E27FC236}">
                    <a16:creationId xmlns:a16="http://schemas.microsoft.com/office/drawing/2014/main" id="{AF0EA739-6413-19A2-9240-AC4BB40908AB}"/>
                  </a:ext>
                </a:extLst>
              </p14:cNvPr>
              <p14:cNvContentPartPr/>
              <p14:nvPr/>
            </p14:nvContentPartPr>
            <p14:xfrm>
              <a:off x="6461760" y="2437560"/>
              <a:ext cx="2080080" cy="38880"/>
            </p14:xfrm>
          </p:contentPart>
        </mc:Choice>
        <mc:Fallback xmlns="">
          <p:pic>
            <p:nvPicPr>
              <p:cNvPr id="9" name="Håndskrift 8">
                <a:extLst>
                  <a:ext uri="{FF2B5EF4-FFF2-40B4-BE49-F238E27FC236}">
                    <a16:creationId xmlns:a16="http://schemas.microsoft.com/office/drawing/2014/main" id="{AF0EA739-6413-19A2-9240-AC4BB40908A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07760" y="2329560"/>
                <a:ext cx="2187720" cy="254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0752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8A675-C172-5D37-8F0C-E1B9A60E3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53B25B4-E3EC-62A1-06D3-F69818FAE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720093" cy="3242040"/>
          </a:xfrm>
        </p:spPr>
        <p:txBody>
          <a:bodyPr>
            <a:normAutofit/>
          </a:bodyPr>
          <a:lstStyle/>
          <a:p>
            <a:r>
              <a:rPr lang="en-US" noProof="0" dirty="0"/>
              <a:t>System functions which make it possible to set and get values of variables by name</a:t>
            </a:r>
          </a:p>
          <a:p>
            <a:pPr lvl="1"/>
            <a:r>
              <a:rPr lang="en-US" noProof="0" dirty="0"/>
              <a:t>Without the use of </a:t>
            </a:r>
            <a:r>
              <a:rPr lang="en-US" noProof="0" dirty="0">
                <a:latin typeface="APL385 Unicode" panose="020B0709000202000203" pitchFamily="49" charset="0"/>
              </a:rPr>
              <a:t>⍎</a:t>
            </a:r>
            <a:r>
              <a:rPr lang="en-US" noProof="0" dirty="0"/>
              <a:t> which can be dangerous</a:t>
            </a:r>
          </a:p>
          <a:p>
            <a:pPr lvl="1"/>
            <a:r>
              <a:rPr lang="en-US" noProof="0" dirty="0"/>
              <a:t>With the possibility of providing a default value</a:t>
            </a:r>
          </a:p>
          <a:p>
            <a:pPr lvl="1"/>
            <a:r>
              <a:rPr lang="en-US" noProof="0" dirty="0"/>
              <a:t>In a number of namespaces at once</a:t>
            </a:r>
          </a:p>
          <a:p>
            <a:pPr lvl="1"/>
            <a:r>
              <a:rPr lang="en-US" noProof="0" dirty="0"/>
              <a:t>Very useful for looking up data in external data sources where some data is missing, such as JSON from a web API</a:t>
            </a:r>
          </a:p>
          <a:p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3F17C54-9466-9BDA-74C1-6DB9ADE0C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046336" cy="685535"/>
          </a:xfrm>
        </p:spPr>
        <p:txBody>
          <a:bodyPr/>
          <a:lstStyle/>
          <a:p>
            <a:r>
              <a:rPr lang="en-US" noProof="0" dirty="0"/>
              <a:t>Version 20.0: </a:t>
            </a:r>
            <a:r>
              <a:rPr lang="en-US" noProof="0" dirty="0">
                <a:latin typeface="APL385 Unicode" panose="020B0709000202000203" pitchFamily="49" charset="0"/>
              </a:rPr>
              <a:t>⎕VGET</a:t>
            </a:r>
            <a:r>
              <a:rPr lang="en-US" noProof="0" dirty="0"/>
              <a:t> and </a:t>
            </a:r>
            <a:r>
              <a:rPr lang="en-US" noProof="0" dirty="0">
                <a:latin typeface="APL333" panose="020B0700000202000203" pitchFamily="34" charset="0"/>
              </a:rPr>
              <a:t>⎕VSET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D94B9B82-3EA4-D987-3F81-D93ED68D603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9361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734822-1E84-5F2F-4744-99FE7A6E9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686999" cy="3242040"/>
          </a:xfrm>
        </p:spPr>
        <p:txBody>
          <a:bodyPr>
            <a:normAutofit/>
          </a:bodyPr>
          <a:lstStyle/>
          <a:p>
            <a:r>
              <a:rPr lang="en-US" noProof="0" dirty="0"/>
              <a:t>A quick look at Dyalog version 20.0</a:t>
            </a:r>
          </a:p>
          <a:p>
            <a:r>
              <a:rPr lang="en-US" noProof="0" dirty="0"/>
              <a:t>Overview of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</a:p>
          <a:p>
            <a:pPr lvl="1"/>
            <a:r>
              <a:rPr lang="en-US" noProof="0" dirty="0"/>
              <a:t>"An improved version of </a:t>
            </a:r>
            <a:r>
              <a:rPr lang="en-US" noProof="0" dirty="0">
                <a:latin typeface="APL385 Unicode" panose="020B0709000202000203" pitchFamily="49" charset="0"/>
              </a:rPr>
              <a:t>⎕SH</a:t>
            </a:r>
            <a:r>
              <a:rPr lang="en-US" noProof="0" dirty="0"/>
              <a:t>/</a:t>
            </a:r>
            <a:r>
              <a:rPr lang="en-US" noProof="0" dirty="0">
                <a:latin typeface="APL385 Unicode" panose="020B0709000202000203" pitchFamily="49" charset="0"/>
              </a:rPr>
              <a:t>⎕CMD</a:t>
            </a:r>
            <a:r>
              <a:rPr lang="en-US" noProof="0" dirty="0">
                <a:latin typeface="+mn-lt"/>
              </a:rPr>
              <a:t>, with more control over a lot of things</a:t>
            </a:r>
            <a:r>
              <a:rPr lang="en-US" noProof="0" dirty="0">
                <a:latin typeface="APL385 Unicode" panose="020B0709000202000203" pitchFamily="49" charset="0"/>
              </a:rPr>
              <a:t>"</a:t>
            </a:r>
          </a:p>
          <a:p>
            <a:pPr lvl="1"/>
            <a:r>
              <a:rPr lang="en-US" noProof="0" dirty="0"/>
              <a:t>This part is a re-run of a presentation done at Dyalog'24</a:t>
            </a:r>
          </a:p>
          <a:p>
            <a:pPr lvl="1"/>
            <a:r>
              <a:rPr lang="en-US" noProof="0" dirty="0"/>
              <a:t>The recording exists online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AFF71D3-B65B-882E-5875-B041C9F07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Introduction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1FBA0631-5920-9ED0-7792-247646FA85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1112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3D978-CEB4-2553-AF9B-AE40DC3B6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BA271B29-4545-F5FF-FABA-4A897EFCB2C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18C71A45-06BD-01E6-E597-E48CB86B6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1317123"/>
            <a:ext cx="6092513" cy="3137644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0DDF5FD3-9059-5067-1114-12929E513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340024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</a:t>
            </a:r>
            <a:r>
              <a:rPr lang="en-US" noProof="0" dirty="0">
                <a:latin typeface="APL385 Unicode" panose="020B0709000202000203" pitchFamily="49" charset="0"/>
              </a:rPr>
              <a:t>⎕VGET</a:t>
            </a:r>
            <a:r>
              <a:rPr lang="en-US" noProof="0" dirty="0"/>
              <a:t> and </a:t>
            </a:r>
            <a:r>
              <a:rPr lang="en-US" noProof="0" dirty="0">
                <a:latin typeface="APL385 Unicode" panose="020B0709000202000203" pitchFamily="49" charset="0"/>
              </a:rPr>
              <a:t>⎕VSET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EAF71968-BA6A-6AD4-6A3B-A76F8A1F27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06868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99F1C-A75F-DC6D-8788-8A9BD4393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0BE80C8A-CB01-1040-010C-E0AA97FFCA4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D4DC7C9E-3713-C697-CD0E-530D3D03A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1408511"/>
            <a:ext cx="6092513" cy="2954868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F77CC467-17BC-C416-94D5-A98BF5D0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53305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</a:t>
            </a:r>
            <a:r>
              <a:rPr lang="en-US" noProof="0" dirty="0">
                <a:latin typeface="APL385 Unicode" panose="020B0709000202000203" pitchFamily="49" charset="0"/>
              </a:rPr>
              <a:t>⎕VGET</a:t>
            </a:r>
            <a:r>
              <a:rPr lang="en-US" noProof="0" dirty="0"/>
              <a:t> and </a:t>
            </a:r>
            <a:r>
              <a:rPr lang="en-US" noProof="0" dirty="0">
                <a:latin typeface="APL385 Unicode" panose="020B0709000202000203" pitchFamily="49" charset="0"/>
              </a:rPr>
              <a:t>⎕VSET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E39DABAA-21FB-2556-F287-591C764F84E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8794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A9D02-8B6D-E796-9281-14E2244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B86B46E5-EBE5-A10B-CDB3-4EE5E0D866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94F999-A6EA-0D9C-15CF-989CB83C4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The rest of the presentation </a:t>
            </a:r>
            <a:r>
              <a:rPr lang="en-US" noProof="0" dirty="0">
                <a:sym typeface="Wingdings" panose="05000000000000000000" pitchFamily="2" charset="2"/>
              </a:rPr>
              <a:t></a:t>
            </a:r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C4D16EE-16FE-6E09-9228-0F5B5C4A2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046336" cy="685535"/>
          </a:xfrm>
        </p:spPr>
        <p:txBody>
          <a:bodyPr/>
          <a:lstStyle/>
          <a:p>
            <a:r>
              <a:rPr lang="en-US" noProof="0" dirty="0"/>
              <a:t>Version 20.0: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A7220926-D85B-45CB-F51D-61CD2DF3F4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413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95848B-C72C-A3F9-8A34-F9EC5AF9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610918"/>
          </a:xfrm>
        </p:spPr>
        <p:txBody>
          <a:bodyPr>
            <a:normAutofit/>
          </a:bodyPr>
          <a:lstStyle/>
          <a:p>
            <a:r>
              <a:rPr lang="en-US" noProof="0" dirty="0"/>
              <a:t>Short version: </a:t>
            </a:r>
            <a:r>
              <a:rPr lang="en-US" noProof="0" dirty="0">
                <a:latin typeface="APL385 Unicode" panose="020B0709000202000203" pitchFamily="49" charset="0"/>
              </a:rPr>
              <a:t>⎕SH</a:t>
            </a:r>
            <a:r>
              <a:rPr lang="en-US" noProof="0" dirty="0"/>
              <a:t> makes too many choices for us</a:t>
            </a:r>
          </a:p>
          <a:p>
            <a:pPr lvl="1"/>
            <a:r>
              <a:rPr lang="en-US" noProof="0" dirty="0"/>
              <a:t>If we disagree, there is no way to change them</a:t>
            </a:r>
          </a:p>
          <a:p>
            <a:r>
              <a:rPr lang="en-US" noProof="0" dirty="0"/>
              <a:t>Examples:</a:t>
            </a:r>
          </a:p>
          <a:p>
            <a:pPr lvl="1"/>
            <a:r>
              <a:rPr lang="en-US" noProof="0" dirty="0"/>
              <a:t>Always picks up standard output as lines of text with specific encoding</a:t>
            </a:r>
          </a:p>
          <a:p>
            <a:pPr lvl="1"/>
            <a:r>
              <a:rPr lang="en-US" noProof="0" dirty="0"/>
              <a:t>Assumes non-zero exit codes are always bad</a:t>
            </a:r>
          </a:p>
          <a:p>
            <a:pPr lvl="1"/>
            <a:r>
              <a:rPr lang="en-US" noProof="0" dirty="0"/>
              <a:t>Blocks all other thread while it waits</a:t>
            </a:r>
          </a:p>
          <a:p>
            <a:r>
              <a:rPr lang="en-US" noProof="0" dirty="0"/>
              <a:t>Difficult to extend </a:t>
            </a:r>
            <a:r>
              <a:rPr lang="en-US" noProof="0" dirty="0">
                <a:latin typeface="APL385 Unicode" panose="020B0709000202000203" pitchFamily="49" charset="0"/>
              </a:rPr>
              <a:t>⎕SH</a:t>
            </a:r>
            <a:r>
              <a:rPr lang="en-US" noProof="0" dirty="0"/>
              <a:t> enough, without breaking changes</a:t>
            </a:r>
          </a:p>
          <a:p>
            <a:pPr lvl="1"/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0F113E4-6D79-7721-F172-276D3B7D3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613052" cy="685535"/>
          </a:xfrm>
        </p:spPr>
        <p:txBody>
          <a:bodyPr/>
          <a:lstStyle/>
          <a:p>
            <a:r>
              <a:rPr lang="en-US" sz="3200" noProof="0" dirty="0"/>
              <a:t>Why provide an alternative to </a:t>
            </a:r>
            <a:r>
              <a:rPr lang="en-US" sz="3200" noProof="0" dirty="0">
                <a:latin typeface="APL333" panose="020B0700000202000203" pitchFamily="34" charset="0"/>
              </a:rPr>
              <a:t>⎕SH</a:t>
            </a:r>
            <a:r>
              <a:rPr lang="en-US" sz="3200" noProof="0" dirty="0"/>
              <a:t>?</a:t>
            </a:r>
            <a:endParaRPr lang="en-US" sz="3200" noProof="0" dirty="0">
              <a:latin typeface="APL333" panose="020B0700000202000203" pitchFamily="34" charset="0"/>
            </a:endParaRP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FF5806EA-03E8-7F69-2639-FBCD3D6B6D7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2755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FE29531-8857-FBF7-E0A4-6FB5EED44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494241" cy="3242040"/>
          </a:xfrm>
        </p:spPr>
        <p:txBody>
          <a:bodyPr>
            <a:normAutofit lnSpcReduction="10000"/>
          </a:bodyPr>
          <a:lstStyle/>
          <a:p>
            <a:r>
              <a:rPr lang="en-US" noProof="0" dirty="0"/>
              <a:t>Monadic system function </a:t>
            </a:r>
            <a:r>
              <a:rPr lang="en-US" noProof="0" dirty="0">
                <a:latin typeface="APL385 Unicode" panose="020B0709000202000203" pitchFamily="49" charset="0"/>
              </a:rPr>
              <a:t>R←⎕SHELL cmd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'Command arg1 arg2'</a:t>
            </a:r>
            <a:r>
              <a:rPr lang="en-US" noProof="0" dirty="0"/>
              <a:t> - run via system shell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'Command' 'arg1' 'arg2'</a:t>
            </a:r>
            <a:r>
              <a:rPr lang="en-US" noProof="0" dirty="0">
                <a:latin typeface="+mn-lt"/>
              </a:rPr>
              <a:t> - execute command directly</a:t>
            </a:r>
          </a:p>
          <a:p>
            <a:r>
              <a:rPr lang="en-US" noProof="0" dirty="0">
                <a:latin typeface="+mn-lt"/>
              </a:rPr>
              <a:t>Supports many variant options to change the defaults</a:t>
            </a:r>
          </a:p>
          <a:p>
            <a:r>
              <a:rPr lang="en-US" noProof="0" dirty="0">
                <a:latin typeface="+mn-lt"/>
              </a:rPr>
              <a:t>Result is a five-element nested vector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(StreamData StreamIds ExitCode ExitReason Pid)</a:t>
            </a:r>
          </a:p>
          <a:p>
            <a:pPr lvl="1"/>
            <a:r>
              <a:rPr lang="en-US" noProof="0" dirty="0">
                <a:latin typeface="+mn-lt"/>
              </a:rPr>
              <a:t>More complicated, but </a:t>
            </a:r>
            <a:r>
              <a:rPr lang="en-US" noProof="0" dirty="0">
                <a:latin typeface="APL385 Unicode" panose="020B0709000202000203" pitchFamily="49" charset="0"/>
              </a:rPr>
              <a:t>⊃⊃⎕SHELL</a:t>
            </a:r>
            <a:r>
              <a:rPr lang="en-US" noProof="0" dirty="0">
                <a:latin typeface="+mn-lt"/>
              </a:rPr>
              <a:t> is almost equivalent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CA74B5B-97C5-3DF7-1CE4-E0F177F14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33" panose="020B0700000202000203" pitchFamily="34" charset="0"/>
              </a:rPr>
              <a:t>⎕SHELL</a:t>
            </a:r>
            <a:r>
              <a:rPr lang="en-US" noProof="0" dirty="0"/>
              <a:t> overview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11DECF64-7658-3898-14B5-2984A35FE77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149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053ED8E-1D86-3CF2-F831-06E97CEB2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733976" cy="3467713"/>
          </a:xfrm>
        </p:spPr>
        <p:txBody>
          <a:bodyPr>
            <a:normAutofit/>
          </a:bodyPr>
          <a:lstStyle/>
          <a:p>
            <a:r>
              <a:rPr lang="en-US" noProof="0" dirty="0">
                <a:latin typeface="APL385 Unicode" panose="020B0709000202000203" pitchFamily="49" charset="0"/>
              </a:rPr>
              <a:t>StreamData</a:t>
            </a:r>
            <a:r>
              <a:rPr lang="en-US" noProof="0" dirty="0"/>
              <a:t> and </a:t>
            </a:r>
            <a:r>
              <a:rPr lang="en-US" noProof="0" dirty="0">
                <a:latin typeface="APL385 Unicode" panose="020B0709000202000203" pitchFamily="49" charset="0"/>
              </a:rPr>
              <a:t>StreamIds</a:t>
            </a:r>
          </a:p>
          <a:p>
            <a:pPr lvl="1"/>
            <a:r>
              <a:rPr lang="en-US" noProof="0" dirty="0"/>
              <a:t>Vectors of the same length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 can collect output from different "streams"</a:t>
            </a:r>
          </a:p>
          <a:p>
            <a:pPr lvl="1"/>
            <a:r>
              <a:rPr lang="en-US" noProof="0" dirty="0"/>
              <a:t>Controllable via variant options</a:t>
            </a:r>
          </a:p>
          <a:p>
            <a:r>
              <a:rPr lang="en-US" noProof="0" dirty="0"/>
              <a:t>Each collected stream has its number in </a:t>
            </a:r>
            <a:r>
              <a:rPr lang="en-US" noProof="0" dirty="0">
                <a:latin typeface="APL385 Unicode" panose="020B0709000202000203" pitchFamily="49" charset="0"/>
              </a:rPr>
              <a:t>StreamIds</a:t>
            </a:r>
          </a:p>
          <a:p>
            <a:r>
              <a:rPr lang="en-US" noProof="0" dirty="0"/>
              <a:t>Data at the corresponding position of </a:t>
            </a:r>
            <a:r>
              <a:rPr lang="en-US" noProof="0" dirty="0">
                <a:latin typeface="APL385 Unicode" panose="020B0709000202000203" pitchFamily="49" charset="0"/>
              </a:rPr>
              <a:t>StreamData</a:t>
            </a:r>
          </a:p>
          <a:p>
            <a:pPr lvl="1"/>
            <a:r>
              <a:rPr lang="en-US" noProof="0" dirty="0"/>
              <a:t>Default is to redirect stderr (2) to stdout (1), and collect stdout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9359B8B-8563-1795-6DDB-EFEE9D9C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 look at the result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B0F76243-13C9-DE2F-6D16-3886ADAD64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750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053ED8E-1D86-3CF2-F831-06E97CEB2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414073" cy="3442999"/>
          </a:xfrm>
        </p:spPr>
        <p:txBody>
          <a:bodyPr>
            <a:normAutofit/>
          </a:bodyPr>
          <a:lstStyle/>
          <a:p>
            <a:r>
              <a:rPr lang="en-US" noProof="0" dirty="0">
                <a:latin typeface="APL385 Unicode" panose="020B0709000202000203" pitchFamily="49" charset="0"/>
              </a:rPr>
              <a:t>ExitCode</a:t>
            </a:r>
            <a:r>
              <a:rPr lang="en-US" noProof="0" dirty="0"/>
              <a:t> and </a:t>
            </a:r>
            <a:r>
              <a:rPr lang="en-US" noProof="0" dirty="0">
                <a:latin typeface="APL385 Unicode" panose="020B0709000202000203" pitchFamily="49" charset="0"/>
              </a:rPr>
              <a:t>ExitReason</a:t>
            </a:r>
          </a:p>
          <a:p>
            <a:pPr lvl="1"/>
            <a:r>
              <a:rPr lang="en-US" noProof="0" dirty="0"/>
              <a:t>Integers that tells us why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 stopped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ExitReason</a:t>
            </a:r>
            <a:r>
              <a:rPr lang="en-US" noProof="0" dirty="0"/>
              <a:t>s:</a:t>
            </a:r>
          </a:p>
          <a:p>
            <a:pPr lvl="1"/>
            <a:r>
              <a:rPr lang="en-US" noProof="0" dirty="0"/>
              <a:t>0: normal exit. </a:t>
            </a:r>
            <a:r>
              <a:rPr lang="en-US" noProof="0" dirty="0">
                <a:latin typeface="APL385 Unicode" panose="020B0709000202000203" pitchFamily="49" charset="0"/>
              </a:rPr>
              <a:t>ExitCode</a:t>
            </a:r>
            <a:r>
              <a:rPr lang="en-US" noProof="0" dirty="0"/>
              <a:t> is the exit code</a:t>
            </a:r>
          </a:p>
          <a:p>
            <a:pPr lvl="1"/>
            <a:r>
              <a:rPr lang="en-US" noProof="0" dirty="0"/>
              <a:t>1: terminated by signal. </a:t>
            </a:r>
            <a:r>
              <a:rPr lang="en-US" noProof="0" dirty="0">
                <a:latin typeface="APL385 Unicode" panose="020B0709000202000203" pitchFamily="49" charset="0"/>
              </a:rPr>
              <a:t>ExitCode</a:t>
            </a:r>
            <a:r>
              <a:rPr lang="en-US" noProof="0" dirty="0"/>
              <a:t> is the negated signal number</a:t>
            </a:r>
          </a:p>
          <a:p>
            <a:pPr lvl="1"/>
            <a:r>
              <a:rPr lang="en-US" noProof="0" dirty="0"/>
              <a:t>2: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 timed out. </a:t>
            </a:r>
            <a:r>
              <a:rPr lang="en-US" noProof="0" dirty="0">
                <a:latin typeface="APL385 Unicode" panose="020B0709000202000203" pitchFamily="49" charset="0"/>
              </a:rPr>
              <a:t>ExitCode</a:t>
            </a:r>
            <a:r>
              <a:rPr lang="en-US" noProof="0" dirty="0"/>
              <a:t> is always </a:t>
            </a:r>
            <a:r>
              <a:rPr lang="en-US" noProof="0" dirty="0">
                <a:latin typeface="APL385 Unicode" panose="020B0709000202000203" pitchFamily="49" charset="0"/>
              </a:rPr>
              <a:t>¯1006</a:t>
            </a:r>
          </a:p>
          <a:p>
            <a:pPr lvl="1"/>
            <a:r>
              <a:rPr lang="en-US" noProof="0" dirty="0"/>
              <a:t>3: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 interrupted. </a:t>
            </a:r>
            <a:r>
              <a:rPr lang="en-US" noProof="0" dirty="0">
                <a:latin typeface="APL385 Unicode" panose="020B0709000202000203" pitchFamily="49" charset="0"/>
              </a:rPr>
              <a:t>Exitcode</a:t>
            </a:r>
            <a:r>
              <a:rPr lang="en-US" noProof="0" dirty="0"/>
              <a:t> is always </a:t>
            </a:r>
            <a:r>
              <a:rPr lang="en-US" noProof="0" dirty="0">
                <a:latin typeface="APL385 Unicode" panose="020B0709000202000203" pitchFamily="49" charset="0"/>
              </a:rPr>
              <a:t>¯1002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9359B8B-8563-1795-6DDB-EFEE9D9C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 look at the result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B0F76243-13C9-DE2F-6D16-3886ADAD64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4302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053ED8E-1D86-3CF2-F831-06E97CEB2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03781" cy="3242040"/>
          </a:xfrm>
        </p:spPr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Pid</a:t>
            </a:r>
          </a:p>
          <a:p>
            <a:pPr lvl="1"/>
            <a:r>
              <a:rPr lang="en-US" noProof="0" dirty="0"/>
              <a:t>Process ID if the child process is still running</a:t>
            </a:r>
          </a:p>
          <a:p>
            <a:r>
              <a:rPr lang="en-US" noProof="0" dirty="0"/>
              <a:t>This is only relevant when </a:t>
            </a:r>
            <a:r>
              <a:rPr lang="en-US" noProof="0" dirty="0">
                <a:latin typeface="APL385 Unicode" panose="020B0709000202000203" pitchFamily="49" charset="0"/>
              </a:rPr>
              <a:t>ExitReason</a:t>
            </a:r>
            <a:r>
              <a:rPr lang="en-US" noProof="0" dirty="0"/>
              <a:t> is 2 or 3</a:t>
            </a:r>
          </a:p>
          <a:p>
            <a:r>
              <a:rPr lang="en-US" noProof="0" dirty="0"/>
              <a:t>Additional cleanup might be required to get rid of the process</a:t>
            </a:r>
          </a:p>
          <a:p>
            <a:pPr lvl="1"/>
            <a:r>
              <a:rPr lang="en-US" noProof="0" dirty="0"/>
              <a:t>Some I-beams will be provided to help with that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9359B8B-8563-1795-6DDB-EFEE9D9C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 look at the result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B0F76243-13C9-DE2F-6D16-3886ADAD64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1654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515E1F44-6148-5960-F88C-ECD90C45C52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09F7154-1000-0A0B-561C-D160F620E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Let’s have a quick look in the session</a:t>
            </a:r>
          </a:p>
          <a:p>
            <a:r>
              <a:rPr lang="en-US" noProof="0" dirty="0"/>
              <a:t>(Screenshots of the demo)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B7E933B-AA95-38B9-B841-5B89F4616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Demo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8ACF90A1-DBEE-DE6E-9373-63A6BFD092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0374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">
            <a:extLst>
              <a:ext uri="{FF2B5EF4-FFF2-40B4-BE49-F238E27FC236}">
                <a16:creationId xmlns:a16="http://schemas.microsoft.com/office/drawing/2014/main" id="{B2BD73FF-3FC3-FE12-04E4-691D4B5A5AC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95070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2A82AEED-6E71-DDA3-8B83-6E2CCF540D1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A4B1A1A-4E0A-61D5-4C97-3C31F216E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092513" cy="3519023"/>
          </a:xfrm>
        </p:spPr>
        <p:txBody>
          <a:bodyPr>
            <a:normAutofit fontScale="92500" lnSpcReduction="10000"/>
          </a:bodyPr>
          <a:lstStyle/>
          <a:p>
            <a:r>
              <a:rPr lang="en-US" noProof="0" dirty="0"/>
              <a:t>Expected to be released later this year</a:t>
            </a:r>
          </a:p>
          <a:p>
            <a:r>
              <a:rPr lang="en-US" noProof="0" dirty="0"/>
              <a:t>Contains a handful of new features</a:t>
            </a:r>
          </a:p>
          <a:p>
            <a:pPr lvl="1"/>
            <a:r>
              <a:rPr lang="en-US" noProof="0" dirty="0"/>
              <a:t>Inline tracing</a:t>
            </a:r>
          </a:p>
          <a:p>
            <a:pPr lvl="1"/>
            <a:r>
              <a:rPr lang="en-US" noProof="0" dirty="0"/>
              <a:t>Behind operator </a:t>
            </a:r>
            <a:r>
              <a:rPr lang="en-US" noProof="0" dirty="0">
                <a:latin typeface="APL385 Unicode" panose="020B0709000202000203" pitchFamily="49" charset="0"/>
              </a:rPr>
              <a:t>⍛</a:t>
            </a:r>
          </a:p>
          <a:p>
            <a:pPr lvl="1"/>
            <a:r>
              <a:rPr lang="en-US" noProof="0" dirty="0">
                <a:latin typeface="+mn-lt"/>
              </a:rPr>
              <a:t>Array notation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⎕VGET</a:t>
            </a:r>
            <a:r>
              <a:rPr lang="en-US" noProof="0" dirty="0">
                <a:latin typeface="+mn-lt"/>
              </a:rPr>
              <a:t> and </a:t>
            </a:r>
            <a:r>
              <a:rPr lang="en-US" noProof="0" dirty="0">
                <a:latin typeface="APL385 Unicode" panose="020B0709000202000203" pitchFamily="49" charset="0"/>
              </a:rPr>
              <a:t>⎕VSET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⎕SHELL</a:t>
            </a:r>
          </a:p>
          <a:p>
            <a:pPr lvl="1"/>
            <a:r>
              <a:rPr lang="en-US" noProof="0" dirty="0">
                <a:latin typeface="+mn-lt"/>
              </a:rPr>
              <a:t>(the list is not complete)</a:t>
            </a:r>
          </a:p>
          <a:p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CA24813-DBDA-FA19-4583-A446B25DB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Dyalog Version 20.0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E6934A22-D87B-684B-12E1-AAC3506062A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6815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display/skærm/fremvisning&#10;&#10;Automatisk genereret beskrivelse">
            <a:extLst>
              <a:ext uri="{FF2B5EF4-FFF2-40B4-BE49-F238E27FC236}">
                <a16:creationId xmlns:a16="http://schemas.microsoft.com/office/drawing/2014/main" id="{85DAFC50-0AD7-2BE6-FFB5-EAD718EB5F3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6959871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916F636E-61AC-37D3-C921-C8F690ED4CA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37706089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79043D8F-5C37-6FEB-E9C9-B1BC54641FA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751650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1294A407-D2EE-9479-A019-B6AD63EE832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36862220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10993A00-D482-9321-450E-79EB0E3A979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0285665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157A3495-5A6B-5B84-8DA7-27DDC646160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9209762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5C9D7265-83DE-36CF-B973-9B1D17C545E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7270278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A989C9B5-C999-E8F3-3F9B-6D27EE74583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0690400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14DA6E06-E279-FA3F-66AB-DECC50DDBF0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2467612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B20A5659-78E4-3A2B-E69A-50109F5BB7D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515624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95C452EE-891D-8B61-723D-B2EFC9158E7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BA5D0C5-A0FC-8B90-116C-419C2F989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An extension to the tracer</a:t>
            </a:r>
          </a:p>
          <a:p>
            <a:pPr lvl="1"/>
            <a:r>
              <a:rPr lang="en-US" noProof="0" dirty="0"/>
              <a:t>Possible to step through the execution of individual primitives</a:t>
            </a:r>
          </a:p>
          <a:p>
            <a:pPr lvl="1"/>
            <a:r>
              <a:rPr lang="en-US" noProof="0" dirty="0"/>
              <a:t>Examination of intermediate results</a:t>
            </a:r>
          </a:p>
          <a:p>
            <a:pPr lvl="1"/>
            <a:r>
              <a:rPr lang="en-US" noProof="0" dirty="0"/>
              <a:t>Very helpful when working with tacit code</a:t>
            </a:r>
          </a:p>
          <a:p>
            <a:pPr lvl="1"/>
            <a:r>
              <a:rPr lang="en-US" noProof="0" dirty="0"/>
              <a:t>Ctrl-Alt-Enter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26776AD-1B09-EE2C-75B0-90B4F0F42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Version 20.0: Inline tracing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54EC87DC-D1EA-121B-FB73-739BC0B44DB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0109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371CB381-1186-2712-6DD8-0BA7D719CBA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6236918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CD5875A2-5D29-11C2-C2BA-359AE220493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35421887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DB541DA7-A67D-8143-B7FD-5885618C65E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647093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A373EF53-A944-C8BA-52C4-FC74DF95385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7796487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nummer/tal&#10;&#10;Automatisk genereret beskrivelse">
            <a:extLst>
              <a:ext uri="{FF2B5EF4-FFF2-40B4-BE49-F238E27FC236}">
                <a16:creationId xmlns:a16="http://schemas.microsoft.com/office/drawing/2014/main" id="{55BDA984-A2B2-2FAD-3C84-B7DFDF065AC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5650226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E505D54E-2BA5-5FEC-AF51-E658E521461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31761394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nummer/tal&#10;&#10;Automatisk genereret beskrivelse">
            <a:extLst>
              <a:ext uri="{FF2B5EF4-FFF2-40B4-BE49-F238E27FC236}">
                <a16:creationId xmlns:a16="http://schemas.microsoft.com/office/drawing/2014/main" id="{7EEC6CC5-1979-5CCA-4685-C051F97AF19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41776264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nummer/tal&#10;&#10;Automatisk genereret beskrivelse">
            <a:extLst>
              <a:ext uri="{FF2B5EF4-FFF2-40B4-BE49-F238E27FC236}">
                <a16:creationId xmlns:a16="http://schemas.microsoft.com/office/drawing/2014/main" id="{CD777E49-4517-1AA1-D518-CCB70051E43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3720976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8E3007C8-EE04-7FDA-0370-E1273180615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7652170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B62329F6-EE6D-5313-EA17-B701239AF55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09598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1CC61-625A-E575-FE86-EBF7049D2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5229A78-485E-274E-F2F4-74F295C239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49E58539-F255-245B-55E6-8FF2C1D90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89" y="1264925"/>
            <a:ext cx="4856988" cy="3242040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C7A144D2-B402-1119-C96A-F9011EDB5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Inline tracing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0A05D63D-A80E-0BE5-4B5F-261DE631E3F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83223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3A06E361-0C27-5BFB-548D-283428C322E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0629264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948E4C4D-047C-28BE-FF58-DD7187A9676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2150219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8FD3A6C4-DAFC-DC90-6D3A-A9D7F7051F6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5268697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software&#10;&#10;Automatisk genereret beskrivelse">
            <a:extLst>
              <a:ext uri="{FF2B5EF4-FFF2-40B4-BE49-F238E27FC236}">
                <a16:creationId xmlns:a16="http://schemas.microsoft.com/office/drawing/2014/main" id="{FF242F68-5B7E-C991-E0E2-F42B00C657D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1738689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CFA3A35B-A201-9633-9BDB-5F00577A7B4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36883701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0079CB22-8A65-D217-5EF3-14267D74A88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2429734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Et billede, der indeholder tekst, skærmbillede, display/skærm/fremvisning, Font/skrifttype&#10;&#10;Automatisk genereret beskrivelse">
            <a:extLst>
              <a:ext uri="{FF2B5EF4-FFF2-40B4-BE49-F238E27FC236}">
                <a16:creationId xmlns:a16="http://schemas.microsoft.com/office/drawing/2014/main" id="{CDF4BDE7-A50D-A47C-54FC-5B75B670DA1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7553641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ladsholder til indhold 6" descr="Et billede, der indeholder tekst, skærmbillede, Font/skrifttype, nummer/tal&#10;&#10;Automatisk genereret beskrivelse">
            <a:extLst>
              <a:ext uri="{FF2B5EF4-FFF2-40B4-BE49-F238E27FC236}">
                <a16:creationId xmlns:a16="http://schemas.microsoft.com/office/drawing/2014/main" id="{1CDBA269-E99A-DB66-ADA4-3F6F0218114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01688" y="288139"/>
            <a:ext cx="8251825" cy="4167172"/>
          </a:xfrm>
          <a:noFill/>
        </p:spPr>
      </p:pic>
    </p:spTree>
    <p:extLst>
      <p:ext uri="{BB962C8B-B14F-4D97-AF65-F5344CB8AC3E}">
        <p14:creationId xmlns:p14="http://schemas.microsoft.com/office/powerpoint/2010/main" val="1170303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408767CC-D22D-DC41-878E-65062E9992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D64400B-CF16-5638-DEF8-6124C373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Many variant options</a:t>
            </a:r>
          </a:p>
          <a:p>
            <a:r>
              <a:rPr lang="en-US" noProof="0" dirty="0"/>
              <a:t>Typical usage won’t require much, if any at all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9D1A8E1-8F8E-38AF-ADEA-A788BC6D8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Overview of the variant options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A702E0F5-70A8-1E49-42B9-A94D49821A7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4213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Simply changes the working directory of the child process</a:t>
            </a:r>
          </a:p>
          <a:p>
            <a:r>
              <a:rPr lang="en-US" noProof="0" dirty="0"/>
              <a:t>By default, the same as the interpreter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⍠'WorkingDir' path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800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449C8-CD5E-52C0-08B3-13730E9CE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C8195813-E951-33AB-55A5-083AF5530FF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77469A27-628E-1C9A-10D2-7780C333C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89" y="1264925"/>
            <a:ext cx="4856988" cy="3242040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78DA221E-689E-50F3-E733-A0249E813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Inline tracing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81AF0F9-E3F4-24FD-B3CA-468382CDD87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39552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Every process has a set of environment variables</a:t>
            </a:r>
          </a:p>
          <a:p>
            <a:r>
              <a:rPr lang="en-US" noProof="0" dirty="0"/>
              <a:t>By default, inherits the set from the interpreter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⍠'InheritEnv' bool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403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Allows the user to add/set additional environment variables</a:t>
            </a:r>
          </a:p>
          <a:p>
            <a:pPr lvl="1"/>
            <a:r>
              <a:rPr lang="en-US" noProof="0" dirty="0"/>
              <a:t>Overwrites any inherited values</a:t>
            </a:r>
          </a:p>
          <a:p>
            <a:r>
              <a:rPr lang="en-US" noProof="0" dirty="0"/>
              <a:t>Examples:</a:t>
            </a:r>
          </a:p>
          <a:p>
            <a:pPr lvl="1"/>
            <a:r>
              <a:rPr lang="en-US" noProof="0" dirty="0"/>
              <a:t>Provide configuration options</a:t>
            </a:r>
          </a:p>
          <a:p>
            <a:pPr lvl="1"/>
            <a:r>
              <a:rPr lang="en-US" noProof="0" dirty="0"/>
              <a:t>Set an API key</a:t>
            </a:r>
          </a:p>
          <a:p>
            <a:r>
              <a:rPr lang="en-US" noProof="0" dirty="0"/>
              <a:t>2 column matrix or name-value pairs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⍠'Env' namesAndValues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8336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Makes it possible to use another shell than powershell or /bin/sh</a:t>
            </a:r>
          </a:p>
          <a:p>
            <a:pPr lvl="1"/>
            <a:r>
              <a:rPr lang="en-US" noProof="0" dirty="0"/>
              <a:t>Only relevant when right argument is simple</a:t>
            </a:r>
          </a:p>
          <a:p>
            <a:r>
              <a:rPr lang="en-US" noProof="0" dirty="0"/>
              <a:t>Examples: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'/bin/bash' '-c'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'CMD.EXE' '/C'</a:t>
            </a:r>
          </a:p>
          <a:p>
            <a:pPr marL="457200" lvl="1" indent="0">
              <a:buNone/>
            </a:pPr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⍠'Shell' shellSpec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8071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⎕SH</a:t>
            </a:r>
            <a:r>
              <a:rPr lang="en-US" noProof="0" dirty="0"/>
              <a:t> checks the exit code and produce domain error if non-zero</a:t>
            </a:r>
          </a:p>
          <a:p>
            <a:r>
              <a:rPr lang="en-US" noProof="0" dirty="0"/>
              <a:t>In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 that is optional</a:t>
            </a:r>
          </a:p>
          <a:p>
            <a:pPr lvl="1"/>
            <a:r>
              <a:rPr lang="en-US" noProof="0" dirty="0"/>
              <a:t>Makes it possible to deal with non-zero exits and still get the output produced</a:t>
            </a:r>
          </a:p>
          <a:p>
            <a:pPr lvl="1"/>
            <a:r>
              <a:rPr lang="en-US" noProof="0" dirty="0"/>
              <a:t>Much easier figure out what went wrong when the error messages aren’t lost</a:t>
            </a:r>
          </a:p>
          <a:p>
            <a:pPr marL="457200" lvl="1" indent="0">
              <a:buNone/>
            </a:pPr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⍠'ExitCheck' bool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921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Some programs finish "quickly"</a:t>
            </a:r>
          </a:p>
          <a:p>
            <a:r>
              <a:rPr lang="en-US" noProof="0" dirty="0"/>
              <a:t>Some might hang or take a very long time</a:t>
            </a:r>
          </a:p>
          <a:p>
            <a:r>
              <a:rPr lang="en-US" noProof="0" dirty="0"/>
              <a:t>Set a timeout and cause the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 call to return after a while</a:t>
            </a:r>
          </a:p>
          <a:p>
            <a:pPr lvl="1"/>
            <a:r>
              <a:rPr lang="en-US" noProof="0" dirty="0"/>
              <a:t>No </a:t>
            </a:r>
            <a:r>
              <a:rPr lang="en-US" noProof="0" dirty="0">
                <a:latin typeface="APL385 Unicode" panose="020B0709000202000203" pitchFamily="49" charset="0"/>
              </a:rPr>
              <a:t>TIMEOUT</a:t>
            </a:r>
            <a:r>
              <a:rPr lang="en-US" noProof="0" dirty="0"/>
              <a:t> error</a:t>
            </a:r>
          </a:p>
          <a:p>
            <a:pPr lvl="1"/>
            <a:r>
              <a:rPr lang="en-US" noProof="0" dirty="0"/>
              <a:t>Data collected so far is available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⍠'Timeout' milliseconds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0117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96905" cy="3610918"/>
          </a:xfrm>
        </p:spPr>
        <p:txBody>
          <a:bodyPr>
            <a:normAutofit lnSpcReduction="10000"/>
          </a:bodyPr>
          <a:lstStyle/>
          <a:p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 can stop before the child process</a:t>
            </a:r>
          </a:p>
          <a:p>
            <a:r>
              <a:rPr lang="en-US" noProof="0" dirty="0"/>
              <a:t>Child process potentially still running</a:t>
            </a:r>
          </a:p>
          <a:p>
            <a:r>
              <a:rPr lang="en-US" noProof="0" dirty="0"/>
              <a:t>Requires cleanup</a:t>
            </a:r>
          </a:p>
          <a:p>
            <a:r>
              <a:rPr lang="en-US" noProof="0" dirty="0"/>
              <a:t>Automatically send a signal to the child process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SIGTERM</a:t>
            </a:r>
            <a:r>
              <a:rPr lang="en-US" noProof="0" dirty="0"/>
              <a:t> by default</a:t>
            </a:r>
          </a:p>
          <a:p>
            <a:pPr lvl="1"/>
            <a:r>
              <a:rPr lang="en-US" noProof="0" dirty="0"/>
              <a:t>On windows we don’t have signals, but 9 (</a:t>
            </a:r>
            <a:r>
              <a:rPr lang="en-US" noProof="0" dirty="0">
                <a:latin typeface="APL385 Unicode" panose="020B0709000202000203" pitchFamily="49" charset="0"/>
              </a:rPr>
              <a:t>SIGKILL</a:t>
            </a:r>
            <a:r>
              <a:rPr lang="en-US" noProof="0" dirty="0"/>
              <a:t>) calls </a:t>
            </a:r>
            <a:r>
              <a:rPr lang="en-US" noProof="0" dirty="0">
                <a:latin typeface="APL385 Unicode" panose="020B0709000202000203" pitchFamily="49" charset="0"/>
              </a:rPr>
              <a:t>TerminateProcess</a:t>
            </a:r>
          </a:p>
          <a:p>
            <a:pPr lvl="1"/>
            <a:r>
              <a:rPr lang="en-US" noProof="0" dirty="0"/>
              <a:t>Often the child process dies on own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⍠'Signal' number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7464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DCB18E-AF07-5717-8B2B-36E24B44DE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⎕CMD</a:t>
            </a:r>
            <a:r>
              <a:rPr lang="en-US" noProof="0" dirty="0"/>
              <a:t> on windows supports specifying initial window mode</a:t>
            </a:r>
          </a:p>
          <a:p>
            <a:pPr lvl="1"/>
            <a:r>
              <a:rPr lang="en-US" noProof="0" dirty="0"/>
              <a:t>Hidden, Maximized …</a:t>
            </a:r>
          </a:p>
          <a:p>
            <a:pPr lvl="1"/>
            <a:r>
              <a:rPr lang="en-US" noProof="0" dirty="0"/>
              <a:t>Done via a nested right argument</a:t>
            </a:r>
          </a:p>
          <a:p>
            <a:pPr marL="400050" indent="-342900"/>
            <a:r>
              <a:rPr lang="en-US" noProof="0" dirty="0"/>
              <a:t>Exactly the same thing</a:t>
            </a:r>
          </a:p>
          <a:p>
            <a:pPr marL="800100" lvl="1" indent="-342900"/>
            <a:r>
              <a:rPr lang="en-US" noProof="0" dirty="0"/>
              <a:t>Variant option because right argument means something else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⍠'Window' mode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2488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98173" cy="3242040"/>
          </a:xfrm>
        </p:spPr>
        <p:txBody>
          <a:bodyPr/>
          <a:lstStyle/>
          <a:p>
            <a:r>
              <a:rPr lang="en-US" noProof="0" dirty="0"/>
              <a:t>Which output streams to collect, and what to do with the data</a:t>
            </a:r>
          </a:p>
          <a:p>
            <a:r>
              <a:rPr lang="en-US" noProof="0" dirty="0"/>
              <a:t>Default is to collect stdout as text, and redirect stderr to stdout</a:t>
            </a:r>
          </a:p>
          <a:p>
            <a:r>
              <a:rPr lang="en-US" noProof="0" dirty="0"/>
              <a:t>2-column matrix or vector of streamId-target pairs</a:t>
            </a:r>
          </a:p>
          <a:p>
            <a:r>
              <a:rPr lang="en-US" noProof="0" dirty="0"/>
              <a:t>Quite a few possible targets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⍠'Output' redirections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12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105973" cy="3242040"/>
          </a:xfrm>
        </p:spPr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('Stream' StreamNum)</a:t>
            </a:r>
            <a:r>
              <a:rPr lang="en-US" noProof="0" dirty="0"/>
              <a:t> or just </a:t>
            </a:r>
            <a:r>
              <a:rPr lang="en-US" noProof="0" dirty="0">
                <a:latin typeface="APL385 Unicode" panose="020B0709000202000203" pitchFamily="49" charset="0"/>
              </a:rPr>
              <a:t>StreamNum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('File' TieNum)</a:t>
            </a:r>
            <a:r>
              <a:rPr lang="en-US" noProof="0" dirty="0"/>
              <a:t> or just </a:t>
            </a:r>
            <a:r>
              <a:rPr lang="en-US" noProof="0" dirty="0">
                <a:latin typeface="APL385 Unicode" panose="020B0709000202000203" pitchFamily="49" charset="0"/>
              </a:rPr>
              <a:t>TieNum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('File' FilePath)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('Array' DataType)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('Array' TextEncoding)</a:t>
            </a:r>
            <a:r>
              <a:rPr lang="en-US" noProof="0" dirty="0"/>
              <a:t> or just </a:t>
            </a:r>
            <a:r>
              <a:rPr lang="en-US" noProof="0" dirty="0">
                <a:latin typeface="APL385 Unicode" panose="020B0709000202000203" pitchFamily="49" charset="0"/>
              </a:rPr>
              <a:t>'Array'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'Null'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⍠'Output' redirections</a:t>
            </a:r>
            <a:endParaRPr lang="en-US" noProof="0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631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90273" cy="3242040"/>
          </a:xfrm>
        </p:spPr>
        <p:txBody>
          <a:bodyPr>
            <a:normAutofit/>
          </a:bodyPr>
          <a:lstStyle/>
          <a:p>
            <a:r>
              <a:rPr lang="en-US" noProof="0" dirty="0">
                <a:latin typeface="APL385 Unicode" panose="020B0709000202000203" pitchFamily="49" charset="0"/>
              </a:rPr>
              <a:t>('Callback' Fn EncodingOrType)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('Callback' Fn)</a:t>
            </a:r>
          </a:p>
          <a:p>
            <a:pPr lvl="1"/>
            <a:r>
              <a:rPr lang="en-US" noProof="0" dirty="0"/>
              <a:t>Whenever data is produced, run a callback function to deal with it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Fn</a:t>
            </a:r>
            <a:r>
              <a:rPr lang="en-US" noProof="0" dirty="0"/>
              <a:t> is name of function, or </a:t>
            </a:r>
            <a:r>
              <a:rPr lang="en-US" noProof="0" dirty="0">
                <a:latin typeface="APL385 Unicode" panose="020B0709000202000203" pitchFamily="49" charset="0"/>
              </a:rPr>
              <a:t>(FnName LeftArg)</a:t>
            </a:r>
          </a:p>
          <a:p>
            <a:pPr marL="400050" indent="-342900"/>
            <a:r>
              <a:rPr lang="en-US" noProof="0" dirty="0"/>
              <a:t>Callback passed a namespace with information</a:t>
            </a:r>
          </a:p>
          <a:p>
            <a:pPr marL="400050" indent="-342900"/>
            <a:r>
              <a:rPr lang="en-US" noProof="0" dirty="0"/>
              <a:t>Data does not show up in the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 result value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⍠'Output' redirections</a:t>
            </a:r>
            <a:endParaRPr lang="en-US" noProof="0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3507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EA1A7-905E-999A-578C-DFE7F8890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1">
            <a:extLst>
              <a:ext uri="{FF2B5EF4-FFF2-40B4-BE49-F238E27FC236}">
                <a16:creationId xmlns:a16="http://schemas.microsoft.com/office/drawing/2014/main" id="{5741C3B4-203B-35C3-314A-D854B5C45E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A17A7E57-2A9E-5951-13AF-C7D35857C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89" y="1264925"/>
            <a:ext cx="4856988" cy="3242040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547C8CA-BDF0-5AF5-EB10-1F3F6105C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Inline tracing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8274F68-AC91-4893-4FB8-2D54E001FC2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036419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20373" cy="3242040"/>
          </a:xfrm>
        </p:spPr>
        <p:txBody>
          <a:bodyPr/>
          <a:lstStyle/>
          <a:p>
            <a:r>
              <a:rPr lang="en-US" noProof="0" dirty="0"/>
              <a:t>Controls what the child process sees when it tries to read from its input streams</a:t>
            </a:r>
          </a:p>
          <a:p>
            <a:r>
              <a:rPr lang="en-US" noProof="0" dirty="0"/>
              <a:t>By default, only stdin is setup, such that the child process gets no data</a:t>
            </a:r>
          </a:p>
          <a:p>
            <a:r>
              <a:rPr lang="en-US" noProof="0" dirty="0"/>
              <a:t>2-column matrix or vector of streamId-source pairs</a:t>
            </a:r>
          </a:p>
          <a:p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⍠'Input' redirections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9219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20373" cy="3242040"/>
          </a:xfrm>
        </p:spPr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('File' TieNum)</a:t>
            </a:r>
            <a:r>
              <a:rPr lang="en-US" noProof="0" dirty="0"/>
              <a:t> or just </a:t>
            </a:r>
            <a:r>
              <a:rPr lang="en-US" noProof="0" dirty="0">
                <a:latin typeface="APL385 Unicode" panose="020B0709000202000203" pitchFamily="49" charset="0"/>
              </a:rPr>
              <a:t>TieNum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('File' FilePath)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('Array' Data Type)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('Array' TextData Encoding)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('Array' TextData Encoding Newline)</a:t>
            </a:r>
          </a:p>
          <a:p>
            <a:r>
              <a:rPr lang="en-US" noProof="0" dirty="0">
                <a:latin typeface="APL385 Unicode" panose="020B0709000202000203" pitchFamily="49" charset="0"/>
              </a:rPr>
              <a:t>'Null'</a:t>
            </a:r>
          </a:p>
          <a:p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⍠'Input' redirections</a:t>
            </a:r>
            <a:endParaRPr lang="en-US" noProof="0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7776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53773" cy="3751575"/>
          </a:xfrm>
        </p:spPr>
        <p:txBody>
          <a:bodyPr>
            <a:normAutofit/>
          </a:bodyPr>
          <a:lstStyle/>
          <a:p>
            <a:r>
              <a:rPr lang="en-US" noProof="0" dirty="0">
                <a:latin typeface="APL385 Unicode" panose="020B0709000202000203" pitchFamily="49" charset="0"/>
              </a:rPr>
              <a:t>('Token' tokenNumber)</a:t>
            </a:r>
          </a:p>
          <a:p>
            <a:r>
              <a:rPr lang="en-US" noProof="0" dirty="0"/>
              <a:t>All the other sources required all data to be specified before running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</a:p>
          <a:p>
            <a:r>
              <a:rPr lang="en-US" noProof="0" dirty="0"/>
              <a:t>Send additional data: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('Array' …) ⎕TPUT tokenNumber</a:t>
            </a:r>
          </a:p>
          <a:p>
            <a:r>
              <a:rPr lang="en-US" noProof="0" dirty="0"/>
              <a:t>Tell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 that no more data will appear: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⎕TPUT tokenNumber</a:t>
            </a:r>
          </a:p>
          <a:p>
            <a:endParaRPr lang="en-US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latin typeface="APL385 Unicode" panose="020B0709000202000203" pitchFamily="49" charset="0"/>
              </a:rPr>
              <a:t>⍠'Input' redirections</a:t>
            </a:r>
            <a:endParaRPr lang="en-US" noProof="0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855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72F27-A139-1336-CF99-5CA81772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121973" cy="3408676"/>
          </a:xfrm>
        </p:spPr>
        <p:txBody>
          <a:bodyPr>
            <a:normAutofit/>
          </a:bodyPr>
          <a:lstStyle/>
          <a:p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 always sets up redirections for the three standard streams if not explicitly setup</a:t>
            </a:r>
          </a:p>
          <a:p>
            <a:r>
              <a:rPr lang="en-US" noProof="0" dirty="0"/>
              <a:t>Input: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0 'Null'</a:t>
            </a:r>
          </a:p>
          <a:p>
            <a:r>
              <a:rPr lang="en-US" noProof="0" dirty="0"/>
              <a:t>Output: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2 ('Stream' 1)</a:t>
            </a:r>
          </a:p>
          <a:p>
            <a:pPr lvl="1"/>
            <a:r>
              <a:rPr lang="en-US" noProof="0" dirty="0">
                <a:latin typeface="APL385 Unicode" panose="020B0709000202000203" pitchFamily="49" charset="0"/>
              </a:rPr>
              <a:t>1 'Array'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B3A22C0-F402-30BF-BBF7-07566574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Default redirections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2ADB502-7B6D-B465-F69C-61C5865175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77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054F0A64-7A29-740B-50D9-A7529D09093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AF66443-D87C-28E3-1DC8-50B4BAFD5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How to use </a:t>
            </a:r>
            <a:r>
              <a:rPr lang="en-US" noProof="0" dirty="0">
                <a:latin typeface="APL385 Unicode" panose="020B0709000202000203" pitchFamily="49" charset="0"/>
              </a:rPr>
              <a:t>⎕SHELL</a:t>
            </a:r>
            <a:r>
              <a:rPr lang="en-US" noProof="0" dirty="0"/>
              <a:t> to run </a:t>
            </a:r>
            <a:r>
              <a:rPr lang="en-US" noProof="0" dirty="0">
                <a:latin typeface="APL385 Unicode" panose="020B0709000202000203" pitchFamily="49" charset="0"/>
              </a:rPr>
              <a:t>python3</a:t>
            </a:r>
          </a:p>
          <a:p>
            <a:r>
              <a:rPr lang="en-US" noProof="0" dirty="0">
                <a:latin typeface="+mn-lt"/>
              </a:rPr>
              <a:t>Some variant options will be used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80E7F7F-4BE5-750C-3A75-8FEB72253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Demo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5C3CBDC8-03CA-9533-C4BC-03E7341BB2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1142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A66BC3D-CDA8-7F46-808C-4E6FCCBBED8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1478536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ABDC43A3-9DBC-D593-238A-AE893C06E94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6765375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4DAFA72-3CD0-EED8-EF7C-21424BB5311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8799940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6A2DCC5-ED20-9C4B-5910-D25664E932F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67551021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75B6C05E-2ED3-3A0E-45BB-D605BE19ED5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857075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59445-2574-9315-7BF2-DCAE86EC4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1">
            <a:extLst>
              <a:ext uri="{FF2B5EF4-FFF2-40B4-BE49-F238E27FC236}">
                <a16:creationId xmlns:a16="http://schemas.microsoft.com/office/drawing/2014/main" id="{BC0A68CD-4FB4-D6B2-1C9C-02ACF16F163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A8CA07AE-E742-6C01-8606-CF2CE351E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89" y="1264925"/>
            <a:ext cx="4856988" cy="3242040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C6B8B5F4-BFB9-3328-05E2-7B6F9AC9B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Inline tracing</a:t>
            </a:r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AC6B1D2A-9329-F42A-5FE0-FF0694A4B03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77793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09D1CAA-8497-E024-98FB-085AEE3F6A7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4718321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A2A4096D-4E95-947C-B853-FE01ADBAA21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7237115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63CF9C7-4BDF-A7D2-37AE-F4437003BDF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7548793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ladsholder til indhold 12">
            <a:extLst>
              <a:ext uri="{FF2B5EF4-FFF2-40B4-BE49-F238E27FC236}">
                <a16:creationId xmlns:a16="http://schemas.microsoft.com/office/drawing/2014/main" id="{8F45B759-1CC2-2B45-E6DE-772523EE31E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535231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49B02EDF-4ADC-AC45-6EA2-AC960C704E0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21075932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1404CABA-9418-2C69-D4D4-035C3FEB6FB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76620154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F0D560D3-AC8F-6327-329F-F619C076CB8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96041105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B6B17D6-1970-7330-A3B8-89CC66511EA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05992168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9D8E98E3-C018-AC08-55B1-3924586F470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83061577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4A3C4281-B0A1-CC83-EE71-3FBC954A9B4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956610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60431-EB75-2D80-72CE-87D3F3B82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1">
            <a:extLst>
              <a:ext uri="{FF2B5EF4-FFF2-40B4-BE49-F238E27FC236}">
                <a16:creationId xmlns:a16="http://schemas.microsoft.com/office/drawing/2014/main" id="{EEEF5857-65EF-0192-2606-F50CF602736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US" noProof="0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A24FFFE9-A63C-8098-7D10-52D497783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89" y="1264925"/>
            <a:ext cx="4856988" cy="3242040"/>
          </a:xfrm>
          <a:prstGeom prst="rect">
            <a:avLst/>
          </a:prstGeo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8C38E10-47E0-6A51-AC81-6C22590C6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Version 20.0: Inline tracing</a:t>
            </a:r>
          </a:p>
        </p:txBody>
      </p:sp>
      <p:sp>
        <p:nvSpPr>
          <p:cNvPr id="43" name="Content Placeholder 4">
            <a:extLst>
              <a:ext uri="{FF2B5EF4-FFF2-40B4-BE49-F238E27FC236}">
                <a16:creationId xmlns:a16="http://schemas.microsoft.com/office/drawing/2014/main" id="{18FDD061-4D3D-F75F-16AB-37F8C59CD19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584837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0B1E803F-A3F7-E0EC-FCA4-96C4D58CE10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0147720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9F92BBD-D992-39DA-0AE6-01DB616C1C6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13689053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9281BB7-8ADB-53BC-21ED-F42CA702E1D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395342487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56E3DD4-B4FA-1762-8EA1-4C9985D1C92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38025730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7359224E-073D-3149-EBF6-3531AC941F9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520087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2439CA4-0575-E677-CD6E-2F9087B7843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79231933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D724ADA8-061A-DE18-8742-A5687321F20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93250108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68811A20-4BAB-C3CB-A35C-3174F345932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406557569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8555AFE-1E11-3356-72EF-508E8D8F9AB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90738833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B860606D-E825-42CE-5E6D-01F00CAA730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rcRect r="4444" b="-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651694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3906</TotalTime>
  <Words>1365</Words>
  <Application>Microsoft Office PowerPoint</Application>
  <PresentationFormat>Skærmshow (16:9)</PresentationFormat>
  <Paragraphs>202</Paragraphs>
  <Slides>161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161</vt:i4>
      </vt:variant>
    </vt:vector>
  </HeadingPairs>
  <TitlesOfParts>
    <vt:vector size="170" baseType="lpstr">
      <vt:lpstr>Wingdings</vt:lpstr>
      <vt:lpstr>Wingdings 2</vt:lpstr>
      <vt:lpstr>Arial</vt:lpstr>
      <vt:lpstr>APL333</vt:lpstr>
      <vt:lpstr>Calibri</vt:lpstr>
      <vt:lpstr>Sarabun</vt:lpstr>
      <vt:lpstr>Courier New</vt:lpstr>
      <vt:lpstr>APL385 Unicode</vt:lpstr>
      <vt:lpstr>Office Theme</vt:lpstr>
      <vt:lpstr>Dyalog version 20.0 &amp; ⎕SHELL</vt:lpstr>
      <vt:lpstr>Introduction</vt:lpstr>
      <vt:lpstr>Dyalog Version 20.0</vt:lpstr>
      <vt:lpstr>Version 20.0: Inline tracing</vt:lpstr>
      <vt:lpstr>Version 20.0: Inline tracing</vt:lpstr>
      <vt:lpstr>Version 20.0: Inline tracing</vt:lpstr>
      <vt:lpstr>Version 20.0: Inline tracing</vt:lpstr>
      <vt:lpstr>Version 20.0: Inline tracing</vt:lpstr>
      <vt:lpstr>Version 20.0: Inline tracing</vt:lpstr>
      <vt:lpstr>Version 20.0: Inline tracing</vt:lpstr>
      <vt:lpstr>Version 20.0: Behind operator ⍛</vt:lpstr>
      <vt:lpstr>Version 20.0: Array notation</vt:lpstr>
      <vt:lpstr>Version 20.0: Array notation: vectors</vt:lpstr>
      <vt:lpstr>Version 20.0: Array notation: high-rank</vt:lpstr>
      <vt:lpstr>Version 20.0: Array notation: high-rank</vt:lpstr>
      <vt:lpstr>Version 20.0: Array notation: namespaces</vt:lpstr>
      <vt:lpstr>Version 20.0: Array notation: namespaces</vt:lpstr>
      <vt:lpstr>Version 20.0: Array notation: namespaces</vt:lpstr>
      <vt:lpstr>Version 20.0: ⎕VGET and ⎕VSET</vt:lpstr>
      <vt:lpstr>Version 20.0: ⎕VGET and ⎕VSET</vt:lpstr>
      <vt:lpstr>Version 20.0: ⎕VGET and ⎕VSET</vt:lpstr>
      <vt:lpstr>Version 20.0: ⎕SHELL</vt:lpstr>
      <vt:lpstr>Why provide an alternative to ⎕SH?</vt:lpstr>
      <vt:lpstr>⎕SHELL overview</vt:lpstr>
      <vt:lpstr>A look at the result</vt:lpstr>
      <vt:lpstr>A look at the result</vt:lpstr>
      <vt:lpstr>A look at the result</vt:lpstr>
      <vt:lpstr>Demo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Overview of the variant options</vt:lpstr>
      <vt:lpstr>⍠'WorkingDir' path</vt:lpstr>
      <vt:lpstr>⍠'InheritEnv' bool</vt:lpstr>
      <vt:lpstr>⍠'Env' namesAndValues</vt:lpstr>
      <vt:lpstr>⍠'Shell' shellSpec</vt:lpstr>
      <vt:lpstr>⍠'ExitCheck' bool</vt:lpstr>
      <vt:lpstr>⍠'Timeout' milliseconds</vt:lpstr>
      <vt:lpstr>⍠'Signal' number</vt:lpstr>
      <vt:lpstr>⍠'Window' mode</vt:lpstr>
      <vt:lpstr>⍠'Output' redirections</vt:lpstr>
      <vt:lpstr>⍠'Output' redirections</vt:lpstr>
      <vt:lpstr>⍠'Output' redirections</vt:lpstr>
      <vt:lpstr>⍠'Input' redirections</vt:lpstr>
      <vt:lpstr>⍠'Input' redirections</vt:lpstr>
      <vt:lpstr>⍠'Input' redirections</vt:lpstr>
      <vt:lpstr>Default redirections</vt:lpstr>
      <vt:lpstr>Demo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End of demo</vt:lpstr>
      <vt:lpstr>Summary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Peter Mikkelsen</cp:lastModifiedBy>
  <cp:revision>324</cp:revision>
  <dcterms:created xsi:type="dcterms:W3CDTF">2019-07-25T11:46:05Z</dcterms:created>
  <dcterms:modified xsi:type="dcterms:W3CDTF">2025-05-20T07:15:45Z</dcterms:modified>
</cp:coreProperties>
</file>