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72"/>
  </p:notesMasterIdLst>
  <p:handoutMasterIdLst>
    <p:handoutMasterId r:id="rId73"/>
  </p:handoutMasterIdLst>
  <p:sldIdLst>
    <p:sldId id="257" r:id="rId2"/>
    <p:sldId id="289" r:id="rId3"/>
    <p:sldId id="905" r:id="rId4"/>
    <p:sldId id="960" r:id="rId5"/>
    <p:sldId id="903" r:id="rId6"/>
    <p:sldId id="959" r:id="rId7"/>
    <p:sldId id="602" r:id="rId8"/>
    <p:sldId id="909" r:id="rId9"/>
    <p:sldId id="904" r:id="rId10"/>
    <p:sldId id="965" r:id="rId11"/>
    <p:sldId id="964" r:id="rId12"/>
    <p:sldId id="968" r:id="rId13"/>
    <p:sldId id="966" r:id="rId14"/>
    <p:sldId id="961" r:id="rId15"/>
    <p:sldId id="962" r:id="rId16"/>
    <p:sldId id="642" r:id="rId17"/>
    <p:sldId id="970" r:id="rId18"/>
    <p:sldId id="971" r:id="rId19"/>
    <p:sldId id="973" r:id="rId20"/>
    <p:sldId id="972" r:id="rId21"/>
    <p:sldId id="983" r:id="rId22"/>
    <p:sldId id="985" r:id="rId23"/>
    <p:sldId id="986" r:id="rId24"/>
    <p:sldId id="987" r:id="rId25"/>
    <p:sldId id="988" r:id="rId26"/>
    <p:sldId id="984" r:id="rId27"/>
    <p:sldId id="989" r:id="rId28"/>
    <p:sldId id="977" r:id="rId29"/>
    <p:sldId id="978" r:id="rId30"/>
    <p:sldId id="982" r:id="rId31"/>
    <p:sldId id="980" r:id="rId32"/>
    <p:sldId id="981" r:id="rId33"/>
    <p:sldId id="979" r:id="rId34"/>
    <p:sldId id="990" r:id="rId35"/>
    <p:sldId id="975" r:id="rId36"/>
    <p:sldId id="976" r:id="rId37"/>
    <p:sldId id="991" r:id="rId38"/>
    <p:sldId id="932" r:id="rId39"/>
    <p:sldId id="417" r:id="rId40"/>
    <p:sldId id="751" r:id="rId41"/>
    <p:sldId id="830" r:id="rId42"/>
    <p:sldId id="827" r:id="rId43"/>
    <p:sldId id="891" r:id="rId44"/>
    <p:sldId id="947" r:id="rId45"/>
    <p:sldId id="832" r:id="rId46"/>
    <p:sldId id="844" r:id="rId47"/>
    <p:sldId id="938" r:id="rId48"/>
    <p:sldId id="941" r:id="rId49"/>
    <p:sldId id="943" r:id="rId50"/>
    <p:sldId id="317" r:id="rId51"/>
    <p:sldId id="945" r:id="rId52"/>
    <p:sldId id="940" r:id="rId53"/>
    <p:sldId id="842" r:id="rId54"/>
    <p:sldId id="843" r:id="rId55"/>
    <p:sldId id="1002" r:id="rId56"/>
    <p:sldId id="858" r:id="rId57"/>
    <p:sldId id="954" r:id="rId58"/>
    <p:sldId id="1000" r:id="rId59"/>
    <p:sldId id="880" r:id="rId60"/>
    <p:sldId id="1003" r:id="rId61"/>
    <p:sldId id="958" r:id="rId62"/>
    <p:sldId id="957" r:id="rId63"/>
    <p:sldId id="936" r:id="rId64"/>
    <p:sldId id="845" r:id="rId65"/>
    <p:sldId id="953" r:id="rId66"/>
    <p:sldId id="859" r:id="rId67"/>
    <p:sldId id="846" r:id="rId68"/>
    <p:sldId id="854" r:id="rId69"/>
    <p:sldId id="1004" r:id="rId70"/>
    <p:sldId id="956" r:id="rId71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74"/>
    </p:embeddedFont>
    <p:embeddedFont>
      <p:font typeface="Sarabun" panose="020B0604020202020204" charset="-34"/>
      <p:regular r:id="rId75"/>
      <p:bold r:id="rId76"/>
      <p:italic r:id="rId77"/>
      <p:boldItalic r:id="rId78"/>
    </p:embeddedFont>
    <p:embeddedFont>
      <p:font typeface="Wingdings 2" panose="05020102010507070707" pitchFamily="18" charset="2"/>
      <p:regular r:id="rId7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7390385-980F-453B-8F5F-85DF3D1160A4}">
          <p14:sldIdLst>
            <p14:sldId id="257"/>
            <p14:sldId id="289"/>
            <p14:sldId id="905"/>
            <p14:sldId id="960"/>
            <p14:sldId id="903"/>
            <p14:sldId id="959"/>
            <p14:sldId id="602"/>
            <p14:sldId id="909"/>
            <p14:sldId id="904"/>
            <p14:sldId id="965"/>
            <p14:sldId id="964"/>
            <p14:sldId id="968"/>
            <p14:sldId id="966"/>
            <p14:sldId id="961"/>
            <p14:sldId id="962"/>
            <p14:sldId id="642"/>
            <p14:sldId id="970"/>
            <p14:sldId id="971"/>
            <p14:sldId id="973"/>
            <p14:sldId id="972"/>
            <p14:sldId id="983"/>
            <p14:sldId id="985"/>
            <p14:sldId id="986"/>
            <p14:sldId id="987"/>
            <p14:sldId id="988"/>
            <p14:sldId id="984"/>
            <p14:sldId id="989"/>
            <p14:sldId id="977"/>
            <p14:sldId id="978"/>
            <p14:sldId id="982"/>
            <p14:sldId id="980"/>
            <p14:sldId id="981"/>
            <p14:sldId id="979"/>
            <p14:sldId id="990"/>
            <p14:sldId id="975"/>
            <p14:sldId id="976"/>
            <p14:sldId id="991"/>
            <p14:sldId id="932"/>
            <p14:sldId id="417"/>
            <p14:sldId id="751"/>
            <p14:sldId id="830"/>
            <p14:sldId id="827"/>
            <p14:sldId id="891"/>
            <p14:sldId id="947"/>
            <p14:sldId id="832"/>
            <p14:sldId id="844"/>
            <p14:sldId id="938"/>
            <p14:sldId id="941"/>
          </p14:sldIdLst>
        </p14:section>
        <p14:section name="Untitled Section" id="{3E6CB6E8-B322-4F89-BC38-7A536AEE26D6}">
          <p14:sldIdLst>
            <p14:sldId id="943"/>
            <p14:sldId id="317"/>
            <p14:sldId id="945"/>
            <p14:sldId id="940"/>
            <p14:sldId id="842"/>
            <p14:sldId id="843"/>
            <p14:sldId id="1002"/>
            <p14:sldId id="858"/>
            <p14:sldId id="954"/>
            <p14:sldId id="1000"/>
            <p14:sldId id="880"/>
            <p14:sldId id="1003"/>
            <p14:sldId id="958"/>
            <p14:sldId id="957"/>
            <p14:sldId id="936"/>
            <p14:sldId id="845"/>
            <p14:sldId id="953"/>
            <p14:sldId id="859"/>
            <p14:sldId id="846"/>
            <p14:sldId id="854"/>
            <p14:sldId id="1004"/>
            <p14:sldId id="95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5508" autoAdjust="0"/>
  </p:normalViewPr>
  <p:slideViewPr>
    <p:cSldViewPr snapToGrid="0">
      <p:cViewPr varScale="1">
        <p:scale>
          <a:sx n="110" d="100"/>
          <a:sy n="110" d="100"/>
        </p:scale>
        <p:origin x="252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NUL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handoutMaster" Target="handoutMasters/handoutMaster1.xml"/><Relationship Id="rId78" Type="http://schemas.openxmlformats.org/officeDocument/2006/relationships/font" Target="fonts/font4.fntdata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2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18/04/2024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18/04/2024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4517FF48-88A2-06FD-6BA4-9D9829E632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68D98C60-C6DA-B4A2-D3EC-FD6CEF622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9F4020CD-6F75-7C86-A5B3-AE54AD2557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0EDFD36D-96C6-4CC6-8ED8-3913FBA328F4}" type="slidenum">
              <a:rPr lang="en-GB" altLang="en-US" sz="1200">
                <a:latin typeface="Times New Roman" panose="02020603050405020304" pitchFamily="18" charset="0"/>
              </a:rPr>
              <a:pPr/>
              <a:t>6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4517FF48-88A2-06FD-6BA4-9D9829E632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68D98C60-C6DA-B4A2-D3EC-FD6CEF622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9F4020CD-6F75-7C86-A5B3-AE54AD2557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0EDFD36D-96C6-4CC6-8ED8-3913FBA328F4}" type="slidenum">
              <a:rPr lang="en-GB" altLang="en-US" sz="1200">
                <a:latin typeface="Times New Roman" panose="02020603050405020304" pitchFamily="18" charset="0"/>
              </a:rPr>
              <a:pPr/>
              <a:t>7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73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Stockholm, April 17</a:t>
            </a:r>
            <a:r>
              <a:rPr lang="en-GB" sz="1600" kern="700" spc="-20" baseline="30000" dirty="0">
                <a:solidFill>
                  <a:srgbClr val="3B475E"/>
                </a:solidFill>
                <a:latin typeface="Sarabun" panose="00000500000000000000" pitchFamily="2" charset="-34"/>
              </a:rPr>
              <a:t>th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4226" y="738677"/>
            <a:ext cx="2114333" cy="388346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9133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0186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8288602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1450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7607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667137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2921630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464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News from Dyalog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DAE969-C022-BFB1-C600-8B5FF187EA2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84104" y="4776141"/>
            <a:ext cx="1276641" cy="2344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0B2AD1-718D-876C-8C3C-F603B9398C24}"/>
              </a:ext>
            </a:extLst>
          </p:cNvPr>
          <p:cNvSpPr txBox="1"/>
          <p:nvPr userDrawn="1"/>
        </p:nvSpPr>
        <p:spPr>
          <a:xfrm>
            <a:off x="8369076" y="4662552"/>
            <a:ext cx="583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/>
              <a:t>'24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9" r:id="rId6"/>
    <p:sldLayoutId id="2147483660" r:id="rId7"/>
    <p:sldLayoutId id="2147483661" r:id="rId8"/>
    <p:sldLayoutId id="2147483663" r:id="rId9"/>
    <p:sldLayoutId id="2147483664" r:id="rId10"/>
    <p:sldLayoutId id="2147483665" r:id="rId11"/>
    <p:sldLayoutId id="2147483666" r:id="rId12"/>
    <p:sldLayoutId id="2147483667" r:id="rId13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jpeg"/><Relationship Id="rId5" Type="http://schemas.openxmlformats.org/officeDocument/2006/relationships/image" Target="../media/image21.pn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hyperlink" Target="https://aplwiki.com/wiki/Array_notation" TargetMode="Externa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hyperlink" Target="https://aplwiki.com/wiki/Array_notation" TargetMode="External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2.png"/><Relationship Id="rId18" Type="http://schemas.openxmlformats.org/officeDocument/2006/relationships/image" Target="../media/image26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12" Type="http://schemas.openxmlformats.org/officeDocument/2006/relationships/image" Target="../media/image10.jpeg"/><Relationship Id="rId17" Type="http://schemas.openxmlformats.org/officeDocument/2006/relationships/image" Target="../media/image25.png"/><Relationship Id="rId2" Type="http://schemas.openxmlformats.org/officeDocument/2006/relationships/image" Target="../media/image14.jpe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11" Type="http://schemas.openxmlformats.org/officeDocument/2006/relationships/image" Target="../media/image11.jpeg"/><Relationship Id="rId5" Type="http://schemas.openxmlformats.org/officeDocument/2006/relationships/image" Target="../media/image17.jpeg"/><Relationship Id="rId15" Type="http://schemas.openxmlformats.org/officeDocument/2006/relationships/image" Target="../media/image23.pn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png"/><Relationship Id="rId1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9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News from </a:t>
            </a:r>
            <a:r>
              <a:rPr lang="da-DK"/>
              <a:t>Dyalog 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Morten Kromberg</a:t>
            </a:r>
            <a:r>
              <a:rPr lang="en-GB" dirty="0"/>
              <a:t>, CTO</a:t>
            </a:r>
            <a:endParaRPr lang="da-DK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2" descr="Flag of Sweden - Wikipedia">
            <a:extLst>
              <a:ext uri="{FF2B5EF4-FFF2-40B4-BE49-F238E27FC236}">
                <a16:creationId xmlns:a16="http://schemas.microsoft.com/office/drawing/2014/main" id="{CB463023-EEB7-3089-24C0-52595B5B0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872" y="744244"/>
            <a:ext cx="1055190" cy="657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6A3BE5-F547-6E2B-9066-EBA4212AE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News from the </a:t>
            </a:r>
            <a:r>
              <a:rPr lang="da-DK" dirty="0" err="1"/>
              <a:t>Evangelism</a:t>
            </a:r>
            <a:r>
              <a:rPr lang="da-DK" dirty="0"/>
              <a:t> Front</a:t>
            </a:r>
            <a:endParaRPr lang="en-GB" dirty="0"/>
          </a:p>
        </p:txBody>
      </p:sp>
      <p:pic>
        <p:nvPicPr>
          <p:cNvPr id="5" name="Picture 4" descr="A person with a beard&#10;&#10;Description automatically generated with medium confidence">
            <a:extLst>
              <a:ext uri="{FF2B5EF4-FFF2-40B4-BE49-F238E27FC236}">
                <a16:creationId xmlns:a16="http://schemas.microsoft.com/office/drawing/2014/main" id="{9CA6D480-59E8-1AFE-EA05-472EBFA045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5" r="8508" b="2"/>
          <a:stretch/>
        </p:blipFill>
        <p:spPr bwMode="auto">
          <a:xfrm>
            <a:off x="3983485" y="1276497"/>
            <a:ext cx="1111121" cy="168407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A41744-C3B7-4225-D228-D379C23DE5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1" r="9662" b="2"/>
          <a:stretch/>
        </p:blipFill>
        <p:spPr bwMode="auto">
          <a:xfrm>
            <a:off x="2165157" y="1260426"/>
            <a:ext cx="1111121" cy="168407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94BD2CD-EE8F-268A-BEEC-F59CB7BA64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r="2062"/>
          <a:stretch/>
        </p:blipFill>
        <p:spPr bwMode="auto">
          <a:xfrm>
            <a:off x="7645627" y="1260426"/>
            <a:ext cx="1095583" cy="166052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5FDF0D-B8C3-6FBB-894A-0A78E62E50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58" y="1262806"/>
            <a:ext cx="1096570" cy="16605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BEF0DC-2569-7C69-6644-C7E2E320D0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" r="8012"/>
          <a:stretch/>
        </p:blipFill>
        <p:spPr bwMode="auto">
          <a:xfrm>
            <a:off x="5868995" y="1259455"/>
            <a:ext cx="1179516" cy="167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8211C2C-D07D-1673-696C-D226722AC75F}"/>
              </a:ext>
            </a:extLst>
          </p:cNvPr>
          <p:cNvSpPr txBox="1"/>
          <p:nvPr/>
        </p:nvSpPr>
        <p:spPr>
          <a:xfrm>
            <a:off x="516378" y="3051407"/>
            <a:ext cx="98456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Aaron Hsu</a:t>
            </a:r>
            <a:br>
              <a:rPr lang="da-DK" sz="1400" dirty="0"/>
            </a:br>
            <a:r>
              <a:rPr lang="da-DK" sz="1400" dirty="0" err="1"/>
              <a:t>co-dfns</a:t>
            </a:r>
            <a:br>
              <a:rPr lang="da-DK" sz="1400" dirty="0"/>
            </a:br>
            <a:r>
              <a:rPr lang="da-DK" sz="1400" dirty="0"/>
              <a:t>compiler</a:t>
            </a:r>
            <a:endParaRPr lang="en-GB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DC035B-6ACD-2E97-9350-3D0DCFFB8CAC}"/>
              </a:ext>
            </a:extLst>
          </p:cNvPr>
          <p:cNvSpPr txBox="1"/>
          <p:nvPr/>
        </p:nvSpPr>
        <p:spPr>
          <a:xfrm>
            <a:off x="2064087" y="3067478"/>
            <a:ext cx="158408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Adam Brudzewsky</a:t>
            </a:r>
            <a:br>
              <a:rPr lang="da-DK" sz="1400" dirty="0"/>
            </a:br>
            <a:r>
              <a:rPr lang="da-DK" sz="1400" dirty="0"/>
              <a:t>Here, </a:t>
            </a:r>
            <a:r>
              <a:rPr lang="da-DK" sz="1400" dirty="0" err="1"/>
              <a:t>There</a:t>
            </a:r>
            <a:r>
              <a:rPr lang="da-DK" sz="1400" dirty="0"/>
              <a:t> and</a:t>
            </a:r>
          </a:p>
          <a:p>
            <a:r>
              <a:rPr lang="da-DK" sz="1400" dirty="0" err="1"/>
              <a:t>Everywhere</a:t>
            </a:r>
            <a:endParaRPr lang="en-GB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5C1E14-3E3A-687C-28C4-71B993843D74}"/>
              </a:ext>
            </a:extLst>
          </p:cNvPr>
          <p:cNvSpPr txBox="1"/>
          <p:nvPr/>
        </p:nvSpPr>
        <p:spPr>
          <a:xfrm>
            <a:off x="3895814" y="3067478"/>
            <a:ext cx="137730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Rich Park</a:t>
            </a:r>
            <a:br>
              <a:rPr lang="da-DK" sz="1400" dirty="0"/>
            </a:br>
            <a:r>
              <a:rPr lang="da-DK" sz="1400" dirty="0"/>
              <a:t>Media, Training</a:t>
            </a:r>
            <a:br>
              <a:rPr lang="da-DK" sz="1400" dirty="0"/>
            </a:br>
            <a:r>
              <a:rPr lang="da-DK" sz="1400" dirty="0"/>
              <a:t>and "</a:t>
            </a:r>
            <a:r>
              <a:rPr lang="da-DK" sz="1400" dirty="0" err="1"/>
              <a:t>Outreach</a:t>
            </a:r>
            <a:r>
              <a:rPr lang="da-DK" sz="1400" dirty="0"/>
              <a:t>"</a:t>
            </a:r>
            <a:endParaRPr lang="en-GB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40A9D4-30DE-8640-BAD0-889E95EAEEAE}"/>
              </a:ext>
            </a:extLst>
          </p:cNvPr>
          <p:cNvSpPr txBox="1"/>
          <p:nvPr/>
        </p:nvSpPr>
        <p:spPr>
          <a:xfrm>
            <a:off x="5770103" y="3066507"/>
            <a:ext cx="135806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Stefan Kruger</a:t>
            </a:r>
            <a:br>
              <a:rPr lang="da-DK" sz="1400" dirty="0"/>
            </a:br>
            <a:r>
              <a:rPr lang="da-DK" sz="1400" dirty="0" err="1"/>
              <a:t>Lead</a:t>
            </a:r>
            <a:r>
              <a:rPr lang="da-DK" sz="1400" dirty="0"/>
              <a:t> Technical</a:t>
            </a:r>
            <a:br>
              <a:rPr lang="da-DK" sz="1400" dirty="0"/>
            </a:br>
            <a:r>
              <a:rPr lang="da-DK" sz="1400" dirty="0"/>
              <a:t>Writer</a:t>
            </a:r>
            <a:endParaRPr lang="en-GB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65B51D8-13A5-083A-0D38-989768E8962C}"/>
              </a:ext>
            </a:extLst>
          </p:cNvPr>
          <p:cNvSpPr txBox="1"/>
          <p:nvPr/>
        </p:nvSpPr>
        <p:spPr>
          <a:xfrm>
            <a:off x="7645627" y="3051407"/>
            <a:ext cx="113204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Jesús López</a:t>
            </a:r>
            <a:br>
              <a:rPr lang="da-DK" sz="1400" dirty="0"/>
            </a:br>
            <a:r>
              <a:rPr lang="da-DK" sz="1400" dirty="0"/>
              <a:t>Metallurgist</a:t>
            </a:r>
            <a:br>
              <a:rPr lang="da-DK" sz="1400" dirty="0"/>
            </a:br>
            <a:r>
              <a:rPr lang="da-DK" sz="1400" dirty="0"/>
              <a:t>(</a:t>
            </a:r>
            <a:r>
              <a:rPr lang="da-DK" sz="1400" dirty="0" err="1"/>
              <a:t>embedded</a:t>
            </a:r>
            <a:br>
              <a:rPr lang="da-DK" sz="1400" dirty="0"/>
            </a:br>
            <a:r>
              <a:rPr lang="da-DK" sz="1400" dirty="0"/>
              <a:t>evangelist)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979780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79A635-D2D0-2716-F4D3-53B65EAAEDE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BEEF6D-A7AB-5453-8AC8-F50BC3A96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1DB9B7-ED99-A666-DEAC-E60042A55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261E059-616D-B728-5DEA-EBD6C5CC7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FBA759-382C-5EC2-49C1-B612A1019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9144000" cy="4914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353F91-CEEC-84B2-DBB0-D0B596F349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" r="8012"/>
          <a:stretch/>
        </p:blipFill>
        <p:spPr bwMode="auto">
          <a:xfrm>
            <a:off x="6431825" y="1181798"/>
            <a:ext cx="727921" cy="10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2867FF3-B331-6BCF-348E-E21A1BE9FFEE}"/>
              </a:ext>
            </a:extLst>
          </p:cNvPr>
          <p:cNvSpPr txBox="1"/>
          <p:nvPr/>
        </p:nvSpPr>
        <p:spPr>
          <a:xfrm>
            <a:off x="6470134" y="2216482"/>
            <a:ext cx="708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Stefan</a:t>
            </a:r>
            <a:br>
              <a:rPr lang="da-DK" sz="1400" dirty="0"/>
            </a:br>
            <a:r>
              <a:rPr lang="da-DK" sz="1400" dirty="0"/>
              <a:t>Kruger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27797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DA6411-B68A-8822-BD18-02DE7A7D608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A7220-A6DC-8E7A-507C-2FB5B8993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84B174-3775-21A2-200D-9429EC4EA84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B458A39-8E9A-2267-3804-2BFD5230C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04720D-ECC0-D775-54E3-01B0C6E7E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180D97F1-CC9B-801F-6315-AAB5DC35A7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r="2062"/>
          <a:stretch/>
        </p:blipFill>
        <p:spPr bwMode="auto">
          <a:xfrm>
            <a:off x="5336242" y="338446"/>
            <a:ext cx="1095583" cy="166052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C5FDCBD-8ACF-E3D0-0F8B-1E78D01EA5E9}"/>
              </a:ext>
            </a:extLst>
          </p:cNvPr>
          <p:cNvSpPr txBox="1"/>
          <p:nvPr/>
        </p:nvSpPr>
        <p:spPr>
          <a:xfrm>
            <a:off x="5077562" y="1998967"/>
            <a:ext cx="16129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Jesús Galan López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962191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C31470-3BEC-56FC-B395-5E9866CFD88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08AF6-68E7-AC26-22F9-9587DC7D4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104AA1-C747-5124-2C1E-B186537B86D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6891828-A79A-A244-E628-F43CCDF34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A1ADA7-60A4-2CBE-3C71-01B4F6071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CAE887-40B7-0515-AE60-16847DF61EDF}"/>
              </a:ext>
            </a:extLst>
          </p:cNvPr>
          <p:cNvSpPr txBox="1"/>
          <p:nvPr/>
        </p:nvSpPr>
        <p:spPr>
          <a:xfrm>
            <a:off x="3100251" y="587818"/>
            <a:ext cx="1917513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Talk at Dyalog'24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3997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8BE69D7-C0FA-EB6B-3D20-53E7CC2B81F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2DD1F-A6D0-D710-2392-F28AA03AA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45484E0-60C9-BE41-A5E6-B7EDBBD20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4C0BF6-50FD-057E-0DA2-4C7593321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9144000" cy="49149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A4F2442-3255-37A1-7EA2-419A1A2139AE}"/>
              </a:ext>
            </a:extLst>
          </p:cNvPr>
          <p:cNvSpPr/>
          <p:nvPr/>
        </p:nvSpPr>
        <p:spPr>
          <a:xfrm>
            <a:off x="1105989" y="2481943"/>
            <a:ext cx="1724297" cy="1733006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677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5B4283-8942-A759-CE81-4E02B47CAA4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0FF18-FFCD-7F8E-F563-956CA28C5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6F9413F-48F6-9A95-A474-A66B94D67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270C2D-D009-43AA-C018-4C04F5BDD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9144000" cy="49149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0193842-57F7-5FA3-3CF4-1079B4A5579C}"/>
              </a:ext>
            </a:extLst>
          </p:cNvPr>
          <p:cNvSpPr/>
          <p:nvPr/>
        </p:nvSpPr>
        <p:spPr>
          <a:xfrm>
            <a:off x="3387634" y="742689"/>
            <a:ext cx="1184366" cy="1361127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EAFE7D2-D8BE-6CE8-F090-D40CFC011659}"/>
              </a:ext>
            </a:extLst>
          </p:cNvPr>
          <p:cNvSpPr/>
          <p:nvPr/>
        </p:nvSpPr>
        <p:spPr>
          <a:xfrm>
            <a:off x="5677989" y="3668073"/>
            <a:ext cx="1132114" cy="1361127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112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A627342-A17C-D408-E374-6551D2CFC5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5A7BD33-7FE1-7EF8-9C71-229719A71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361" y="350784"/>
            <a:ext cx="7005527" cy="685535"/>
          </a:xfrm>
        </p:spPr>
        <p:txBody>
          <a:bodyPr/>
          <a:lstStyle/>
          <a:p>
            <a:r>
              <a:rPr lang="da-DK" sz="2800" dirty="0"/>
              <a:t>Non-Commercial Downloads </a:t>
            </a:r>
            <a:br>
              <a:rPr lang="da-DK" sz="2800" dirty="0"/>
            </a:br>
            <a:r>
              <a:rPr lang="da-DK" sz="2800" dirty="0"/>
              <a:t>(snapshot September 18th, 2023)</a:t>
            </a:r>
            <a:endParaRPr lang="en-GB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3726E8-AADA-B92E-D8BD-38A27A57D6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89760" y="1301813"/>
            <a:ext cx="5946930" cy="323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7219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93A5311-2EA6-69BD-6CB9-9325D675ACC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3C220-36AD-BF8F-FA7B-2EE045296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Things </a:t>
            </a:r>
            <a:r>
              <a:rPr lang="da-DK" dirty="0" err="1"/>
              <a:t>that</a:t>
            </a:r>
            <a:r>
              <a:rPr lang="da-DK" dirty="0"/>
              <a:t> Morten has </a:t>
            </a:r>
            <a:r>
              <a:rPr lang="da-DK" dirty="0" err="1"/>
              <a:t>actually</a:t>
            </a:r>
            <a:r>
              <a:rPr lang="da-DK" dirty="0"/>
              <a:t> </a:t>
            </a:r>
            <a:r>
              <a:rPr lang="da-DK" dirty="0" err="1"/>
              <a:t>used</a:t>
            </a:r>
            <a:r>
              <a:rPr lang="da-DK" dirty="0"/>
              <a:t> </a:t>
            </a:r>
            <a:r>
              <a:rPr lang="da-DK" dirty="0" err="1"/>
              <a:t>since</a:t>
            </a:r>
            <a:r>
              <a:rPr lang="da-DK" dirty="0"/>
              <a:t> release …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149C754-4592-7A4C-E43E-4145EBAEB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686616" cy="685535"/>
          </a:xfrm>
        </p:spPr>
        <p:txBody>
          <a:bodyPr/>
          <a:lstStyle/>
          <a:p>
            <a:r>
              <a:rPr lang="da-DK" dirty="0"/>
              <a:t>Mortens </a:t>
            </a:r>
            <a:r>
              <a:rPr lang="da-DK" dirty="0" err="1"/>
              <a:t>Favourite</a:t>
            </a:r>
            <a:r>
              <a:rPr lang="da-DK" dirty="0"/>
              <a:t> v19.0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2417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69FB8C-FC9D-6074-4472-182F41285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sz="1700" b="1" dirty="0"/>
              <a:t>Link</a:t>
            </a:r>
            <a:r>
              <a:rPr lang="en-GB" sz="1700" dirty="0"/>
              <a:t> 4.0 was included with v19.0. Highlights include:</a:t>
            </a:r>
          </a:p>
          <a:p>
            <a:pPr lvl="1">
              <a:spcAft>
                <a:spcPts val="600"/>
              </a:spcAft>
            </a:pPr>
            <a:r>
              <a:rPr lang="en-GB" sz="1300" dirty="0"/>
              <a:t>Link a single namespace or class file</a:t>
            </a:r>
          </a:p>
          <a:p>
            <a:pPr lvl="1">
              <a:spcAft>
                <a:spcPts val="600"/>
              </a:spcAft>
            </a:pPr>
            <a:r>
              <a:rPr lang="en-GB" sz="1300" dirty="0"/>
              <a:t>Default to current namespace if no namespace specified</a:t>
            </a:r>
          </a:p>
          <a:p>
            <a:pPr lvl="1">
              <a:spcAft>
                <a:spcPts val="600"/>
              </a:spcAft>
            </a:pPr>
            <a:r>
              <a:rPr lang="en-GB" sz="1300" dirty="0"/>
              <a:t>Configuration files</a:t>
            </a:r>
          </a:p>
          <a:p>
            <a:pPr lvl="1">
              <a:spcAft>
                <a:spcPts val="600"/>
              </a:spcAft>
            </a:pPr>
            <a:r>
              <a:rPr lang="en-GB" sz="1300" dirty="0"/>
              <a:t>Support for simple text vectors, vectors of text vectors, and character matrices in simple text files (rather than using array notation)</a:t>
            </a:r>
          </a:p>
          <a:p>
            <a:pPr>
              <a:spcAft>
                <a:spcPts val="600"/>
              </a:spcAft>
            </a:pPr>
            <a:r>
              <a:rPr lang="en-GB" sz="1700" dirty="0"/>
              <a:t>The </a:t>
            </a:r>
            <a:r>
              <a:rPr lang="en-GB" sz="1700" b="1" dirty="0"/>
              <a:t>Cider</a:t>
            </a:r>
            <a:r>
              <a:rPr lang="en-GB" sz="1700" dirty="0"/>
              <a:t> project manager and the </a:t>
            </a:r>
            <a:r>
              <a:rPr lang="en-GB" sz="1700" b="1" dirty="0"/>
              <a:t>Tatin</a:t>
            </a:r>
            <a:r>
              <a:rPr lang="en-GB" sz="1700" dirty="0"/>
              <a:t> package manager will be bundled with v19.0</a:t>
            </a:r>
          </a:p>
          <a:p>
            <a:pPr>
              <a:spcAft>
                <a:spcPts val="600"/>
              </a:spcAft>
            </a:pPr>
            <a:r>
              <a:rPr lang="en-GB" sz="1700" dirty="0"/>
              <a:t>Dyalog is starting to distribute tools as </a:t>
            </a:r>
            <a:r>
              <a:rPr lang="en-GB" sz="1700" b="1" dirty="0"/>
              <a:t>Tatin</a:t>
            </a:r>
            <a:r>
              <a:rPr lang="en-GB" sz="1700" dirty="0"/>
              <a:t> packages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a-DK" dirty="0"/>
              <a:t>Source Code Management</a:t>
            </a:r>
            <a:endParaRPr lang="en-GB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008348B-589D-3060-78D8-E33A5940A83B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Productivity</a:t>
            </a:r>
            <a:br>
              <a:rPr lang="da-DK" sz="2800" dirty="0"/>
            </a:br>
            <a:r>
              <a:rPr lang="da-DK" sz="2800" dirty="0"/>
              <a:t> &amp; IDE</a:t>
            </a:r>
            <a:endParaRPr lang="en-GB" sz="2800" dirty="0"/>
          </a:p>
        </p:txBody>
      </p:sp>
      <p:pic>
        <p:nvPicPr>
          <p:cNvPr id="3" name="Picture 2" descr="Link to Tatin main page">
            <a:extLst>
              <a:ext uri="{FF2B5EF4-FFF2-40B4-BE49-F238E27FC236}">
                <a16:creationId xmlns:a16="http://schemas.microsoft.com/office/drawing/2014/main" id="{23653D18-5F3C-DCCA-FCB2-2475A3341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58" y="3603402"/>
            <a:ext cx="903563" cy="90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BF2BB43-CFF8-C313-AB5B-65B6B7C8CC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87547" y="1163284"/>
            <a:ext cx="952986" cy="903563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C3DC0711-8CF5-1D37-8D2E-FCC1B7826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6416039" y="2347314"/>
            <a:ext cx="887895" cy="88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008366-64E7-BFA1-8BD5-15D5E0662C8C}"/>
              </a:ext>
            </a:extLst>
          </p:cNvPr>
          <p:cNvSpPr txBox="1"/>
          <p:nvPr/>
        </p:nvSpPr>
        <p:spPr>
          <a:xfrm>
            <a:off x="7668674" y="1264925"/>
            <a:ext cx="992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Link</a:t>
            </a:r>
            <a:br>
              <a:rPr lang="da-DK" dirty="0"/>
            </a:br>
            <a:r>
              <a:rPr lang="da-DK" dirty="0"/>
              <a:t>(source)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D25FD3-ED06-BA5D-6B27-2772AAA731FF}"/>
              </a:ext>
            </a:extLst>
          </p:cNvPr>
          <p:cNvSpPr txBox="1"/>
          <p:nvPr/>
        </p:nvSpPr>
        <p:spPr>
          <a:xfrm>
            <a:off x="7333172" y="2468095"/>
            <a:ext cx="1135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Cider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projects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C21FA7-208D-3283-8B6F-4C86B8AC1354}"/>
              </a:ext>
            </a:extLst>
          </p:cNvPr>
          <p:cNvSpPr txBox="1"/>
          <p:nvPr/>
        </p:nvSpPr>
        <p:spPr>
          <a:xfrm>
            <a:off x="6907889" y="3732017"/>
            <a:ext cx="1257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Tatin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packages</a:t>
            </a:r>
            <a:r>
              <a:rPr lang="da-DK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62344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230B7C1-5149-24F6-F1B3-48D1AB12B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Tatin</a:t>
            </a:r>
            <a:r>
              <a:rPr lang="da-DK" dirty="0"/>
              <a:t> and Cider </a:t>
            </a:r>
            <a:r>
              <a:rPr lang="da-DK" dirty="0" err="1"/>
              <a:t>included</a:t>
            </a:r>
            <a:r>
              <a:rPr lang="da-DK" dirty="0"/>
              <a:t>…</a:t>
            </a:r>
            <a:endParaRPr lang="en-GB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18227E45-1F5F-2703-8983-1272FC07F04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88B7C42-6AAE-9D03-8978-DAE81697A92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367238" y="1036800"/>
            <a:ext cx="8776762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Dyalog APL/W Version 19.0.49074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Serial number: 000013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Tue Apr 16 13:34:28 2024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     ]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tools.activate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all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Rebuilding user command cache... done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Restart APL to complete activation. 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cmddir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set to: …;C:/…/Dyalog APL 19.0 Unicode Files/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SessionExtensions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/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CiderTatin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     ]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tatin.loadPackages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dyalog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-Jarvis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1 package loaded into #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ij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←⎕NEW Jarvis</a:t>
            </a:r>
            <a:b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ij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.⎕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nl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-2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AcceptFrom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AllowFormData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AllowGETs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AppCloseFn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AppInitFn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AuthenticateFn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… 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…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SessionUseCookie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UseZip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ValidateRequestFn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WaitTimeout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ZipLevel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182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84C13-7D0F-4B1D-9A24-F00925DAC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646299" cy="685535"/>
          </a:xfrm>
        </p:spPr>
        <p:txBody>
          <a:bodyPr/>
          <a:lstStyle/>
          <a:p>
            <a:r>
              <a:rPr lang="en-US" dirty="0"/>
              <a:t>We Stand on the Shoulders of Giants</a:t>
            </a:r>
            <a:endParaRPr lang="en-DK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7FF0590-8228-40E8-8D25-C908707BCAAE}"/>
              </a:ext>
            </a:extLst>
          </p:cNvPr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736" y="1700777"/>
            <a:ext cx="1419976" cy="176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Content Placeholder 14">
            <a:extLst>
              <a:ext uri="{FF2B5EF4-FFF2-40B4-BE49-F238E27FC236}">
                <a16:creationId xmlns:a16="http://schemas.microsoft.com/office/drawing/2014/main" id="{6A14A8B7-C67C-4534-8A0A-CD9996B29C9C}"/>
              </a:ext>
            </a:extLst>
          </p:cNvPr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8176" y="1689328"/>
            <a:ext cx="1415580" cy="17699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269773-4DEB-4B36-A04F-03DFE7D4CCC4}"/>
              </a:ext>
            </a:extLst>
          </p:cNvPr>
          <p:cNvSpPr txBox="1"/>
          <p:nvPr/>
        </p:nvSpPr>
        <p:spPr>
          <a:xfrm>
            <a:off x="1325276" y="3585249"/>
            <a:ext cx="1080120" cy="12601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1100" b="0" dirty="0">
                <a:latin typeface="Calibri" panose="020F0502020204030204" pitchFamily="34" charset="0"/>
                <a:cs typeface="Calibri" panose="020F0502020204030204" pitchFamily="34" charset="0"/>
              </a:rPr>
              <a:t>John Scholes (1948-2019)</a:t>
            </a:r>
            <a:endParaRPr lang="en-DK" sz="11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5EDD96-1ACE-4885-9179-5A0F449650D8}"/>
              </a:ext>
            </a:extLst>
          </p:cNvPr>
          <p:cNvSpPr txBox="1"/>
          <p:nvPr/>
        </p:nvSpPr>
        <p:spPr>
          <a:xfrm>
            <a:off x="3487808" y="3601286"/>
            <a:ext cx="1080120" cy="12601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1100" b="0" dirty="0">
                <a:latin typeface="Calibri" panose="020F0502020204030204" pitchFamily="34" charset="0"/>
                <a:cs typeface="Calibri" panose="020F0502020204030204" pitchFamily="34" charset="0"/>
              </a:rPr>
              <a:t>Roger Hui (1953-2021)</a:t>
            </a:r>
            <a:endParaRPr lang="en-DK" sz="11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B17ADF4E-F623-50BA-8247-F282516A5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224" y="1684265"/>
            <a:ext cx="1419976" cy="1774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D47EAF-145A-0CE9-5B46-0C644E28D7F5}"/>
              </a:ext>
            </a:extLst>
          </p:cNvPr>
          <p:cNvSpPr txBox="1"/>
          <p:nvPr/>
        </p:nvSpPr>
        <p:spPr>
          <a:xfrm>
            <a:off x="5905426" y="3602880"/>
            <a:ext cx="1080120" cy="12601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1100" b="0" dirty="0">
                <a:latin typeface="Calibri" panose="020F0502020204030204" pitchFamily="34" charset="0"/>
                <a:cs typeface="Calibri" panose="020F0502020204030204" pitchFamily="34" charset="0"/>
              </a:rPr>
              <a:t>Geoff Streeter (retired 2023)</a:t>
            </a:r>
            <a:endParaRPr lang="en-DK" sz="11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D3FD52-675F-56C0-B657-B24EAE7C7874}"/>
              </a:ext>
            </a:extLst>
          </p:cNvPr>
          <p:cNvSpPr txBox="1"/>
          <p:nvPr/>
        </p:nvSpPr>
        <p:spPr>
          <a:xfrm>
            <a:off x="287832" y="3894706"/>
            <a:ext cx="45789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https://rogerhui.rip        https://johnscholes.rip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56023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0050875-4E60-FD0A-E729-B2892D27E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1608" y="-438"/>
            <a:ext cx="6780691" cy="5011278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CCC5E3-A413-4A22-AE81-8904604C14D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1CCCDA-00CD-47EC-82F7-4D4EE03CCE9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96336" y="0"/>
            <a:ext cx="1547664" cy="699542"/>
          </a:xfrm>
        </p:spPr>
        <p:txBody>
          <a:bodyPr/>
          <a:lstStyle/>
          <a:p>
            <a:endParaRPr lang="LID4096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8C78AC-A49F-4CC8-A63F-7CEE646DD5C3}"/>
              </a:ext>
            </a:extLst>
          </p:cNvPr>
          <p:cNvSpPr/>
          <p:nvPr/>
        </p:nvSpPr>
        <p:spPr>
          <a:xfrm>
            <a:off x="1174214" y="4097079"/>
            <a:ext cx="6698085" cy="9137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3619DF-CE3D-32AB-98B9-72392384A216}"/>
              </a:ext>
            </a:extLst>
          </p:cNvPr>
          <p:cNvSpPr/>
          <p:nvPr/>
        </p:nvSpPr>
        <p:spPr>
          <a:xfrm>
            <a:off x="1174214" y="2931790"/>
            <a:ext cx="6698086" cy="11652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1E0966-7C3F-0DB3-58FB-03E89208DC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418" y="-438"/>
            <a:ext cx="2391109" cy="5334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8343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  <p:bldP spid="3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230B7C1-5149-24F6-F1B3-48D1AB12B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NuGet</a:t>
            </a:r>
            <a:r>
              <a:rPr lang="da-DK" dirty="0"/>
              <a:t> Tool…</a:t>
            </a:r>
            <a:endParaRPr lang="en-GB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18227E45-1F5F-2703-8983-1272FC07F04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3EE750-43F4-0F48-9B6B-80D00E6AC723}"/>
              </a:ext>
            </a:extLst>
          </p:cNvPr>
          <p:cNvSpPr txBox="1"/>
          <p:nvPr/>
        </p:nvSpPr>
        <p:spPr>
          <a:xfrm>
            <a:off x="409768" y="1318437"/>
            <a:ext cx="3828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NuGet</a:t>
            </a:r>
            <a:r>
              <a:rPr lang="da-DK" dirty="0"/>
              <a:t> is the .NET Package Manager.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32465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AADA6-B962-8162-4E1B-60044AECB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9271F76A-569C-F83B-E9A1-FB46CED3C2B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9551F2-60F0-4E83-2BCC-DDA398029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4872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55C44-0458-B517-C15D-6555CB492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EBC8FA16-F0A0-A4BC-A9D4-F30D4B3DA55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CD3935-95C4-BA20-1D7E-ADCC51411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4300"/>
            <a:ext cx="9144000" cy="491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6632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E121D-8FB3-ED05-B409-F7218B2B8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9528254D-5835-B4AF-B982-225D7F182A6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15FF1F-E962-45C2-B9D9-D9EEF431E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4839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05FAE-7642-FE78-9A78-92FB5B248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C19F03C-A1FF-8964-CB00-5029D52682D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3382FE-7986-5A81-6B6E-3D7F14A85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6955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230B7C1-5149-24F6-F1B3-48D1AB12B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NuGet</a:t>
            </a:r>
            <a:r>
              <a:rPr lang="da-DK" dirty="0"/>
              <a:t> Tool…</a:t>
            </a:r>
            <a:endParaRPr lang="en-GB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18227E45-1F5F-2703-8983-1272FC07F04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88B7C42-6AAE-9D03-8978-DAE81697A92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409768" y="2295523"/>
            <a:ext cx="544732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]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tatin.loadpackages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dyalog-nuget</a:t>
            </a: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1 package loaded into #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]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link.import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c:\devt\nuget\APLSource\Tests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Imported: #.Tests ← c:\devt\nuget\APLSource\Tests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Tests.test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'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mailkit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' ⍝ Trace 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3EE750-43F4-0F48-9B6B-80D00E6AC723}"/>
              </a:ext>
            </a:extLst>
          </p:cNvPr>
          <p:cNvSpPr txBox="1"/>
          <p:nvPr/>
        </p:nvSpPr>
        <p:spPr>
          <a:xfrm>
            <a:off x="323528" y="1339703"/>
            <a:ext cx="1978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Let's</a:t>
            </a:r>
            <a:r>
              <a:rPr lang="da-DK" dirty="0"/>
              <a:t> </a:t>
            </a:r>
            <a:r>
              <a:rPr lang="da-DK" dirty="0" err="1"/>
              <a:t>try</a:t>
            </a:r>
            <a:r>
              <a:rPr lang="da-DK" dirty="0"/>
              <a:t> </a:t>
            </a:r>
            <a:r>
              <a:rPr lang="da-DK" dirty="0" err="1"/>
              <a:t>MailKit</a:t>
            </a:r>
            <a:r>
              <a:rPr lang="da-DK" dirty="0"/>
              <a:t>….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23073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6F8902B-F360-F55F-9301-E4471001933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6EFC3C-6C8A-4806-E12A-C4221F4B2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Cider </a:t>
            </a:r>
            <a:r>
              <a:rPr lang="da-DK" dirty="0" err="1"/>
              <a:t>uses</a:t>
            </a:r>
            <a:r>
              <a:rPr lang="da-DK" dirty="0"/>
              <a:t> Link to </a:t>
            </a:r>
            <a:r>
              <a:rPr lang="da-DK" dirty="0" err="1"/>
              <a:t>manage</a:t>
            </a:r>
            <a:r>
              <a:rPr lang="da-DK" dirty="0"/>
              <a:t> source </a:t>
            </a:r>
            <a:r>
              <a:rPr lang="da-DK" dirty="0" err="1"/>
              <a:t>code</a:t>
            </a:r>
            <a:r>
              <a:rPr lang="da-DK" dirty="0"/>
              <a:t> in a folder…</a:t>
            </a:r>
          </a:p>
          <a:p>
            <a:r>
              <a:rPr lang="da-DK" dirty="0" err="1"/>
              <a:t>Along</a:t>
            </a:r>
            <a:r>
              <a:rPr lang="da-DK" dirty="0"/>
              <a:t> with </a:t>
            </a:r>
            <a:r>
              <a:rPr lang="da-DK" dirty="0" err="1"/>
              <a:t>any</a:t>
            </a:r>
            <a:r>
              <a:rPr lang="da-DK" dirty="0"/>
              <a:t> </a:t>
            </a:r>
            <a:r>
              <a:rPr lang="da-DK" dirty="0" err="1"/>
              <a:t>packages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it </a:t>
            </a:r>
            <a:r>
              <a:rPr lang="da-DK" dirty="0" err="1"/>
              <a:t>uses</a:t>
            </a:r>
            <a:endParaRPr lang="da-DK" dirty="0"/>
          </a:p>
          <a:p>
            <a:pPr lvl="1"/>
            <a:r>
              <a:rPr lang="da-DK" dirty="0" err="1"/>
              <a:t>Tatin</a:t>
            </a:r>
            <a:r>
              <a:rPr lang="da-DK" dirty="0"/>
              <a:t> and </a:t>
            </a:r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both</a:t>
            </a:r>
            <a:r>
              <a:rPr lang="da-DK" dirty="0"/>
              <a:t> </a:t>
            </a:r>
            <a:r>
              <a:rPr lang="da-DK" dirty="0" err="1"/>
              <a:t>supported</a:t>
            </a:r>
            <a:endParaRPr lang="da-DK" dirty="0"/>
          </a:p>
          <a:p>
            <a:pPr lvl="1"/>
            <a:endParaRPr lang="da-DK" dirty="0"/>
          </a:p>
          <a:p>
            <a:r>
              <a:rPr lang="da-DK" dirty="0"/>
              <a:t>(I have not had cause to </a:t>
            </a:r>
            <a:r>
              <a:rPr lang="da-DK" dirty="0" err="1"/>
              <a:t>use</a:t>
            </a:r>
            <a:r>
              <a:rPr lang="da-DK" dirty="0"/>
              <a:t> Cider)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F5AB5F-2190-F81C-8379-334C4A5F9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Cider Project Manager</a:t>
            </a:r>
            <a:endParaRPr lang="en-GB" dirty="0"/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82ABEFE1-93EC-D39E-DBCF-91A1ECFAB7F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8428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EA2538-2658-0394-9A57-CBD33BB61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Token</a:t>
            </a:r>
            <a:r>
              <a:rPr lang="da-DK" dirty="0"/>
              <a:t> </a:t>
            </a:r>
            <a:r>
              <a:rPr lang="da-DK" dirty="0" err="1"/>
              <a:t>Allocation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45E442-6716-8518-45B5-80752F5B9FCD}"/>
              </a:ext>
            </a:extLst>
          </p:cNvPr>
          <p:cNvSpPr txBox="1"/>
          <p:nvPr/>
        </p:nvSpPr>
        <p:spPr>
          <a:xfrm>
            <a:off x="380234" y="1568738"/>
            <a:ext cx="7735951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allocateTokens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;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z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;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t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;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i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t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'JSWC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Synchronisation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⎕TALLOC will SYNTAX ERROR in v18.2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z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←↑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⎕TALLOC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                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List all allocated ranges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:If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(≢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z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)≥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i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z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[;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]⍳⊂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t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         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Do we already have a range?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TOKENRANGE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z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[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i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;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]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        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Yes: use it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TOKENRANGE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⎕TALLOC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t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   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No: Allocate a range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EndIf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TOKENSTEP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10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*-⌈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10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⍟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MAXSESSIONS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e.g. step by 0.001 if MAXSESSIONS is 100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WG_TOKENBASE DQ_TOKENBASE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)←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TOKENRANGE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0.1 0.2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Start at n.101 and n.2</a:t>
            </a:r>
            <a:r>
              <a:rPr lang="en-US" altLang="en-US" sz="1100" dirty="0">
                <a:latin typeface="APL385 Unicode" panose="020B0709000202000203" pitchFamily="49" charset="0"/>
              </a:rPr>
              <a:t>.01</a:t>
            </a:r>
          </a:p>
          <a:p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Version 18.2 or earlier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TOKENSTEP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Step by 1, and separate the ranges out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WG_TOKENBASE DQ_TOKENBASE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)←(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0 1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MAXSESSIONS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)+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30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⊥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⎕A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⍳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'JSWC'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Think of a number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endParaRPr lang="en-GB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CCC98A-315F-A5C5-4C01-E2D653408A0B}"/>
              </a:ext>
            </a:extLst>
          </p:cNvPr>
          <p:cNvSpPr txBox="1"/>
          <p:nvPr/>
        </p:nvSpPr>
        <p:spPr>
          <a:xfrm>
            <a:off x="380234" y="1001871"/>
            <a:ext cx="5429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JSWC </a:t>
            </a:r>
            <a:r>
              <a:rPr lang="da-DK" dirty="0" err="1"/>
              <a:t>needs</a:t>
            </a:r>
            <a:r>
              <a:rPr lang="da-DK" dirty="0"/>
              <a:t> a </a:t>
            </a:r>
            <a:r>
              <a:rPr lang="da-DK" dirty="0" err="1"/>
              <a:t>token</a:t>
            </a:r>
            <a:r>
              <a:rPr lang="da-DK" dirty="0"/>
              <a:t> for </a:t>
            </a:r>
            <a:r>
              <a:rPr lang="da-DK" dirty="0" err="1"/>
              <a:t>each</a:t>
            </a:r>
            <a:r>
              <a:rPr lang="da-DK" dirty="0"/>
              <a:t> </a:t>
            </a:r>
            <a:r>
              <a:rPr lang="da-DK" dirty="0" err="1"/>
              <a:t>thread</a:t>
            </a:r>
            <a:r>
              <a:rPr lang="da-DK" dirty="0"/>
              <a:t> </a:t>
            </a:r>
            <a:r>
              <a:rPr lang="da-DK" dirty="0" err="1"/>
              <a:t>doing</a:t>
            </a:r>
            <a:r>
              <a:rPr lang="da-DK" dirty="0"/>
              <a:t> DQ or NQ: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04890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32181E-D583-24CE-2FEA-17D134984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622538" cy="3242040"/>
          </a:xfrm>
        </p:spPr>
        <p:txBody>
          <a:bodyPr>
            <a:normAutofit fontScale="92500" lnSpcReduction="10000"/>
          </a:bodyPr>
          <a:lstStyle/>
          <a:p>
            <a:r>
              <a:rPr lang="da-DK" dirty="0" err="1"/>
              <a:t>Before</a:t>
            </a:r>
            <a:r>
              <a:rPr lang="da-DK" dirty="0"/>
              <a:t> v19.0, the default </a:t>
            </a:r>
            <a:r>
              <a:rPr lang="da-DK" dirty="0" err="1"/>
              <a:t>would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for all Dyalog </a:t>
            </a:r>
            <a:r>
              <a:rPr lang="da-DK" dirty="0" err="1"/>
              <a:t>processes</a:t>
            </a:r>
            <a:r>
              <a:rPr lang="da-DK" dirty="0"/>
              <a:t> to </a:t>
            </a:r>
            <a:r>
              <a:rPr lang="da-DK" dirty="0" err="1"/>
              <a:t>use</a:t>
            </a:r>
            <a:r>
              <a:rPr lang="da-DK" dirty="0"/>
              <a:t> the same log file</a:t>
            </a:r>
          </a:p>
          <a:p>
            <a:r>
              <a:rPr lang="da-DK" dirty="0"/>
              <a:t>This </a:t>
            </a:r>
            <a:r>
              <a:rPr lang="da-DK" dirty="0" err="1"/>
              <a:t>sometimes</a:t>
            </a:r>
            <a:r>
              <a:rPr lang="da-DK" dirty="0"/>
              <a:t> </a:t>
            </a:r>
            <a:r>
              <a:rPr lang="da-DK" dirty="0" err="1"/>
              <a:t>caused</a:t>
            </a:r>
            <a:r>
              <a:rPr lang="da-DK" dirty="0"/>
              <a:t> </a:t>
            </a:r>
            <a:r>
              <a:rPr lang="da-DK" dirty="0" err="1"/>
              <a:t>loss</a:t>
            </a:r>
            <a:r>
              <a:rPr lang="da-DK" dirty="0"/>
              <a:t> of </a:t>
            </a:r>
            <a:r>
              <a:rPr lang="da-DK" dirty="0" err="1"/>
              <a:t>useful</a:t>
            </a:r>
            <a:r>
              <a:rPr lang="da-DK" dirty="0"/>
              <a:t> log file data</a:t>
            </a:r>
          </a:p>
          <a:p>
            <a:r>
              <a:rPr lang="da-DK" dirty="0"/>
              <a:t>In the </a:t>
            </a:r>
            <a:r>
              <a:rPr lang="da-DK" dirty="0" err="1"/>
              <a:t>worst</a:t>
            </a:r>
            <a:r>
              <a:rPr lang="da-DK" dirty="0"/>
              <a:t> case, rare crashes </a:t>
            </a:r>
            <a:r>
              <a:rPr lang="da-DK" dirty="0" err="1"/>
              <a:t>when</a:t>
            </a:r>
            <a:r>
              <a:rPr lang="da-DK" dirty="0"/>
              <a:t> </a:t>
            </a:r>
            <a:r>
              <a:rPr lang="da-DK" dirty="0" err="1"/>
              <a:t>two</a:t>
            </a:r>
            <a:r>
              <a:rPr lang="da-DK" dirty="0"/>
              <a:t> </a:t>
            </a:r>
            <a:r>
              <a:rPr lang="da-DK" dirty="0" err="1"/>
              <a:t>processes</a:t>
            </a:r>
            <a:r>
              <a:rPr lang="da-DK" dirty="0"/>
              <a:t> </a:t>
            </a:r>
            <a:r>
              <a:rPr lang="da-DK" dirty="0" err="1"/>
              <a:t>tried</a:t>
            </a:r>
            <a:r>
              <a:rPr lang="da-DK" dirty="0"/>
              <a:t> to </a:t>
            </a:r>
            <a:r>
              <a:rPr lang="da-DK" dirty="0" err="1"/>
              <a:t>update</a:t>
            </a:r>
            <a:r>
              <a:rPr lang="da-DK" dirty="0"/>
              <a:t> the file at the same time </a:t>
            </a:r>
          </a:p>
          <a:p>
            <a:pPr lvl="1"/>
            <a:r>
              <a:rPr lang="da-DK" dirty="0"/>
              <a:t>(</a:t>
            </a:r>
            <a:r>
              <a:rPr lang="da-DK" dirty="0" err="1"/>
              <a:t>typically</a:t>
            </a:r>
            <a:r>
              <a:rPr lang="da-DK" dirty="0"/>
              <a:t> </a:t>
            </a:r>
            <a:r>
              <a:rPr lang="da-DK" dirty="0" err="1"/>
              <a:t>when</a:t>
            </a:r>
            <a:r>
              <a:rPr lang="da-DK" dirty="0"/>
              <a:t> </a:t>
            </a:r>
            <a:r>
              <a:rPr lang="da-DK" dirty="0" err="1"/>
              <a:t>starting</a:t>
            </a:r>
            <a:r>
              <a:rPr lang="da-DK" dirty="0"/>
              <a:t> or </a:t>
            </a:r>
            <a:r>
              <a:rPr lang="da-DK" dirty="0" err="1"/>
              <a:t>stoppping</a:t>
            </a:r>
            <a:r>
              <a:rPr lang="da-DK" dirty="0"/>
              <a:t> </a:t>
            </a:r>
            <a:r>
              <a:rPr lang="da-DK" dirty="0" err="1"/>
              <a:t>many</a:t>
            </a:r>
            <a:r>
              <a:rPr lang="da-DK" dirty="0"/>
              <a:t> </a:t>
            </a:r>
            <a:r>
              <a:rPr lang="da-DK" dirty="0" err="1"/>
              <a:t>processes</a:t>
            </a:r>
            <a:r>
              <a:rPr lang="da-DK" dirty="0"/>
              <a:t> at </a:t>
            </a:r>
            <a:r>
              <a:rPr lang="da-DK" dirty="0" err="1"/>
              <a:t>once</a:t>
            </a:r>
            <a:r>
              <a:rPr lang="da-DK" dirty="0"/>
              <a:t>)</a:t>
            </a:r>
          </a:p>
          <a:p>
            <a:r>
              <a:rPr lang="da-DK" dirty="0"/>
              <a:t>Version 19.0 </a:t>
            </a:r>
            <a:r>
              <a:rPr lang="da-DK" dirty="0" err="1"/>
              <a:t>locks</a:t>
            </a:r>
            <a:r>
              <a:rPr lang="da-DK" dirty="0"/>
              <a:t> the log file and </a:t>
            </a:r>
            <a:r>
              <a:rPr lang="da-DK" dirty="0" err="1"/>
              <a:t>subsequent</a:t>
            </a:r>
            <a:r>
              <a:rPr lang="da-DK" dirty="0"/>
              <a:t> </a:t>
            </a:r>
            <a:r>
              <a:rPr lang="da-DK" dirty="0" err="1"/>
              <a:t>processes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open or </a:t>
            </a:r>
            <a:r>
              <a:rPr lang="da-DK" dirty="0" err="1"/>
              <a:t>create</a:t>
            </a:r>
            <a:r>
              <a:rPr lang="da-DK" dirty="0"/>
              <a:t> a new </a:t>
            </a:r>
            <a:r>
              <a:rPr lang="da-DK" dirty="0" err="1"/>
              <a:t>one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E3AA77-67A5-918E-CDF2-4301F4C8F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Multiple Session Log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5744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775EF6-8806-2F56-2732-5515A6DE174D}"/>
              </a:ext>
            </a:extLst>
          </p:cNvPr>
          <p:cNvSpPr/>
          <p:nvPr/>
        </p:nvSpPr>
        <p:spPr>
          <a:xfrm>
            <a:off x="2452255" y="4627418"/>
            <a:ext cx="1177636" cy="4294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7B4B0B3-BFF9-4770-A121-F6AF4E8059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76" r="15333"/>
          <a:stretch/>
        </p:blipFill>
        <p:spPr bwMode="auto">
          <a:xfrm>
            <a:off x="3237275" y="808710"/>
            <a:ext cx="5922615" cy="43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C1EE72-5E9E-0A4C-DFFA-8E0247AB5B30}"/>
              </a:ext>
            </a:extLst>
          </p:cNvPr>
          <p:cNvSpPr txBox="1"/>
          <p:nvPr/>
        </p:nvSpPr>
        <p:spPr>
          <a:xfrm>
            <a:off x="385735" y="404964"/>
            <a:ext cx="2674130" cy="646331"/>
          </a:xfrm>
          <a:prstGeom prst="rect">
            <a:avLst/>
          </a:prstGeom>
          <a:solidFill>
            <a:schemeClr val="bg2"/>
          </a:solidFill>
          <a:ln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/>
              <a:t>Ken </a:t>
            </a:r>
            <a:r>
              <a:rPr lang="da-DK" dirty="0" err="1"/>
              <a:t>Iverson's</a:t>
            </a:r>
            <a:r>
              <a:rPr lang="da-DK" dirty="0"/>
              <a:t> </a:t>
            </a:r>
            <a:r>
              <a:rPr lang="da-DK" dirty="0" err="1"/>
              <a:t>Blackboard</a:t>
            </a:r>
            <a:br>
              <a:rPr lang="da-DK" dirty="0"/>
            </a:br>
            <a:r>
              <a:rPr lang="da-DK" dirty="0" err="1"/>
              <a:t>arrives</a:t>
            </a:r>
            <a:r>
              <a:rPr lang="da-DK" dirty="0"/>
              <a:t> in </a:t>
            </a:r>
            <a:r>
              <a:rPr lang="da-DK" dirty="0" err="1"/>
              <a:t>Bramley</a:t>
            </a:r>
            <a:r>
              <a:rPr lang="da-DK" dirty="0"/>
              <a:t> (2010)</a:t>
            </a:r>
            <a:endParaRPr lang="en-GB" dirty="0"/>
          </a:p>
        </p:txBody>
      </p:sp>
      <p:pic>
        <p:nvPicPr>
          <p:cNvPr id="1026" name="Picture 2" descr="The APL Programming Language Source Code - CHM">
            <a:extLst>
              <a:ext uri="{FF2B5EF4-FFF2-40B4-BE49-F238E27FC236}">
                <a16:creationId xmlns:a16="http://schemas.microsoft.com/office/drawing/2014/main" id="{D7934DDF-59DE-49AA-FB67-C53E34AA2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25" y="1461630"/>
            <a:ext cx="302895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94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198B164-7754-DDA1-0303-E9CC58FE924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B481-7D1B-4A5B-89B2-458091A76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Users </a:t>
            </a:r>
            <a:r>
              <a:rPr lang="da-DK" dirty="0" err="1"/>
              <a:t>who</a:t>
            </a:r>
            <a:r>
              <a:rPr lang="da-DK" dirty="0"/>
              <a:t> </a:t>
            </a:r>
            <a:r>
              <a:rPr lang="da-DK" dirty="0" err="1"/>
              <a:t>always</a:t>
            </a:r>
            <a:r>
              <a:rPr lang="da-DK" dirty="0"/>
              <a:t> start the same set of </a:t>
            </a:r>
            <a:r>
              <a:rPr lang="da-DK" dirty="0" err="1"/>
              <a:t>interpreters</a:t>
            </a:r>
            <a:r>
              <a:rPr lang="da-DK" dirty="0"/>
              <a:t> at the start of a </a:t>
            </a:r>
            <a:r>
              <a:rPr lang="da-DK" dirty="0" err="1"/>
              <a:t>working</a:t>
            </a:r>
            <a:r>
              <a:rPr lang="da-DK" dirty="0"/>
              <a:t> session</a:t>
            </a:r>
          </a:p>
          <a:p>
            <a:pPr lvl="1"/>
            <a:r>
              <a:rPr lang="da-DK" dirty="0"/>
              <a:t>Development</a:t>
            </a:r>
          </a:p>
          <a:p>
            <a:pPr lvl="1"/>
            <a:r>
              <a:rPr lang="da-DK" dirty="0"/>
              <a:t>Test</a:t>
            </a:r>
          </a:p>
          <a:p>
            <a:pPr lvl="1"/>
            <a:r>
              <a:rPr lang="da-DK" dirty="0"/>
              <a:t>Prod</a:t>
            </a:r>
          </a:p>
          <a:p>
            <a:r>
              <a:rPr lang="da-DK" dirty="0"/>
              <a:t>…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get</a:t>
            </a:r>
            <a:r>
              <a:rPr lang="da-DK" dirty="0"/>
              <a:t> the same log files </a:t>
            </a:r>
            <a:r>
              <a:rPr lang="da-DK" dirty="0" err="1"/>
              <a:t>each</a:t>
            </a:r>
            <a:r>
              <a:rPr lang="da-DK" dirty="0"/>
              <a:t> </a:t>
            </a:r>
            <a:r>
              <a:rPr lang="da-DK" dirty="0" err="1"/>
              <a:t>day</a:t>
            </a:r>
            <a:endParaRPr lang="da-DK" dirty="0"/>
          </a:p>
          <a:p>
            <a:r>
              <a:rPr lang="da-DK" dirty="0" err="1"/>
              <a:t>Alternatively</a:t>
            </a:r>
            <a:r>
              <a:rPr lang="da-DK" dirty="0"/>
              <a:t>, </a:t>
            </a:r>
            <a:r>
              <a:rPr lang="da-DK" dirty="0" err="1"/>
              <a:t>create</a:t>
            </a:r>
            <a:r>
              <a:rPr lang="da-DK" dirty="0"/>
              <a:t> </a:t>
            </a:r>
            <a:r>
              <a:rPr lang="da-DK" dirty="0" err="1"/>
              <a:t>shortcuts</a:t>
            </a:r>
            <a:r>
              <a:rPr lang="da-DK" dirty="0"/>
              <a:t> </a:t>
            </a:r>
            <a:r>
              <a:rPr lang="da-DK" dirty="0" err="1"/>
              <a:t>without</a:t>
            </a:r>
            <a:r>
              <a:rPr lang="da-DK" dirty="0"/>
              <a:t> * in the log file </a:t>
            </a:r>
            <a:r>
              <a:rPr lang="da-DK" dirty="0" err="1"/>
              <a:t>name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5675305-AC63-E814-07B7-5AFE8591F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378248" cy="685535"/>
          </a:xfrm>
        </p:spPr>
        <p:txBody>
          <a:bodyPr/>
          <a:lstStyle/>
          <a:p>
            <a:r>
              <a:rPr lang="da-DK" dirty="0"/>
              <a:t>Log Files - </a:t>
            </a:r>
            <a:r>
              <a:rPr lang="da-DK" dirty="0" err="1"/>
              <a:t>Intended</a:t>
            </a:r>
            <a:r>
              <a:rPr lang="da-DK" dirty="0"/>
              <a:t> Usage Pattern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73168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06CA25-6329-D377-8249-09E5F3CAC88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078E3-9BF5-50A3-6C40-1DDF8CC14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29BF61-1F25-7DB7-1A33-9FF0377DC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Multiple Session Log Files…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A4D208-9A36-8579-A46C-CA05127AE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96" y="941911"/>
            <a:ext cx="5388429" cy="42015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37D9E6-4A52-F71B-7A8C-3A54BA7FD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885" y="4086375"/>
            <a:ext cx="10324753" cy="6733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7036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6C178A-CC23-0E3E-1DD6-C3078569042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AF3CA-FD76-5A23-5C2A-D50CBB1D7F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BE0AAEC-74FA-5AE8-8A83-0C3A6EEEF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3A362D-F7AC-7F73-A2E3-416558B67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53" y="0"/>
            <a:ext cx="803269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9349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2A2843A-C1EB-2FD0-4E0B-CFA8F802A11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28D9CF-B22A-4F12-F10E-EAC7E92CC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In version 19.0, </a:t>
            </a:r>
            <a:r>
              <a:rPr lang="da-DK" dirty="0" err="1"/>
              <a:t>if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add</a:t>
            </a:r>
            <a:r>
              <a:rPr lang="da-DK" dirty="0"/>
              <a:t> a line </a:t>
            </a:r>
            <a:r>
              <a:rPr lang="da-DK" dirty="0" err="1"/>
              <a:t>number</a:t>
            </a:r>
            <a:r>
              <a:rPr lang="da-DK" dirty="0"/>
              <a:t> </a:t>
            </a:r>
            <a:r>
              <a:rPr lang="da-DK" dirty="0" err="1"/>
              <a:t>after</a:t>
            </a:r>
            <a:r>
              <a:rPr lang="da-DK" dirty="0"/>
              <a:t> the a </a:t>
            </a:r>
            <a:r>
              <a:rPr lang="da-DK" dirty="0" err="1"/>
              <a:t>name</a:t>
            </a:r>
            <a:r>
              <a:rPr lang="da-DK" dirty="0"/>
              <a:t>, the editor </a:t>
            </a:r>
            <a:r>
              <a:rPr lang="da-DK" dirty="0" err="1"/>
              <a:t>will</a:t>
            </a:r>
            <a:r>
              <a:rPr lang="da-DK" dirty="0"/>
              <a:t> open on </a:t>
            </a:r>
            <a:r>
              <a:rPr lang="da-DK" dirty="0" err="1"/>
              <a:t>that</a:t>
            </a:r>
            <a:r>
              <a:rPr lang="da-DK" dirty="0"/>
              <a:t> line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2A87258-4355-D0A6-F82C-3FE33C8C3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)ed </a:t>
            </a:r>
            <a:r>
              <a:rPr lang="da-DK" dirty="0" err="1">
                <a:latin typeface="APL385 Unicode" panose="020B0709000202000203" pitchFamily="49" charset="0"/>
              </a:rPr>
              <a:t>foo</a:t>
            </a:r>
            <a:r>
              <a:rPr lang="da-DK" dirty="0">
                <a:latin typeface="APL385 Unicode" panose="020B0709000202000203" pitchFamily="49" charset="0"/>
              </a:rPr>
              <a:t>[123]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481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BD28F-3A17-2AC8-5D8E-CD3AA2C21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 err="1"/>
              <a:t>Some</a:t>
            </a:r>
            <a:r>
              <a:rPr lang="da-DK" dirty="0"/>
              <a:t> </a:t>
            </a:r>
            <a:r>
              <a:rPr lang="da-DK" dirty="0" err="1"/>
              <a:t>character</a:t>
            </a:r>
            <a:r>
              <a:rPr lang="da-DK" dirty="0"/>
              <a:t> data </a:t>
            </a:r>
            <a:r>
              <a:rPr lang="da-DK" dirty="0" err="1"/>
              <a:t>doesn't</a:t>
            </a:r>
            <a:r>
              <a:rPr lang="da-DK" dirty="0"/>
              <a:t> </a:t>
            </a:r>
            <a:r>
              <a:rPr lang="da-DK" dirty="0" err="1"/>
              <a:t>map</a:t>
            </a:r>
            <a:r>
              <a:rPr lang="da-DK" dirty="0"/>
              <a:t> </a:t>
            </a:r>
            <a:r>
              <a:rPr lang="da-DK" dirty="0" err="1"/>
              <a:t>nicely</a:t>
            </a:r>
            <a:r>
              <a:rPr lang="da-DK" dirty="0"/>
              <a:t> to APL Array Notation:</a:t>
            </a:r>
          </a:p>
          <a:p>
            <a:pPr lvl="1"/>
            <a:r>
              <a:rPr lang="da-DK" dirty="0"/>
              <a:t>Simple </a:t>
            </a:r>
            <a:r>
              <a:rPr lang="da-DK" dirty="0" err="1"/>
              <a:t>character</a:t>
            </a:r>
            <a:r>
              <a:rPr lang="da-DK" dirty="0"/>
              <a:t> </a:t>
            </a:r>
            <a:r>
              <a:rPr lang="da-DK" dirty="0" err="1"/>
              <a:t>vectors</a:t>
            </a:r>
            <a:endParaRPr lang="da-DK" dirty="0"/>
          </a:p>
          <a:p>
            <a:pPr lvl="1"/>
            <a:r>
              <a:rPr lang="da-DK" dirty="0"/>
              <a:t>Simple </a:t>
            </a:r>
            <a:r>
              <a:rPr lang="da-DK" dirty="0" err="1"/>
              <a:t>character</a:t>
            </a:r>
            <a:r>
              <a:rPr lang="da-DK" dirty="0"/>
              <a:t> matrices</a:t>
            </a:r>
          </a:p>
          <a:p>
            <a:pPr lvl="1"/>
            <a:r>
              <a:rPr lang="da-DK" dirty="0" err="1"/>
              <a:t>Vectors</a:t>
            </a:r>
            <a:r>
              <a:rPr lang="da-DK" dirty="0"/>
              <a:t> of </a:t>
            </a:r>
            <a:r>
              <a:rPr lang="da-DK" dirty="0" err="1"/>
              <a:t>character</a:t>
            </a:r>
            <a:r>
              <a:rPr lang="da-DK" dirty="0"/>
              <a:t> </a:t>
            </a:r>
            <a:r>
              <a:rPr lang="da-DK" dirty="0" err="1"/>
              <a:t>vectors</a:t>
            </a:r>
            <a:endParaRPr lang="da-DK" dirty="0"/>
          </a:p>
          <a:p>
            <a:pPr marL="0" indent="0">
              <a:buNone/>
            </a:pPr>
            <a:r>
              <a:rPr lang="da-DK" dirty="0"/>
              <a:t>Link v4.0 </a:t>
            </a:r>
            <a:r>
              <a:rPr lang="da-DK" dirty="0" err="1"/>
              <a:t>adds</a:t>
            </a:r>
            <a:r>
              <a:rPr lang="da-DK" dirty="0"/>
              <a:t> </a:t>
            </a:r>
            <a:r>
              <a:rPr lang="da-DK" dirty="0" err="1"/>
              <a:t>experimental</a:t>
            </a:r>
            <a:r>
              <a:rPr lang="da-DK" dirty="0"/>
              <a:t> support for </a:t>
            </a:r>
            <a:r>
              <a:rPr lang="da-DK" dirty="0" err="1"/>
              <a:t>storing</a:t>
            </a:r>
            <a:r>
              <a:rPr lang="da-DK" dirty="0"/>
              <a:t> </a:t>
            </a:r>
            <a:r>
              <a:rPr lang="da-DK" dirty="0" err="1"/>
              <a:t>such</a:t>
            </a:r>
            <a:r>
              <a:rPr lang="da-DK" dirty="0"/>
              <a:t> arrays in "</a:t>
            </a:r>
            <a:r>
              <a:rPr lang="da-DK" dirty="0" err="1"/>
              <a:t>plain</a:t>
            </a:r>
            <a:r>
              <a:rPr lang="da-DK" dirty="0"/>
              <a:t>" format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BC0E7D3-A5F8-E06C-8139-C1F83859E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Arrays in "Plain" </a:t>
            </a:r>
            <a:r>
              <a:rPr lang="da-DK" dirty="0" err="1"/>
              <a:t>Text</a:t>
            </a:r>
            <a:r>
              <a:rPr lang="da-DK" dirty="0"/>
              <a:t> Files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3A113E-51CB-B1B4-D436-3F3A3F077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1106" y="138393"/>
            <a:ext cx="2115043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529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129AFA-D192-A6D7-E5E0-07EB8C878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1106" y="138393"/>
            <a:ext cx="2115043" cy="25717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22A448-0DE5-E91A-639B-976429402036}"/>
              </a:ext>
            </a:extLst>
          </p:cNvPr>
          <p:cNvSpPr txBox="1"/>
          <p:nvPr/>
        </p:nvSpPr>
        <p:spPr>
          <a:xfrm>
            <a:off x="349623" y="2268071"/>
            <a:ext cx="818044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       )ns </a:t>
            </a:r>
            <a:r>
              <a:rPr lang="en-GB" dirty="0" err="1">
                <a:latin typeface="APL385 Unicode" panose="020B0709000202000203" pitchFamily="49" charset="0"/>
              </a:rPr>
              <a:t>MyApp</a:t>
            </a:r>
            <a:endParaRPr lang="en-GB" dirty="0">
              <a:latin typeface="APL385 Unicode" panose="020B0709000202000203" pitchFamily="49" charset="0"/>
            </a:endParaRPr>
          </a:p>
          <a:p>
            <a:r>
              <a:rPr lang="en-GB" dirty="0">
                <a:latin typeface="APL385 Unicode" panose="020B0709000202000203" pitchFamily="49" charset="0"/>
              </a:rPr>
              <a:t>#.MyApp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  #.MyApp.Colours←'Red' 'Green' 'Blue' 'Yellow' 'Pink'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  ]</a:t>
            </a:r>
            <a:r>
              <a:rPr lang="en-GB" dirty="0" err="1">
                <a:latin typeface="APL385 Unicode" panose="020B0709000202000203" pitchFamily="49" charset="0"/>
              </a:rPr>
              <a:t>link.create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MyApp</a:t>
            </a:r>
            <a:r>
              <a:rPr lang="en-GB" dirty="0">
                <a:latin typeface="APL385 Unicode" panose="020B0709000202000203" pitchFamily="49" charset="0"/>
              </a:rPr>
              <a:t> c:\tmp\myapp -arrays</a:t>
            </a:r>
          </a:p>
          <a:p>
            <a:r>
              <a:rPr lang="en-GB" dirty="0">
                <a:latin typeface="APL385 Unicode" panose="020B0709000202000203" pitchFamily="49" charset="0"/>
              </a:rPr>
              <a:t>Linked: #.MyApp ←→ c:\tmp\myapp [directory was created] 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  ]open c:\tmp\myapp\Colours.apla</a:t>
            </a:r>
          </a:p>
          <a:p>
            <a:r>
              <a:rPr lang="en-GB" dirty="0">
                <a:latin typeface="APL385 Unicode" panose="020B0709000202000203" pitchFamily="49" charset="0"/>
              </a:rPr>
              <a:t>c:\tmp\myapp\Colours.apla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1429788-4DF9-1106-4988-7A8A07D60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–</a:t>
            </a:r>
            <a:r>
              <a:rPr lang="da-DK" dirty="0" err="1">
                <a:latin typeface="APL385 Unicode" panose="020B0709000202000203" pitchFamily="49" charset="0"/>
              </a:rPr>
              <a:t>text</a:t>
            </a:r>
            <a:r>
              <a:rPr lang="da-DK" dirty="0">
                <a:latin typeface="APL385 Unicode" panose="020B0709000202000203" pitchFamily="49" charset="0"/>
              </a:rPr>
              <a:t>=</a:t>
            </a:r>
            <a:r>
              <a:rPr lang="da-DK" dirty="0" err="1">
                <a:latin typeface="APL385 Unicode" panose="020B0709000202000203" pitchFamily="49" charset="0"/>
              </a:rPr>
              <a:t>aplan</a:t>
            </a:r>
            <a:r>
              <a:rPr lang="da-DK" dirty="0">
                <a:latin typeface="+mn-lt"/>
              </a:rPr>
              <a:t>   (default)</a:t>
            </a: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2924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129AFA-D192-A6D7-E5E0-07EB8C878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1106" y="138393"/>
            <a:ext cx="2115042" cy="25717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22A448-0DE5-E91A-639B-976429402036}"/>
              </a:ext>
            </a:extLst>
          </p:cNvPr>
          <p:cNvSpPr txBox="1"/>
          <p:nvPr/>
        </p:nvSpPr>
        <p:spPr>
          <a:xfrm>
            <a:off x="349623" y="2268071"/>
            <a:ext cx="818044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       )ns </a:t>
            </a:r>
            <a:r>
              <a:rPr lang="en-GB" dirty="0" err="1">
                <a:latin typeface="APL385 Unicode" panose="020B0709000202000203" pitchFamily="49" charset="0"/>
              </a:rPr>
              <a:t>MyApp</a:t>
            </a:r>
            <a:endParaRPr lang="en-GB" dirty="0">
              <a:latin typeface="APL385 Unicode" panose="020B0709000202000203" pitchFamily="49" charset="0"/>
            </a:endParaRPr>
          </a:p>
          <a:p>
            <a:r>
              <a:rPr lang="en-GB" dirty="0">
                <a:latin typeface="APL385 Unicode" panose="020B0709000202000203" pitchFamily="49" charset="0"/>
              </a:rPr>
              <a:t>#.MyApp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  #.MyApp.Colours←'Red' 'Green' 'Blue' 'Yellow' 'Pink'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  ]</a:t>
            </a:r>
            <a:r>
              <a:rPr lang="en-GB" dirty="0" err="1">
                <a:latin typeface="APL385 Unicode" panose="020B0709000202000203" pitchFamily="49" charset="0"/>
              </a:rPr>
              <a:t>link.create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MyApp</a:t>
            </a:r>
            <a:r>
              <a:rPr lang="en-GB" dirty="0">
                <a:latin typeface="APL385 Unicode" panose="020B0709000202000203" pitchFamily="49" charset="0"/>
              </a:rPr>
              <a:t> c:\tmp\myapp –arrays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–text=plain</a:t>
            </a:r>
          </a:p>
          <a:p>
            <a:r>
              <a:rPr lang="en-GB" dirty="0">
                <a:latin typeface="APL385 Unicode" panose="020B0709000202000203" pitchFamily="49" charset="0"/>
              </a:rPr>
              <a:t>Linked: #.MyApp ←→ c:\tmp\myapp [directory was created] 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  ]open c:\tmp\myapp\Colours.apla</a:t>
            </a:r>
          </a:p>
          <a:p>
            <a:r>
              <a:rPr lang="en-GB" dirty="0">
                <a:latin typeface="APL385 Unicode" panose="020B0709000202000203" pitchFamily="49" charset="0"/>
              </a:rPr>
              <a:t>c:\tmp\myapp\Colours.apla</a:t>
            </a:r>
          </a:p>
        </p:txBody>
      </p:sp>
      <p:sp>
        <p:nvSpPr>
          <p:cNvPr id="2" name="Title 9">
            <a:extLst>
              <a:ext uri="{FF2B5EF4-FFF2-40B4-BE49-F238E27FC236}">
                <a16:creationId xmlns:a16="http://schemas.microsoft.com/office/drawing/2014/main" id="{BC0B6A32-D140-D007-E0D5-1DEE826FC810}"/>
              </a:ext>
            </a:extLst>
          </p:cNvPr>
          <p:cNvSpPr txBox="1">
            <a:spLocks/>
          </p:cNvSpPr>
          <p:nvPr/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dirty="0">
                <a:latin typeface="APL385 Unicode" panose="020B0709000202000203" pitchFamily="49" charset="0"/>
              </a:rPr>
              <a:t>–</a:t>
            </a:r>
            <a:r>
              <a:rPr lang="da-DK" dirty="0" err="1">
                <a:latin typeface="APL385 Unicode" panose="020B0709000202000203" pitchFamily="49" charset="0"/>
              </a:rPr>
              <a:t>text</a:t>
            </a:r>
            <a:r>
              <a:rPr lang="da-DK" dirty="0">
                <a:latin typeface="APL385 Unicode" panose="020B0709000202000203" pitchFamily="49" charset="0"/>
              </a:rPr>
              <a:t>=</a:t>
            </a:r>
            <a:r>
              <a:rPr lang="da-DK" dirty="0" err="1">
                <a:latin typeface="APL385 Unicode" panose="020B0709000202000203" pitchFamily="49" charset="0"/>
              </a:rPr>
              <a:t>plain</a:t>
            </a:r>
            <a:endParaRPr lang="en-GB"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F28621-8961-ADD7-F030-2C5253638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1656" y="138393"/>
            <a:ext cx="1619731" cy="41799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11BCB5F-EDAF-862E-85DF-5E71425B38D2}"/>
              </a:ext>
            </a:extLst>
          </p:cNvPr>
          <p:cNvSpPr/>
          <p:nvPr/>
        </p:nvSpPr>
        <p:spPr>
          <a:xfrm>
            <a:off x="5903881" y="267657"/>
            <a:ext cx="415957" cy="2038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53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A580444-ADDB-BD65-965D-7D097413040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DA37F5-FA17-32B7-617B-7570CD526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567811" cy="3242040"/>
          </a:xfrm>
        </p:spPr>
        <p:txBody>
          <a:bodyPr/>
          <a:lstStyle/>
          <a:p>
            <a:r>
              <a:rPr lang="da-DK" dirty="0"/>
              <a:t>Design </a:t>
            </a:r>
            <a:r>
              <a:rPr lang="da-DK" dirty="0" err="1"/>
              <a:t>may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refined</a:t>
            </a:r>
            <a:r>
              <a:rPr lang="da-DK" dirty="0"/>
              <a:t> in </a:t>
            </a:r>
            <a:r>
              <a:rPr lang="da-DK" dirty="0" err="1"/>
              <a:t>next</a:t>
            </a:r>
            <a:r>
              <a:rPr lang="da-DK" dirty="0"/>
              <a:t> release </a:t>
            </a:r>
            <a:r>
              <a:rPr lang="da-DK" dirty="0" err="1"/>
              <a:t>cycle</a:t>
            </a: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BE7FD6A-E2A3-0DD6-2D23-D1535A2EF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text</a:t>
            </a:r>
            <a:r>
              <a:rPr lang="da-DK" dirty="0"/>
              <a:t>=</a:t>
            </a:r>
            <a:r>
              <a:rPr lang="da-DK" dirty="0" err="1"/>
              <a:t>plain</a:t>
            </a:r>
            <a:r>
              <a:rPr lang="da-DK" dirty="0"/>
              <a:t> is </a:t>
            </a:r>
            <a:r>
              <a:rPr lang="da-DK" dirty="0" err="1"/>
              <a:t>experimental</a:t>
            </a:r>
            <a:endParaRPr lang="en-GB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6D8D43D3-352A-82AA-1D97-1393206D2C8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7FBEFB-FB4A-4383-D9A3-119DD404D5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6"/>
          <a:stretch/>
        </p:blipFill>
        <p:spPr>
          <a:xfrm>
            <a:off x="2034701" y="1791864"/>
            <a:ext cx="6852124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610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B5B811-6CEF-4EE2-9385-71AF4B6B7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312663" cy="2903875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da-DK" dirty="0" err="1"/>
              <a:t>Adds</a:t>
            </a:r>
            <a:r>
              <a:rPr lang="da-DK" dirty="0"/>
              <a:t> support for .NET 6, 7, 8 …</a:t>
            </a:r>
          </a:p>
          <a:p>
            <a:pPr lvl="1">
              <a:spcAft>
                <a:spcPts val="600"/>
              </a:spcAft>
            </a:pPr>
            <a:r>
              <a:rPr lang="da-DK" dirty="0" err="1"/>
              <a:t>Tested</a:t>
            </a:r>
            <a:r>
              <a:rPr lang="da-DK" dirty="0"/>
              <a:t> with 6.0 &amp; 8.0 </a:t>
            </a:r>
          </a:p>
          <a:p>
            <a:pPr lvl="1">
              <a:spcAft>
                <a:spcPts val="600"/>
              </a:spcAft>
            </a:pPr>
            <a:r>
              <a:rPr lang="da-DK" dirty="0" err="1"/>
              <a:t>Configured</a:t>
            </a:r>
            <a:r>
              <a:rPr lang="da-DK" dirty="0"/>
              <a:t> for 8.0 by default</a:t>
            </a:r>
          </a:p>
          <a:p>
            <a:pPr lvl="1">
              <a:spcAft>
                <a:spcPts val="600"/>
              </a:spcAft>
            </a:pPr>
            <a:r>
              <a:rPr lang="da-DK" dirty="0" err="1"/>
              <a:t>Also</a:t>
            </a:r>
            <a:r>
              <a:rPr lang="da-DK" dirty="0"/>
              <a:t> </a:t>
            </a:r>
            <a:r>
              <a:rPr lang="da-DK" dirty="0" err="1"/>
              <a:t>full</a:t>
            </a:r>
            <a:r>
              <a:rPr lang="da-DK" dirty="0"/>
              <a:t> support for 4.8 (aka ".NET Framework")</a:t>
            </a:r>
          </a:p>
          <a:p>
            <a:pPr lvl="1">
              <a:spcAft>
                <a:spcPts val="600"/>
              </a:spcAft>
            </a:pPr>
            <a:endParaRPr lang="da-DK" dirty="0"/>
          </a:p>
          <a:p>
            <a:pPr>
              <a:spcAft>
                <a:spcPts val="600"/>
              </a:spcAft>
            </a:pPr>
            <a:r>
              <a:rPr lang="da-DK" dirty="0"/>
              <a:t>Can </a:t>
            </a:r>
            <a:r>
              <a:rPr lang="da-DK" dirty="0" err="1"/>
              <a:t>export</a:t>
            </a:r>
            <a:r>
              <a:rPr lang="da-DK" dirty="0"/>
              <a:t> APL </a:t>
            </a:r>
            <a:r>
              <a:rPr lang="da-DK" dirty="0" err="1"/>
              <a:t>code</a:t>
            </a:r>
            <a:r>
              <a:rPr lang="da-DK" dirty="0"/>
              <a:t> as .NET </a:t>
            </a:r>
            <a:r>
              <a:rPr lang="da-DK" dirty="0" err="1"/>
              <a:t>assemblies</a:t>
            </a:r>
            <a:endParaRPr lang="da-DK" dirty="0"/>
          </a:p>
          <a:p>
            <a:pPr lvl="1">
              <a:spcAft>
                <a:spcPts val="600"/>
              </a:spcAft>
            </a:pPr>
            <a:r>
              <a:rPr lang="da-DK" dirty="0"/>
              <a:t>Will </a:t>
            </a:r>
            <a:r>
              <a:rPr lang="da-DK" dirty="0" err="1"/>
              <a:t>allow</a:t>
            </a:r>
            <a:r>
              <a:rPr lang="da-DK" dirty="0"/>
              <a:t> </a:t>
            </a:r>
            <a:r>
              <a:rPr lang="da-DK" dirty="0" err="1"/>
              <a:t>embedding</a:t>
            </a:r>
            <a:r>
              <a:rPr lang="da-DK" dirty="0"/>
              <a:t> APL </a:t>
            </a:r>
            <a:r>
              <a:rPr lang="da-DK" dirty="0" err="1"/>
              <a:t>code</a:t>
            </a:r>
            <a:r>
              <a:rPr lang="da-DK" dirty="0"/>
              <a:t> in .NET frameworks like ASP.NET Core, </a:t>
            </a:r>
            <a:r>
              <a:rPr lang="da-DK" dirty="0" err="1"/>
              <a:t>etc</a:t>
            </a:r>
            <a:endParaRPr lang="da-DK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E24A0F9-6F8A-44F7-A131-FAFEC135C1A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D6FE9F-B355-46BE-829B-07500E78F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v19.0 .NET Bridge</a:t>
            </a:r>
            <a:endParaRPr lang="LID4096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AEF5F90-5371-478F-BE57-191CAD3BA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59146" y="1264925"/>
            <a:ext cx="1808178" cy="117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2D19AE-9F3F-C707-B579-505342A987AE}"/>
              </a:ext>
            </a:extLst>
          </p:cNvPr>
          <p:cNvSpPr txBox="1"/>
          <p:nvPr/>
        </p:nvSpPr>
        <p:spPr>
          <a:xfrm>
            <a:off x="6727535" y="2571750"/>
            <a:ext cx="2271401" cy="9233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a-DK" dirty="0"/>
              <a:t>.NET 8.0 is the</a:t>
            </a:r>
            <a:br>
              <a:rPr lang="da-DK" dirty="0"/>
            </a:br>
            <a:r>
              <a:rPr lang="da-DK" dirty="0"/>
              <a:t>Long Term Support</a:t>
            </a:r>
            <a:br>
              <a:rPr lang="da-DK" dirty="0"/>
            </a:br>
            <a:r>
              <a:rPr lang="da-DK" dirty="0"/>
              <a:t>version (LTS)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03644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286E7-9635-4F26-8E9B-B8C310C0F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 Orientation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958DB-2776-40BD-8F98-1835A766C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56615"/>
            <a:ext cx="6056656" cy="31503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A rapidly increasing proportion of new APL code is delivered as services</a:t>
            </a:r>
          </a:p>
          <a:p>
            <a:r>
              <a:rPr lang="en-US" b="1" i="1" dirty="0"/>
              <a:t>Jarvis</a:t>
            </a:r>
            <a:r>
              <a:rPr lang="en-US" dirty="0"/>
              <a:t> wraps APL code as HTTP/JSON or RESTful services on any platform</a:t>
            </a:r>
          </a:p>
          <a:p>
            <a:pPr lvl="1"/>
            <a:r>
              <a:rPr lang="en-US" dirty="0"/>
              <a:t>https://github.com/dyalog/jarvis</a:t>
            </a:r>
          </a:p>
          <a:p>
            <a:r>
              <a:rPr lang="en-US" dirty="0"/>
              <a:t>Off-the-shelf docker containers containing </a:t>
            </a:r>
            <a:r>
              <a:rPr lang="en-US" dirty="0" err="1"/>
              <a:t>Dyalog</a:t>
            </a:r>
            <a:r>
              <a:rPr lang="en-US" dirty="0"/>
              <a:t> APL (optionally with Jarvis)</a:t>
            </a:r>
          </a:p>
          <a:p>
            <a:r>
              <a:rPr lang="en-US" b="1" i="1" dirty="0" err="1"/>
              <a:t>HttpCommand</a:t>
            </a:r>
            <a:r>
              <a:rPr lang="en-US" dirty="0"/>
              <a:t> is our HTTP client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4E6BD4-7400-497B-B7A6-CD22C04C1A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59E835E-A062-4AB8-B00E-08145D59C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508" y="1167594"/>
            <a:ext cx="1843690" cy="88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ocker Logo, history, meaning, symbol, PNG">
            <a:extLst>
              <a:ext uri="{FF2B5EF4-FFF2-40B4-BE49-F238E27FC236}">
                <a16:creationId xmlns:a16="http://schemas.microsoft.com/office/drawing/2014/main" id="{3F93A8D0-6384-426E-91B2-D4E747DAD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202" y="2516337"/>
            <a:ext cx="2328850" cy="130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5D26DF-11C4-442C-9E6C-BF36198EE53B}"/>
              </a:ext>
            </a:extLst>
          </p:cNvPr>
          <p:cNvSpPr txBox="1"/>
          <p:nvPr/>
        </p:nvSpPr>
        <p:spPr>
          <a:xfrm>
            <a:off x="6981257" y="1992803"/>
            <a:ext cx="1728192" cy="354968"/>
          </a:xfrm>
          <a:prstGeom prst="rect">
            <a:avLst/>
          </a:prstGeom>
          <a:ln>
            <a:solidFill>
              <a:srgbClr val="0C3747"/>
            </a:solidFill>
          </a:ln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HTTP(s) / JSON</a:t>
            </a:r>
            <a:endParaRPr lang="en-DK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454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0373F-1822-03CE-DAB8-7E3E10109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733449" cy="685535"/>
          </a:xfrm>
        </p:spPr>
        <p:txBody>
          <a:bodyPr/>
          <a:lstStyle/>
          <a:p>
            <a:r>
              <a:rPr lang="da-DK" dirty="0"/>
              <a:t>From </a:t>
            </a:r>
            <a:r>
              <a:rPr lang="da-DK" dirty="0" err="1"/>
              <a:t>my</a:t>
            </a:r>
            <a:r>
              <a:rPr lang="da-DK" dirty="0"/>
              <a:t> SWEDAPL'23 Presentation</a:t>
            </a:r>
            <a:endParaRPr lang="en-GB" dirty="0"/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8D16D127-FCAD-1BFE-FB70-904B5002BB6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979A35-8CAE-7E7B-7932-F8F346D88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607" y="1036800"/>
            <a:ext cx="5013741" cy="36231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260277-7DBA-0FBD-8F4C-4F458783B6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" b="318"/>
          <a:stretch/>
        </p:blipFill>
        <p:spPr>
          <a:xfrm>
            <a:off x="4739529" y="1036800"/>
            <a:ext cx="710819" cy="10405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825851-3FA7-D26B-9038-C385089D18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" r="8012"/>
          <a:stretch/>
        </p:blipFill>
        <p:spPr bwMode="auto">
          <a:xfrm>
            <a:off x="5593866" y="1877655"/>
            <a:ext cx="727921" cy="10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85AD4F-D3AD-81ED-042D-7B34CC90E7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365" y="2744083"/>
            <a:ext cx="675946" cy="10306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7CD5BB-335A-9ACA-F6C9-FA1BD28AD33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339" t="-576" r="-2456" b="576"/>
          <a:stretch/>
        </p:blipFill>
        <p:spPr>
          <a:xfrm>
            <a:off x="7329055" y="3475345"/>
            <a:ext cx="727922" cy="10306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F9A0A22-0B3C-895D-DF47-229003C5E216}"/>
              </a:ext>
            </a:extLst>
          </p:cNvPr>
          <p:cNvSpPr txBox="1"/>
          <p:nvPr/>
        </p:nvSpPr>
        <p:spPr>
          <a:xfrm>
            <a:off x="4810245" y="2054408"/>
            <a:ext cx="5469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Jada</a:t>
            </a:r>
            <a:endParaRPr lang="en-GB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C666B1-77F3-E947-A978-37115B033B20}"/>
              </a:ext>
            </a:extLst>
          </p:cNvPr>
          <p:cNvSpPr txBox="1"/>
          <p:nvPr/>
        </p:nvSpPr>
        <p:spPr>
          <a:xfrm>
            <a:off x="5632175" y="2912339"/>
            <a:ext cx="689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Stefan</a:t>
            </a:r>
            <a:endParaRPr lang="en-GB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F93AB2-D0C7-BB4E-B815-1DEAEB7F5E2D}"/>
              </a:ext>
            </a:extLst>
          </p:cNvPr>
          <p:cNvSpPr txBox="1"/>
          <p:nvPr/>
        </p:nvSpPr>
        <p:spPr>
          <a:xfrm>
            <a:off x="6345460" y="3729078"/>
            <a:ext cx="979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sz="1400" dirty="0"/>
              <a:t>Aarush</a:t>
            </a:r>
            <a:br>
              <a:rPr lang="da-DK" sz="1400" dirty="0"/>
            </a:br>
            <a:r>
              <a:rPr lang="da-DK" sz="1400" dirty="0"/>
              <a:t>Bangalore</a:t>
            </a:r>
            <a:endParaRPr lang="en-GB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02AA34-13C1-EB28-6753-67FB07B685A0}"/>
              </a:ext>
            </a:extLst>
          </p:cNvPr>
          <p:cNvSpPr txBox="1"/>
          <p:nvPr/>
        </p:nvSpPr>
        <p:spPr>
          <a:xfrm>
            <a:off x="7460420" y="4436363"/>
            <a:ext cx="4651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Abs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63973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6FFEC-CFC6-432E-8B50-39AC14410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dirty="0" err="1"/>
              <a:t>Experimental</a:t>
            </a:r>
            <a:r>
              <a:rPr lang="da-DK" dirty="0"/>
              <a:t> TCP-</a:t>
            </a:r>
            <a:r>
              <a:rPr lang="da-DK" dirty="0" err="1"/>
              <a:t>based</a:t>
            </a:r>
            <a:r>
              <a:rPr lang="da-DK" dirty="0"/>
              <a:t> monitor: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Interpreter can broadcast regular updates on (e.g.):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CPU consumption, Memory statistics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)SI stack and Error information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Notifications on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dirty="0" err="1"/>
              <a:t>untrapped</a:t>
            </a:r>
            <a:r>
              <a:rPr lang="en-US" dirty="0"/>
              <a:t> errors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dirty="0" err="1"/>
              <a:t>ws</a:t>
            </a:r>
            <a:r>
              <a:rPr lang="en-US" dirty="0"/>
              <a:t> compaction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Exact execution location is available as an option </a:t>
            </a:r>
            <a:br>
              <a:rPr lang="en-US" dirty="0"/>
            </a:br>
            <a:r>
              <a:rPr lang="en-US" dirty="0"/>
              <a:t>(with runtime cost)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Also broadcasts details of how to connect Remote IDE if that is possible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6A4882-BBE9-49A5-A788-915128963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Health Monitor</a:t>
            </a:r>
            <a:endParaRPr lang="LID4096" sz="3600" dirty="0"/>
          </a:p>
        </p:txBody>
      </p:sp>
      <p:pic>
        <p:nvPicPr>
          <p:cNvPr id="9218" name="Picture 2" descr="1200 SUPER S IFR Service Monitor Used">
            <a:extLst>
              <a:ext uri="{FF2B5EF4-FFF2-40B4-BE49-F238E27FC236}">
                <a16:creationId xmlns:a16="http://schemas.microsoft.com/office/drawing/2014/main" id="{A31111E7-C769-AE3E-4C5B-740033DEC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94" y="1393438"/>
            <a:ext cx="1884479" cy="149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4">
            <a:extLst>
              <a:ext uri="{FF2B5EF4-FFF2-40B4-BE49-F238E27FC236}">
                <a16:creationId xmlns:a16="http://schemas.microsoft.com/office/drawing/2014/main" id="{256A24B9-EB29-6A1E-23A6-00EA505EC08F}"/>
              </a:ext>
            </a:extLst>
          </p:cNvPr>
          <p:cNvSpPr txBox="1">
            <a:spLocks/>
          </p:cNvSpPr>
          <p:nvPr/>
        </p:nvSpPr>
        <p:spPr>
          <a:xfrm>
            <a:off x="6586331" y="166476"/>
            <a:ext cx="2361664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 err="1"/>
              <a:t>Installing</a:t>
            </a:r>
            <a:r>
              <a:rPr lang="da-DK" sz="2800" dirty="0"/>
              <a:t> &amp;</a:t>
            </a:r>
            <a:br>
              <a:rPr lang="da-DK" sz="2800" dirty="0"/>
            </a:br>
            <a:r>
              <a:rPr lang="da-DK" sz="2800" dirty="0"/>
              <a:t> </a:t>
            </a:r>
            <a:r>
              <a:rPr lang="da-DK" sz="2800" dirty="0" err="1"/>
              <a:t>Managing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5094256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EE3B7340-42DB-00BF-5372-1831DB08413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1804058" y="1145110"/>
            <a:ext cx="3334043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["Facts",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{"Facts": [ {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"ID": 2, "Name":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AccountInformation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",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"Value": {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ComputeTime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438,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ConnectTime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46973,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KeyingTime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UserIdentification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0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}},{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"ID": 3, "Name": "Workspace",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"Value": {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"Allocation": 33882064,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AllocationHWM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33882064,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"Available": 2144207480,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"Compactions": 2,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FreePockets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186682,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GarbageCollections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GarbagePockets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"Sediment": 2120,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"Used": 3276168,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UsedPockets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23209,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"WSID": "CLEAR WS"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2C07076B-B196-7440-994A-28B6010DF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9708" y="2884047"/>
            <a:ext cx="2800767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},{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 "ID": 6, "Name": "</a:t>
            </a:r>
            <a:r>
              <a:rPr lang="en-US" altLang="en-US" sz="10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ThreadCount</a:t>
            </a: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",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 "Value": {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 "Suspended": 1,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 "Total": 2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}}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],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"Interval": </a:t>
            </a:r>
            <a:r>
              <a:rPr lang="en-US" altLang="en-US" sz="1000" dirty="0">
                <a:solidFill>
                  <a:srgbClr val="FF0000"/>
                </a:solidFill>
                <a:latin typeface="APL385 Unicode" panose="020B0709000202000203" pitchFamily="49" charset="0"/>
              </a:rPr>
              <a:t>5000</a:t>
            </a: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,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"UID": "</a:t>
            </a:r>
            <a:r>
              <a:rPr lang="en-US" altLang="en-US" sz="1000" dirty="0">
                <a:solidFill>
                  <a:srgbClr val="00B050"/>
                </a:solidFill>
                <a:latin typeface="APL385 Unicode" panose="020B0709000202000203" pitchFamily="49" charset="0"/>
              </a:rPr>
              <a:t>1 1</a:t>
            </a: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"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}] </a:t>
            </a: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4413722-6763-457A-91CE-1310BFA17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855807"/>
            <a:ext cx="791434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PollFacts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",{"Facts":["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AccountInformation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","Workspace","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ThreadCount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"],"Interval":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PL385 Unicode" panose="020B0709000202000203" pitchFamily="49" charset="0"/>
              </a:rPr>
              <a:t>5000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,"UID":"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PL385 Unicode" panose="020B0709000202000203" pitchFamily="49" charset="0"/>
              </a:rPr>
              <a:t>1 1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"}]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BF3D417E-3C70-EE6C-283F-8A2AE376616E}"/>
              </a:ext>
            </a:extLst>
          </p:cNvPr>
          <p:cNvSpPr txBox="1">
            <a:spLocks/>
          </p:cNvSpPr>
          <p:nvPr/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dirty="0">
                <a:ea typeface="+mn-ea"/>
                <a:cs typeface="+mn-cs"/>
              </a:rPr>
              <a:t>Health Monitor </a:t>
            </a:r>
            <a:r>
              <a:rPr lang="da-DK" dirty="0" err="1">
                <a:ea typeface="+mn-ea"/>
                <a:cs typeface="+mn-cs"/>
              </a:rPr>
              <a:t>Example</a:t>
            </a:r>
            <a:endParaRPr lang="LID4096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853046-DC46-9C32-975C-2C7B93D2098F}"/>
              </a:ext>
            </a:extLst>
          </p:cNvPr>
          <p:cNvSpPr/>
          <p:nvPr/>
        </p:nvSpPr>
        <p:spPr>
          <a:xfrm>
            <a:off x="2004646" y="1491175"/>
            <a:ext cx="3003452" cy="9636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745C5-A5A7-76C2-38A8-D4D76AAEFB41}"/>
              </a:ext>
            </a:extLst>
          </p:cNvPr>
          <p:cNvSpPr/>
          <p:nvPr/>
        </p:nvSpPr>
        <p:spPr>
          <a:xfrm>
            <a:off x="2004646" y="2571750"/>
            <a:ext cx="3003452" cy="20512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7776BC-07F1-9381-221B-024022CED4E0}"/>
              </a:ext>
            </a:extLst>
          </p:cNvPr>
          <p:cNvSpPr/>
          <p:nvPr/>
        </p:nvSpPr>
        <p:spPr>
          <a:xfrm>
            <a:off x="5838216" y="3092266"/>
            <a:ext cx="2800767" cy="6286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E02BA0C-3B1E-888F-7EBD-523FA62F4CAA}"/>
              </a:ext>
            </a:extLst>
          </p:cNvPr>
          <p:cNvSpPr/>
          <p:nvPr/>
        </p:nvSpPr>
        <p:spPr>
          <a:xfrm>
            <a:off x="5765533" y="870566"/>
            <a:ext cx="2379661" cy="2314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BF6B52-E7B4-C855-C9E1-4A7812097FF6}"/>
              </a:ext>
            </a:extLst>
          </p:cNvPr>
          <p:cNvSpPr/>
          <p:nvPr/>
        </p:nvSpPr>
        <p:spPr>
          <a:xfrm>
            <a:off x="5765533" y="4002353"/>
            <a:ext cx="1465262" cy="3375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001638-48FD-1B89-CD01-4B84A14CA447}"/>
              </a:ext>
            </a:extLst>
          </p:cNvPr>
          <p:cNvSpPr/>
          <p:nvPr/>
        </p:nvSpPr>
        <p:spPr>
          <a:xfrm>
            <a:off x="1479934" y="870566"/>
            <a:ext cx="4199774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42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  <p:bldP spid="14" grpId="0" animBg="1"/>
      <p:bldP spid="14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69FB8C-FC9D-6074-4472-182F41285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894237" cy="3242040"/>
          </a:xfrm>
        </p:spPr>
        <p:txBody>
          <a:bodyPr>
            <a:normAutofit/>
          </a:bodyPr>
          <a:lstStyle/>
          <a:p>
            <a:pPr marL="57150" indent="0">
              <a:buNone/>
            </a:pPr>
            <a:r>
              <a:rPr lang="da-DK" dirty="0"/>
              <a:t>New features </a:t>
            </a:r>
            <a:r>
              <a:rPr lang="da-DK" dirty="0" err="1"/>
              <a:t>include</a:t>
            </a:r>
            <a:r>
              <a:rPr lang="da-DK" dirty="0"/>
              <a:t>:</a:t>
            </a:r>
          </a:p>
          <a:p>
            <a:r>
              <a:rPr lang="da-DK" dirty="0" err="1"/>
              <a:t>AllowContextMenu</a:t>
            </a:r>
            <a:endParaRPr lang="da-DK" dirty="0"/>
          </a:p>
          <a:p>
            <a:r>
              <a:rPr lang="da-DK" dirty="0" err="1"/>
              <a:t>ExecuteJavascript</a:t>
            </a:r>
            <a:endParaRPr lang="da-DK" dirty="0"/>
          </a:p>
          <a:p>
            <a:r>
              <a:rPr lang="da-DK" dirty="0" err="1"/>
              <a:t>Get</a:t>
            </a:r>
            <a:r>
              <a:rPr lang="da-DK" dirty="0"/>
              <a:t>/</a:t>
            </a:r>
            <a:r>
              <a:rPr lang="da-DK" dirty="0" err="1"/>
              <a:t>SetZoomLevel</a:t>
            </a:r>
            <a:endParaRPr lang="da-DK" dirty="0"/>
          </a:p>
          <a:p>
            <a:r>
              <a:rPr lang="da-DK" dirty="0" err="1"/>
              <a:t>IsLoading</a:t>
            </a:r>
            <a:r>
              <a:rPr lang="da-DK" dirty="0"/>
              <a:t> + </a:t>
            </a:r>
            <a:r>
              <a:rPr lang="da-DK" dirty="0" err="1"/>
              <a:t>LoadEnd</a:t>
            </a:r>
            <a:r>
              <a:rPr lang="da-DK" dirty="0"/>
              <a:t> event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da-DK" sz="3600" dirty="0" err="1"/>
              <a:t>HTMLRenderer</a:t>
            </a:r>
            <a:r>
              <a:rPr lang="da-DK" sz="3600" dirty="0"/>
              <a:t> </a:t>
            </a:r>
            <a:r>
              <a:rPr lang="da-DK" sz="3600" dirty="0" err="1"/>
              <a:t>updates</a:t>
            </a:r>
            <a:endParaRPr lang="en-GB" sz="3600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008348B-589D-3060-78D8-E33A5940A83B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Productivity</a:t>
            </a:r>
            <a:br>
              <a:rPr lang="da-DK" sz="2800" dirty="0"/>
            </a:br>
            <a:r>
              <a:rPr lang="da-DK" sz="2800" dirty="0"/>
              <a:t> &amp; IDE</a:t>
            </a:r>
            <a:endParaRPr lang="en-GB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4D151F-10A4-F76A-1086-EFF3A7989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024" y="1348052"/>
            <a:ext cx="1452374" cy="145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0595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885592A-4AE5-66EC-003B-7E51B5893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HTMLRenderer</a:t>
            </a:r>
            <a:r>
              <a:rPr lang="da-DK" dirty="0"/>
              <a:t> – </a:t>
            </a:r>
            <a:r>
              <a:rPr lang="da-DK" dirty="0" err="1"/>
              <a:t>what's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?</a:t>
            </a:r>
            <a:endParaRPr lang="en-GB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0ED40FE3-3FBF-CC77-B810-485D48549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953192"/>
            <a:ext cx="5856090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pic←'https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://minnowbrook.org/wp-content/uploads/2022/04/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        Screen-Shot-2022-04-18-at-2.24.30-PM.png'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MyForm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 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⎕WC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HTMLRenderer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 ('Hello &lt;b&gt;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Minnowbrook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!&lt;/b&gt;&lt;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br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/&gt;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        &lt;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img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src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="',pic,'" height=400 width=600&gt;')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0C5F57-4FC8-E4BD-4245-4488299B4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003" y="1826882"/>
            <a:ext cx="4410397" cy="33166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91866D-FE67-065C-415A-BC123AC75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587" y="374508"/>
            <a:ext cx="1452374" cy="145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5F787C5-EA30-8CF0-7DA7-5D269E6A34BE}"/>
              </a:ext>
            </a:extLst>
          </p:cNvPr>
          <p:cNvSpPr txBox="1"/>
          <p:nvPr/>
        </p:nvSpPr>
        <p:spPr>
          <a:xfrm>
            <a:off x="7254397" y="1933733"/>
            <a:ext cx="1298753" cy="1200329"/>
          </a:xfrm>
          <a:prstGeom prst="rect">
            <a:avLst/>
          </a:prstGeom>
          <a:solidFill>
            <a:srgbClr val="BBB5D6"/>
          </a:solidFill>
        </p:spPr>
        <p:txBody>
          <a:bodyPr wrap="none" rtlCol="0">
            <a:spAutoFit/>
          </a:bodyPr>
          <a:lstStyle/>
          <a:p>
            <a:pPr algn="ctr"/>
            <a:r>
              <a:rPr lang="da-DK" dirty="0" err="1"/>
              <a:t>Chromium</a:t>
            </a:r>
            <a:br>
              <a:rPr lang="da-DK" dirty="0"/>
            </a:br>
            <a:r>
              <a:rPr lang="da-DK" dirty="0"/>
              <a:t>Embedded</a:t>
            </a:r>
          </a:p>
          <a:p>
            <a:pPr algn="ctr"/>
            <a:r>
              <a:rPr lang="da-DK" dirty="0"/>
              <a:t>Framework</a:t>
            </a:r>
          </a:p>
          <a:p>
            <a:pPr algn="ctr"/>
            <a:r>
              <a:rPr lang="da-DK" dirty="0"/>
              <a:t>(CEF)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064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69FB8C-FC9D-6074-4472-182F41285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894237" cy="3242040"/>
          </a:xfrm>
        </p:spPr>
        <p:txBody>
          <a:bodyPr>
            <a:normAutofit/>
          </a:bodyPr>
          <a:lstStyle/>
          <a:p>
            <a:pPr marL="57150" indent="0">
              <a:buNone/>
            </a:pPr>
            <a:r>
              <a:rPr lang="da-DK" dirty="0"/>
              <a:t>New features </a:t>
            </a:r>
            <a:r>
              <a:rPr lang="da-DK" dirty="0" err="1"/>
              <a:t>include</a:t>
            </a:r>
            <a:r>
              <a:rPr lang="da-DK" dirty="0"/>
              <a:t>:</a:t>
            </a:r>
          </a:p>
          <a:p>
            <a:r>
              <a:rPr lang="da-DK" dirty="0" err="1"/>
              <a:t>AllowContextMenu</a:t>
            </a:r>
            <a:endParaRPr lang="da-DK" dirty="0"/>
          </a:p>
          <a:p>
            <a:r>
              <a:rPr lang="da-DK" dirty="0" err="1"/>
              <a:t>ExecuteJavascript</a:t>
            </a:r>
            <a:endParaRPr lang="da-DK" dirty="0"/>
          </a:p>
          <a:p>
            <a:r>
              <a:rPr lang="da-DK" dirty="0" err="1"/>
              <a:t>Get</a:t>
            </a:r>
            <a:r>
              <a:rPr lang="da-DK" dirty="0"/>
              <a:t>/</a:t>
            </a:r>
            <a:r>
              <a:rPr lang="da-DK" dirty="0" err="1"/>
              <a:t>SetZoomLevel</a:t>
            </a:r>
            <a:endParaRPr lang="da-DK" dirty="0"/>
          </a:p>
          <a:p>
            <a:r>
              <a:rPr lang="da-DK" dirty="0" err="1"/>
              <a:t>IsLoading</a:t>
            </a:r>
            <a:r>
              <a:rPr lang="da-DK" dirty="0"/>
              <a:t> + </a:t>
            </a:r>
            <a:r>
              <a:rPr lang="da-DK" dirty="0" err="1"/>
              <a:t>LoadEnd</a:t>
            </a:r>
            <a:r>
              <a:rPr lang="da-DK" dirty="0"/>
              <a:t> event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da-DK" sz="3600" dirty="0" err="1"/>
              <a:t>HTMLRenderer</a:t>
            </a:r>
            <a:r>
              <a:rPr lang="da-DK" sz="3600" dirty="0"/>
              <a:t> </a:t>
            </a:r>
            <a:r>
              <a:rPr lang="da-DK" sz="3600" dirty="0" err="1"/>
              <a:t>updates</a:t>
            </a:r>
            <a:endParaRPr lang="en-GB" sz="3600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008348B-589D-3060-78D8-E33A5940A83B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Productivity</a:t>
            </a:r>
            <a:br>
              <a:rPr lang="da-DK" sz="2800" dirty="0"/>
            </a:br>
            <a:r>
              <a:rPr lang="da-DK" sz="2800" dirty="0"/>
              <a:t> &amp; IDE</a:t>
            </a:r>
            <a:endParaRPr lang="en-GB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4D151F-10A4-F76A-1086-EFF3A7989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024" y="1348052"/>
            <a:ext cx="1452374" cy="145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0738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D3D7936-5796-D763-224A-CB5A159B9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714" y="1195504"/>
            <a:ext cx="4104000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1600" b="1" dirty="0"/>
              <a:t>Transferred from v19.0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Resume </a:t>
            </a:r>
            <a:r>
              <a:rPr lang="da-DK" sz="1600" dirty="0" err="1"/>
              <a:t>Optimisation</a:t>
            </a:r>
            <a:r>
              <a:rPr lang="da-DK" sz="1600" dirty="0"/>
              <a:t> Work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.NET Bridge "</a:t>
            </a:r>
            <a:r>
              <a:rPr lang="da-DK" sz="1600" dirty="0" err="1"/>
              <a:t>enhancements</a:t>
            </a:r>
            <a:r>
              <a:rPr lang="da-DK" sz="1600" dirty="0"/>
              <a:t>"</a:t>
            </a:r>
          </a:p>
          <a:p>
            <a:pPr lvl="1">
              <a:spcAft>
                <a:spcPts val="600"/>
              </a:spcAft>
            </a:pPr>
            <a:r>
              <a:rPr lang="da-DK" sz="1400" dirty="0"/>
              <a:t> Support "</a:t>
            </a:r>
            <a:r>
              <a:rPr lang="da-DK" sz="1400" dirty="0" err="1"/>
              <a:t>Generic</a:t>
            </a:r>
            <a:r>
              <a:rPr lang="da-DK" sz="1400" dirty="0"/>
              <a:t>" </a:t>
            </a:r>
            <a:r>
              <a:rPr lang="da-DK" sz="1400" dirty="0" err="1"/>
              <a:t>methods</a:t>
            </a:r>
            <a:r>
              <a:rPr lang="da-DK" sz="1400" dirty="0"/>
              <a:t> &amp; </a:t>
            </a:r>
            <a:r>
              <a:rPr lang="da-DK" sz="1400" dirty="0" err="1"/>
              <a:t>classes</a:t>
            </a:r>
            <a:endParaRPr lang="da-DK" sz="1400" dirty="0"/>
          </a:p>
          <a:p>
            <a:pPr>
              <a:spcAft>
                <a:spcPts val="600"/>
              </a:spcAft>
            </a:pPr>
            <a:r>
              <a:rPr lang="da-DK" sz="1600" dirty="0"/>
              <a:t>More </a:t>
            </a:r>
            <a:r>
              <a:rPr lang="da-DK" sz="1600" dirty="0" err="1"/>
              <a:t>HTMLRenderer</a:t>
            </a:r>
            <a:r>
              <a:rPr lang="da-DK" sz="1600" dirty="0"/>
              <a:t> </a:t>
            </a:r>
            <a:r>
              <a:rPr lang="da-DK" sz="1600" dirty="0" err="1"/>
              <a:t>improvements</a:t>
            </a:r>
            <a:endParaRPr lang="da-DK" sz="1600" dirty="0"/>
          </a:p>
          <a:p>
            <a:pPr>
              <a:spcAft>
                <a:spcPts val="600"/>
              </a:spcAft>
            </a:pPr>
            <a:r>
              <a:rPr lang="da-DK" sz="1600" dirty="0"/>
              <a:t>Health Monitor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Script Engine Support</a:t>
            </a:r>
          </a:p>
          <a:p>
            <a:pPr>
              <a:spcAft>
                <a:spcPts val="600"/>
              </a:spcAft>
            </a:pPr>
            <a:r>
              <a:rPr lang="en-GB" sz="1600" dirty="0">
                <a:latin typeface="APL385 Unicode" panose="020B0709000202000203" pitchFamily="49" charset="0"/>
              </a:rPr>
              <a:t>⎕NATTRIBUTES</a:t>
            </a:r>
            <a:endParaRPr lang="en-GB" sz="16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F3653F-6EF1-DB23-88C7-74F0C879CAF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26789" y="1258101"/>
            <a:ext cx="4104641" cy="3242040"/>
          </a:xfrm>
        </p:spPr>
        <p:txBody>
          <a:bodyPr>
            <a:normAutofit/>
          </a:bodyPr>
          <a:lstStyle/>
          <a:p>
            <a:pPr marL="57150" indent="0">
              <a:spcAft>
                <a:spcPts val="600"/>
              </a:spcAft>
              <a:buNone/>
            </a:pPr>
            <a:r>
              <a:rPr lang="en-GB" sz="1600" b="1" dirty="0"/>
              <a:t>Next Set of Projects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Relax Interpreter Limits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Array Notation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Token-by-token Debugging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Query Platform Features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New "Shell" System Command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Open-Source </a:t>
            </a:r>
            <a:r>
              <a:rPr lang="en-GB" sz="1600" dirty="0" err="1"/>
              <a:t>HTMLRenderer</a:t>
            </a:r>
            <a:r>
              <a:rPr lang="en-GB" sz="1600" dirty="0"/>
              <a:t> &amp; Conga</a:t>
            </a:r>
            <a:br>
              <a:rPr lang="en-GB" sz="1600" dirty="0"/>
            </a:br>
            <a:endParaRPr lang="en-GB" sz="1600" dirty="0"/>
          </a:p>
          <a:p>
            <a:pPr>
              <a:spcAft>
                <a:spcPts val="600"/>
              </a:spcAft>
            </a:pPr>
            <a:r>
              <a:rPr lang="en-GB" sz="1600" dirty="0"/>
              <a:t>JavaScript emulation of </a:t>
            </a:r>
            <a:r>
              <a:rPr lang="en-GB" sz="1600" dirty="0">
                <a:latin typeface="APL385 Unicode" panose="020B0709000202000203" pitchFamily="49" charset="0"/>
              </a:rPr>
              <a:t>⎕WC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E41DE8B-7873-BB72-1EBD-E1204E79E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001322" cy="685535"/>
          </a:xfrm>
        </p:spPr>
        <p:txBody>
          <a:bodyPr/>
          <a:lstStyle/>
          <a:p>
            <a:r>
              <a:rPr lang="da-DK" dirty="0"/>
              <a:t>Sketch of Version 20.0 (Q2/2025)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292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6A999-E191-D599-8B0D-B9B9F28BC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5891" y="281365"/>
            <a:ext cx="6092513" cy="4054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dirty="0">
                <a:hlinkClick r:id="rId2"/>
              </a:rPr>
              <a:t>https://aplwiki.com/wiki/Array_notation</a:t>
            </a:r>
            <a:endParaRPr lang="en-GB" sz="2000" dirty="0"/>
          </a:p>
          <a:p>
            <a:endParaRPr lang="en-GB" sz="32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106634-654D-01AD-63FB-033BA9D60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110727"/>
            <a:ext cx="7005527" cy="685535"/>
          </a:xfrm>
        </p:spPr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Array Notation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78CD98-2F45-E82D-D892-2B37F49CC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38" y="973200"/>
            <a:ext cx="1444782" cy="36165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99320AB-AE7A-8E07-D49A-4380C6E87B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1324" y="963196"/>
            <a:ext cx="1184214" cy="36365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7D96A81-829D-8E0A-5217-5CB78DC7C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68" y="953192"/>
            <a:ext cx="1736310" cy="36365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6E4412B-D653-B207-03A9-231E8DD9A1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2676" y="963196"/>
            <a:ext cx="1577449" cy="3636564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22FE9041-E542-AB88-5529-8C78241A16B9}"/>
              </a:ext>
            </a:extLst>
          </p:cNvPr>
          <p:cNvSpPr/>
          <p:nvPr/>
        </p:nvSpPr>
        <p:spPr>
          <a:xfrm>
            <a:off x="1849231" y="2485741"/>
            <a:ext cx="285057" cy="3018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E92615C9-22E2-CBC4-A68C-9A92C4A9171C}"/>
              </a:ext>
            </a:extLst>
          </p:cNvPr>
          <p:cNvSpPr/>
          <p:nvPr/>
        </p:nvSpPr>
        <p:spPr>
          <a:xfrm>
            <a:off x="6768978" y="2487381"/>
            <a:ext cx="285057" cy="3018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699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6A999-E191-D599-8B0D-B9B9F28BC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17449"/>
            <a:ext cx="7737261" cy="3242040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br>
              <a:rPr lang="en-GB" sz="2000" dirty="0">
                <a:hlinkClick r:id="" action="ppaction://noaction"/>
              </a:rPr>
            </a:br>
            <a:endParaRPr lang="en-GB" sz="2000" dirty="0">
              <a:hlinkClick r:id="" action="ppaction://noaction"/>
            </a:endParaRPr>
          </a:p>
          <a:p>
            <a:pPr marL="0" indent="0">
              <a:spcAft>
                <a:spcPts val="600"/>
              </a:spcAft>
              <a:buNone/>
            </a:pPr>
            <a:endParaRPr lang="en-GB" sz="2000" dirty="0">
              <a:hlinkClick r:id="" action="ppaction://noaction"/>
            </a:endParaRPr>
          </a:p>
          <a:p>
            <a:pPr>
              <a:spcAft>
                <a:spcPts val="600"/>
              </a:spcAft>
            </a:pPr>
            <a:r>
              <a:rPr lang="en-GB" sz="2000" dirty="0"/>
              <a:t>Public proposal published</a:t>
            </a:r>
          </a:p>
          <a:p>
            <a:pPr lvl="1">
              <a:spcAft>
                <a:spcPts val="600"/>
              </a:spcAft>
            </a:pPr>
            <a:r>
              <a:rPr lang="en-GB" dirty="0">
                <a:hlinkClick r:id="rId2"/>
              </a:rPr>
              <a:t>https://aplwiki.com/wiki/Array_notation</a:t>
            </a:r>
            <a:endParaRPr lang="en-GB" dirty="0"/>
          </a:p>
          <a:p>
            <a:pPr>
              <a:spcAft>
                <a:spcPts val="600"/>
              </a:spcAft>
            </a:pPr>
            <a:r>
              <a:rPr lang="en-GB" sz="2000" dirty="0"/>
              <a:t>APL model exists in Link since v3.0 and</a:t>
            </a:r>
            <a:br>
              <a:rPr lang="en-GB" sz="2000" dirty="0"/>
            </a:br>
            <a:r>
              <a:rPr lang="en-GB" sz="2000" dirty="0">
                <a:latin typeface="APL385 Unicode" panose="020B0709000202000203" pitchFamily="49" charset="0"/>
              </a:rPr>
              <a:t>⎕</a:t>
            </a:r>
            <a:r>
              <a:rPr lang="en-GB" sz="2000" dirty="0" err="1">
                <a:latin typeface="APL385 Unicode" panose="020B0709000202000203" pitchFamily="49" charset="0"/>
              </a:rPr>
              <a:t>SE.Dyalog.Array.Serialise|Deserialise</a:t>
            </a:r>
            <a:endParaRPr lang="en-GB" sz="2000" dirty="0">
              <a:latin typeface="APL385 Unicode" panose="020B0709000202000203" pitchFamily="49" charset="0"/>
            </a:endParaRPr>
          </a:p>
          <a:p>
            <a:pPr>
              <a:spcAft>
                <a:spcPts val="600"/>
              </a:spcAft>
            </a:pPr>
            <a:r>
              <a:rPr lang="en-GB" sz="2000" dirty="0"/>
              <a:t>Will be integrated with interpreter in v20.0</a:t>
            </a:r>
            <a:endParaRPr lang="en-GB" sz="3200" dirty="0"/>
          </a:p>
          <a:p>
            <a:pPr>
              <a:spcAft>
                <a:spcPts val="600"/>
              </a:spcAft>
            </a:pPr>
            <a:endParaRPr lang="en-GB" sz="32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106634-654D-01AD-63FB-033BA9D60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Array Notation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1B6607-8CBD-5B88-9A5C-1612A827E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139" y="966900"/>
            <a:ext cx="5232861" cy="123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95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B4A6B7-9E67-4858-4235-6A4E0BAD39B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E8B23-855D-1A06-1E72-9C989FE20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2200" dirty="0" err="1">
                <a:latin typeface="+mn-lt"/>
              </a:rPr>
              <a:t>Working</a:t>
            </a:r>
            <a:r>
              <a:rPr lang="da-DK" sz="2200" dirty="0">
                <a:latin typeface="+mn-lt"/>
              </a:rPr>
              <a:t> with data </a:t>
            </a:r>
            <a:r>
              <a:rPr lang="da-DK" sz="2200" dirty="0" err="1">
                <a:latin typeface="+mn-lt"/>
              </a:rPr>
              <a:t>where</a:t>
            </a:r>
            <a:r>
              <a:rPr lang="da-DK" sz="2200" dirty="0">
                <a:latin typeface="+mn-lt"/>
              </a:rPr>
              <a:t> the </a:t>
            </a:r>
            <a:r>
              <a:rPr lang="da-DK" sz="2200" dirty="0" err="1">
                <a:latin typeface="+mn-lt"/>
              </a:rPr>
              <a:t>names</a:t>
            </a:r>
            <a:r>
              <a:rPr lang="da-DK" sz="2200" dirty="0">
                <a:latin typeface="+mn-lt"/>
              </a:rPr>
              <a:t> of variables </a:t>
            </a:r>
            <a:r>
              <a:rPr lang="da-DK" sz="2200" dirty="0" err="1">
                <a:latin typeface="+mn-lt"/>
              </a:rPr>
              <a:t>are</a:t>
            </a:r>
            <a:r>
              <a:rPr lang="da-DK" sz="2200" dirty="0">
                <a:latin typeface="+mn-lt"/>
              </a:rPr>
              <a:t> held in an array</a:t>
            </a:r>
          </a:p>
          <a:p>
            <a:r>
              <a:rPr lang="da-DK" sz="2200" dirty="0">
                <a:latin typeface="+mn-lt"/>
              </a:rPr>
              <a:t>A common </a:t>
            </a:r>
            <a:r>
              <a:rPr lang="da-DK" sz="2200" dirty="0" err="1">
                <a:latin typeface="+mn-lt"/>
              </a:rPr>
              <a:t>requirement</a:t>
            </a:r>
            <a:r>
              <a:rPr lang="da-DK" sz="2200" dirty="0">
                <a:latin typeface="+mn-lt"/>
              </a:rPr>
              <a:t> </a:t>
            </a:r>
            <a:r>
              <a:rPr lang="da-DK" sz="2200" dirty="0" err="1">
                <a:latin typeface="+mn-lt"/>
              </a:rPr>
              <a:t>when</a:t>
            </a:r>
            <a:r>
              <a:rPr lang="da-DK" sz="2200" dirty="0">
                <a:latin typeface="+mn-lt"/>
              </a:rPr>
              <a:t> </a:t>
            </a:r>
            <a:r>
              <a:rPr lang="da-DK" sz="2200" dirty="0" err="1">
                <a:latin typeface="+mn-lt"/>
              </a:rPr>
              <a:t>writing</a:t>
            </a:r>
            <a:r>
              <a:rPr lang="da-DK" sz="2200" dirty="0">
                <a:latin typeface="+mn-lt"/>
              </a:rPr>
              <a:t> </a:t>
            </a:r>
            <a:r>
              <a:rPr lang="da-DK" sz="2200" dirty="0" err="1">
                <a:latin typeface="+mn-lt"/>
              </a:rPr>
              <a:t>tools</a:t>
            </a:r>
            <a:endParaRPr lang="da-DK" sz="2200" dirty="0">
              <a:latin typeface="+mn-lt"/>
            </a:endParaRPr>
          </a:p>
          <a:p>
            <a:r>
              <a:rPr lang="da-DK" sz="2200" dirty="0" err="1">
                <a:latin typeface="+mn-lt"/>
              </a:rPr>
              <a:t>Should</a:t>
            </a:r>
            <a:r>
              <a:rPr lang="da-DK" sz="2200" dirty="0">
                <a:latin typeface="+mn-lt"/>
              </a:rPr>
              <a:t> have </a:t>
            </a:r>
            <a:r>
              <a:rPr lang="da-DK" sz="2200" dirty="0" err="1">
                <a:latin typeface="+mn-lt"/>
              </a:rPr>
              <a:t>been</a:t>
            </a:r>
            <a:r>
              <a:rPr lang="da-DK" sz="2200" dirty="0">
                <a:latin typeface="+mn-lt"/>
              </a:rPr>
              <a:t> done 20 </a:t>
            </a:r>
            <a:r>
              <a:rPr lang="da-DK" sz="2200" dirty="0" err="1">
                <a:latin typeface="+mn-lt"/>
              </a:rPr>
              <a:t>years</a:t>
            </a:r>
            <a:r>
              <a:rPr lang="da-DK" sz="2200" dirty="0">
                <a:latin typeface="+mn-lt"/>
              </a:rPr>
              <a:t> </a:t>
            </a:r>
            <a:r>
              <a:rPr lang="da-DK" sz="2200" dirty="0" err="1">
                <a:latin typeface="+mn-lt"/>
              </a:rPr>
              <a:t>ago</a:t>
            </a:r>
            <a:endParaRPr lang="en-GB" sz="2200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8D0AFAE-56CA-4B46-9C8A-F2AF12F3C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624718" cy="685535"/>
          </a:xfrm>
        </p:spPr>
        <p:txBody>
          <a:bodyPr/>
          <a:lstStyle/>
          <a:p>
            <a:r>
              <a:rPr lang="da-DK" dirty="0" err="1"/>
              <a:t>Get</a:t>
            </a:r>
            <a:r>
              <a:rPr lang="da-DK" dirty="0"/>
              <a:t> and Set </a:t>
            </a:r>
            <a:r>
              <a:rPr lang="da-DK" dirty="0" err="1"/>
              <a:t>values</a:t>
            </a:r>
            <a:r>
              <a:rPr lang="da-DK" dirty="0"/>
              <a:t> </a:t>
            </a:r>
            <a:r>
              <a:rPr lang="da-DK" dirty="0" err="1"/>
              <a:t>without</a:t>
            </a:r>
            <a:r>
              <a:rPr lang="da-DK" dirty="0"/>
              <a:t> </a:t>
            </a:r>
            <a:r>
              <a:rPr lang="da-DK" dirty="0" err="1"/>
              <a:t>Execute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53848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82478" cy="3523460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FirstName←'Jill</a:t>
            </a:r>
            <a:r>
              <a:rPr lang="en-GB" dirty="0">
                <a:latin typeface="APL385 Unicode" panose="020B0709000202000203" pitchFamily="49" charset="0"/>
              </a:rPr>
              <a:t>' ⋄ Age←32 ⍝ Some data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⎕NG 'Age' 'FirstName' ⍝ Avoid ⍎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32  Jill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⎕NG ('Age' 0) ('</a:t>
            </a:r>
            <a:r>
              <a:rPr lang="en-GB" dirty="0" err="1">
                <a:latin typeface="APL385 Unicode" panose="020B0709000202000203" pitchFamily="49" charset="0"/>
              </a:rPr>
              <a:t>LastName</a:t>
            </a:r>
            <a:r>
              <a:rPr lang="en-GB" dirty="0">
                <a:latin typeface="APL385 Unicode" panose="020B0709000202000203" pitchFamily="49" charset="0"/>
              </a:rPr>
              <a:t>' 'Unknown')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⍝ (Name Default) pairs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32  Unknown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⍝ Left argument can be a namespace reference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⎕NG</a:t>
            </a:r>
            <a:r>
              <a:rPr lang="en-GB" dirty="0"/>
              <a:t>: Name Get</a:t>
            </a:r>
          </a:p>
        </p:txBody>
      </p:sp>
    </p:spTree>
    <p:extLst>
      <p:ext uri="{BB962C8B-B14F-4D97-AF65-F5344CB8AC3E}">
        <p14:creationId xmlns:p14="http://schemas.microsoft.com/office/powerpoint/2010/main" val="1359948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3F51-2BD2-4870-943D-413A98B3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72821" cy="68553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Dyalog – The Next Generation</a:t>
            </a:r>
          </a:p>
        </p:txBody>
      </p:sp>
      <p:pic>
        <p:nvPicPr>
          <p:cNvPr id="8" name="Picture 7" descr="A person with a beard&#10;&#10;Description automatically generated with medium confidence">
            <a:extLst>
              <a:ext uri="{FF2B5EF4-FFF2-40B4-BE49-F238E27FC236}">
                <a16:creationId xmlns:a16="http://schemas.microsoft.com/office/drawing/2014/main" id="{75AD4451-60FC-4FAE-8F0F-0F8DA5F748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5" r="8508" b="2"/>
          <a:stretch/>
        </p:blipFill>
        <p:spPr bwMode="auto">
          <a:xfrm>
            <a:off x="2307815" y="1547483"/>
            <a:ext cx="707876" cy="107289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B9BBE3-3208-4FC8-BC05-AF3C54E245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1" r="9662" b="2"/>
          <a:stretch/>
        </p:blipFill>
        <p:spPr bwMode="auto">
          <a:xfrm>
            <a:off x="1409387" y="1547484"/>
            <a:ext cx="707876" cy="107289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B64A91F-2E0F-49CE-B2DF-FC544C8DF1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" r="10744"/>
          <a:stretch/>
        </p:blipFill>
        <p:spPr bwMode="auto">
          <a:xfrm>
            <a:off x="3239076" y="1547483"/>
            <a:ext cx="707875" cy="106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4D014CAC-7096-46C6-9380-37112B4B4C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8" r="1585" b="2"/>
          <a:stretch/>
        </p:blipFill>
        <p:spPr bwMode="auto">
          <a:xfrm>
            <a:off x="4170336" y="1543241"/>
            <a:ext cx="707875" cy="107289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BA23A11-D285-4177-8D61-E9EE23513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r="2062"/>
          <a:stretch/>
        </p:blipFill>
        <p:spPr bwMode="auto">
          <a:xfrm>
            <a:off x="7856428" y="1535473"/>
            <a:ext cx="707875" cy="107289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DE0D7F-45D5-475E-9A58-97DE75A70A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/>
        </p:blipFill>
        <p:spPr>
          <a:xfrm>
            <a:off x="5098179" y="1543241"/>
            <a:ext cx="707875" cy="1072892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18579A-29D1-47A7-C8FC-193F04B240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95034" y="1535474"/>
            <a:ext cx="734153" cy="1068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97BBFFB-5DFC-B756-7F2D-266DEC006D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544" y="1548926"/>
            <a:ext cx="707876" cy="1071926"/>
          </a:xfrm>
          <a:prstGeom prst="rect">
            <a:avLst/>
          </a:prstGeom>
        </p:spPr>
      </p:pic>
      <p:pic>
        <p:nvPicPr>
          <p:cNvPr id="1026" name="970FC08E-496B-4E9E-9F97-F8DEA87316A7">
            <a:extLst>
              <a:ext uri="{FF2B5EF4-FFF2-40B4-BE49-F238E27FC236}">
                <a16:creationId xmlns:a16="http://schemas.microsoft.com/office/drawing/2014/main" id="{A7A2C9D3-1294-F867-5A26-2DC2F7CD34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r="9165"/>
          <a:stretch/>
        </p:blipFill>
        <p:spPr bwMode="auto">
          <a:xfrm>
            <a:off x="5996607" y="1535474"/>
            <a:ext cx="731826" cy="10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718680C-36A6-7319-313E-742017FD23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" r="8012"/>
          <a:stretch/>
        </p:blipFill>
        <p:spPr bwMode="auto">
          <a:xfrm>
            <a:off x="1399364" y="2932425"/>
            <a:ext cx="727921" cy="10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87D41FB-35DA-7991-7591-62085C65573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" b="318"/>
          <a:stretch/>
        </p:blipFill>
        <p:spPr>
          <a:xfrm>
            <a:off x="481544" y="2923662"/>
            <a:ext cx="710819" cy="104058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35B5785-5F37-1E1D-2ADF-B5C6836FDB1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34286" y="2922750"/>
            <a:ext cx="675946" cy="103068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08E9E3F-4175-5E46-274B-52FBC5C9F5A5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6339" t="-576" r="-2456" b="576"/>
          <a:stretch/>
        </p:blipFill>
        <p:spPr>
          <a:xfrm>
            <a:off x="3246413" y="2932425"/>
            <a:ext cx="727922" cy="103068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464E7BD-D395-5CD5-F41F-F0C2FD6F8A77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8791" r="6737"/>
          <a:stretch/>
        </p:blipFill>
        <p:spPr>
          <a:xfrm>
            <a:off x="4218552" y="2956876"/>
            <a:ext cx="641515" cy="103068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5F3CC53-5DFF-EE60-36A0-2E915B71AABC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r="8120"/>
          <a:stretch/>
        </p:blipFill>
        <p:spPr>
          <a:xfrm>
            <a:off x="7850962" y="2922750"/>
            <a:ext cx="756085" cy="102085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F24668E-F5A2-DAF7-177D-C2C05E79990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95024" y="2922750"/>
            <a:ext cx="751505" cy="102360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553CA66-ACA1-9F4E-F428-2D882D3BCE08}"/>
              </a:ext>
            </a:extLst>
          </p:cNvPr>
          <p:cNvSpPr/>
          <p:nvPr/>
        </p:nvSpPr>
        <p:spPr>
          <a:xfrm>
            <a:off x="323529" y="953192"/>
            <a:ext cx="4608050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172400-464F-AE3D-651E-F1BA2FAD8AF8}"/>
              </a:ext>
            </a:extLst>
          </p:cNvPr>
          <p:cNvSpPr txBox="1"/>
          <p:nvPr/>
        </p:nvSpPr>
        <p:spPr>
          <a:xfrm>
            <a:off x="385727" y="1133654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2010-2021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F06E2D-2B0D-23F1-01BE-9FDAC5A86AA9}"/>
              </a:ext>
            </a:extLst>
          </p:cNvPr>
          <p:cNvSpPr/>
          <p:nvPr/>
        </p:nvSpPr>
        <p:spPr>
          <a:xfrm>
            <a:off x="4993778" y="953192"/>
            <a:ext cx="3958634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118703-0A09-C5A5-754D-AF7B861F8C2A}"/>
              </a:ext>
            </a:extLst>
          </p:cNvPr>
          <p:cNvSpPr txBox="1"/>
          <p:nvPr/>
        </p:nvSpPr>
        <p:spPr>
          <a:xfrm>
            <a:off x="5130768" y="1133654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2022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8C8329-0163-5C4A-C6CA-04B8CA328679}"/>
              </a:ext>
            </a:extLst>
          </p:cNvPr>
          <p:cNvSpPr/>
          <p:nvPr/>
        </p:nvSpPr>
        <p:spPr>
          <a:xfrm>
            <a:off x="323528" y="2787698"/>
            <a:ext cx="4608050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5984E4-C3F8-7404-5E6F-43FF2C710AFF}"/>
              </a:ext>
            </a:extLst>
          </p:cNvPr>
          <p:cNvSpPr txBox="1"/>
          <p:nvPr/>
        </p:nvSpPr>
        <p:spPr>
          <a:xfrm>
            <a:off x="385727" y="4010537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2023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17B4F98-60A3-84D1-346E-5BFDC1C0F9A6}"/>
              </a:ext>
            </a:extLst>
          </p:cNvPr>
          <p:cNvSpPr/>
          <p:nvPr/>
        </p:nvSpPr>
        <p:spPr>
          <a:xfrm>
            <a:off x="6626963" y="2787698"/>
            <a:ext cx="2352661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4E8119-FFBE-A3EE-5A73-AF12E816D589}"/>
              </a:ext>
            </a:extLst>
          </p:cNvPr>
          <p:cNvSpPr txBox="1"/>
          <p:nvPr/>
        </p:nvSpPr>
        <p:spPr>
          <a:xfrm>
            <a:off x="6698474" y="3957323"/>
            <a:ext cx="2995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2023 Summer </a:t>
            </a:r>
            <a:r>
              <a:rPr lang="da-DK" dirty="0" err="1"/>
              <a:t>Interns</a:t>
            </a:r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E79A61A-A280-C39F-48A1-A4645633CCB0}"/>
              </a:ext>
            </a:extLst>
          </p:cNvPr>
          <p:cNvSpPr/>
          <p:nvPr/>
        </p:nvSpPr>
        <p:spPr>
          <a:xfrm>
            <a:off x="4993778" y="2783455"/>
            <a:ext cx="1528670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20AA2C-0932-DE0B-3C91-A656D63B5E19}"/>
              </a:ext>
            </a:extLst>
          </p:cNvPr>
          <p:cNvSpPr txBox="1"/>
          <p:nvPr/>
        </p:nvSpPr>
        <p:spPr>
          <a:xfrm>
            <a:off x="4279179" y="3950811"/>
            <a:ext cx="5517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Mike</a:t>
            </a:r>
            <a:endParaRPr lang="en-GB" sz="14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555140C-3C30-3784-90BF-548E575E136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22445" y="2965485"/>
            <a:ext cx="683610" cy="103614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A34EB75-911F-CFEE-ED78-44B0DB79C27F}"/>
              </a:ext>
            </a:extLst>
          </p:cNvPr>
          <p:cNvSpPr txBox="1"/>
          <p:nvPr/>
        </p:nvSpPr>
        <p:spPr>
          <a:xfrm>
            <a:off x="5176239" y="3979769"/>
            <a:ext cx="5020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Karl</a:t>
            </a:r>
            <a:endParaRPr lang="en-GB" sz="14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052DACE-145F-3C2C-97D6-F57A374A9E97}"/>
              </a:ext>
            </a:extLst>
          </p:cNvPr>
          <p:cNvSpPr txBox="1"/>
          <p:nvPr/>
        </p:nvSpPr>
        <p:spPr>
          <a:xfrm>
            <a:off x="5749811" y="4010537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373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 animBg="1"/>
      <p:bldP spid="11" grpId="0"/>
      <p:bldP spid="13" grpId="0" animBg="1"/>
      <p:bldP spid="15" grpId="0"/>
      <p:bldP spid="16" grpId="0" animBg="1"/>
      <p:bldP spid="17" grpId="0"/>
      <p:bldP spid="21" grpId="0" animBg="1"/>
      <p:bldP spid="22" grpId="0"/>
      <p:bldP spid="27" grpId="0"/>
      <p:bldP spid="2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57010" cy="3523460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⎕NS ('FirstName' 'Jill') ('Age' 32) 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⍝ (Name Value) pairs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⍝ But what if you have a vector of values?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⎕NS (↑'FirstName' 'Age') ('Jill' 32)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⍝ (Matrix of Names) (Vector of Values)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⍝ Left argument can be a namespace reference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⎕NS</a:t>
            </a:r>
            <a:r>
              <a:rPr lang="en-GB" dirty="0"/>
              <a:t>: Name Set</a:t>
            </a:r>
          </a:p>
        </p:txBody>
      </p:sp>
    </p:spTree>
    <p:extLst>
      <p:ext uri="{BB962C8B-B14F-4D97-AF65-F5344CB8AC3E}">
        <p14:creationId xmlns:p14="http://schemas.microsoft.com/office/powerpoint/2010/main" val="2217505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3B9799-6004-C641-CEB9-6D415A207D2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5F43C-9143-398E-F8A1-FBCB3ECC7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C6081E1-D05D-3BA0-CE4C-685714379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BBEDA9-5879-A8C1-E70E-72BE0A5D8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8895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81D774-73CD-E037-F24C-13BCA1935CB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3A4FB4-947C-1EB6-A555-9C5ECADAD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18B66E0-AD60-6C60-EAA8-014A7643C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Token</a:t>
            </a:r>
            <a:r>
              <a:rPr lang="da-DK" dirty="0"/>
              <a:t> by </a:t>
            </a:r>
            <a:r>
              <a:rPr lang="da-DK" dirty="0" err="1"/>
              <a:t>Token</a:t>
            </a:r>
            <a:r>
              <a:rPr lang="da-DK" dirty="0"/>
              <a:t> Debugging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96A9A3-1BA1-560B-FC10-93E95E13A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9850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23D4F-A1C1-3179-CD0B-3E85FFD92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739019" cy="3242040"/>
          </a:xfrm>
        </p:spPr>
        <p:txBody>
          <a:bodyPr>
            <a:normAutofit fontScale="92500"/>
          </a:bodyPr>
          <a:lstStyle/>
          <a:p>
            <a:r>
              <a:rPr lang="da-DK" dirty="0"/>
              <a:t>The v19.0 bridge to .NET 6/7/8 is </a:t>
            </a:r>
            <a:r>
              <a:rPr lang="da-DK" dirty="0" err="1"/>
              <a:t>roughly</a:t>
            </a:r>
            <a:r>
              <a:rPr lang="da-DK" dirty="0"/>
              <a:t> on par with the Framework bridge</a:t>
            </a:r>
          </a:p>
          <a:p>
            <a:r>
              <a:rPr lang="da-DK" dirty="0"/>
              <a:t>In v20.0, the new bridge </a:t>
            </a:r>
            <a:r>
              <a:rPr lang="da-DK" dirty="0" err="1"/>
              <a:t>may</a:t>
            </a:r>
            <a:r>
              <a:rPr lang="da-DK" dirty="0"/>
              <a:t> </a:t>
            </a:r>
            <a:r>
              <a:rPr lang="da-DK" dirty="0" err="1"/>
              <a:t>move</a:t>
            </a:r>
            <a:r>
              <a:rPr lang="da-DK" dirty="0"/>
              <a:t> </a:t>
            </a:r>
            <a:r>
              <a:rPr lang="da-DK" dirty="0" err="1"/>
              <a:t>ahead</a:t>
            </a:r>
            <a:r>
              <a:rPr lang="da-DK" dirty="0"/>
              <a:t>, </a:t>
            </a:r>
            <a:r>
              <a:rPr lang="da-DK" dirty="0" err="1"/>
              <a:t>adding</a:t>
            </a:r>
            <a:r>
              <a:rPr lang="da-DK" dirty="0"/>
              <a:t>:</a:t>
            </a:r>
          </a:p>
          <a:p>
            <a:pPr lvl="1"/>
            <a:r>
              <a:rPr lang="da-DK" dirty="0" err="1"/>
              <a:t>Generics</a:t>
            </a:r>
            <a:endParaRPr lang="da-DK" dirty="0"/>
          </a:p>
          <a:p>
            <a:pPr lvl="1"/>
            <a:r>
              <a:rPr lang="da-DK" dirty="0" err="1"/>
              <a:t>Delegates</a:t>
            </a:r>
            <a:endParaRPr lang="da-DK" dirty="0"/>
          </a:p>
          <a:p>
            <a:pPr lvl="1"/>
            <a:r>
              <a:rPr lang="da-DK" dirty="0" err="1"/>
              <a:t>Async</a:t>
            </a:r>
            <a:endParaRPr lang="da-DK" dirty="0"/>
          </a:p>
          <a:p>
            <a:r>
              <a:rPr lang="da-DK" dirty="0" err="1"/>
              <a:t>Some</a:t>
            </a:r>
            <a:r>
              <a:rPr lang="da-DK" dirty="0"/>
              <a:t> of </a:t>
            </a:r>
            <a:r>
              <a:rPr lang="da-DK" dirty="0" err="1"/>
              <a:t>these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only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designed</a:t>
            </a:r>
            <a:r>
              <a:rPr lang="da-DK" dirty="0"/>
              <a:t> / </a:t>
            </a:r>
            <a:r>
              <a:rPr lang="da-DK" dirty="0" err="1"/>
              <a:t>modelled</a:t>
            </a:r>
            <a:r>
              <a:rPr lang="da-DK" dirty="0"/>
              <a:t> in v20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0B5F5A-AB6A-5152-3665-11D29F0A0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.NET Bridge Enhancements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75231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4197A-4966-AFC3-CA2E-63DC102AF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826174" cy="3242040"/>
          </a:xfrm>
        </p:spPr>
        <p:txBody>
          <a:bodyPr>
            <a:normAutofit/>
          </a:bodyPr>
          <a:lstStyle/>
          <a:p>
            <a:pPr marL="57150" indent="0">
              <a:buNone/>
            </a:pPr>
            <a:r>
              <a:rPr lang="en-GB" dirty="0"/>
              <a:t>Suggested:</a:t>
            </a:r>
          </a:p>
          <a:p>
            <a:r>
              <a:rPr lang="en-GB" dirty="0"/>
              <a:t>File Upload</a:t>
            </a:r>
          </a:p>
          <a:p>
            <a:r>
              <a:rPr lang="en-GB" dirty="0"/>
              <a:t>Modal </a:t>
            </a:r>
            <a:r>
              <a:rPr lang="en-GB" dirty="0" err="1"/>
              <a:t>HTMLRenderer</a:t>
            </a:r>
            <a:r>
              <a:rPr lang="en-GB" dirty="0"/>
              <a:t> Windows</a:t>
            </a:r>
          </a:p>
          <a:p>
            <a:r>
              <a:rPr lang="en-GB" dirty="0"/>
              <a:t>More control over "Chrome"</a:t>
            </a:r>
          </a:p>
          <a:p>
            <a:r>
              <a:rPr lang="en-GB" dirty="0"/>
              <a:t>Other changes driven by JSWC project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885FAE-B989-39A3-BAA1-7EB412C3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HTMLRenderer</a:t>
            </a:r>
            <a:r>
              <a:rPr lang="da-DK" dirty="0"/>
              <a:t> Enhancements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22694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A855EA-EE24-3E85-0822-6743418B7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693422" cy="3242040"/>
          </a:xfrm>
        </p:spPr>
        <p:txBody>
          <a:bodyPr>
            <a:normAutofit fontScale="85000" lnSpcReduction="20000"/>
          </a:bodyPr>
          <a:lstStyle/>
          <a:p>
            <a:r>
              <a:rPr lang="da-DK" dirty="0" err="1"/>
              <a:t>Allow</a:t>
            </a:r>
            <a:r>
              <a:rPr lang="da-DK" dirty="0"/>
              <a:t> users to </a:t>
            </a:r>
            <a:r>
              <a:rPr lang="da-DK" dirty="0" err="1"/>
              <a:t>compile</a:t>
            </a:r>
            <a:r>
              <a:rPr lang="da-DK" dirty="0"/>
              <a:t> </a:t>
            </a:r>
            <a:r>
              <a:rPr lang="da-DK" dirty="0" err="1"/>
              <a:t>own</a:t>
            </a:r>
            <a:r>
              <a:rPr lang="da-DK" dirty="0"/>
              <a:t> versions of "plugins" and </a:t>
            </a:r>
            <a:r>
              <a:rPr lang="da-DK" dirty="0" err="1"/>
              <a:t>make</a:t>
            </a:r>
            <a:r>
              <a:rPr lang="da-DK" dirty="0"/>
              <a:t> </a:t>
            </a:r>
            <a:r>
              <a:rPr lang="da-DK" dirty="0" err="1"/>
              <a:t>pull</a:t>
            </a:r>
            <a:r>
              <a:rPr lang="da-DK" dirty="0"/>
              <a:t> </a:t>
            </a:r>
            <a:r>
              <a:rPr lang="da-DK" dirty="0" err="1"/>
              <a:t>requests</a:t>
            </a:r>
            <a:endParaRPr lang="da-DK" dirty="0"/>
          </a:p>
          <a:p>
            <a:pPr lvl="1"/>
            <a:r>
              <a:rPr lang="da-DK" dirty="0" err="1"/>
              <a:t>Allow</a:t>
            </a:r>
            <a:r>
              <a:rPr lang="da-DK" dirty="0"/>
              <a:t> users to </a:t>
            </a:r>
            <a:r>
              <a:rPr lang="da-DK" dirty="0" err="1"/>
              <a:t>move</a:t>
            </a:r>
            <a:r>
              <a:rPr lang="da-DK" dirty="0"/>
              <a:t> a bit faster </a:t>
            </a:r>
            <a:r>
              <a:rPr lang="da-DK" dirty="0" err="1"/>
              <a:t>when</a:t>
            </a:r>
            <a:r>
              <a:rPr lang="da-DK" dirty="0"/>
              <a:t> Dyalog is </a:t>
            </a:r>
            <a:r>
              <a:rPr lang="da-DK" dirty="0" err="1"/>
              <a:t>slow</a:t>
            </a:r>
            <a:r>
              <a:rPr lang="da-DK" dirty="0"/>
              <a:t> to </a:t>
            </a:r>
            <a:r>
              <a:rPr lang="da-DK" dirty="0" err="1"/>
              <a:t>e.g</a:t>
            </a:r>
            <a:r>
              <a:rPr lang="da-DK" dirty="0"/>
              <a:t>. </a:t>
            </a:r>
            <a:r>
              <a:rPr lang="da-DK" dirty="0" err="1"/>
              <a:t>use</a:t>
            </a:r>
            <a:r>
              <a:rPr lang="da-DK" dirty="0"/>
              <a:t> a new version of </a:t>
            </a:r>
            <a:r>
              <a:rPr lang="da-DK" dirty="0" err="1"/>
              <a:t>Chromium</a:t>
            </a:r>
            <a:endParaRPr lang="da-DK" dirty="0"/>
          </a:p>
          <a:p>
            <a:pPr lvl="1"/>
            <a:r>
              <a:rPr lang="da-DK" dirty="0"/>
              <a:t>Help </a:t>
            </a:r>
            <a:r>
              <a:rPr lang="da-DK" dirty="0" err="1"/>
              <a:t>grow</a:t>
            </a:r>
            <a:r>
              <a:rPr lang="da-DK" dirty="0"/>
              <a:t> the community by open </a:t>
            </a:r>
            <a:r>
              <a:rPr lang="da-DK" dirty="0" err="1"/>
              <a:t>sourcing</a:t>
            </a:r>
            <a:r>
              <a:rPr lang="da-DK" dirty="0"/>
              <a:t> more </a:t>
            </a:r>
            <a:r>
              <a:rPr lang="da-DK" dirty="0" err="1"/>
              <a:t>things</a:t>
            </a:r>
            <a:endParaRPr lang="da-DK" dirty="0"/>
          </a:p>
          <a:p>
            <a:r>
              <a:rPr lang="da-DK" dirty="0"/>
              <a:t>This </a:t>
            </a:r>
            <a:r>
              <a:rPr lang="da-DK" dirty="0" err="1"/>
              <a:t>might</a:t>
            </a:r>
            <a:r>
              <a:rPr lang="da-DK" dirty="0"/>
              <a:t> </a:t>
            </a:r>
            <a:r>
              <a:rPr lang="da-DK" dirty="0" err="1"/>
              <a:t>include</a:t>
            </a:r>
            <a:r>
              <a:rPr lang="da-DK" dirty="0"/>
              <a:t> the Dyalog </a:t>
            </a:r>
            <a:r>
              <a:rPr lang="da-DK" dirty="0" err="1"/>
              <a:t>Cryptographic</a:t>
            </a:r>
            <a:r>
              <a:rPr lang="da-DK" dirty="0"/>
              <a:t> Library and user-</a:t>
            </a:r>
            <a:r>
              <a:rPr lang="da-DK" dirty="0" err="1"/>
              <a:t>defined</a:t>
            </a:r>
            <a:r>
              <a:rPr lang="da-DK" dirty="0"/>
              <a:t> plugins</a:t>
            </a:r>
          </a:p>
          <a:p>
            <a:r>
              <a:rPr lang="da-DK" dirty="0"/>
              <a:t>A </a:t>
            </a:r>
            <a:r>
              <a:rPr lang="da-DK" dirty="0" err="1"/>
              <a:t>modern</a:t>
            </a:r>
            <a:r>
              <a:rPr lang="da-DK" dirty="0"/>
              <a:t> </a:t>
            </a:r>
            <a:r>
              <a:rPr lang="da-DK" dirty="0" err="1"/>
              <a:t>replacement</a:t>
            </a:r>
            <a:r>
              <a:rPr lang="da-DK" dirty="0"/>
              <a:t> for </a:t>
            </a:r>
            <a:r>
              <a:rPr lang="da-DK" dirty="0" err="1"/>
              <a:t>Auxiliary</a:t>
            </a:r>
            <a:r>
              <a:rPr lang="da-DK" dirty="0"/>
              <a:t> Processors</a:t>
            </a:r>
          </a:p>
          <a:p>
            <a:r>
              <a:rPr lang="da-DK" dirty="0"/>
              <a:t>Conga </a:t>
            </a:r>
            <a:r>
              <a:rPr lang="da-DK" dirty="0" err="1"/>
              <a:t>may</a:t>
            </a:r>
            <a:r>
              <a:rPr lang="da-DK" dirty="0"/>
              <a:t> </a:t>
            </a:r>
            <a:r>
              <a:rPr lang="da-DK" dirty="0" err="1"/>
              <a:t>also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loaded</a:t>
            </a:r>
            <a:r>
              <a:rPr lang="da-DK" dirty="0"/>
              <a:t> and </a:t>
            </a:r>
            <a:r>
              <a:rPr lang="da-DK" dirty="0" err="1"/>
              <a:t>initialised</a:t>
            </a:r>
            <a:r>
              <a:rPr lang="da-DK" dirty="0"/>
              <a:t> at startup, </a:t>
            </a:r>
            <a:r>
              <a:rPr lang="da-DK" dirty="0" err="1"/>
              <a:t>avoiding</a:t>
            </a:r>
            <a:r>
              <a:rPr lang="da-DK" dirty="0"/>
              <a:t> </a:t>
            </a:r>
            <a:r>
              <a:rPr lang="da-DK" dirty="0" err="1"/>
              <a:t>current</a:t>
            </a:r>
            <a:r>
              <a:rPr lang="da-DK" dirty="0"/>
              <a:t> issues with </a:t>
            </a:r>
            <a:r>
              <a:rPr lang="da-DK" dirty="0" err="1"/>
              <a:t>initialisation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F9B8AF-BF36-E209-900E-B59CFFDD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097458" cy="685535"/>
          </a:xfrm>
        </p:spPr>
        <p:txBody>
          <a:bodyPr/>
          <a:lstStyle/>
          <a:p>
            <a:r>
              <a:rPr lang="da-DK" dirty="0" err="1"/>
              <a:t>HTMLRenderer</a:t>
            </a:r>
            <a:r>
              <a:rPr lang="da-DK" dirty="0"/>
              <a:t> &amp; Conga "Open Source"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328498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72090-42C4-DBE0-3FCE-8FF894671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5724525" cy="3242040"/>
          </a:xfrm>
        </p:spPr>
        <p:txBody>
          <a:bodyPr>
            <a:normAutofit/>
          </a:bodyPr>
          <a:lstStyle/>
          <a:p>
            <a:r>
              <a:rPr lang="da-DK" sz="2000" dirty="0"/>
              <a:t>#! (hash bang) </a:t>
            </a:r>
            <a:r>
              <a:rPr lang="da-DK" sz="2000" dirty="0" err="1"/>
              <a:t>scripting</a:t>
            </a:r>
            <a:endParaRPr lang="da-DK" sz="2000" dirty="0"/>
          </a:p>
          <a:p>
            <a:r>
              <a:rPr lang="da-DK" sz="2000" dirty="0" err="1"/>
              <a:t>We</a:t>
            </a:r>
            <a:r>
              <a:rPr lang="da-DK" sz="2000" dirty="0"/>
              <a:t> </a:t>
            </a:r>
            <a:r>
              <a:rPr lang="da-DK" sz="2000" dirty="0" err="1"/>
              <a:t>think</a:t>
            </a:r>
            <a:r>
              <a:rPr lang="da-DK" sz="2000" dirty="0"/>
              <a:t> the script </a:t>
            </a:r>
            <a:r>
              <a:rPr lang="da-DK" sz="2000" dirty="0" err="1"/>
              <a:t>engine</a:t>
            </a:r>
            <a:r>
              <a:rPr lang="da-DK" sz="2000" dirty="0"/>
              <a:t> is</a:t>
            </a:r>
            <a:br>
              <a:rPr lang="da-DK" sz="2000" dirty="0"/>
            </a:br>
            <a:r>
              <a:rPr lang="da-DK" sz="2000" dirty="0" err="1"/>
              <a:t>critical</a:t>
            </a:r>
            <a:r>
              <a:rPr lang="da-DK" sz="2000" dirty="0"/>
              <a:t> for </a:t>
            </a:r>
            <a:r>
              <a:rPr lang="da-DK" sz="2000" dirty="0" err="1"/>
              <a:t>attracting</a:t>
            </a:r>
            <a:r>
              <a:rPr lang="da-DK" sz="2000" dirty="0"/>
              <a:t> new users</a:t>
            </a:r>
          </a:p>
          <a:p>
            <a:r>
              <a:rPr lang="da-DK" sz="2000" dirty="0"/>
              <a:t>Still a bit of a prototype</a:t>
            </a:r>
          </a:p>
          <a:p>
            <a:pPr lvl="1"/>
            <a:r>
              <a:rPr lang="da-DK" sz="1800" dirty="0"/>
              <a:t>Will </a:t>
            </a:r>
            <a:r>
              <a:rPr lang="da-DK" sz="1800" dirty="0" err="1"/>
              <a:t>be</a:t>
            </a:r>
            <a:r>
              <a:rPr lang="da-DK" sz="1800" dirty="0"/>
              <a:t> </a:t>
            </a:r>
            <a:r>
              <a:rPr lang="da-DK" sz="1800" dirty="0" err="1"/>
              <a:t>hardened</a:t>
            </a:r>
            <a:r>
              <a:rPr lang="da-DK" sz="1800" dirty="0"/>
              <a:t> for v20.0</a:t>
            </a:r>
          </a:p>
          <a:p>
            <a:pPr lvl="1"/>
            <a:r>
              <a:rPr lang="da-DK" sz="1800" dirty="0" err="1"/>
              <a:t>Need</a:t>
            </a:r>
            <a:r>
              <a:rPr lang="da-DK" sz="1800" dirty="0"/>
              <a:t> to </a:t>
            </a:r>
            <a:r>
              <a:rPr lang="da-DK" sz="1800" dirty="0" err="1"/>
              <a:t>be</a:t>
            </a:r>
            <a:r>
              <a:rPr lang="da-DK" sz="1800" dirty="0"/>
              <a:t> </a:t>
            </a:r>
            <a:r>
              <a:rPr lang="da-DK" sz="1800" dirty="0" err="1"/>
              <a:t>able</a:t>
            </a:r>
            <a:r>
              <a:rPr lang="da-DK" sz="1800" dirty="0"/>
              <a:t> to</a:t>
            </a:r>
            <a:br>
              <a:rPr lang="da-DK" sz="1800" dirty="0"/>
            </a:br>
            <a:r>
              <a:rPr lang="da-DK" sz="1800" dirty="0" err="1"/>
              <a:t>debug</a:t>
            </a:r>
            <a:r>
              <a:rPr lang="da-DK" sz="1800" dirty="0"/>
              <a:t> scripts via RIDE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436F54-14F8-540B-68F4-14BD918B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52257" cy="685535"/>
          </a:xfrm>
        </p:spPr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Script-Engine Support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417BFB-683F-71D1-D9D5-5A1C96675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0" y="0"/>
            <a:ext cx="3486150" cy="2476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BC9C6B-87DB-FFC7-9519-A56C1123D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850" y="2476500"/>
            <a:ext cx="5724525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11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8C59210-0389-C301-21DB-FE22A82A81C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EEE42-640A-30B0-395B-D3ABD16A7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A JavaScript </a:t>
            </a:r>
            <a:r>
              <a:rPr lang="da-DK" dirty="0" err="1"/>
              <a:t>emulation</a:t>
            </a:r>
            <a:r>
              <a:rPr lang="da-DK" dirty="0"/>
              <a:t> of </a:t>
            </a:r>
            <a:r>
              <a:rPr lang="da-DK" dirty="0" err="1"/>
              <a:t>our</a:t>
            </a:r>
            <a:r>
              <a:rPr lang="da-DK" dirty="0"/>
              <a:t> Win32 </a:t>
            </a:r>
            <a:r>
              <a:rPr lang="da-DK" dirty="0" err="1"/>
              <a:t>layer</a:t>
            </a:r>
            <a:r>
              <a:rPr lang="da-DK" dirty="0"/>
              <a:t> (</a:t>
            </a:r>
            <a:r>
              <a:rPr lang="da-DK" dirty="0">
                <a:latin typeface="APL385 Unicode" panose="020B0709000202000203" pitchFamily="49" charset="0"/>
              </a:rPr>
              <a:t>⎕WC</a:t>
            </a:r>
            <a:r>
              <a:rPr lang="da-DK" dirty="0"/>
              <a:t>, </a:t>
            </a:r>
            <a:r>
              <a:rPr lang="da-DK" dirty="0">
                <a:latin typeface="APL385 Unicode" panose="020B0709000202000203" pitchFamily="49" charset="0"/>
              </a:rPr>
              <a:t>⎕WG</a:t>
            </a:r>
            <a:r>
              <a:rPr lang="da-DK" dirty="0"/>
              <a:t>, </a:t>
            </a:r>
            <a:r>
              <a:rPr lang="da-DK" dirty="0">
                <a:latin typeface="APL385 Unicode" panose="020B0709000202000203" pitchFamily="49" charset="0"/>
              </a:rPr>
              <a:t>⎕WS </a:t>
            </a:r>
            <a:r>
              <a:rPr lang="da-DK" dirty="0"/>
              <a:t>…)</a:t>
            </a:r>
          </a:p>
          <a:p>
            <a:r>
              <a:rPr lang="da-DK" dirty="0"/>
              <a:t>Still </a:t>
            </a:r>
            <a:r>
              <a:rPr lang="da-DK" dirty="0" err="1"/>
              <a:t>mostly</a:t>
            </a:r>
            <a:r>
              <a:rPr lang="da-DK" dirty="0"/>
              <a:t> referred to as JSWC (JavaScript </a:t>
            </a:r>
            <a:r>
              <a:rPr lang="da-DK" dirty="0" err="1"/>
              <a:t>Window</a:t>
            </a:r>
            <a:r>
              <a:rPr lang="da-DK" dirty="0"/>
              <a:t> </a:t>
            </a:r>
            <a:r>
              <a:rPr lang="da-DK" dirty="0" err="1"/>
              <a:t>Create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B662B8-1041-3AB1-D28D-D4524F39D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Easy</a:t>
            </a:r>
            <a:r>
              <a:rPr lang="da-DK" dirty="0"/>
              <a:t> Web </a:t>
            </a:r>
            <a:r>
              <a:rPr lang="da-DK" dirty="0" err="1"/>
              <a:t>Creator</a:t>
            </a:r>
            <a:r>
              <a:rPr lang="da-DK" dirty="0"/>
              <a:t> - EWC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954579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930D29-0EBD-6A27-46C3-DC7AC16021F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CD3A6-BB28-EC0F-F104-B614110CA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94FB4DE-274D-601A-7BA2-13AC38B6A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Demo of JSWC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678939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65A005-AC3F-1D35-1CA4-C68937D3B62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199492-ADCC-5384-DB1D-04806DCEE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ECA9DA-B84C-1BD6-F57E-BBD919C06AB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2ED1CC3-0726-8716-3183-7954904C1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110F25-DFB8-650D-A443-5678ACE1F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65" y="3130"/>
            <a:ext cx="9132869" cy="51372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54BB5C-8173-ED32-A874-0D9D65EC4CA5}"/>
              </a:ext>
            </a:extLst>
          </p:cNvPr>
          <p:cNvSpPr txBox="1"/>
          <p:nvPr/>
        </p:nvSpPr>
        <p:spPr>
          <a:xfrm>
            <a:off x="323527" y="267657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JavaScript </a:t>
            </a:r>
            <a:r>
              <a:rPr lang="da-DK" dirty="0">
                <a:latin typeface="APL385 Unicode" panose="020B0709000202000203" pitchFamily="49" charset="0"/>
              </a:rPr>
              <a:t>⎕WC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894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6BF5D-F40A-FEBD-EBB5-6D5A20DDC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Our</a:t>
            </a:r>
            <a:r>
              <a:rPr lang="da-DK" dirty="0"/>
              <a:t> 2nd </a:t>
            </a:r>
            <a:r>
              <a:rPr lang="da-DK" dirty="0" err="1"/>
              <a:t>Employee</a:t>
            </a:r>
            <a:r>
              <a:rPr lang="da-DK" dirty="0"/>
              <a:t> to Retire</a:t>
            </a:r>
            <a:endParaRPr lang="en-GB" dirty="0"/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7C75933F-7ECE-BB1C-BAF2-4F156D40DFE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79091A8-EDFB-068C-06EA-2E7B3CDD0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081" y="1309064"/>
            <a:ext cx="1649200" cy="2055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413FF6F-667D-A1F6-C256-50578CA95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783" y="1309064"/>
            <a:ext cx="1649200" cy="2055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E45466-BCC0-D329-8E9F-033AA07E406F}"/>
              </a:ext>
            </a:extLst>
          </p:cNvPr>
          <p:cNvSpPr txBox="1"/>
          <p:nvPr/>
        </p:nvSpPr>
        <p:spPr>
          <a:xfrm>
            <a:off x="1491051" y="3380279"/>
            <a:ext cx="2209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dirty="0"/>
              <a:t> Gitte Christensen</a:t>
            </a:r>
            <a:br>
              <a:rPr lang="da-DK" dirty="0"/>
            </a:br>
            <a:endParaRPr lang="en-GB" dirty="0"/>
          </a:p>
          <a:p>
            <a:pPr algn="ctr"/>
            <a:r>
              <a:rPr lang="da-DK" dirty="0"/>
              <a:t>The CEO has </a:t>
            </a:r>
            <a:r>
              <a:rPr lang="da-DK" dirty="0" err="1"/>
              <a:t>retired</a:t>
            </a:r>
            <a:r>
              <a:rPr lang="da-DK" dirty="0"/>
              <a:t>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B50A88-6DFB-F322-249C-EB08A39528C9}"/>
              </a:ext>
            </a:extLst>
          </p:cNvPr>
          <p:cNvSpPr txBox="1"/>
          <p:nvPr/>
        </p:nvSpPr>
        <p:spPr>
          <a:xfrm>
            <a:off x="4509621" y="3380279"/>
            <a:ext cx="25635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dirty="0"/>
              <a:t>Kirstine Kromberg</a:t>
            </a:r>
            <a:br>
              <a:rPr lang="da-DK" dirty="0"/>
            </a:br>
            <a:endParaRPr lang="da-DK" dirty="0"/>
          </a:p>
          <a:p>
            <a:pPr algn="ctr"/>
            <a:r>
              <a:rPr lang="da-DK" dirty="0"/>
              <a:t>Long Live the New CEO!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48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442FA56-2A4D-7F00-DDD6-854C053FF7D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41F58-58CD-BE15-39E2-4FA905E6D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Both</a:t>
            </a:r>
            <a:r>
              <a:rPr lang="da-DK" dirty="0"/>
              <a:t> the server-side APL </a:t>
            </a:r>
            <a:r>
              <a:rPr lang="da-DK" dirty="0" err="1"/>
              <a:t>code</a:t>
            </a:r>
            <a:r>
              <a:rPr lang="da-DK" dirty="0"/>
              <a:t> and the client-side JavaScript</a:t>
            </a:r>
          </a:p>
          <a:p>
            <a:r>
              <a:rPr lang="da-DK" dirty="0"/>
              <a:t>Users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able</a:t>
            </a:r>
            <a:r>
              <a:rPr lang="da-DK" dirty="0"/>
              <a:t> to </a:t>
            </a:r>
            <a:r>
              <a:rPr lang="da-DK" dirty="0" err="1"/>
              <a:t>create</a:t>
            </a:r>
            <a:r>
              <a:rPr lang="da-DK" dirty="0"/>
              <a:t> </a:t>
            </a:r>
            <a:r>
              <a:rPr lang="da-DK" dirty="0" err="1"/>
              <a:t>their</a:t>
            </a:r>
            <a:r>
              <a:rPr lang="da-DK" dirty="0"/>
              <a:t> </a:t>
            </a:r>
            <a:r>
              <a:rPr lang="da-DK" dirty="0" err="1"/>
              <a:t>own</a:t>
            </a:r>
            <a:r>
              <a:rPr lang="da-DK" dirty="0"/>
              <a:t> widgets</a:t>
            </a:r>
          </a:p>
          <a:p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planning</a:t>
            </a:r>
            <a:r>
              <a:rPr lang="da-DK" dirty="0"/>
              <a:t> 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C6A1ED-E032-DB81-5CCB-82B854BE72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56A9CB-6E87-BD76-4AF0-6817056E5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EWC </a:t>
            </a:r>
            <a:r>
              <a:rPr lang="da-DK" dirty="0" err="1"/>
              <a:t>also</a:t>
            </a:r>
            <a:r>
              <a:rPr lang="da-DK" dirty="0"/>
              <a:t> Open Source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43689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3E816B-9777-1E6E-C1C6-9CF056F8546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6DBF8-AC23-A1BE-2E95-C18A4F3DA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One </a:t>
            </a:r>
            <a:r>
              <a:rPr lang="da-DK" dirty="0" err="1"/>
              <a:t>important</a:t>
            </a:r>
            <a:r>
              <a:rPr lang="da-DK" dirty="0"/>
              <a:t> benefit of HTML </a:t>
            </a:r>
            <a:r>
              <a:rPr lang="da-DK" dirty="0" err="1"/>
              <a:t>rendering</a:t>
            </a:r>
            <a:r>
              <a:rPr lang="da-DK" dirty="0"/>
              <a:t> is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Selenium</a:t>
            </a:r>
            <a:r>
              <a:rPr lang="da-DK" dirty="0"/>
              <a:t>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used</a:t>
            </a:r>
            <a:r>
              <a:rPr lang="da-DK" dirty="0"/>
              <a:t> for </a:t>
            </a:r>
            <a:r>
              <a:rPr lang="da-DK" dirty="0" err="1"/>
              <a:t>automated</a:t>
            </a:r>
            <a:r>
              <a:rPr lang="da-DK" dirty="0"/>
              <a:t> </a:t>
            </a:r>
            <a:r>
              <a:rPr lang="da-DK" dirty="0" err="1"/>
              <a:t>testing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9A8E30-3723-6DA8-2863-D97971207CD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F81D11-3281-B46B-DC40-8F816AB2D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Automated </a:t>
            </a:r>
            <a:r>
              <a:rPr lang="da-DK" dirty="0" err="1"/>
              <a:t>Testing</a:t>
            </a:r>
            <a:r>
              <a:rPr lang="da-DK" dirty="0"/>
              <a:t> w/ </a:t>
            </a:r>
            <a:r>
              <a:rPr lang="da-DK" dirty="0" err="1"/>
              <a:t>Selenium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4673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C9E0B92-91A7-0BB6-E4C4-4D5188127AA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DemoButtons4">
            <a:hlinkClick r:id="" action="ppaction://media"/>
            <a:extLst>
              <a:ext uri="{FF2B5EF4-FFF2-40B4-BE49-F238E27FC236}">
                <a16:creationId xmlns:a16="http://schemas.microsoft.com/office/drawing/2014/main" id="{726CF298-CD38-7824-F838-AD65690B677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815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580ED-EF1B-3283-E164-AF40C5BDBF8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C55B9D8-2A23-44BE-7AB6-E4843F783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27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0B4AE-EEFC-B5FC-D9AA-3A91A9E40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5883842" cy="3242040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dirty="0"/>
              <a:t>Version 19.0 </a:t>
            </a:r>
            <a:r>
              <a:rPr lang="da-DK" dirty="0" err="1"/>
              <a:t>contains</a:t>
            </a:r>
            <a:r>
              <a:rPr lang="da-DK" dirty="0"/>
              <a:t> a prototype. Ideas for v20.0 </a:t>
            </a:r>
            <a:r>
              <a:rPr lang="da-DK" dirty="0" err="1"/>
              <a:t>include</a:t>
            </a:r>
            <a:r>
              <a:rPr lang="da-DK" dirty="0"/>
              <a:t>: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Add</a:t>
            </a:r>
            <a:r>
              <a:rPr lang="da-DK" dirty="0"/>
              <a:t> feature to find last </a:t>
            </a:r>
            <a:r>
              <a:rPr lang="da-DK" dirty="0" err="1"/>
              <a:t>known</a:t>
            </a:r>
            <a:r>
              <a:rPr lang="da-DK" dirty="0"/>
              <a:t> location of a "</a:t>
            </a:r>
            <a:r>
              <a:rPr lang="da-DK" dirty="0" err="1"/>
              <a:t>hanging</a:t>
            </a:r>
            <a:r>
              <a:rPr lang="da-DK" dirty="0"/>
              <a:t>" interpreter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Sending signals to </a:t>
            </a:r>
            <a:r>
              <a:rPr lang="da-DK" dirty="0" err="1"/>
              <a:t>interrupt</a:t>
            </a:r>
            <a:r>
              <a:rPr lang="da-DK" dirty="0"/>
              <a:t> or </a:t>
            </a:r>
            <a:r>
              <a:rPr lang="da-DK" dirty="0" err="1"/>
              <a:t>terminate</a:t>
            </a:r>
            <a:r>
              <a:rPr lang="da-DK" dirty="0"/>
              <a:t> tasks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Discoverability</a:t>
            </a:r>
            <a:r>
              <a:rPr lang="da-DK" dirty="0"/>
              <a:t>: </a:t>
            </a:r>
            <a:r>
              <a:rPr lang="da-DK" dirty="0" err="1"/>
              <a:t>allow</a:t>
            </a:r>
            <a:r>
              <a:rPr lang="da-DK" dirty="0"/>
              <a:t> APL </a:t>
            </a:r>
            <a:r>
              <a:rPr lang="da-DK" dirty="0" err="1"/>
              <a:t>process</a:t>
            </a:r>
            <a:r>
              <a:rPr lang="da-DK" dirty="0"/>
              <a:t> to broadcast services </a:t>
            </a:r>
            <a:r>
              <a:rPr lang="da-DK" dirty="0" err="1"/>
              <a:t>that</a:t>
            </a:r>
            <a:r>
              <a:rPr lang="da-DK" dirty="0"/>
              <a:t> it provides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Switch </a:t>
            </a:r>
            <a:r>
              <a:rPr lang="da-DK" dirty="0">
                <a:latin typeface="APL385 Unicode" panose="020B0709000202000203" pitchFamily="49" charset="0"/>
              </a:rPr>
              <a:t>⎕PROFILE</a:t>
            </a:r>
            <a:r>
              <a:rPr lang="da-DK" dirty="0"/>
              <a:t> on and </a:t>
            </a:r>
            <a:r>
              <a:rPr lang="da-DK" dirty="0" err="1"/>
              <a:t>off</a:t>
            </a:r>
            <a:r>
              <a:rPr lang="da-DK" dirty="0"/>
              <a:t>; </a:t>
            </a:r>
            <a:r>
              <a:rPr lang="da-DK" dirty="0" err="1"/>
              <a:t>collect</a:t>
            </a:r>
            <a:r>
              <a:rPr lang="da-DK" dirty="0"/>
              <a:t> data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4F29009-DEC7-E491-A52F-270A5EE28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Health Monitor</a:t>
            </a:r>
            <a:endParaRPr lang="en-GB" dirty="0"/>
          </a:p>
        </p:txBody>
      </p:sp>
      <p:pic>
        <p:nvPicPr>
          <p:cNvPr id="2" name="Picture 2" descr="1200 SUPER S IFR Service Monitor Used">
            <a:extLst>
              <a:ext uri="{FF2B5EF4-FFF2-40B4-BE49-F238E27FC236}">
                <a16:creationId xmlns:a16="http://schemas.microsoft.com/office/drawing/2014/main" id="{78D1C915-D826-4434-4652-C259810B6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278" y="1264925"/>
            <a:ext cx="1884479" cy="149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13133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CE28B4-71F3-17E3-73FD-D7BAA32393D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897BB-19A1-31AA-5D45-F78A52424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See John's </a:t>
            </a:r>
            <a:r>
              <a:rPr lang="da-DK" dirty="0" err="1"/>
              <a:t>presentations</a:t>
            </a:r>
            <a:r>
              <a:rPr lang="da-DK" dirty="0"/>
              <a:t> at Dyalog'22 – and Dyalog'23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610B81-13F3-EC23-BA8E-E61C0EEA7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Token-by-token Debugging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C90EC3-550C-65ED-2516-EC6CC0101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3192"/>
            <a:ext cx="9144000" cy="384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18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5298E40-BBC9-1175-A98C-B8E39C2AA11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63D43-59AE-EC30-FDCC-5DD1550295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a-DK" dirty="0" err="1"/>
              <a:t>Static</a:t>
            </a:r>
            <a:r>
              <a:rPr lang="da-DK" dirty="0"/>
              <a:t> Analysis of </a:t>
            </a:r>
            <a:r>
              <a:rPr lang="da-DK" dirty="0" err="1"/>
              <a:t>application</a:t>
            </a:r>
            <a:r>
              <a:rPr lang="da-DK" dirty="0"/>
              <a:t> </a:t>
            </a:r>
            <a:r>
              <a:rPr lang="da-DK" dirty="0" err="1"/>
              <a:t>code</a:t>
            </a:r>
            <a:r>
              <a:rPr lang="da-DK" dirty="0"/>
              <a:t> is </a:t>
            </a:r>
            <a:r>
              <a:rPr lang="da-DK" dirty="0" err="1"/>
              <a:t>seen</a:t>
            </a:r>
            <a:r>
              <a:rPr lang="da-DK" dirty="0"/>
              <a:t> as a </a:t>
            </a:r>
            <a:r>
              <a:rPr lang="da-DK" dirty="0" err="1"/>
              <a:t>required</a:t>
            </a:r>
            <a:r>
              <a:rPr lang="da-DK" dirty="0"/>
              <a:t> "</a:t>
            </a:r>
            <a:r>
              <a:rPr lang="da-DK" dirty="0" err="1"/>
              <a:t>best</a:t>
            </a:r>
            <a:r>
              <a:rPr lang="da-DK" dirty="0"/>
              <a:t> practice" by </a:t>
            </a:r>
            <a:r>
              <a:rPr lang="da-DK" dirty="0" err="1"/>
              <a:t>some</a:t>
            </a:r>
            <a:r>
              <a:rPr lang="da-DK" dirty="0"/>
              <a:t> </a:t>
            </a:r>
            <a:r>
              <a:rPr lang="da-DK" dirty="0" err="1"/>
              <a:t>corporations</a:t>
            </a:r>
            <a:endParaRPr lang="da-DK" dirty="0"/>
          </a:p>
          <a:p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building</a:t>
            </a:r>
            <a:r>
              <a:rPr lang="da-DK" dirty="0"/>
              <a:t> a prototype of a </a:t>
            </a:r>
            <a:r>
              <a:rPr lang="da-DK" dirty="0" err="1"/>
              <a:t>tool</a:t>
            </a:r>
            <a:r>
              <a:rPr lang="da-DK" dirty="0"/>
              <a:t> </a:t>
            </a:r>
            <a:r>
              <a:rPr lang="da-DK" dirty="0" err="1"/>
              <a:t>which</a:t>
            </a:r>
            <a:r>
              <a:rPr lang="da-DK" dirty="0"/>
              <a:t> </a:t>
            </a:r>
            <a:r>
              <a:rPr lang="da-DK" dirty="0" err="1"/>
              <a:t>will</a:t>
            </a:r>
            <a:endParaRPr lang="da-DK" dirty="0"/>
          </a:p>
          <a:p>
            <a:pPr lvl="1"/>
            <a:r>
              <a:rPr lang="da-DK" dirty="0" err="1"/>
              <a:t>Detect</a:t>
            </a:r>
            <a:r>
              <a:rPr lang="da-DK" dirty="0"/>
              <a:t> </a:t>
            </a:r>
            <a:r>
              <a:rPr lang="da-DK" dirty="0" err="1"/>
              <a:t>vulnerabilities</a:t>
            </a:r>
            <a:endParaRPr lang="da-DK" dirty="0"/>
          </a:p>
          <a:p>
            <a:pPr lvl="1"/>
            <a:r>
              <a:rPr lang="da-DK" dirty="0"/>
              <a:t>"</a:t>
            </a:r>
            <a:r>
              <a:rPr lang="da-DK" dirty="0" err="1"/>
              <a:t>Lint</a:t>
            </a:r>
            <a:r>
              <a:rPr lang="da-DK" dirty="0"/>
              <a:t>" APL Code</a:t>
            </a:r>
          </a:p>
          <a:p>
            <a:pPr lvl="1"/>
            <a:r>
              <a:rPr lang="da-DK" dirty="0" err="1"/>
              <a:t>Compute</a:t>
            </a:r>
            <a:r>
              <a:rPr lang="da-DK" dirty="0"/>
              <a:t> </a:t>
            </a:r>
            <a:r>
              <a:rPr lang="da-DK" dirty="0" err="1"/>
              <a:t>readability</a:t>
            </a:r>
            <a:r>
              <a:rPr lang="da-DK" dirty="0"/>
              <a:t> and </a:t>
            </a:r>
            <a:r>
              <a:rPr lang="da-DK" dirty="0" err="1"/>
              <a:t>other</a:t>
            </a:r>
            <a:r>
              <a:rPr lang="da-DK" dirty="0"/>
              <a:t> </a:t>
            </a:r>
            <a:r>
              <a:rPr lang="da-DK" dirty="0" err="1"/>
              <a:t>metrics</a:t>
            </a:r>
            <a:endParaRPr lang="da-DK" dirty="0"/>
          </a:p>
          <a:p>
            <a:r>
              <a:rPr lang="en-GB" dirty="0"/>
              <a:t>This tool will initially be licensed separately</a:t>
            </a:r>
          </a:p>
          <a:p>
            <a:r>
              <a:rPr lang="en-GB" dirty="0"/>
              <a:t>A free "community edition" may follow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FB9A1B8-D4FD-4EA5-001E-5F96B287D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Static</a:t>
            </a:r>
            <a:r>
              <a:rPr lang="da-DK" dirty="0"/>
              <a:t> Analysis of APL Code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850616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0F5B2-ACB6-7182-D396-A4EE7A7FD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98110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 err="1"/>
              <a:t>Invoke</a:t>
            </a:r>
            <a:r>
              <a:rPr lang="da-DK" dirty="0"/>
              <a:t> OS </a:t>
            </a:r>
            <a:r>
              <a:rPr lang="da-DK" dirty="0" err="1"/>
              <a:t>commands</a:t>
            </a:r>
            <a:r>
              <a:rPr lang="da-DK" dirty="0"/>
              <a:t> from APL</a:t>
            </a:r>
          </a:p>
          <a:p>
            <a:r>
              <a:rPr lang="da-DK" dirty="0" err="1"/>
              <a:t>Interruptible</a:t>
            </a:r>
            <a:endParaRPr lang="da-DK" dirty="0"/>
          </a:p>
          <a:p>
            <a:r>
              <a:rPr lang="da-DK" dirty="0" err="1"/>
              <a:t>Optionally</a:t>
            </a:r>
            <a:r>
              <a:rPr lang="da-DK" dirty="0"/>
              <a:t> return data as an </a:t>
            </a:r>
            <a:r>
              <a:rPr lang="da-DK" dirty="0" err="1"/>
              <a:t>asynchronous</a:t>
            </a:r>
            <a:r>
              <a:rPr lang="da-DK" dirty="0"/>
              <a:t> Stream</a:t>
            </a:r>
          </a:p>
          <a:p>
            <a:r>
              <a:rPr lang="da-DK" dirty="0" err="1"/>
              <a:t>Manage</a:t>
            </a:r>
            <a:r>
              <a:rPr lang="da-DK" dirty="0"/>
              <a:t> </a:t>
            </a:r>
            <a:r>
              <a:rPr lang="da-DK" dirty="0" err="1"/>
              <a:t>stdin</a:t>
            </a:r>
            <a:r>
              <a:rPr lang="da-DK" dirty="0"/>
              <a:t>, </a:t>
            </a:r>
            <a:r>
              <a:rPr lang="da-DK" dirty="0" err="1"/>
              <a:t>stdout</a:t>
            </a:r>
            <a:r>
              <a:rPr lang="da-DK" dirty="0"/>
              <a:t> &amp; </a:t>
            </a:r>
            <a:r>
              <a:rPr lang="da-DK" dirty="0" err="1"/>
              <a:t>stderr</a:t>
            </a:r>
            <a:r>
              <a:rPr lang="da-DK" dirty="0"/>
              <a:t> </a:t>
            </a:r>
            <a:r>
              <a:rPr lang="da-DK" dirty="0" err="1"/>
              <a:t>independently</a:t>
            </a:r>
            <a:endParaRPr lang="da-DK" dirty="0"/>
          </a:p>
          <a:p>
            <a:r>
              <a:rPr lang="da-DK" dirty="0"/>
              <a:t>Handle </a:t>
            </a:r>
            <a:r>
              <a:rPr lang="da-DK" dirty="0" err="1"/>
              <a:t>variety</a:t>
            </a:r>
            <a:r>
              <a:rPr lang="da-DK" dirty="0"/>
              <a:t> of data </a:t>
            </a:r>
            <a:r>
              <a:rPr lang="da-DK" dirty="0" err="1"/>
              <a:t>encodings</a:t>
            </a:r>
            <a:br>
              <a:rPr lang="da-DK" dirty="0"/>
            </a:br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A13B4F-32E6-61D7-6FE9-D4A1BC6D7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⎕SHELL</a:t>
            </a:r>
            <a:r>
              <a:rPr lang="da-DK" dirty="0">
                <a:latin typeface="+mn-lt"/>
              </a:rPr>
              <a:t> to </a:t>
            </a:r>
            <a:r>
              <a:rPr lang="da-DK" dirty="0" err="1">
                <a:latin typeface="+mn-lt"/>
              </a:rPr>
              <a:t>replace</a:t>
            </a:r>
            <a:r>
              <a:rPr lang="da-DK" dirty="0">
                <a:latin typeface="+mn-lt"/>
              </a:rPr>
              <a:t> </a:t>
            </a:r>
            <a:r>
              <a:rPr lang="da-DK" dirty="0" err="1">
                <a:latin typeface="+mn-lt"/>
              </a:rPr>
              <a:t>existing</a:t>
            </a:r>
            <a:r>
              <a:rPr lang="da-DK" dirty="0">
                <a:latin typeface="+mn-lt"/>
              </a:rPr>
              <a:t> </a:t>
            </a:r>
            <a:r>
              <a:rPr lang="da-DK" dirty="0">
                <a:latin typeface="APL385 Unicode" panose="020B0709000202000203" pitchFamily="49" charset="0"/>
              </a:rPr>
              <a:t>⎕SH</a:t>
            </a:r>
          </a:p>
        </p:txBody>
      </p:sp>
    </p:spTree>
    <p:extLst>
      <p:ext uri="{BB962C8B-B14F-4D97-AF65-F5344CB8AC3E}">
        <p14:creationId xmlns:p14="http://schemas.microsoft.com/office/powerpoint/2010/main" val="308636338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64A2C-D2DA-0E9E-40F6-A0E9A4379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58966" cy="3242040"/>
          </a:xfrm>
        </p:spPr>
        <p:txBody>
          <a:bodyPr>
            <a:normAutofit fontScale="92500" lnSpcReduction="10000"/>
          </a:bodyPr>
          <a:lstStyle/>
          <a:p>
            <a:r>
              <a:rPr lang="da-DK" dirty="0" err="1"/>
              <a:t>There</a:t>
            </a:r>
            <a:r>
              <a:rPr lang="da-DK" dirty="0"/>
              <a:t> is a small set of APL primitives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"missing"</a:t>
            </a:r>
          </a:p>
          <a:p>
            <a:r>
              <a:rPr lang="da-DK" dirty="0"/>
              <a:t>See Adam </a:t>
            </a:r>
            <a:r>
              <a:rPr lang="da-DK" dirty="0" err="1"/>
              <a:t>Brudzewsky's</a:t>
            </a:r>
            <a:r>
              <a:rPr lang="da-DK" dirty="0"/>
              <a:t> </a:t>
            </a:r>
            <a:r>
              <a:rPr lang="da-DK" dirty="0" err="1"/>
              <a:t>presentation</a:t>
            </a:r>
            <a:r>
              <a:rPr lang="da-DK" dirty="0"/>
              <a:t> "</a:t>
            </a:r>
            <a:r>
              <a:rPr lang="da-DK" dirty="0" err="1"/>
              <a:t>Filling</a:t>
            </a:r>
            <a:r>
              <a:rPr lang="da-DK" dirty="0"/>
              <a:t> the Core Language Gaps" at Dyalog'22</a:t>
            </a:r>
          </a:p>
          <a:p>
            <a:r>
              <a:rPr lang="da-DK" dirty="0" err="1"/>
              <a:t>These</a:t>
            </a:r>
            <a:r>
              <a:rPr lang="da-DK" dirty="0"/>
              <a:t> </a:t>
            </a:r>
            <a:r>
              <a:rPr lang="da-DK" dirty="0" err="1"/>
              <a:t>were</a:t>
            </a:r>
            <a:r>
              <a:rPr lang="da-DK" dirty="0"/>
              <a:t> </a:t>
            </a:r>
            <a:r>
              <a:rPr lang="da-DK" dirty="0" err="1"/>
              <a:t>expected</a:t>
            </a:r>
            <a:r>
              <a:rPr lang="da-DK" dirty="0"/>
              <a:t> in v20</a:t>
            </a:r>
          </a:p>
          <a:p>
            <a:r>
              <a:rPr lang="da-DK" dirty="0" err="1"/>
              <a:t>However</a:t>
            </a:r>
            <a:r>
              <a:rPr lang="da-DK" dirty="0"/>
              <a:t>,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going</a:t>
            </a:r>
            <a:r>
              <a:rPr lang="da-DK" dirty="0"/>
              <a:t> to </a:t>
            </a:r>
            <a:r>
              <a:rPr lang="da-DK" dirty="0" err="1"/>
              <a:t>spend</a:t>
            </a:r>
            <a:r>
              <a:rPr lang="da-DK" dirty="0"/>
              <a:t> the time </a:t>
            </a:r>
            <a:r>
              <a:rPr lang="da-DK" dirty="0" err="1"/>
              <a:t>relaxing</a:t>
            </a:r>
            <a:r>
              <a:rPr lang="da-DK" dirty="0"/>
              <a:t> </a:t>
            </a:r>
            <a:r>
              <a:rPr lang="da-DK" dirty="0" err="1"/>
              <a:t>limitations</a:t>
            </a:r>
            <a:r>
              <a:rPr lang="da-DK" dirty="0"/>
              <a:t> in the interpreter</a:t>
            </a:r>
          </a:p>
          <a:p>
            <a:pPr lvl="1"/>
            <a:r>
              <a:rPr lang="da-DK" dirty="0"/>
              <a:t>Max Rank, # of lines in a </a:t>
            </a:r>
            <a:r>
              <a:rPr lang="da-DK" dirty="0" err="1"/>
              <a:t>function</a:t>
            </a:r>
            <a:r>
              <a:rPr lang="da-DK" dirty="0"/>
              <a:t>, </a:t>
            </a:r>
            <a:r>
              <a:rPr lang="da-DK" dirty="0" err="1"/>
              <a:t>tokens</a:t>
            </a:r>
            <a:r>
              <a:rPr lang="da-DK" dirty="0"/>
              <a:t> on a line, more primitives, …</a:t>
            </a:r>
          </a:p>
          <a:p>
            <a:r>
              <a:rPr lang="da-DK" dirty="0"/>
              <a:t>New primitives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appear</a:t>
            </a:r>
            <a:r>
              <a:rPr lang="da-DK" dirty="0"/>
              <a:t> in v21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10C8F4-042A-F4B0-4D5A-3FF5E33AF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No New Primitives in v20.0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228530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CA6027-BC21-14D9-B149-E55E5D8F558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64A2C-D2DA-0E9E-40F6-A0E9A43797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10C8F4-042A-F4B0-4D5A-3FF5E33AF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Possible New Primitives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44A231-1F57-D108-D7D8-7465424D2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2"/>
            <a:ext cx="9144000" cy="5141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38845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9F1D49-F09D-1050-ABDA-352ADF4C87B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5056A-658E-4312-4942-278F90FFF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HTTP2</a:t>
            </a:r>
          </a:p>
          <a:p>
            <a:r>
              <a:rPr lang="da-DK" dirty="0"/>
              <a:t>Kafka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F94972C-0B26-44A5-4C7E-B6553078C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What</a:t>
            </a:r>
            <a:r>
              <a:rPr lang="da-DK" dirty="0"/>
              <a:t> </a:t>
            </a:r>
            <a:r>
              <a:rPr lang="da-DK" dirty="0" err="1"/>
              <a:t>about</a:t>
            </a:r>
            <a:r>
              <a:rPr lang="da-DK" dirty="0"/>
              <a:t>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6600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6D5A0A4B-946B-54B2-0240-71989547C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4"/>
            <a:ext cx="8120819" cy="251736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altLang="en-US" dirty="0" err="1"/>
              <a:t>Headcount</a:t>
            </a:r>
            <a:r>
              <a:rPr lang="da-DK" altLang="en-US" dirty="0"/>
              <a:t> and Turnover </a:t>
            </a:r>
            <a:r>
              <a:rPr lang="da-DK" altLang="en-US" strike="sngStrike" dirty="0" err="1"/>
              <a:t>Quadrupled</a:t>
            </a:r>
            <a:r>
              <a:rPr lang="da-DK" altLang="en-US" dirty="0"/>
              <a:t> </a:t>
            </a:r>
            <a:r>
              <a:rPr lang="da-DK" altLang="en-US" dirty="0" err="1"/>
              <a:t>Quintupled</a:t>
            </a:r>
            <a:endParaRPr lang="da-DK" altLang="en-US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altLang="en-US" dirty="0" err="1"/>
              <a:t>Headcount</a:t>
            </a:r>
            <a:r>
              <a:rPr lang="da-DK" altLang="en-US" dirty="0"/>
              <a:t> </a:t>
            </a:r>
            <a:r>
              <a:rPr lang="da-DK" altLang="en-US" dirty="0" err="1"/>
              <a:t>now</a:t>
            </a:r>
            <a:r>
              <a:rPr lang="da-DK" altLang="en-US" dirty="0"/>
              <a:t> ~26 </a:t>
            </a:r>
            <a:r>
              <a:rPr lang="da-DK" altLang="en-US" dirty="0" err="1"/>
              <a:t>full</a:t>
            </a:r>
            <a:r>
              <a:rPr lang="da-DK" altLang="en-US" dirty="0"/>
              <a:t> time </a:t>
            </a:r>
            <a:r>
              <a:rPr lang="da-DK" altLang="en-US" dirty="0" err="1"/>
              <a:t>equivalents</a:t>
            </a:r>
            <a:endParaRPr lang="da-DK" altLang="en-US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altLang="en-US" dirty="0" err="1"/>
              <a:t>Steadily</a:t>
            </a:r>
            <a:r>
              <a:rPr lang="da-DK" altLang="en-US" dirty="0"/>
              <a:t> </a:t>
            </a:r>
            <a:r>
              <a:rPr lang="da-DK" altLang="en-US" dirty="0" err="1"/>
              <a:t>increasing</a:t>
            </a:r>
            <a:r>
              <a:rPr lang="da-DK" altLang="en-US" dirty="0"/>
              <a:t> R&amp;D budget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altLang="en-US" dirty="0"/>
              <a:t>First generation of interpreter developers </a:t>
            </a:r>
            <a:r>
              <a:rPr lang="da-DK" altLang="en-US" dirty="0" err="1"/>
              <a:t>retired</a:t>
            </a:r>
            <a:r>
              <a:rPr lang="da-DK" altLang="en-US" dirty="0"/>
              <a:t>;</a:t>
            </a:r>
            <a:br>
              <a:rPr lang="da-DK" altLang="en-US" dirty="0"/>
            </a:br>
            <a:r>
              <a:rPr lang="da-DK" altLang="en-US" dirty="0"/>
              <a:t>Second </a:t>
            </a:r>
            <a:r>
              <a:rPr lang="da-DK" altLang="en-US" dirty="0" err="1"/>
              <a:t>productive</a:t>
            </a:r>
            <a:r>
              <a:rPr lang="da-DK" altLang="en-US" dirty="0"/>
              <a:t>; Third </a:t>
            </a:r>
            <a:r>
              <a:rPr lang="da-DK" altLang="en-US" dirty="0" err="1"/>
              <a:t>recruited</a:t>
            </a:r>
            <a:endParaRPr lang="da-DK" altLang="en-US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altLang="en-US" dirty="0" err="1"/>
              <a:t>Largest</a:t>
            </a:r>
            <a:r>
              <a:rPr lang="da-DK" altLang="en-US" dirty="0"/>
              <a:t> </a:t>
            </a:r>
            <a:r>
              <a:rPr lang="da-DK" altLang="en-US" dirty="0" err="1"/>
              <a:t>sustained</a:t>
            </a:r>
            <a:r>
              <a:rPr lang="da-DK" altLang="en-US" dirty="0"/>
              <a:t> </a:t>
            </a:r>
            <a:r>
              <a:rPr lang="da-DK" altLang="en-US" dirty="0" err="1"/>
              <a:t>investment</a:t>
            </a:r>
            <a:r>
              <a:rPr lang="da-DK" altLang="en-US" dirty="0"/>
              <a:t> in APL </a:t>
            </a:r>
            <a:r>
              <a:rPr lang="da-DK" altLang="en-US" dirty="0" err="1"/>
              <a:t>technology</a:t>
            </a:r>
            <a:r>
              <a:rPr lang="da-DK" altLang="en-US" dirty="0"/>
              <a:t> in </a:t>
            </a:r>
            <a:r>
              <a:rPr lang="da-DK" altLang="en-US" dirty="0" err="1"/>
              <a:t>history</a:t>
            </a:r>
            <a:endParaRPr lang="da-DK" alt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04B09C3-5821-6262-78FF-D8088C18EDC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2530" name="Title 1">
            <a:extLst>
              <a:ext uri="{FF2B5EF4-FFF2-40B4-BE49-F238E27FC236}">
                <a16:creationId xmlns:a16="http://schemas.microsoft.com/office/drawing/2014/main" id="{366F9887-CEFE-1BD4-0BBB-E0631061A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en-US" dirty="0"/>
              <a:t>Under </a:t>
            </a:r>
            <a:r>
              <a:rPr lang="da-DK" altLang="en-US" dirty="0" err="1"/>
              <a:t>Gitte's</a:t>
            </a:r>
            <a:r>
              <a:rPr lang="da-DK" altLang="en-US" dirty="0"/>
              <a:t> </a:t>
            </a:r>
            <a:r>
              <a:rPr lang="da-DK" altLang="en-US" dirty="0" err="1"/>
              <a:t>Reign</a:t>
            </a:r>
            <a:r>
              <a:rPr lang="da-DK" altLang="en-US" dirty="0"/>
              <a:t> …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D3D7936-5796-D763-224A-CB5A159B9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714" y="1195504"/>
            <a:ext cx="4104000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1600" b="1" dirty="0"/>
              <a:t>Transferred from v19.0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Resume </a:t>
            </a:r>
            <a:r>
              <a:rPr lang="da-DK" sz="1600" dirty="0" err="1"/>
              <a:t>Optimisation</a:t>
            </a:r>
            <a:r>
              <a:rPr lang="da-DK" sz="1600" dirty="0"/>
              <a:t> Work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.NET Bridge "</a:t>
            </a:r>
            <a:r>
              <a:rPr lang="da-DK" sz="1600" dirty="0" err="1"/>
              <a:t>enhancements</a:t>
            </a:r>
            <a:r>
              <a:rPr lang="da-DK" sz="1600" dirty="0"/>
              <a:t>"</a:t>
            </a:r>
          </a:p>
          <a:p>
            <a:pPr lvl="1">
              <a:spcAft>
                <a:spcPts val="600"/>
              </a:spcAft>
            </a:pPr>
            <a:r>
              <a:rPr lang="da-DK" sz="1400" dirty="0"/>
              <a:t> Support "</a:t>
            </a:r>
            <a:r>
              <a:rPr lang="da-DK" sz="1400" dirty="0" err="1"/>
              <a:t>Generic</a:t>
            </a:r>
            <a:r>
              <a:rPr lang="da-DK" sz="1400" dirty="0"/>
              <a:t>" </a:t>
            </a:r>
            <a:r>
              <a:rPr lang="da-DK" sz="1400" dirty="0" err="1"/>
              <a:t>methods</a:t>
            </a:r>
            <a:r>
              <a:rPr lang="da-DK" sz="1400" dirty="0"/>
              <a:t> &amp; </a:t>
            </a:r>
            <a:r>
              <a:rPr lang="da-DK" sz="1400" dirty="0" err="1"/>
              <a:t>classes</a:t>
            </a:r>
            <a:endParaRPr lang="da-DK" sz="1400" dirty="0"/>
          </a:p>
          <a:p>
            <a:pPr>
              <a:spcAft>
                <a:spcPts val="600"/>
              </a:spcAft>
            </a:pPr>
            <a:r>
              <a:rPr lang="da-DK" sz="1600" dirty="0"/>
              <a:t>More </a:t>
            </a:r>
            <a:r>
              <a:rPr lang="da-DK" sz="1600" dirty="0" err="1"/>
              <a:t>HTMLRenderer</a:t>
            </a:r>
            <a:r>
              <a:rPr lang="da-DK" sz="1600" dirty="0"/>
              <a:t> </a:t>
            </a:r>
            <a:r>
              <a:rPr lang="da-DK" sz="1600" dirty="0" err="1"/>
              <a:t>improvements</a:t>
            </a:r>
            <a:endParaRPr lang="da-DK" sz="1600" dirty="0"/>
          </a:p>
          <a:p>
            <a:pPr>
              <a:spcAft>
                <a:spcPts val="600"/>
              </a:spcAft>
            </a:pPr>
            <a:r>
              <a:rPr lang="da-DK" sz="1600" dirty="0"/>
              <a:t>Health Monitor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Script Engine Support</a:t>
            </a:r>
          </a:p>
          <a:p>
            <a:pPr>
              <a:spcAft>
                <a:spcPts val="600"/>
              </a:spcAft>
            </a:pPr>
            <a:r>
              <a:rPr lang="en-GB" sz="1600" dirty="0">
                <a:latin typeface="APL385 Unicode" panose="020B0709000202000203" pitchFamily="49" charset="0"/>
              </a:rPr>
              <a:t>⎕NATTRIBUTES</a:t>
            </a:r>
            <a:endParaRPr lang="en-GB" sz="16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F3653F-6EF1-DB23-88C7-74F0C879CAF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26789" y="1258101"/>
            <a:ext cx="4104641" cy="3242040"/>
          </a:xfrm>
        </p:spPr>
        <p:txBody>
          <a:bodyPr>
            <a:normAutofit/>
          </a:bodyPr>
          <a:lstStyle/>
          <a:p>
            <a:pPr marL="57150" indent="0">
              <a:spcAft>
                <a:spcPts val="600"/>
              </a:spcAft>
              <a:buNone/>
            </a:pPr>
            <a:r>
              <a:rPr lang="en-GB" sz="1600" b="1" dirty="0"/>
              <a:t>Next Set of Projects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Relax Interpreter Limits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Array Notation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Token-by-token Debugging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Query Platform Features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New "Shell" System Command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Open-Source </a:t>
            </a:r>
            <a:r>
              <a:rPr lang="en-GB" sz="1600" dirty="0" err="1"/>
              <a:t>HTMLRenderer</a:t>
            </a:r>
            <a:r>
              <a:rPr lang="en-GB" sz="1600" dirty="0"/>
              <a:t> &amp; Conga</a:t>
            </a:r>
            <a:br>
              <a:rPr lang="en-GB" sz="1600" dirty="0"/>
            </a:br>
            <a:endParaRPr lang="en-GB" sz="1600" dirty="0"/>
          </a:p>
          <a:p>
            <a:pPr>
              <a:spcAft>
                <a:spcPts val="600"/>
              </a:spcAft>
            </a:pPr>
            <a:r>
              <a:rPr lang="en-GB" sz="1600" dirty="0"/>
              <a:t>JavaScript emulation of </a:t>
            </a:r>
            <a:r>
              <a:rPr lang="en-GB" sz="1600" dirty="0">
                <a:latin typeface="APL385 Unicode" panose="020B0709000202000203" pitchFamily="49" charset="0"/>
              </a:rPr>
              <a:t>⎕WC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E41DE8B-7873-BB72-1EBD-E1204E79E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001322" cy="685535"/>
          </a:xfrm>
        </p:spPr>
        <p:txBody>
          <a:bodyPr/>
          <a:lstStyle/>
          <a:p>
            <a:r>
              <a:rPr lang="da-DK" dirty="0"/>
              <a:t>Sketch of Version 20.0 (Q2/2025)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940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6D5A0A4B-946B-54B2-0240-71989547C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4"/>
            <a:ext cx="8320411" cy="332136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altLang="en-US" dirty="0"/>
              <a:t>Trading Profit in </a:t>
            </a:r>
            <a:r>
              <a:rPr lang="da-DK" altLang="en-US" dirty="0" err="1"/>
              <a:t>every</a:t>
            </a:r>
            <a:r>
              <a:rPr lang="da-DK" altLang="en-US" dirty="0"/>
              <a:t> </a:t>
            </a:r>
            <a:r>
              <a:rPr lang="da-DK" altLang="en-US" dirty="0" err="1"/>
              <a:t>year</a:t>
            </a:r>
            <a:r>
              <a:rPr lang="da-DK" altLang="en-US" dirty="0"/>
              <a:t> </a:t>
            </a:r>
            <a:r>
              <a:rPr lang="da-DK" altLang="en-US" dirty="0" err="1"/>
              <a:t>since</a:t>
            </a:r>
            <a:r>
              <a:rPr lang="da-DK" altLang="en-US" dirty="0"/>
              <a:t> 2005. </a:t>
            </a:r>
            <a:r>
              <a:rPr lang="da-DK" altLang="en-US" dirty="0" err="1"/>
              <a:t>Sources</a:t>
            </a:r>
            <a:r>
              <a:rPr lang="da-DK" altLang="en-US" dirty="0"/>
              <a:t>: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altLang="en-US" dirty="0"/>
              <a:t>Growing </a:t>
            </a:r>
            <a:r>
              <a:rPr lang="da-DK" altLang="en-US" dirty="0" err="1"/>
              <a:t>partnerships</a:t>
            </a:r>
            <a:r>
              <a:rPr lang="da-DK" altLang="en-US" dirty="0"/>
              <a:t> with major </a:t>
            </a:r>
            <a:r>
              <a:rPr lang="da-DK" altLang="en-US" dirty="0" err="1"/>
              <a:t>customers</a:t>
            </a:r>
            <a:endParaRPr lang="da-DK" altLang="en-US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altLang="en-US" dirty="0" err="1"/>
              <a:t>Increasing</a:t>
            </a:r>
            <a:r>
              <a:rPr lang="da-DK" altLang="en-US" dirty="0"/>
              <a:t> </a:t>
            </a:r>
            <a:r>
              <a:rPr lang="da-DK" altLang="en-US" dirty="0" err="1"/>
              <a:t>share</a:t>
            </a:r>
            <a:r>
              <a:rPr lang="da-DK" altLang="en-US" dirty="0"/>
              <a:t> of APL </a:t>
            </a:r>
            <a:r>
              <a:rPr lang="da-DK" altLang="en-US" dirty="0" err="1"/>
              <a:t>market</a:t>
            </a:r>
            <a:r>
              <a:rPr lang="da-DK" altLang="en-US" dirty="0"/>
              <a:t> ("</a:t>
            </a:r>
            <a:r>
              <a:rPr lang="da-DK" altLang="en-US" dirty="0" err="1"/>
              <a:t>unfortunately</a:t>
            </a:r>
            <a:r>
              <a:rPr lang="da-DK" altLang="en-US" dirty="0"/>
              <a:t>" </a:t>
            </a:r>
            <a:r>
              <a:rPr lang="da-DK" altLang="en-US" dirty="0" err="1"/>
              <a:t>accelerating</a:t>
            </a:r>
            <a:r>
              <a:rPr lang="da-DK" altLang="en-US" dirty="0"/>
              <a:t>)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altLang="en-US" dirty="0"/>
              <a:t>A small </a:t>
            </a:r>
            <a:r>
              <a:rPr lang="da-DK" altLang="en-US" dirty="0" err="1"/>
              <a:t>number</a:t>
            </a:r>
            <a:r>
              <a:rPr lang="da-DK" altLang="en-US" dirty="0"/>
              <a:t> of </a:t>
            </a:r>
            <a:r>
              <a:rPr lang="da-DK" altLang="en-US" dirty="0" err="1"/>
              <a:t>completely</a:t>
            </a:r>
            <a:r>
              <a:rPr lang="da-DK" altLang="en-US" dirty="0"/>
              <a:t> new APL systems (so far)</a:t>
            </a:r>
            <a:br>
              <a:rPr lang="da-DK" altLang="en-US" dirty="0"/>
            </a:br>
            <a:endParaRPr lang="da-DK" altLang="en-US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altLang="en-US" dirty="0" err="1"/>
              <a:t>Manoevering</a:t>
            </a:r>
            <a:r>
              <a:rPr lang="da-DK" altLang="en-US" dirty="0"/>
              <a:t> </a:t>
            </a:r>
            <a:r>
              <a:rPr lang="da-DK" altLang="en-US" dirty="0" err="1"/>
              <a:t>towards</a:t>
            </a:r>
            <a:r>
              <a:rPr lang="da-DK" altLang="en-US" dirty="0"/>
              <a:t> re-</a:t>
            </a:r>
            <a:r>
              <a:rPr lang="da-DK" altLang="en-US" dirty="0" err="1"/>
              <a:t>launching</a:t>
            </a:r>
            <a:r>
              <a:rPr lang="da-DK" altLang="en-US" dirty="0"/>
              <a:t> APL as a </a:t>
            </a:r>
            <a:r>
              <a:rPr lang="da-DK" altLang="en-US" dirty="0" err="1"/>
              <a:t>modern</a:t>
            </a:r>
            <a:r>
              <a:rPr lang="da-DK" altLang="en-US" dirty="0"/>
              <a:t> </a:t>
            </a:r>
            <a:r>
              <a:rPr lang="da-DK" altLang="en-US" dirty="0" err="1"/>
              <a:t>tool</a:t>
            </a:r>
            <a:r>
              <a:rPr lang="da-DK" altLang="en-US" dirty="0"/>
              <a:t> for </a:t>
            </a:r>
            <a:r>
              <a:rPr lang="da-DK" altLang="en-US" dirty="0" err="1"/>
              <a:t>prototyping</a:t>
            </a:r>
            <a:r>
              <a:rPr lang="da-DK" altLang="en-US" dirty="0"/>
              <a:t> and rapid </a:t>
            </a:r>
            <a:r>
              <a:rPr lang="da-DK" altLang="en-US" dirty="0" err="1"/>
              <a:t>application</a:t>
            </a:r>
            <a:r>
              <a:rPr lang="da-DK" altLang="en-US" dirty="0"/>
              <a:t> </a:t>
            </a:r>
            <a:r>
              <a:rPr lang="da-DK" altLang="en-US" dirty="0" err="1"/>
              <a:t>development</a:t>
            </a:r>
            <a:endParaRPr lang="da-DK" alt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04B09C3-5821-6262-78FF-D8088C18EDC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2530" name="Title 1">
            <a:extLst>
              <a:ext uri="{FF2B5EF4-FFF2-40B4-BE49-F238E27FC236}">
                <a16:creationId xmlns:a16="http://schemas.microsoft.com/office/drawing/2014/main" id="{366F9887-CEFE-1BD4-0BBB-E0631061A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en-US" dirty="0"/>
              <a:t>Under </a:t>
            </a:r>
            <a:r>
              <a:rPr lang="da-DK" altLang="en-US" dirty="0" err="1"/>
              <a:t>Gitte's</a:t>
            </a:r>
            <a:r>
              <a:rPr lang="da-DK" altLang="en-US" dirty="0"/>
              <a:t> </a:t>
            </a:r>
            <a:r>
              <a:rPr lang="da-DK" altLang="en-US" dirty="0" err="1"/>
              <a:t>Reign</a:t>
            </a:r>
            <a:r>
              <a:rPr lang="da-DK" alt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594012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57E8E9E-A8DC-7C50-9B02-27A081000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64163"/>
            <a:ext cx="8189607" cy="3242040"/>
          </a:xfrm>
        </p:spPr>
        <p:txBody>
          <a:bodyPr>
            <a:normAutofit fontScale="92500" lnSpcReduction="10000"/>
          </a:bodyPr>
          <a:lstStyle/>
          <a:p>
            <a:r>
              <a:rPr lang="da-DK" dirty="0" err="1"/>
              <a:t>Ownership</a:t>
            </a:r>
            <a:endParaRPr lang="da-DK" dirty="0"/>
          </a:p>
          <a:p>
            <a:pPr lvl="1"/>
            <a:r>
              <a:rPr lang="da-DK" dirty="0"/>
              <a:t>24% </a:t>
            </a:r>
            <a:r>
              <a:rPr lang="da-DK" dirty="0" err="1"/>
              <a:t>owned</a:t>
            </a:r>
            <a:r>
              <a:rPr lang="da-DK" dirty="0"/>
              <a:t> by SimCorp (</a:t>
            </a:r>
            <a:r>
              <a:rPr lang="da-DK" dirty="0" err="1"/>
              <a:t>which</a:t>
            </a:r>
            <a:r>
              <a:rPr lang="da-DK" dirty="0"/>
              <a:t> </a:t>
            </a:r>
            <a:r>
              <a:rPr lang="da-DK" dirty="0" err="1"/>
              <a:t>acquired</a:t>
            </a:r>
            <a:r>
              <a:rPr lang="da-DK" dirty="0"/>
              <a:t> APL Italiana, and </a:t>
            </a:r>
            <a:r>
              <a:rPr lang="da-DK" dirty="0" err="1"/>
              <a:t>was</a:t>
            </a:r>
            <a:r>
              <a:rPr lang="da-DK" dirty="0"/>
              <a:t> </a:t>
            </a:r>
            <a:r>
              <a:rPr lang="da-DK" dirty="0" err="1"/>
              <a:t>then</a:t>
            </a:r>
            <a:r>
              <a:rPr lang="da-DK" dirty="0"/>
              <a:t> </a:t>
            </a:r>
            <a:r>
              <a:rPr lang="da-DK" dirty="0" err="1"/>
              <a:t>itself</a:t>
            </a:r>
            <a:r>
              <a:rPr lang="da-DK" dirty="0"/>
              <a:t> </a:t>
            </a:r>
            <a:r>
              <a:rPr lang="da-DK" dirty="0" err="1"/>
              <a:t>acquired</a:t>
            </a:r>
            <a:r>
              <a:rPr lang="da-DK" dirty="0"/>
              <a:t> by Deutsche </a:t>
            </a:r>
            <a:r>
              <a:rPr lang="da-DK" dirty="0" err="1"/>
              <a:t>Börse</a:t>
            </a:r>
            <a:r>
              <a:rPr lang="da-DK" dirty="0"/>
              <a:t>)</a:t>
            </a:r>
          </a:p>
          <a:p>
            <a:pPr lvl="1"/>
            <a:r>
              <a:rPr lang="da-DK" dirty="0"/>
              <a:t>76% </a:t>
            </a:r>
            <a:r>
              <a:rPr lang="da-DK" dirty="0" err="1"/>
              <a:t>owned</a:t>
            </a:r>
            <a:r>
              <a:rPr lang="da-DK" dirty="0"/>
              <a:t> by management and </a:t>
            </a:r>
            <a:r>
              <a:rPr lang="da-DK" dirty="0" err="1"/>
              <a:t>employees</a:t>
            </a:r>
            <a:endParaRPr lang="da-DK" dirty="0"/>
          </a:p>
          <a:p>
            <a:r>
              <a:rPr lang="da-DK" dirty="0" err="1"/>
              <a:t>Revenue</a:t>
            </a:r>
            <a:r>
              <a:rPr lang="da-DK" dirty="0"/>
              <a:t> </a:t>
            </a:r>
            <a:r>
              <a:rPr lang="da-DK" dirty="0" err="1"/>
              <a:t>steadily</a:t>
            </a:r>
            <a:r>
              <a:rPr lang="da-DK" dirty="0"/>
              <a:t> </a:t>
            </a:r>
            <a:r>
              <a:rPr lang="da-DK" dirty="0" err="1"/>
              <a:t>increasing</a:t>
            </a:r>
            <a:r>
              <a:rPr lang="da-DK" dirty="0"/>
              <a:t>:</a:t>
            </a:r>
          </a:p>
          <a:p>
            <a:endParaRPr lang="da-DK" dirty="0"/>
          </a:p>
          <a:p>
            <a:r>
              <a:rPr lang="da-DK" dirty="0"/>
              <a:t>Profitable </a:t>
            </a:r>
            <a:r>
              <a:rPr lang="da-DK" dirty="0" err="1"/>
              <a:t>every</a:t>
            </a:r>
            <a:r>
              <a:rPr lang="da-DK" dirty="0"/>
              <a:t> </a:t>
            </a:r>
            <a:r>
              <a:rPr lang="da-DK" dirty="0" err="1"/>
              <a:t>year</a:t>
            </a:r>
            <a:r>
              <a:rPr lang="da-DK" dirty="0"/>
              <a:t> </a:t>
            </a:r>
            <a:br>
              <a:rPr lang="da-DK" dirty="0"/>
            </a:br>
            <a:r>
              <a:rPr lang="da-DK" dirty="0" err="1"/>
              <a:t>since</a:t>
            </a:r>
            <a:r>
              <a:rPr lang="da-DK" dirty="0"/>
              <a:t> </a:t>
            </a:r>
            <a:r>
              <a:rPr lang="da-DK" dirty="0" err="1"/>
              <a:t>acquisition</a:t>
            </a:r>
            <a:r>
              <a:rPr lang="da-DK" dirty="0"/>
              <a:t> in 2005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EAADF06-5009-7762-F079-59677258F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Financial Status</a:t>
            </a:r>
            <a:endParaRPr lang="en-GB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DD40398-1792-BC1B-C65E-197CE546709D}"/>
              </a:ext>
            </a:extLst>
          </p:cNvPr>
          <p:cNvGraphicFramePr>
            <a:graphicFrameLocks noGrp="1"/>
          </p:cNvGraphicFramePr>
          <p:nvPr/>
        </p:nvGraphicFramePr>
        <p:xfrm>
          <a:off x="5077212" y="2885945"/>
          <a:ext cx="260731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1630">
                  <a:extLst>
                    <a:ext uri="{9D8B030D-6E8A-4147-A177-3AD203B41FA5}">
                      <a16:colId xmlns:a16="http://schemas.microsoft.com/office/drawing/2014/main" val="595201568"/>
                    </a:ext>
                  </a:extLst>
                </a:gridCol>
                <a:gridCol w="995680">
                  <a:extLst>
                    <a:ext uri="{9D8B030D-6E8A-4147-A177-3AD203B41FA5}">
                      <a16:colId xmlns:a16="http://schemas.microsoft.com/office/drawing/2014/main" val="914202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5-year </a:t>
                      </a:r>
                      <a:r>
                        <a:rPr lang="da-DK" dirty="0" err="1"/>
                        <a:t>period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Growth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7859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indent="0" algn="ctr"/>
                      <a:r>
                        <a:rPr lang="da-DK" dirty="0"/>
                        <a:t>2017-2023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35%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45001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2012-2017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8%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197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/>
                        <a:t>2007-2012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57%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356835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ACE48BF-9233-4952-97EB-5EDBEA231221}"/>
              </a:ext>
            </a:extLst>
          </p:cNvPr>
          <p:cNvGraphicFramePr>
            <a:graphicFrameLocks noGrp="1"/>
          </p:cNvGraphicFramePr>
          <p:nvPr/>
        </p:nvGraphicFramePr>
        <p:xfrm>
          <a:off x="4128655" y="175919"/>
          <a:ext cx="4918636" cy="1188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57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1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77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7061">
                <a:tc>
                  <a:txBody>
                    <a:bodyPr/>
                    <a:lstStyle/>
                    <a:p>
                      <a:r>
                        <a:rPr lang="da-DK" sz="1400" dirty="0"/>
                        <a:t>Owners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2008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baseline="0" dirty="0"/>
                        <a:t>2018</a:t>
                      </a:r>
                      <a:endParaRPr lang="da-DK" sz="1400" dirty="0"/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Present</a:t>
                      </a:r>
                    </a:p>
                  </a:txBody>
                  <a:tcPr marL="68590" marR="68590" marT="34278" marB="3427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061">
                <a:tc>
                  <a:txBody>
                    <a:bodyPr/>
                    <a:lstStyle/>
                    <a:p>
                      <a:r>
                        <a:rPr lang="da-DK" sz="1400" dirty="0"/>
                        <a:t>SimCorp (Denmark)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32.33%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40%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24%</a:t>
                      </a:r>
                    </a:p>
                  </a:txBody>
                  <a:tcPr marL="68590" marR="68590" marT="34278" marB="3427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061">
                <a:tc>
                  <a:txBody>
                    <a:bodyPr/>
                    <a:lstStyle/>
                    <a:p>
                      <a:r>
                        <a:rPr lang="da-DK" sz="1400" dirty="0"/>
                        <a:t>APL Italiana (Italy)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32.33%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90" marR="68590" marT="34278" marB="3427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061">
                <a:tc>
                  <a:txBody>
                    <a:bodyPr/>
                    <a:lstStyle/>
                    <a:p>
                      <a:r>
                        <a:rPr lang="da-DK" sz="1400" dirty="0"/>
                        <a:t>Management &amp; Employees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35.33%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60%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76%</a:t>
                      </a:r>
                    </a:p>
                  </a:txBody>
                  <a:tcPr marL="68590" marR="68590" marT="34278" marB="3427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5834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8192</TotalTime>
  <Words>2670</Words>
  <Application>Microsoft Office PowerPoint</Application>
  <PresentationFormat>On-screen Show (16:9)</PresentationFormat>
  <Paragraphs>338</Paragraphs>
  <Slides>70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9" baseType="lpstr">
      <vt:lpstr>Calibri</vt:lpstr>
      <vt:lpstr>Arial</vt:lpstr>
      <vt:lpstr>Wingdings 2</vt:lpstr>
      <vt:lpstr>APL385 Unicode</vt:lpstr>
      <vt:lpstr>Wingdings</vt:lpstr>
      <vt:lpstr>Sarabun</vt:lpstr>
      <vt:lpstr>Times New Roman</vt:lpstr>
      <vt:lpstr>Courier New</vt:lpstr>
      <vt:lpstr>Office Theme</vt:lpstr>
      <vt:lpstr>News from Dyalog </vt:lpstr>
      <vt:lpstr>We Stand on the Shoulders of Giants</vt:lpstr>
      <vt:lpstr>PowerPoint Presentation</vt:lpstr>
      <vt:lpstr>From my SWEDAPL'23 Presentation</vt:lpstr>
      <vt:lpstr>Dyalog – The Next Generation</vt:lpstr>
      <vt:lpstr>Our 2nd Employee to Retire</vt:lpstr>
      <vt:lpstr>Under Gitte's Reign …</vt:lpstr>
      <vt:lpstr>Under Gitte's Reign…</vt:lpstr>
      <vt:lpstr>Financial Status</vt:lpstr>
      <vt:lpstr>News from the Evangelism Front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Non-Commercial Downloads  (snapshot September 18th, 2023)</vt:lpstr>
      <vt:lpstr>Mortens Favourite v19.0 Features</vt:lpstr>
      <vt:lpstr>Source Code Management</vt:lpstr>
      <vt:lpstr>Tatin and Cider included…</vt:lpstr>
      <vt:lpstr>PowerPoint Presentation</vt:lpstr>
      <vt:lpstr>The NuGet Tool…</vt:lpstr>
      <vt:lpstr>PowerPoint Presentation</vt:lpstr>
      <vt:lpstr>PowerPoint Presentation</vt:lpstr>
      <vt:lpstr>PowerPoint Presentation</vt:lpstr>
      <vt:lpstr>PowerPoint Presentation</vt:lpstr>
      <vt:lpstr>The NuGet Tool…</vt:lpstr>
      <vt:lpstr>Cider Project Manager</vt:lpstr>
      <vt:lpstr>Token Allocation</vt:lpstr>
      <vt:lpstr>Multiple Session Log Files</vt:lpstr>
      <vt:lpstr>Log Files - Intended Usage Pattern</vt:lpstr>
      <vt:lpstr>Multiple Session Log Files…</vt:lpstr>
      <vt:lpstr>PowerPoint Presentation</vt:lpstr>
      <vt:lpstr>)ed foo[123]</vt:lpstr>
      <vt:lpstr>Arrays in "Plain" Text Files</vt:lpstr>
      <vt:lpstr>–text=aplan   (default)</vt:lpstr>
      <vt:lpstr>PowerPoint Presentation</vt:lpstr>
      <vt:lpstr>text=plain is experimental</vt:lpstr>
      <vt:lpstr>v19.0 .NET Bridge</vt:lpstr>
      <vt:lpstr>Service Orientation</vt:lpstr>
      <vt:lpstr>Health Monitor</vt:lpstr>
      <vt:lpstr>PowerPoint Presentation</vt:lpstr>
      <vt:lpstr>HTMLRenderer updates</vt:lpstr>
      <vt:lpstr>HTMLRenderer – what's that?</vt:lpstr>
      <vt:lpstr>HTMLRenderer updates</vt:lpstr>
      <vt:lpstr>Sketch of Version 20.0 (Q2/2025)</vt:lpstr>
      <vt:lpstr>Array Notation</vt:lpstr>
      <vt:lpstr>Array Notation</vt:lpstr>
      <vt:lpstr>Get and Set values without Execute</vt:lpstr>
      <vt:lpstr>⎕NG: Name Get</vt:lpstr>
      <vt:lpstr>⎕NS: Name Set</vt:lpstr>
      <vt:lpstr>PowerPoint Presentation</vt:lpstr>
      <vt:lpstr>Token by Token Debugging</vt:lpstr>
      <vt:lpstr>.NET Bridge Enhancements</vt:lpstr>
      <vt:lpstr>HTMLRenderer Enhancements</vt:lpstr>
      <vt:lpstr>HTMLRenderer &amp; Conga "Open Source"</vt:lpstr>
      <vt:lpstr>Script-Engine Support</vt:lpstr>
      <vt:lpstr>Easy Web Creator - EWC</vt:lpstr>
      <vt:lpstr>Demo of JSWC</vt:lpstr>
      <vt:lpstr>PowerPoint Presentation</vt:lpstr>
      <vt:lpstr>EWC also Open Source</vt:lpstr>
      <vt:lpstr>Automated Testing w/ Selenium</vt:lpstr>
      <vt:lpstr>PowerPoint Presentation</vt:lpstr>
      <vt:lpstr>Health Monitor</vt:lpstr>
      <vt:lpstr>Token-by-token Debugging</vt:lpstr>
      <vt:lpstr>Static Analysis of APL Code</vt:lpstr>
      <vt:lpstr>⎕SHELL to replace existing ⎕SH</vt:lpstr>
      <vt:lpstr>No New Primitives in v20.0</vt:lpstr>
      <vt:lpstr>Possible New Primitives</vt:lpstr>
      <vt:lpstr>What about…</vt:lpstr>
      <vt:lpstr>Sketch of Version 20.0 (Q2/2025)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254</cp:revision>
  <dcterms:created xsi:type="dcterms:W3CDTF">2019-07-25T11:46:05Z</dcterms:created>
  <dcterms:modified xsi:type="dcterms:W3CDTF">2024-04-18T14:25:19Z</dcterms:modified>
</cp:coreProperties>
</file>