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  <p:sldMasterId id="2147483748" r:id="rId2"/>
  </p:sldMasterIdLst>
  <p:notesMasterIdLst>
    <p:notesMasterId r:id="rId46"/>
  </p:notesMasterIdLst>
  <p:handoutMasterIdLst>
    <p:handoutMasterId r:id="rId47"/>
  </p:handoutMasterIdLst>
  <p:sldIdLst>
    <p:sldId id="331" r:id="rId3"/>
    <p:sldId id="312" r:id="rId4"/>
    <p:sldId id="381" r:id="rId5"/>
    <p:sldId id="387" r:id="rId6"/>
    <p:sldId id="407" r:id="rId7"/>
    <p:sldId id="408" r:id="rId8"/>
    <p:sldId id="410" r:id="rId9"/>
    <p:sldId id="398" r:id="rId10"/>
    <p:sldId id="400" r:id="rId11"/>
    <p:sldId id="399" r:id="rId12"/>
    <p:sldId id="401" r:id="rId13"/>
    <p:sldId id="403" r:id="rId14"/>
    <p:sldId id="402" r:id="rId15"/>
    <p:sldId id="404" r:id="rId16"/>
    <p:sldId id="405" r:id="rId17"/>
    <p:sldId id="406" r:id="rId18"/>
    <p:sldId id="414" r:id="rId19"/>
    <p:sldId id="337" r:id="rId20"/>
    <p:sldId id="338" r:id="rId21"/>
    <p:sldId id="412" r:id="rId22"/>
    <p:sldId id="411" r:id="rId23"/>
    <p:sldId id="413" r:id="rId24"/>
    <p:sldId id="348" r:id="rId25"/>
    <p:sldId id="370" r:id="rId26"/>
    <p:sldId id="377" r:id="rId27"/>
    <p:sldId id="347" r:id="rId28"/>
    <p:sldId id="389" r:id="rId29"/>
    <p:sldId id="371" r:id="rId30"/>
    <p:sldId id="349" r:id="rId31"/>
    <p:sldId id="351" r:id="rId32"/>
    <p:sldId id="350" r:id="rId33"/>
    <p:sldId id="352" r:id="rId34"/>
    <p:sldId id="388" r:id="rId35"/>
    <p:sldId id="379" r:id="rId36"/>
    <p:sldId id="380" r:id="rId37"/>
    <p:sldId id="383" r:id="rId38"/>
    <p:sldId id="384" r:id="rId39"/>
    <p:sldId id="385" r:id="rId40"/>
    <p:sldId id="386" r:id="rId41"/>
    <p:sldId id="390" r:id="rId42"/>
    <p:sldId id="396" r:id="rId43"/>
    <p:sldId id="395" r:id="rId44"/>
    <p:sldId id="397" r:id="rId45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Calibri Light" panose="020F0302020204030204" pitchFamily="34" charset="0"/>
      <p:regular r:id="rId53"/>
      <p:italic r:id="rId54"/>
    </p:embeddedFont>
    <p:embeddedFont>
      <p:font typeface="Letter Gothic Std" panose="020B0409020202030304" pitchFamily="49" charset="0"/>
      <p:regular r:id="rId55"/>
      <p:italic r:id="rId56"/>
      <p:boldItalic r:id="rId57"/>
    </p:embeddedFont>
    <p:embeddedFont>
      <p:font typeface="MV Boli" panose="02000500030200090000" pitchFamily="2" charset="0"/>
      <p:regular r:id="rId58"/>
    </p:embeddedFont>
    <p:embeddedFont>
      <p:font typeface="Titillium Web" panose="00000500000000000000" pitchFamily="2" charset="0"/>
      <p:regular r:id="rId59"/>
      <p:bold r:id="rId60"/>
      <p:italic r:id="rId61"/>
      <p:boldItalic r:id="rId62"/>
    </p:embeddedFont>
    <p:embeddedFont>
      <p:font typeface="Titillium Web SemiBold" panose="00000700000000000000" pitchFamily="2" charset="0"/>
      <p:bold r:id="rId63"/>
      <p:boldItalic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4949"/>
    <a:srgbClr val="0000FF"/>
    <a:srgbClr val="7C7DCF"/>
    <a:srgbClr val="F58220"/>
    <a:srgbClr val="008000"/>
    <a:srgbClr val="FFFFFF"/>
    <a:srgbClr val="FF9421"/>
    <a:srgbClr val="EFEFBE"/>
    <a:srgbClr val="F6F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63" autoAdjust="0"/>
    <p:restoredTop sz="94662" autoAdjust="0"/>
  </p:normalViewPr>
  <p:slideViewPr>
    <p:cSldViewPr>
      <p:cViewPr>
        <p:scale>
          <a:sx n="100" d="100"/>
          <a:sy n="100" d="100"/>
        </p:scale>
        <p:origin x="1494" y="7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handoutMaster" Target="handoutMasters/handout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63" Type="http://schemas.openxmlformats.org/officeDocument/2006/relationships/font" Target="fonts/font16.fntdata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61" Type="http://schemas.openxmlformats.org/officeDocument/2006/relationships/font" Target="fonts/font1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font" Target="fonts/font17.fntdata"/><Relationship Id="rId8" Type="http://schemas.openxmlformats.org/officeDocument/2006/relationships/slide" Target="slides/slide6.xml"/><Relationship Id="rId51" Type="http://schemas.openxmlformats.org/officeDocument/2006/relationships/font" Target="fonts/font4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59" Type="http://schemas.openxmlformats.org/officeDocument/2006/relationships/font" Target="fonts/font12.fntdata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7.fntdata"/><Relationship Id="rId62" Type="http://schemas.openxmlformats.org/officeDocument/2006/relationships/font" Target="fonts/font1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04020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7235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617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4082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3708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36910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6081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5677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5948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013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573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3939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145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9214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5096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28109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42765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698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4189" y="951570"/>
            <a:ext cx="8525250" cy="1440160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rgbClr val="494949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96525" y="2751769"/>
            <a:ext cx="8522914" cy="945106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 baseline="0">
                <a:solidFill>
                  <a:srgbClr val="494949"/>
                </a:solidFill>
                <a:latin typeface="Titillium Web" panose="00000500000000000000" pitchFamily="2" charset="0"/>
              </a:defRPr>
            </a:lvl1pPr>
          </a:lstStyle>
          <a:p>
            <a:pPr lvl="0"/>
            <a:r>
              <a:rPr lang="en-US" dirty="0"/>
              <a:t>Presenter(s)</a:t>
            </a:r>
            <a:endParaRPr lang="en-GB" dirty="0"/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86BDFC-235D-46EE-A5F4-4A94CB8C187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FF486-DB17-420E-883C-3D2C369F7BC8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1EDBC-C8A4-48A9-9173-F41F4F3ABFE5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51C61C2-6549-494B-B54D-2E4307A56E48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731035262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FF486-DB17-420E-883C-3D2C369F7BC8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1EDBC-C8A4-48A9-9173-F41F4F3ABFE5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87A510B-769E-4D3E-A171-40EC3C01E84E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49240046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FF486-DB17-420E-883C-3D2C369F7BC8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1EDBC-C8A4-48A9-9173-F41F4F3ABFE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E5AC4D3-29E2-49AF-A910-B7D3C04D752E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13548161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FF486-DB17-420E-883C-3D2C369F7BC8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1EDBC-C8A4-48A9-9173-F41F4F3ABFE5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B6933C43-527D-4096-AFC9-1DBD98442E41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022353867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FF486-DB17-420E-883C-3D2C369F7BC8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1EDBC-C8A4-48A9-9173-F41F4F3ABFE5}" type="slidenum">
              <a:rPr lang="en-GB" smtClean="0"/>
              <a:t>‹#›</a:t>
            </a:fld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72A6AC5-4CD1-4DA1-9AAE-4243377F9ECE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121373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FF486-DB17-420E-883C-3D2C369F7BC8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1EDBC-C8A4-48A9-9173-F41F4F3ABFE5}" type="slidenum">
              <a:rPr lang="en-GB" smtClean="0"/>
              <a:t>‹#›</a:t>
            </a:fld>
            <a:endParaRPr lang="en-GB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732A52-7EEE-42EC-9F0E-E4ABD27AA48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861914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FF486-DB17-420E-883C-3D2C369F7BC8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1EDBC-C8A4-48A9-9173-F41F4F3ABFE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08E26C5F-193E-4A52-B723-4C23E6FEE66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69640675"/>
      </p:ext>
    </p:extLst>
  </p:cSld>
  <p:clrMapOvr>
    <a:masterClrMapping/>
  </p:clrMapOvr>
  <p:hf sldNum="0"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FF486-DB17-420E-883C-3D2C369F7BC8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1EDBC-C8A4-48A9-9173-F41F4F3ABFE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1AEC219F-F624-49D7-8109-D6C7795AACEA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529213075"/>
      </p:ext>
    </p:extLst>
  </p:cSld>
  <p:clrMapOvr>
    <a:masterClrMapping/>
  </p:clrMapOvr>
  <p:hf sldNum="0"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FF486-DB17-420E-883C-3D2C369F7BC8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1EDBC-C8A4-48A9-9173-F41F4F3ABFE5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97332BE-5643-4FD9-A8A7-561215C8D344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630145941"/>
      </p:ext>
    </p:extLst>
  </p:cSld>
  <p:clrMapOvr>
    <a:masterClrMapping/>
  </p:clrMapOvr>
  <p:hf sldNum="0"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FF486-DB17-420E-883C-3D2C369F7BC8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1EDBC-C8A4-48A9-9173-F41F4F3ABFE5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8CFC9CA-3C77-448B-9336-069098CC3DB9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850929229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AACB28A7-FBB5-4726-BEE9-68B607A2DCE7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3528" y="1626645"/>
            <a:ext cx="4158462" cy="296797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819150" indent="-4572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18348" y="1626645"/>
            <a:ext cx="4068452" cy="296797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683A70F-ED3A-48D7-AC66-99DD2D62E4C4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78DD67FE-CEEC-4FA5-A824-0959D56FCBB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24913FBA-C207-43FF-BC26-ECE21B2BA8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CFC0D967-7A58-498E-A946-1019457B2124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647492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7234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42397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FF486-DB17-420E-883C-3D2C369F7BC8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1EDBC-C8A4-48A9-9173-F41F4F3ABFE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65315F31-9EF9-443B-A0CF-4B9C6FD3BFC9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48674987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6525" y="816555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446625"/>
            <a:ext cx="8363272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>
                <a:latin typeface="Titillium Web" panose="00000500000000000000" pitchFamily="2" charset="0"/>
              </a:rPr>
              <a:t>‹#›</a:t>
            </a:fld>
            <a:endParaRPr lang="en-GB" sz="1600" dirty="0">
              <a:latin typeface="Titillium Web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D47206-B0CA-487E-A890-485A6AD87D22}"/>
              </a:ext>
            </a:extLst>
          </p:cNvPr>
          <p:cNvSpPr txBox="1"/>
          <p:nvPr userDrawn="1"/>
        </p:nvSpPr>
        <p:spPr>
          <a:xfrm>
            <a:off x="71500" y="4793647"/>
            <a:ext cx="26102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Titillium Web SemiBold" panose="00000700000000000000" pitchFamily="2" charset="0"/>
              </a:rPr>
              <a:t>dyalog.tv / @</a:t>
            </a:r>
            <a:r>
              <a:rPr lang="en-GB" sz="1400" dirty="0" err="1">
                <a:solidFill>
                  <a:schemeClr val="bg1"/>
                </a:solidFill>
                <a:latin typeface="Titillium Web SemiBold" panose="00000700000000000000" pitchFamily="2" charset="0"/>
              </a:rPr>
              <a:t>dyalogapl</a:t>
            </a:r>
            <a:r>
              <a:rPr lang="en-GB" sz="1400" dirty="0">
                <a:solidFill>
                  <a:schemeClr val="bg1"/>
                </a:solidFill>
                <a:latin typeface="Titillium Web SemiBold" panose="00000700000000000000" pitchFamily="2" charset="0"/>
              </a:rPr>
              <a:t> #</a:t>
            </a:r>
            <a:r>
              <a:rPr lang="en-GB" sz="1400" dirty="0" err="1">
                <a:solidFill>
                  <a:schemeClr val="bg1"/>
                </a:solidFill>
                <a:latin typeface="Titillium Web SemiBold" panose="00000700000000000000" pitchFamily="2" charset="0"/>
              </a:rPr>
              <a:t>dyalog</a:t>
            </a:r>
            <a:endParaRPr lang="en-GB" sz="1400" dirty="0">
              <a:solidFill>
                <a:schemeClr val="bg1"/>
              </a:solidFill>
              <a:latin typeface="Titillium Web SemiBold" panose="00000700000000000000" pitchFamily="2" charset="0"/>
            </a:endParaRPr>
          </a:p>
        </p:txBody>
      </p:sp>
      <p:pic>
        <p:nvPicPr>
          <p:cNvPr id="6" name="Picture 5" descr="A picture containing table, drawing&#10;&#10;Description automatically generated">
            <a:extLst>
              <a:ext uri="{FF2B5EF4-FFF2-40B4-BE49-F238E27FC236}">
                <a16:creationId xmlns:a16="http://schemas.microsoft.com/office/drawing/2014/main" id="{9C0F6115-D52F-4FCA-92BA-36164C8962D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15" y="96476"/>
            <a:ext cx="1170130" cy="21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  <p:sldLayoutId id="2147483721" r:id="rId6"/>
    <p:sldLayoutId id="2147483761" r:id="rId7"/>
    <p:sldLayoutId id="2147483762" r:id="rId8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Titillium Web" panose="00000500000000000000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SzPct val="60000"/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14-May-20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52A5CC4-E2BA-4522-902D-10D9DA0BAE87}"/>
              </a:ext>
            </a:extLst>
          </p:cNvPr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>
                <a:latin typeface="Titillium Web" panose="00000500000000000000" pitchFamily="2" charset="0"/>
              </a:rPr>
              <a:t>‹#›</a:t>
            </a:fld>
            <a:endParaRPr lang="en-GB" sz="1600" dirty="0">
              <a:latin typeface="Titillium Web" panose="00000500000000000000" pitchFamily="2" charset="0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55BAC784-D4CA-4588-AFB1-A8B0F0C0F457}"/>
              </a:ext>
            </a:extLst>
          </p:cNvPr>
          <p:cNvSpPr txBox="1">
            <a:spLocks/>
          </p:cNvSpPr>
          <p:nvPr userDrawn="1"/>
        </p:nvSpPr>
        <p:spPr>
          <a:xfrm>
            <a:off x="132545" y="4776995"/>
            <a:ext cx="8363272" cy="307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1400" dirty="0">
                <a:solidFill>
                  <a:schemeClr val="bg1"/>
                </a:solidFill>
                <a:latin typeface="Titillium Web SemiBold" panose="00000700000000000000" pitchFamily="2" charset="0"/>
              </a:rPr>
              <a:t>adam@dyalog.com</a:t>
            </a:r>
            <a:endParaRPr lang="en-GB" sz="1400" dirty="0">
              <a:solidFill>
                <a:schemeClr val="bg1"/>
              </a:solidFill>
              <a:latin typeface="Titillium Web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696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B5E15-4307-430D-B86E-6325A4744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0" y="456514"/>
            <a:ext cx="9144000" cy="76508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Language Features of version 18.0 in Depth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7AF159-E52D-4ACA-B2AC-CBEDDB2905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131590"/>
            <a:ext cx="9144000" cy="49505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Adám Brudzewsky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93B4D1DE-F645-4898-9A31-44EFD9BC7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010" y="1620329"/>
            <a:ext cx="3505980" cy="2976646"/>
          </a:xfrm>
          <a:prstGeom prst="rect">
            <a:avLst/>
          </a:prstGeom>
        </p:spPr>
      </p:pic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ED9E9E9E-74A4-41B2-B0D5-2AC03301E3F5}"/>
              </a:ext>
            </a:extLst>
          </p:cNvPr>
          <p:cNvSpPr/>
          <p:nvPr/>
        </p:nvSpPr>
        <p:spPr>
          <a:xfrm>
            <a:off x="296525" y="2510287"/>
            <a:ext cx="3378328" cy="1411613"/>
          </a:xfrm>
          <a:prstGeom prst="wedgeEllipseCallout">
            <a:avLst>
              <a:gd name="adj1" fmla="val 47661"/>
              <a:gd name="adj2" fmla="val -49569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First in a series!</a:t>
            </a:r>
          </a:p>
        </p:txBody>
      </p:sp>
    </p:spTree>
    <p:extLst>
      <p:ext uri="{BB962C8B-B14F-4D97-AF65-F5344CB8AC3E}">
        <p14:creationId xmlns:p14="http://schemas.microsoft.com/office/powerpoint/2010/main" val="138078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8124C-FC9D-44E6-8C99-30B8B0FB6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Mapping:</a:t>
            </a:r>
            <a:r>
              <a:rPr lang="en-GB" dirty="0">
                <a:latin typeface="APL385 Unicode" panose="020B0709000202000203" pitchFamily="49" charset="0"/>
              </a:rPr>
              <a:t> X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GB" dirty="0">
                <a:latin typeface="APL385 Unicode" panose="020B0709000202000203" pitchFamily="49" charset="0"/>
              </a:rPr>
              <a:t> Y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2BFAC3FB-F6AD-4F63-8BB3-2AF30D0DBD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5907785"/>
              </p:ext>
            </p:extLst>
          </p:nvPr>
        </p:nvGraphicFramePr>
        <p:xfrm>
          <a:off x="296526" y="1446213"/>
          <a:ext cx="5486400" cy="3253497"/>
        </p:xfrm>
        <a:graphic>
          <a:graphicData uri="http://schemas.openxmlformats.org/drawingml/2006/table">
            <a:tbl>
              <a:tblPr firstRow="1" bandRow="1"/>
              <a:tblGrid>
                <a:gridCol w="1645920">
                  <a:extLst>
                    <a:ext uri="{9D8B030D-6E8A-4147-A177-3AD203B41FA5}">
                      <a16:colId xmlns:a16="http://schemas.microsoft.com/office/drawing/2014/main" val="3473225635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4270995396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39412096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42739936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844244087"/>
                    </a:ext>
                  </a:extLst>
                </a:gridCol>
              </a:tblGrid>
              <a:tr h="399471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latin typeface="APL385 Unicode" panose="020B0709000202000203" pitchFamily="49" charset="0"/>
                        </a:rPr>
                        <a:t>1:</a:t>
                      </a:r>
                      <a:r>
                        <a:rPr lang="en-GB" sz="2400" b="1" dirty="0">
                          <a:latin typeface="Titillium Web" panose="00000500000000000000" pitchFamily="2" charset="0"/>
                        </a:rPr>
                        <a:t>Upper</a:t>
                      </a: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Titillium Web" panose="00000500000000000000" pitchFamily="2" charset="0"/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latin typeface="Titillium Web" panose="00000500000000000000" pitchFamily="2" charset="0"/>
                        </a:rPr>
                        <a:t>Origin</a:t>
                      </a: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Titillium Web" panose="00000500000000000000" pitchFamily="2" charset="0"/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latin typeface="APL385 Unicode" panose="020B0709000202000203" pitchFamily="49" charset="0"/>
                        </a:rPr>
                        <a:t>¯1:</a:t>
                      </a:r>
                      <a:r>
                        <a:rPr lang="en-GB" sz="2400" b="1" dirty="0">
                          <a:latin typeface="Titillium Web" panose="00000500000000000000" pitchFamily="2" charset="0"/>
                        </a:rPr>
                        <a:t>Lower</a:t>
                      </a: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9086265"/>
                  </a:ext>
                </a:extLst>
              </a:tr>
              <a:tr h="399471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A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⇦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A</a:t>
                      </a:r>
                      <a:r>
                        <a:rPr lang="en-GB" sz="2400" b="0" spc="-200" baseline="0" dirty="0" err="1">
                          <a:latin typeface="Titillium Web" panose="00000500000000000000" pitchFamily="2" charset="0"/>
                        </a:rPr>
                        <a:t>|</a:t>
                      </a:r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a</a:t>
                      </a:r>
                      <a:endParaRPr lang="en-GB" sz="2400" b="0" spc="-20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APL385 Unicode" panose="020B0709000202000203" pitchFamily="49" charset="0"/>
                        </a:rPr>
                        <a:t>⇨</a:t>
                      </a:r>
                      <a:endParaRPr lang="en-GB" sz="2400" b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a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59546964"/>
                  </a:ext>
                </a:extLst>
              </a:tr>
              <a:tr h="399471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B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⇦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B</a:t>
                      </a:r>
                      <a:r>
                        <a:rPr lang="en-GB" sz="2400" b="0" spc="-200" baseline="0" dirty="0" err="1">
                          <a:latin typeface="Titillium Web" panose="00000500000000000000" pitchFamily="2" charset="0"/>
                        </a:rPr>
                        <a:t>|</a:t>
                      </a:r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b</a:t>
                      </a:r>
                      <a:endParaRPr lang="en-GB" sz="2400" b="0" spc="-20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APL385 Unicode" panose="020B0709000202000203" pitchFamily="49" charset="0"/>
                        </a:rPr>
                        <a:t>⇨</a:t>
                      </a:r>
                      <a:endParaRPr lang="en-GB" sz="2400" b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b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3022749"/>
                  </a:ext>
                </a:extLst>
              </a:tr>
              <a:tr h="399471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C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⇦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C</a:t>
                      </a:r>
                      <a:r>
                        <a:rPr lang="en-GB" sz="2400" b="0" spc="-200" baseline="0" dirty="0" err="1">
                          <a:latin typeface="Titillium Web" panose="00000500000000000000" pitchFamily="2" charset="0"/>
                        </a:rPr>
                        <a:t>|</a:t>
                      </a:r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c</a:t>
                      </a:r>
                      <a:endParaRPr lang="en-GB" sz="2400" b="0" spc="-20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APL385 Unicode" panose="020B0709000202000203" pitchFamily="49" charset="0"/>
                        </a:rPr>
                        <a:t>⇨</a:t>
                      </a:r>
                      <a:endParaRPr lang="en-GB" sz="2400" b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c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91136707"/>
                  </a:ext>
                </a:extLst>
              </a:tr>
              <a:tr h="399471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D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⇦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D</a:t>
                      </a:r>
                      <a:r>
                        <a:rPr lang="en-GB" sz="2400" b="0" spc="-200" baseline="0" dirty="0" err="1">
                          <a:latin typeface="Titillium Web" panose="00000500000000000000" pitchFamily="2" charset="0"/>
                        </a:rPr>
                        <a:t>|</a:t>
                      </a:r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c</a:t>
                      </a:r>
                      <a:endParaRPr lang="en-GB" sz="2400" b="0" spc="-20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APL385 Unicode" panose="020B0709000202000203" pitchFamily="49" charset="0"/>
                        </a:rPr>
                        <a:t>⇨</a:t>
                      </a:r>
                      <a:endParaRPr lang="en-GB" sz="2400" b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d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08659672"/>
                  </a:ext>
                </a:extLst>
              </a:tr>
              <a:tr h="399471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E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⇦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E</a:t>
                      </a:r>
                      <a:r>
                        <a:rPr lang="en-GB" sz="2400" b="0" spc="-200" baseline="0" dirty="0" err="1">
                          <a:latin typeface="Titillium Web" panose="00000500000000000000" pitchFamily="2" charset="0"/>
                        </a:rPr>
                        <a:t>|</a:t>
                      </a:r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e</a:t>
                      </a:r>
                      <a:endParaRPr lang="en-GB" sz="2400" b="0" spc="-20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APL385 Unicode" panose="020B0709000202000203" pitchFamily="49" charset="0"/>
                        </a:rPr>
                        <a:t>⇨</a:t>
                      </a:r>
                      <a:endParaRPr lang="en-GB" sz="2400" b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e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5900041"/>
                  </a:ext>
                </a:extLst>
              </a:tr>
              <a:tr h="399471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⇦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2400" b="0" spc="-200" baseline="0" dirty="0" err="1">
                          <a:latin typeface="Titillium Web" panose="00000500000000000000" pitchFamily="2" charset="0"/>
                        </a:rPr>
                        <a:t>|</a:t>
                      </a:r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f</a:t>
                      </a:r>
                      <a:endParaRPr lang="en-GB" sz="2400" b="0" spc="-20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APL385 Unicode" panose="020B0709000202000203" pitchFamily="49" charset="0"/>
                        </a:rPr>
                        <a:t>⇨</a:t>
                      </a:r>
                      <a:endParaRPr lang="en-GB" sz="2400" b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9836005"/>
                  </a:ext>
                </a:extLst>
              </a:tr>
              <a:tr h="399471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⇦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2400" b="0" spc="-200" baseline="0" dirty="0" err="1">
                          <a:latin typeface="Titillium Web" panose="00000500000000000000" pitchFamily="2" charset="0"/>
                        </a:rPr>
                        <a:t>|</a:t>
                      </a:r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2400" b="0" spc="-20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APL385 Unicode" panose="020B0709000202000203" pitchFamily="49" charset="0"/>
                        </a:rPr>
                        <a:t>⇨</a:t>
                      </a:r>
                      <a:endParaRPr lang="en-GB" sz="2400" b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9116597"/>
                  </a:ext>
                </a:extLst>
              </a:tr>
            </a:tbl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F06090-D456-45AD-BB52-91E42EE18F8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585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6284D-6A62-4F97-B54B-5A364AA68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Folding vs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78284-C2E5-499A-AC9B-340B6304D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    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'Μωυσής'</a:t>
            </a:r>
            <a:endParaRPr lang="el-GR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ς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     </a:t>
            </a:r>
            <a:r>
              <a:rPr lang="el-GR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C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Μωυσής'</a:t>
            </a:r>
            <a:r>
              <a:rPr lang="en-US" dirty="0">
                <a:latin typeface="APL385 Unicode" panose="020B0709000202000203" pitchFamily="49" charset="0"/>
              </a:rPr>
              <a:t>   </a:t>
            </a:r>
            <a:r>
              <a:rPr lang="en-US" dirty="0">
                <a:solidFill>
                  <a:srgbClr val="008000"/>
                </a:solidFill>
                <a:latin typeface="APL385 Unicode" panose="020B0709000202000203" pitchFamily="49" charset="0"/>
              </a:rPr>
              <a:t>⍝ fold</a:t>
            </a:r>
            <a:endParaRPr lang="el-GR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     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¯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l-GR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C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Μωυσής'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008000"/>
                </a:solidFill>
                <a:latin typeface="APL385 Unicode" panose="020B0709000202000203" pitchFamily="49" charset="0"/>
              </a:rPr>
              <a:t>⍝ map</a:t>
            </a:r>
            <a:endParaRPr lang="el-GR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ς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21D8D3-02B6-4CCE-9AD1-A842D0E8EBE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02F6A451-479A-4B39-9688-D78944C9F408}"/>
              </a:ext>
            </a:extLst>
          </p:cNvPr>
          <p:cNvSpPr/>
          <p:nvPr/>
        </p:nvSpPr>
        <p:spPr>
          <a:xfrm>
            <a:off x="4752020" y="636535"/>
            <a:ext cx="2103120" cy="1371600"/>
          </a:xfrm>
          <a:prstGeom prst="wedgeEllipseCallout">
            <a:avLst>
              <a:gd name="adj1" fmla="val -76437"/>
              <a:gd name="adj2" fmla="val 61770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"Moses" in Greek</a:t>
            </a:r>
          </a:p>
        </p:txBody>
      </p:sp>
    </p:spTree>
    <p:extLst>
      <p:ext uri="{BB962C8B-B14F-4D97-AF65-F5344CB8AC3E}">
        <p14:creationId xmlns:p14="http://schemas.microsoft.com/office/powerpoint/2010/main" val="78135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6284D-6A62-4F97-B54B-5A364AA68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Folding vs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78284-C2E5-499A-AC9B-340B6304D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Μωυσής' 'ΜΩΥΣΉΣ'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    </a:t>
            </a:r>
            <a:r>
              <a:rPr lang="en-US" dirty="0">
                <a:solidFill>
                  <a:srgbClr val="008000"/>
                </a:solidFill>
                <a:latin typeface="APL385 Unicode" panose="020B0709000202000203" pitchFamily="49" charset="0"/>
              </a:rPr>
              <a:t>⍝ fold</a:t>
            </a:r>
            <a:endParaRPr lang="el-GR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  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     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r>
              <a:rPr lang="el-GR" dirty="0">
                <a:latin typeface="APL385 Unicode" panose="020B0709000202000203" pitchFamily="49" charset="0"/>
              </a:rPr>
              <a:t> </a:t>
            </a:r>
            <a:r>
              <a:rPr lang="el-GR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C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Μωυσής' 'ΜΩΥΣΉΣ'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008000"/>
                </a:solidFill>
                <a:latin typeface="APL385 Unicode" panose="020B0709000202000203" pitchFamily="49" charset="0"/>
              </a:rPr>
              <a:t>⍝ map</a:t>
            </a:r>
            <a:endParaRPr lang="el-GR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ς</a:t>
            </a:r>
            <a:r>
              <a:rPr lang="el-GR" dirty="0">
                <a:latin typeface="APL385 Unicode" panose="020B0709000202000203" pitchFamily="49" charset="0"/>
              </a:rPr>
              <a:t>  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21D8D3-02B6-4CCE-9AD1-A842D0E8EBE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471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6284D-6A62-4F97-B54B-5A364AA68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Folding vs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78284-C2E5-499A-AC9B-340B6304D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Μωυσής' 'ΜΩΥΣΉΣ'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    </a:t>
            </a:r>
            <a:r>
              <a:rPr lang="en-US" dirty="0">
                <a:solidFill>
                  <a:srgbClr val="008000"/>
                </a:solidFill>
                <a:latin typeface="APL385 Unicode" panose="020B0709000202000203" pitchFamily="49" charset="0"/>
              </a:rPr>
              <a:t>⍝ fold</a:t>
            </a:r>
            <a:endParaRPr lang="el-GR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  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     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l-GR" dirty="0">
                <a:latin typeface="APL385 Unicode" panose="020B0709000202000203" pitchFamily="49" charset="0"/>
              </a:rPr>
              <a:t> </a:t>
            </a:r>
            <a:r>
              <a:rPr lang="el-GR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C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Μωυσής' 'ΜΩΥΣΉΣ'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  </a:t>
            </a:r>
            <a:r>
              <a:rPr lang="en-US" dirty="0">
                <a:solidFill>
                  <a:srgbClr val="008000"/>
                </a:solidFill>
                <a:latin typeface="APL385 Unicode" panose="020B0709000202000203" pitchFamily="49" charset="0"/>
              </a:rPr>
              <a:t>⍝ map</a:t>
            </a:r>
            <a:endParaRPr lang="el-GR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  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21D8D3-02B6-4CCE-9AD1-A842D0E8EBE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420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6284D-6A62-4F97-B54B-5A364AA68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Folding vs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78284-C2E5-499A-AC9B-340B6304D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363272" cy="3240359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6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Str</a:t>
            </a:r>
            <a:r>
              <a:rPr lang="en-GB" spc="21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a</a:t>
            </a:r>
            <a:r>
              <a:rPr lang="en-GB" sz="2100" b="1" spc="21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ß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e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 'STRA</a:t>
            </a:r>
            <a:r>
              <a:rPr lang="en-GB" sz="3000" dirty="0">
                <a:solidFill>
                  <a:srgbClr val="494949"/>
                </a:solidFill>
                <a:latin typeface="APL385 Unicode" panose="020B0709000202000203" pitchFamily="49" charset="0"/>
              </a:rPr>
              <a:t>ẞ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E'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    </a:t>
            </a:r>
            <a:r>
              <a:rPr lang="en-US" dirty="0">
                <a:solidFill>
                  <a:srgbClr val="008000"/>
                </a:solidFill>
                <a:latin typeface="APL385 Unicode" panose="020B0709000202000203" pitchFamily="49" charset="0"/>
              </a:rPr>
              <a:t>⍝ fold</a:t>
            </a:r>
            <a:endParaRPr lang="el-GR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06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str</a:t>
            </a:r>
            <a:r>
              <a:rPr lang="en-GB" spc="210" dirty="0" err="1">
                <a:latin typeface="APL385 Unicode" panose="020B0709000202000203" pitchFamily="49" charset="0"/>
              </a:rPr>
              <a:t>a</a:t>
            </a:r>
            <a:r>
              <a:rPr lang="en-GB" sz="2100" b="1" spc="210" dirty="0" err="1">
                <a:highlight>
                  <a:srgbClr val="FFFF00"/>
                </a:highlight>
                <a:latin typeface="APL385 Unicode" panose="020B0709000202000203" pitchFamily="49" charset="0"/>
              </a:rPr>
              <a:t>ß</a:t>
            </a:r>
            <a:r>
              <a:rPr lang="en-GB" dirty="0" err="1">
                <a:latin typeface="APL385 Unicode" panose="020B0709000202000203" pitchFamily="49" charset="0"/>
              </a:rPr>
              <a:t>e</a:t>
            </a: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 err="1">
                <a:latin typeface="APL385 Unicode" panose="020B0709000202000203" pitchFamily="49" charset="0"/>
              </a:rPr>
              <a:t>str</a:t>
            </a:r>
            <a:r>
              <a:rPr lang="en-GB" spc="210" dirty="0" err="1">
                <a:latin typeface="APL385 Unicode" panose="020B0709000202000203" pitchFamily="49" charset="0"/>
              </a:rPr>
              <a:t>a</a:t>
            </a:r>
            <a:r>
              <a:rPr lang="en-GB" sz="2100" b="1" spc="210" dirty="0" err="1">
                <a:highlight>
                  <a:srgbClr val="FFFF00"/>
                </a:highlight>
                <a:latin typeface="APL385 Unicode" panose="020B0709000202000203" pitchFamily="49" charset="0"/>
              </a:rPr>
              <a:t>ß</a:t>
            </a:r>
            <a:r>
              <a:rPr lang="en-GB" dirty="0" err="1">
                <a:latin typeface="APL385 Unicode" panose="020B0709000202000203" pitchFamily="49" charset="0"/>
              </a:rPr>
              <a:t>e</a:t>
            </a:r>
            <a:r>
              <a:rPr lang="el-GR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lnSpc>
                <a:spcPct val="106000"/>
              </a:lnSpc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     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l-GR" dirty="0">
                <a:latin typeface="APL385 Unicode" panose="020B0709000202000203" pitchFamily="49" charset="0"/>
              </a:rPr>
              <a:t> </a:t>
            </a:r>
            <a:r>
              <a:rPr lang="el-GR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C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Str</a:t>
            </a:r>
            <a:r>
              <a:rPr lang="en-GB" spc="21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a</a:t>
            </a:r>
            <a:r>
              <a:rPr lang="en-GB" sz="2100" b="1" spc="21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ß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e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 'STRA</a:t>
            </a:r>
            <a:r>
              <a:rPr lang="en-GB" sz="3000" dirty="0">
                <a:solidFill>
                  <a:srgbClr val="494949"/>
                </a:solidFill>
                <a:latin typeface="APL385 Unicode" panose="020B0709000202000203" pitchFamily="49" charset="0"/>
              </a:rPr>
              <a:t>ẞ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E'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  </a:t>
            </a:r>
            <a:r>
              <a:rPr lang="en-US" dirty="0">
                <a:solidFill>
                  <a:srgbClr val="008000"/>
                </a:solidFill>
                <a:latin typeface="APL385 Unicode" panose="020B0709000202000203" pitchFamily="49" charset="0"/>
              </a:rPr>
              <a:t>⍝ map</a:t>
            </a:r>
            <a:endParaRPr lang="el-GR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06000"/>
              </a:lnSpc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STR</a:t>
            </a:r>
            <a:r>
              <a:rPr lang="en-GB" spc="210" dirty="0" err="1">
                <a:latin typeface="APL385 Unicode" panose="020B0709000202000203" pitchFamily="49" charset="0"/>
              </a:rPr>
              <a:t>A</a:t>
            </a:r>
            <a:r>
              <a:rPr lang="en-GB" sz="2100" b="1" spc="210" dirty="0" err="1">
                <a:highlight>
                  <a:srgbClr val="FFFF00"/>
                </a:highlight>
                <a:latin typeface="APL385 Unicode" panose="020B0709000202000203" pitchFamily="49" charset="0"/>
              </a:rPr>
              <a:t>ß</a:t>
            </a:r>
            <a:r>
              <a:rPr lang="en-GB" dirty="0" err="1">
                <a:latin typeface="APL385 Unicode" panose="020B0709000202000203" pitchFamily="49" charset="0"/>
              </a:rPr>
              <a:t>E</a:t>
            </a:r>
            <a:r>
              <a:rPr lang="en-GB" dirty="0">
                <a:latin typeface="APL385 Unicode" panose="020B0709000202000203" pitchFamily="49" charset="0"/>
              </a:rPr>
              <a:t>  STRA</a:t>
            </a:r>
            <a:r>
              <a:rPr lang="en-GB" sz="3000" dirty="0">
                <a:highlight>
                  <a:srgbClr val="FFFF00"/>
                </a:highlight>
                <a:latin typeface="APL385 Unicode" panose="020B0709000202000203" pitchFamily="49" charset="0"/>
              </a:rPr>
              <a:t>ẞ</a:t>
            </a:r>
            <a:r>
              <a:rPr lang="en-GB" dirty="0">
                <a:latin typeface="APL385 Unicode" panose="020B0709000202000203" pitchFamily="49" charset="0"/>
              </a:rPr>
              <a:t>E</a:t>
            </a:r>
            <a:r>
              <a:rPr lang="el-GR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06000"/>
              </a:lnSpc>
              <a:spcBef>
                <a:spcPts val="0"/>
              </a:spcBef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06000"/>
              </a:lnSpc>
              <a:spcBef>
                <a:spcPts val="0"/>
              </a:spcBef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06000"/>
              </a:lnSpc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STRA</a:t>
            </a:r>
            <a:r>
              <a:rPr lang="en-GB" dirty="0">
                <a:highlight>
                  <a:srgbClr val="FFFF00"/>
                </a:highlight>
                <a:latin typeface="APL385 Unicode" panose="020B0709000202000203" pitchFamily="49" charset="0"/>
              </a:rPr>
              <a:t>SS</a:t>
            </a:r>
            <a:r>
              <a:rPr lang="en-GB" dirty="0">
                <a:latin typeface="APL385 Unicode" panose="020B0709000202000203" pitchFamily="49" charset="0"/>
              </a:rPr>
              <a:t>E  </a:t>
            </a:r>
            <a:r>
              <a:rPr lang="en-GB" dirty="0" err="1">
                <a:latin typeface="APL385 Unicode" panose="020B0709000202000203" pitchFamily="49" charset="0"/>
              </a:rPr>
              <a:t>STRA</a:t>
            </a:r>
            <a:r>
              <a:rPr lang="en-GB" dirty="0" err="1">
                <a:highlight>
                  <a:srgbClr val="FFFF00"/>
                </a:highlight>
                <a:latin typeface="APL385 Unicode" panose="020B0709000202000203" pitchFamily="49" charset="0"/>
              </a:rPr>
              <a:t>SS</a:t>
            </a:r>
            <a:r>
              <a:rPr lang="en-GB" dirty="0" err="1">
                <a:latin typeface="APL385 Unicode" panose="020B0709000202000203" pitchFamily="49" charset="0"/>
              </a:rPr>
              <a:t>E</a:t>
            </a:r>
            <a:r>
              <a:rPr lang="el-GR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21D8D3-02B6-4CCE-9AD1-A842D0E8EBE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0DC2D5E2-5E88-44E5-8905-05460559A2D9}"/>
              </a:ext>
            </a:extLst>
          </p:cNvPr>
          <p:cNvSpPr/>
          <p:nvPr/>
        </p:nvSpPr>
        <p:spPr>
          <a:xfrm>
            <a:off x="6237184" y="75025"/>
            <a:ext cx="2103120" cy="1371600"/>
          </a:xfrm>
          <a:prstGeom prst="wedgeEllipseCallout">
            <a:avLst>
              <a:gd name="adj1" fmla="val -61604"/>
              <a:gd name="adj2" fmla="val 48599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"Street" in German</a:t>
            </a:r>
          </a:p>
        </p:txBody>
      </p:sp>
    </p:spTree>
    <p:extLst>
      <p:ext uri="{BB962C8B-B14F-4D97-AF65-F5344CB8AC3E}">
        <p14:creationId xmlns:p14="http://schemas.microsoft.com/office/powerpoint/2010/main" val="368279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25DF7-CF9C-4B11-863E-A6F2BF5FF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Would you ever map?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8B8E5-5F1A-4B95-99FB-3ED620CE4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>
              <a:spcBef>
                <a:spcPts val="0"/>
              </a:spcBef>
              <a:tabLst>
                <a:tab pos="457200" algn="l"/>
              </a:tabLst>
            </a:pPr>
            <a:r>
              <a:rPr lang="en-GB" dirty="0"/>
              <a:t>All-lowercase to generate URLs or hash-tags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Ο Μωυσής Ζει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dirty="0">
                <a:latin typeface="APL385 Unicode" panose="020B0709000202000203" pitchFamily="49" charset="0"/>
              </a:rPr>
              <a:t> ⇨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'#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ομωυσήςζει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endParaRPr lang="en-GB" dirty="0">
              <a:solidFill>
                <a:srgbClr val="494949"/>
              </a:solidFill>
            </a:endParaRPr>
          </a:p>
          <a:p>
            <a:pPr marL="228600" indent="-228600">
              <a:spcBef>
                <a:spcPts val="0"/>
              </a:spcBef>
              <a:tabLst>
                <a:tab pos="457200" algn="l"/>
              </a:tabLst>
            </a:pPr>
            <a:r>
              <a:rPr lang="en-GB" dirty="0"/>
              <a:t>All-caps for display purposes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'Sale'</a:t>
            </a:r>
            <a:r>
              <a:rPr lang="en-GB" dirty="0">
                <a:latin typeface="APL385 Unicode" panose="020B0709000202000203" pitchFamily="49" charset="0"/>
              </a:rPr>
              <a:t> ⇨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'S A L E'</a:t>
            </a:r>
          </a:p>
          <a:p>
            <a:pPr marL="228600" indent="-228600">
              <a:spcBef>
                <a:spcPts val="0"/>
              </a:spcBef>
              <a:tabLst>
                <a:tab pos="457200" algn="l"/>
              </a:tabLst>
            </a:pPr>
            <a:r>
              <a:rPr lang="en-GB" dirty="0"/>
              <a:t>Title-case a heading…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'Would you ever map?'</a:t>
            </a:r>
            <a:r>
              <a:rPr lang="en-GB" dirty="0">
                <a:latin typeface="APL385 Unicode" panose="020B0709000202000203" pitchFamily="49" charset="0"/>
              </a:rPr>
              <a:t> ⇨ 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		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'Would You Ever Map?'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842A45-754C-41E9-8DDD-2FFA5AA4AC3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68358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D5515-3CF9-4EAC-9503-667C9E68C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949A2-5A6F-438F-A909-0E8C8713D1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t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'Would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 you ever map?'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*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 '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GB" dirty="0">
                <a:latin typeface="APL385 Unicode" panose="020B0709000202000203" pitchFamily="49" charset="0"/>
              </a:rPr>
              <a:t>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1 ¯1 ¯1 ¯1 ¯1 ¯1 1 ¯1 ¯1 ¯1 1 ¯1 ¯1 ¯1 ¯1 1 ¯1 ¯1 ¯1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*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 '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GB" dirty="0">
                <a:latin typeface="APL385 Unicode" panose="020B0709000202000203" pitchFamily="49" charset="0"/>
              </a:rPr>
              <a:t>t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)⎕C</a:t>
            </a:r>
            <a:r>
              <a:rPr lang="en-GB" dirty="0">
                <a:latin typeface="APL385 Unicode" panose="020B0709000202000203" pitchFamily="49" charset="0"/>
              </a:rPr>
              <a:t> 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DOMAIN ERROR: Invalid left argument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(¯1*0,¯1↓' '≠t)⎕C 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               ∧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*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GB" dirty="0">
                <a:latin typeface="APL385 Unicode" panose="020B0709000202000203" pitchFamily="49" charset="0"/>
              </a:rPr>
              <a:t>' '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GB" dirty="0">
                <a:latin typeface="APL385 Unicode" panose="020B0709000202000203" pitchFamily="49" charset="0"/>
              </a:rPr>
              <a:t>t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)⎕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C</a:t>
            </a:r>
            <a:r>
              <a:rPr lang="en-GB" dirty="0" err="1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¨</a:t>
            </a:r>
            <a:r>
              <a:rPr lang="en-GB" dirty="0" err="1">
                <a:latin typeface="APL385 Unicode" panose="020B0709000202000203" pitchFamily="49" charset="0"/>
              </a:rPr>
              <a:t>t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Would You Ever Map?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417EA-E2FF-4271-A76D-1072821923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27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/>
              <a:t>New	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Improved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112493"/>
            <a:ext cx="4038600" cy="3394472"/>
          </a:xfrm>
        </p:spPr>
        <p:txBody>
          <a:bodyPr>
            <a:normAutofit fontScale="925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⎕C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≠Y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A⍨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⎕DT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1200⌶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Format date-time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⎕JSON⍠'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JSON⍠'Dialect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⎕R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/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S⍠'Regex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⎕NPUT⍠'NEOL'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⍸Y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X⊂Y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↑[k]Y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75B2E84-C326-4D1D-867C-F4172C7C3A71}"/>
              </a:ext>
            </a:extLst>
          </p:cNvPr>
          <p:cNvSpPr txBox="1">
            <a:spLocks/>
          </p:cNvSpPr>
          <p:nvPr/>
        </p:nvSpPr>
        <p:spPr>
          <a:xfrm>
            <a:off x="341531" y="681540"/>
            <a:ext cx="8379244" cy="3847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Compositions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667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1828800" algn="r"/>
                <a:tab pos="2743200" algn="ctr"/>
                <a:tab pos="3657600" algn="l"/>
              </a:tabLst>
            </a:pPr>
            <a:r>
              <a:rPr lang="da-DK" sz="2400" b="1" dirty="0">
                <a:latin typeface="Titillium Web" panose="00000500000000000000" pitchFamily="2" charset="0"/>
              </a:rPr>
              <a:t>We have a few compositions…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1828800" algn="r"/>
                <a:tab pos="2743200" algn="ctr"/>
                <a:tab pos="3657600" algn="l"/>
              </a:tabLst>
            </a:pPr>
            <a:r>
              <a:rPr lang="da-DK" sz="2400" dirty="0">
                <a:latin typeface="APL385 Unicode" panose="020B0709000202000203" pitchFamily="49" charset="0"/>
              </a:rPr>
              <a:t>	  f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da-DK" sz="2400" dirty="0">
                <a:latin typeface="APL385 Unicode" panose="020B0709000202000203" pitchFamily="49" charset="0"/>
              </a:rPr>
              <a:t>g ⍵	⇔	  f   g ⍵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1828800" algn="r"/>
                <a:tab pos="2743200" algn="ctr"/>
                <a:tab pos="3657600" algn="l"/>
              </a:tabLst>
            </a:pPr>
            <a:r>
              <a:rPr lang="da-DK" sz="2400" dirty="0">
                <a:latin typeface="APL385 Unicode" panose="020B0709000202000203" pitchFamily="49" charset="0"/>
              </a:rPr>
              <a:t>	 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da-DK" sz="2400" dirty="0">
                <a:latin typeface="APL385 Unicode" panose="020B0709000202000203" pitchFamily="49" charset="0"/>
              </a:rPr>
              <a:t>f g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da-DK" sz="2400" dirty="0">
                <a:latin typeface="APL385 Unicode" panose="020B0709000202000203" pitchFamily="49" charset="0"/>
              </a:rPr>
              <a:t>⍵	⇔	  f   g ⍵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1828800" algn="r"/>
                <a:tab pos="2743200" algn="ctr"/>
                <a:tab pos="3657600" algn="l"/>
              </a:tabLst>
            </a:pPr>
            <a:r>
              <a:rPr lang="da-DK" sz="2400" dirty="0">
                <a:latin typeface="APL385 Unicode" panose="020B0709000202000203" pitchFamily="49" charset="0"/>
              </a:rPr>
              <a:t>	⍺ f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da-DK" sz="2400" dirty="0">
                <a:latin typeface="APL385 Unicode" panose="020B0709000202000203" pitchFamily="49" charset="0"/>
              </a:rPr>
              <a:t>g ⍵	⇔	⍺ f   g ⍵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1828800" algn="r"/>
                <a:tab pos="2743200" algn="ctr"/>
                <a:tab pos="3657600" algn="l"/>
              </a:tabLst>
            </a:pPr>
            <a:r>
              <a:rPr lang="da-DK" sz="2400" dirty="0">
                <a:latin typeface="APL385 Unicode" panose="020B0709000202000203" pitchFamily="49" charset="0"/>
              </a:rPr>
              <a:t>	⍺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da-DK" sz="2400" dirty="0">
                <a:latin typeface="APL385 Unicode" panose="020B0709000202000203" pitchFamily="49" charset="0"/>
              </a:rPr>
              <a:t>f g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da-DK" sz="2400" dirty="0">
                <a:latin typeface="APL385 Unicode" panose="020B0709000202000203" pitchFamily="49" charset="0"/>
              </a:rPr>
              <a:t>⍵	⇔	  f ⍺ g ⍵</a:t>
            </a:r>
          </a:p>
        </p:txBody>
      </p:sp>
    </p:spTree>
    <p:extLst>
      <p:ext uri="{BB962C8B-B14F-4D97-AF65-F5344CB8AC3E}">
        <p14:creationId xmlns:p14="http://schemas.microsoft.com/office/powerpoint/2010/main" val="20518504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1828800" algn="r"/>
                <a:tab pos="2743200" algn="ctr"/>
                <a:tab pos="3657600" algn="l"/>
              </a:tabLst>
            </a:pPr>
            <a:r>
              <a:rPr lang="en-GB" sz="2400" b="1" dirty="0">
                <a:latin typeface="Titillium Web" panose="00000500000000000000" pitchFamily="2" charset="0"/>
              </a:rPr>
              <a:t>We have a few compositions… </a:t>
            </a:r>
            <a:r>
              <a:rPr lang="da-DK" sz="2400" b="1" dirty="0">
                <a:latin typeface="Titillium Web" panose="00000500000000000000" pitchFamily="2" charset="0"/>
              </a:rPr>
              <a:t>but is there a system to these?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1828800" algn="r"/>
                <a:tab pos="2743200" algn="ctr"/>
                <a:tab pos="3657600" algn="l"/>
              </a:tabLst>
            </a:pPr>
            <a:r>
              <a:rPr lang="da-DK" sz="2400" dirty="0">
                <a:latin typeface="APL385 Unicode" panose="020B0709000202000203" pitchFamily="49" charset="0"/>
              </a:rPr>
              <a:t>	  f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da-DK" sz="2400" dirty="0">
                <a:latin typeface="APL385 Unicode" panose="020B0709000202000203" pitchFamily="49" charset="0"/>
              </a:rPr>
              <a:t>g ⍵	⇔	  f   g ⍵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1828800" algn="r"/>
                <a:tab pos="2743200" algn="ctr"/>
                <a:tab pos="3657600" algn="l"/>
              </a:tabLst>
            </a:pPr>
            <a:r>
              <a:rPr lang="da-DK" sz="2400" dirty="0">
                <a:latin typeface="APL385 Unicode" panose="020B0709000202000203" pitchFamily="49" charset="0"/>
              </a:rPr>
              <a:t>	 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da-DK" sz="2400" dirty="0">
                <a:latin typeface="APL385 Unicode" panose="020B0709000202000203" pitchFamily="49" charset="0"/>
              </a:rPr>
              <a:t>f g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da-DK" sz="2400" dirty="0">
                <a:latin typeface="APL385 Unicode" panose="020B0709000202000203" pitchFamily="49" charset="0"/>
              </a:rPr>
              <a:t>⍵	⇔	  f   g ⍵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1828800" algn="r"/>
                <a:tab pos="2743200" algn="ctr"/>
                <a:tab pos="3657600" algn="l"/>
              </a:tabLst>
            </a:pPr>
            <a:r>
              <a:rPr lang="da-DK" sz="2400" dirty="0">
                <a:latin typeface="APL385 Unicode" panose="020B0709000202000203" pitchFamily="49" charset="0"/>
              </a:rPr>
              <a:t>	⍺ f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da-DK" sz="2400" dirty="0">
                <a:latin typeface="APL385 Unicode" panose="020B0709000202000203" pitchFamily="49" charset="0"/>
              </a:rPr>
              <a:t>g ⍵	⇔	⍺ f   g ⍵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1828800" algn="r"/>
                <a:tab pos="2743200" algn="ctr"/>
                <a:tab pos="3657600" algn="l"/>
              </a:tabLst>
            </a:pPr>
            <a:r>
              <a:rPr lang="da-DK" sz="2400" dirty="0">
                <a:latin typeface="APL385 Unicode" panose="020B0709000202000203" pitchFamily="49" charset="0"/>
              </a:rPr>
              <a:t>	⍺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da-DK" sz="2400" dirty="0">
                <a:latin typeface="APL385 Unicode" panose="020B0709000202000203" pitchFamily="49" charset="0"/>
              </a:rPr>
              <a:t>f g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da-DK" sz="2400" dirty="0">
                <a:latin typeface="APL385 Unicode" panose="020B0709000202000203" pitchFamily="49" charset="0"/>
              </a:rPr>
              <a:t>⍵	⇔	  f ⍺ g ⍵</a:t>
            </a:r>
          </a:p>
        </p:txBody>
      </p:sp>
    </p:spTree>
    <p:extLst>
      <p:ext uri="{BB962C8B-B14F-4D97-AF65-F5344CB8AC3E}">
        <p14:creationId xmlns:p14="http://schemas.microsoft.com/office/powerpoint/2010/main" val="2751247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/>
              <a:t>New	Improved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112493"/>
            <a:ext cx="4038600" cy="3394472"/>
          </a:xfrm>
        </p:spPr>
        <p:txBody>
          <a:bodyPr>
            <a:normAutofit fontScale="925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US" dirty="0"/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  <a:r>
              <a:rPr lang="en-US" dirty="0"/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  <a:r>
              <a:rPr lang="en-US" dirty="0"/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US" dirty="0"/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US" dirty="0"/>
              <a:t>	Format date-time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JSON⍠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'Dialect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US" dirty="0"/>
              <a:t>/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S⍠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'Regex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⎕NPUT⍠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'NEOL'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X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↑[</a:t>
            </a:r>
            <a:r>
              <a:rPr lang="en-US" dirty="0">
                <a:latin typeface="APL385 Unicode" panose="020B0709000202000203" pitchFamily="49" charset="0"/>
              </a:rPr>
              <a:t>k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84257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632815750"/>
              </p:ext>
            </p:extLst>
          </p:nvPr>
        </p:nvGraphicFramePr>
        <p:xfrm>
          <a:off x="0" y="6465"/>
          <a:ext cx="5943601" cy="5148910"/>
        </p:xfrm>
        <a:graphic>
          <a:graphicData uri="http://schemas.openxmlformats.org/drawingml/2006/table">
            <a:tbl>
              <a:tblPr firstRow="1" bandRow="1"/>
              <a:tblGrid>
                <a:gridCol w="457201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83157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X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fY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 err="1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X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gY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83157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X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fY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XgY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83157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XfY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 err="1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X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gY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⍺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        ⍵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1041580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556890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622235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3137545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3137545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4202890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4202890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718200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697945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4202890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4202890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697945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4202890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4202890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718200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Content Placeholder 3">
            <a:extLst>
              <a:ext uri="{FF2B5EF4-FFF2-40B4-BE49-F238E27FC236}">
                <a16:creationId xmlns:a16="http://schemas.microsoft.com/office/drawing/2014/main" id="{62EE8929-846B-4867-A9C0-91C9FB95B3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272"/>
          <a:stretch/>
        </p:blipFill>
        <p:spPr>
          <a:xfrm>
            <a:off x="116505" y="51470"/>
            <a:ext cx="235329" cy="270030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F95A3E47-0458-4EBB-BD27-BE78AE719ED8}"/>
              </a:ext>
            </a:extLst>
          </p:cNvPr>
          <p:cNvSpPr txBox="1"/>
          <p:nvPr/>
        </p:nvSpPr>
        <p:spPr>
          <a:xfrm>
            <a:off x="8651049" y="0"/>
            <a:ext cx="4929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0C260E68-A1C3-4721-BFB2-D3C45167CD2C}" type="slidenum">
              <a:rPr lang="en-GB" sz="1600" smtClean="0">
                <a:solidFill>
                  <a:schemeClr val="accent2">
                    <a:lumMod val="75000"/>
                  </a:schemeClr>
                </a:solidFill>
                <a:latin typeface="Titillium Web" panose="00000500000000000000" pitchFamily="2" charset="0"/>
              </a:rPr>
              <a:pPr algn="ctr"/>
              <a:t>19</a:t>
            </a:fld>
            <a:endParaRPr lang="en-GB" dirty="0">
              <a:solidFill>
                <a:schemeClr val="accent2">
                  <a:lumMod val="75000"/>
                </a:schemeClr>
              </a:solidFill>
              <a:latin typeface="Titillium Web" panose="00000500000000000000" pitchFamily="2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565B273-D0A7-4D28-9C74-DEC2C802BA3C}"/>
              </a:ext>
            </a:extLst>
          </p:cNvPr>
          <p:cNvCxnSpPr>
            <a:cxnSpLocks/>
          </p:cNvCxnSpPr>
          <p:nvPr/>
        </p:nvCxnSpPr>
        <p:spPr>
          <a:xfrm>
            <a:off x="0" y="401985"/>
            <a:ext cx="9144000" cy="0"/>
          </a:xfrm>
          <a:prstGeom prst="line">
            <a:avLst/>
          </a:prstGeom>
          <a:ln w="19050">
            <a:solidFill>
              <a:srgbClr val="7C7D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66601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87235176"/>
              </p:ext>
            </p:extLst>
          </p:nvPr>
        </p:nvGraphicFramePr>
        <p:xfrm>
          <a:off x="0" y="6465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83157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X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fY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 err="1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X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gY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83157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X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fY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XgY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83157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XfY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 err="1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X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gY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⍺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⍨∘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⍨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        ⍵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1041580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556890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622235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3137545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3137545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4202890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4202890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718200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697945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4202890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4202890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697945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4202890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4202890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718200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Content Placeholder 3">
            <a:extLst>
              <a:ext uri="{FF2B5EF4-FFF2-40B4-BE49-F238E27FC236}">
                <a16:creationId xmlns:a16="http://schemas.microsoft.com/office/drawing/2014/main" id="{62EE8929-846B-4867-A9C0-91C9FB95B3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272"/>
          <a:stretch/>
        </p:blipFill>
        <p:spPr>
          <a:xfrm>
            <a:off x="116505" y="51470"/>
            <a:ext cx="235329" cy="270030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F95A3E47-0458-4EBB-BD27-BE78AE719ED8}"/>
              </a:ext>
            </a:extLst>
          </p:cNvPr>
          <p:cNvSpPr txBox="1"/>
          <p:nvPr/>
        </p:nvSpPr>
        <p:spPr>
          <a:xfrm>
            <a:off x="8651049" y="0"/>
            <a:ext cx="4929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0C260E68-A1C3-4721-BFB2-D3C45167CD2C}" type="slidenum">
              <a:rPr lang="en-GB" sz="1600" smtClean="0">
                <a:solidFill>
                  <a:schemeClr val="accent2">
                    <a:lumMod val="75000"/>
                  </a:schemeClr>
                </a:solidFill>
                <a:latin typeface="Titillium Web" panose="00000500000000000000" pitchFamily="2" charset="0"/>
              </a:rPr>
              <a:pPr algn="ctr"/>
              <a:t>20</a:t>
            </a:fld>
            <a:endParaRPr lang="en-GB" dirty="0">
              <a:solidFill>
                <a:schemeClr val="accent2">
                  <a:lumMod val="75000"/>
                </a:schemeClr>
              </a:solidFill>
              <a:latin typeface="Titillium Web" panose="00000500000000000000" pitchFamily="2" charset="0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EC19DF5-E842-43A7-8D16-8AAA81686F1F}"/>
              </a:ext>
            </a:extLst>
          </p:cNvPr>
          <p:cNvCxnSpPr>
            <a:cxnSpLocks/>
          </p:cNvCxnSpPr>
          <p:nvPr/>
        </p:nvCxnSpPr>
        <p:spPr>
          <a:xfrm>
            <a:off x="0" y="401985"/>
            <a:ext cx="9144000" cy="0"/>
          </a:xfrm>
          <a:prstGeom prst="line">
            <a:avLst/>
          </a:prstGeom>
          <a:ln w="19050">
            <a:solidFill>
              <a:srgbClr val="7C7D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33756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89306193"/>
              </p:ext>
            </p:extLst>
          </p:nvPr>
        </p:nvGraphicFramePr>
        <p:xfrm>
          <a:off x="0" y="6465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83157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X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fY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 err="1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X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gY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83157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X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fY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XgY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83157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XfY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 err="1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X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gY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⍺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⍨∘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⍨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        ⍵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1041580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556890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622235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3137545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3137545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4202890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4202890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718200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697945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4202890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4202890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697945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4202890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4202890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718200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Content Placeholder 3">
            <a:extLst>
              <a:ext uri="{FF2B5EF4-FFF2-40B4-BE49-F238E27FC236}">
                <a16:creationId xmlns:a16="http://schemas.microsoft.com/office/drawing/2014/main" id="{62EE8929-846B-4867-A9C0-91C9FB95B3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272"/>
          <a:stretch/>
        </p:blipFill>
        <p:spPr>
          <a:xfrm>
            <a:off x="116505" y="51470"/>
            <a:ext cx="235329" cy="270030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F95A3E47-0458-4EBB-BD27-BE78AE719ED8}"/>
              </a:ext>
            </a:extLst>
          </p:cNvPr>
          <p:cNvSpPr txBox="1"/>
          <p:nvPr/>
        </p:nvSpPr>
        <p:spPr>
          <a:xfrm>
            <a:off x="8651049" y="0"/>
            <a:ext cx="4929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0C260E68-A1C3-4721-BFB2-D3C45167CD2C}" type="slidenum">
              <a:rPr lang="en-GB" sz="1600" smtClean="0">
                <a:solidFill>
                  <a:schemeClr val="accent2">
                    <a:lumMod val="75000"/>
                  </a:schemeClr>
                </a:solidFill>
                <a:latin typeface="Titillium Web" panose="00000500000000000000" pitchFamily="2" charset="0"/>
              </a:rPr>
              <a:pPr algn="ctr"/>
              <a:t>21</a:t>
            </a:fld>
            <a:endParaRPr lang="en-GB" dirty="0">
              <a:solidFill>
                <a:schemeClr val="accent2">
                  <a:lumMod val="75000"/>
                </a:schemeClr>
              </a:solidFill>
              <a:latin typeface="Titillium Web" panose="00000500000000000000" pitchFamily="2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A902715-E9BF-47BC-8CBF-AC59F298CF62}"/>
              </a:ext>
            </a:extLst>
          </p:cNvPr>
          <p:cNvCxnSpPr>
            <a:cxnSpLocks/>
          </p:cNvCxnSpPr>
          <p:nvPr/>
        </p:nvCxnSpPr>
        <p:spPr>
          <a:xfrm>
            <a:off x="0" y="401985"/>
            <a:ext cx="9144000" cy="0"/>
          </a:xfrm>
          <a:prstGeom prst="line">
            <a:avLst/>
          </a:prstGeom>
          <a:ln w="19050">
            <a:solidFill>
              <a:srgbClr val="7C7D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4073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Over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da-DK" sz="3600" baseline="30000" dirty="0"/>
              <a:t>on your keyboard as APL+Shift+</a:t>
            </a:r>
            <a:r>
              <a:rPr lang="da-DK" sz="3600" b="1" baseline="30000" dirty="0">
                <a:latin typeface="Titillium Web" panose="00000500000000000000" pitchFamily="2" charset="0"/>
              </a:rPr>
              <a:t>O</a:t>
            </a:r>
            <a:r>
              <a:rPr lang="da-DK" sz="3600" baseline="30000" dirty="0"/>
              <a:t>ver (Shift+</a:t>
            </a:r>
            <a:r>
              <a:rPr lang="da-DK" sz="3600" baseline="30000" dirty="0">
                <a:solidFill>
                  <a:srgbClr val="0000FF"/>
                </a:solidFill>
                <a:latin typeface="APL385 Unicode" panose="020B0709000202000203" pitchFamily="49" charset="0"/>
              </a:rPr>
              <a:t>○</a:t>
            </a:r>
            <a:r>
              <a:rPr lang="da-DK" sz="3600" baseline="30000" dirty="0"/>
              <a:t>)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</a:p>
        </p:txBody>
      </p:sp>
    </p:spTree>
    <p:extLst>
      <p:ext uri="{BB962C8B-B14F-4D97-AF65-F5344CB8AC3E}">
        <p14:creationId xmlns:p14="http://schemas.microsoft.com/office/powerpoint/2010/main" val="35594207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Over (</a:t>
            </a:r>
            <a:r>
              <a:rPr lang="en-US" sz="2400" b="1" dirty="0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  <a:r>
              <a:rPr lang="en-US" sz="2400" b="1" dirty="0">
                <a:latin typeface="Titillium Web" panose="00000500000000000000" pitchFamily="2" charset="0"/>
              </a:rPr>
              <a:t>) avoids the need to specify </a:t>
            </a:r>
            <a:r>
              <a:rPr lang="en-US" sz="2400" b="1" dirty="0">
                <a:latin typeface="APL385 Unicode" panose="020B0709000202000203" pitchFamily="49" charset="0"/>
              </a:rPr>
              <a:t>g</a:t>
            </a:r>
            <a:r>
              <a:rPr lang="en-US" sz="2400" b="1" dirty="0">
                <a:latin typeface="Titillium Web" panose="00000500000000000000" pitchFamily="2" charset="0"/>
              </a:rPr>
              <a:t> twice </a:t>
            </a:r>
            <a:endParaRPr lang="da-DK" sz="2400" b="1" dirty="0">
              <a:latin typeface="APL385 Unicode" panose="020B0709000202000203" pitchFamily="49" charset="0"/>
            </a:endParaRPr>
          </a:p>
          <a:p>
            <a:pPr marL="0" indent="0" algn="ctr">
              <a:lnSpc>
                <a:spcPct val="200000"/>
              </a:lnSpc>
              <a:spcBef>
                <a:spcPts val="0"/>
              </a:spcBef>
              <a:buNone/>
              <a:tabLst>
                <a:tab pos="2286000" algn="r"/>
                <a:tab pos="3657600" algn="ctr"/>
                <a:tab pos="4572000" algn="l"/>
              </a:tabLst>
            </a:pP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da-DK" sz="2400" dirty="0">
                <a:latin typeface="APL385 Unicode" panose="020B0709000202000203" pitchFamily="49" charset="0"/>
              </a:rPr>
              <a:t>M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←+⌿÷≢ ⋄ (</a:t>
            </a:r>
            <a:r>
              <a:rPr lang="da-DK" sz="2400" dirty="0">
                <a:latin typeface="APL385 Unicode" panose="020B0709000202000203" pitchFamily="49" charset="0"/>
              </a:rPr>
              <a:t>M ⍺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 + (</a:t>
            </a:r>
            <a:r>
              <a:rPr lang="da-DK" sz="2400" dirty="0">
                <a:latin typeface="APL385 Unicode" panose="020B0709000202000203" pitchFamily="49" charset="0"/>
              </a:rPr>
              <a:t>M 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)}</a:t>
            </a:r>
          </a:p>
          <a:p>
            <a:pPr marL="0" indent="0" algn="ctr">
              <a:lnSpc>
                <a:spcPct val="200000"/>
              </a:lnSpc>
              <a:spcBef>
                <a:spcPts val="0"/>
              </a:spcBef>
              <a:buNone/>
              <a:tabLst>
                <a:tab pos="2286000" algn="r"/>
                <a:tab pos="3657600" algn="ctr"/>
                <a:tab pos="4572000" algn="l"/>
              </a:tabLst>
            </a:pP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((+⌿÷≢)⊣) + ((+⌿÷≢)⊢)</a:t>
            </a:r>
          </a:p>
          <a:p>
            <a:pPr marL="0" indent="0" algn="ctr">
              <a:lnSpc>
                <a:spcPct val="200000"/>
              </a:lnSpc>
              <a:spcBef>
                <a:spcPts val="0"/>
              </a:spcBef>
              <a:buNone/>
              <a:tabLst>
                <a:tab pos="2286000" algn="r"/>
                <a:tab pos="3657600" algn="ctr"/>
                <a:tab pos="4572000" algn="l"/>
              </a:tabLst>
            </a:pP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da-DK" sz="2400" dirty="0">
                <a:latin typeface="APL385 Unicode" panose="020B0709000202000203" pitchFamily="49" charset="0"/>
              </a:rPr>
              <a:t>M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⊣) +∘(</a:t>
            </a:r>
            <a:r>
              <a:rPr lang="da-DK" sz="2400" dirty="0">
                <a:latin typeface="APL385 Unicode" panose="020B0709000202000203" pitchFamily="49" charset="0"/>
              </a:rPr>
              <a:t>M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←+⌿÷≢)</a:t>
            </a:r>
          </a:p>
          <a:p>
            <a:pPr marL="0" indent="0" algn="ctr">
              <a:lnSpc>
                <a:spcPct val="200000"/>
              </a:lnSpc>
              <a:spcBef>
                <a:spcPts val="0"/>
              </a:spcBef>
              <a:buNone/>
              <a:tabLst>
                <a:tab pos="2286000" algn="r"/>
                <a:tab pos="3657600" algn="ctr"/>
                <a:tab pos="4572000" algn="l"/>
              </a:tabLst>
            </a:pP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+⍥(+⌿÷≢)</a:t>
            </a:r>
          </a:p>
        </p:txBody>
      </p:sp>
    </p:spTree>
    <p:extLst>
      <p:ext uri="{BB962C8B-B14F-4D97-AF65-F5344CB8AC3E}">
        <p14:creationId xmlns:p14="http://schemas.microsoft.com/office/powerpoint/2010/main" val="70977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771550"/>
            <a:ext cx="8550949" cy="3847046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Over (</a:t>
            </a:r>
            <a:r>
              <a:rPr lang="en-US" sz="2400" b="1" dirty="0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  <a:r>
              <a:rPr lang="en-US" sz="2400" b="1" dirty="0">
                <a:latin typeface="Titillium Web" panose="00000500000000000000" pitchFamily="2" charset="0"/>
              </a:rPr>
              <a:t>) represents a very common construct </a:t>
            </a:r>
            <a:endParaRPr lang="da-DK" sz="2400" b="1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914400" algn="l"/>
                <a:tab pos="5029200" algn="l"/>
              </a:tabLst>
            </a:pP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	</a:t>
            </a:r>
            <a:r>
              <a:rPr lang="da-DK" sz="2400" dirty="0"/>
              <a:t>Sum of squares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	+⍥(*∘2)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914400" algn="l"/>
                <a:tab pos="5029200" algn="l"/>
              </a:tabLst>
            </a:pP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	</a:t>
            </a:r>
            <a:r>
              <a:rPr lang="da-DK" sz="2400" dirty="0"/>
              <a:t>Caseless function application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≡⍥⎕C ⍳⍥⎕C ∊⍥⎕C </a:t>
            </a:r>
            <a:r>
              <a:rPr lang="da-DK" sz="2400" dirty="0"/>
              <a:t>etc.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914400" algn="l"/>
                <a:tab pos="5029200" algn="l"/>
              </a:tabLst>
            </a:pP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	</a:t>
            </a:r>
            <a:r>
              <a:rPr lang="da-DK" sz="2400" dirty="0"/>
              <a:t>Anagram?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≡⍥{</a:t>
            </a:r>
            <a:r>
              <a:rPr lang="da-DK" sz="2400" dirty="0">
                <a:latin typeface="APL385 Unicode" panose="020B0709000202000203" pitchFamily="49" charset="0"/>
              </a:rPr>
              <a:t>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[⍋</a:t>
            </a:r>
            <a:r>
              <a:rPr lang="da-DK" sz="2400" dirty="0">
                <a:latin typeface="APL385 Unicode" panose="020B0709000202000203" pitchFamily="49" charset="0"/>
              </a:rPr>
              <a:t>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]~</a:t>
            </a:r>
            <a:r>
              <a:rPr lang="da-DK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 '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914400" algn="l"/>
                <a:tab pos="5029200" algn="l"/>
              </a:tabLst>
            </a:pP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	</a:t>
            </a:r>
            <a:r>
              <a:rPr lang="da-DK" sz="2400" dirty="0"/>
              <a:t>Juxtaposition (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{⍺ ⍵}</a:t>
            </a:r>
            <a:r>
              <a:rPr lang="da-DK" sz="2400" dirty="0"/>
              <a:t>)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	,⍥⊂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914400" algn="l"/>
                <a:tab pos="5029200" algn="l"/>
              </a:tabLst>
            </a:pP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	</a:t>
            </a:r>
            <a:r>
              <a:rPr lang="da-DK" sz="2400" dirty="0"/>
              <a:t>Laminate vectors (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,[</a:t>
            </a:r>
            <a:r>
              <a:rPr lang="da-DK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1.5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r>
              <a:rPr lang="da-DK" sz="2400" dirty="0"/>
              <a:t>)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,⍥⍪</a:t>
            </a:r>
          </a:p>
        </p:txBody>
      </p:sp>
    </p:spTree>
    <p:extLst>
      <p:ext uri="{BB962C8B-B14F-4D97-AF65-F5344CB8AC3E}">
        <p14:creationId xmlns:p14="http://schemas.microsoft.com/office/powerpoint/2010/main" val="22181547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0F9D53F0-D44A-4AD3-AA53-023544D5CEBC}"/>
              </a:ext>
            </a:extLst>
          </p:cNvPr>
          <p:cNvSpPr/>
          <p:nvPr/>
        </p:nvSpPr>
        <p:spPr>
          <a:xfrm>
            <a:off x="2726795" y="3156815"/>
            <a:ext cx="900100" cy="540060"/>
          </a:xfrm>
          <a:prstGeom prst="ellipse">
            <a:avLst/>
          </a:prstGeom>
          <a:solidFill>
            <a:schemeClr val="bg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9932011-7D91-45F4-BCC0-70CC26ACCA8F}"/>
              </a:ext>
            </a:extLst>
          </p:cNvPr>
          <p:cNvSpPr/>
          <p:nvPr/>
        </p:nvSpPr>
        <p:spPr>
          <a:xfrm>
            <a:off x="2726795" y="3921901"/>
            <a:ext cx="900100" cy="540060"/>
          </a:xfrm>
          <a:prstGeom prst="ellipse">
            <a:avLst/>
          </a:prstGeom>
          <a:solidFill>
            <a:schemeClr val="bg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Over (</a:t>
            </a:r>
            <a:r>
              <a:rPr lang="en-US" sz="2400" b="1" dirty="0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  <a:r>
              <a:rPr lang="en-US" sz="2400" b="1" dirty="0">
                <a:latin typeface="Titillium Web" panose="00000500000000000000" pitchFamily="2" charset="0"/>
              </a:rPr>
              <a:t>) is closely related to Beside (</a:t>
            </a:r>
            <a:r>
              <a:rPr lang="en-US" sz="2400" b="1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sz="2400" b="1" dirty="0">
                <a:latin typeface="Titillium Web" panose="00000500000000000000" pitchFamily="2" charset="0"/>
              </a:rPr>
              <a:t>)</a:t>
            </a:r>
            <a:endParaRPr lang="da-DK" sz="2400" b="1" dirty="0">
              <a:latin typeface="Titillium Web" panose="00000500000000000000" pitchFamily="2" charset="0"/>
            </a:endParaRP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1371600" algn="r"/>
                <a:tab pos="1828800" algn="ctr"/>
                <a:tab pos="2286000" algn="l"/>
              </a:tabLst>
            </a:pPr>
            <a:r>
              <a:rPr lang="da-DK" sz="2400" dirty="0">
                <a:latin typeface="APL385 Unicode" panose="020B0709000202000203" pitchFamily="49" charset="0"/>
              </a:rPr>
              <a:t>	  f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da-DK" sz="2400" dirty="0">
                <a:latin typeface="APL385 Unicode" panose="020B0709000202000203" pitchFamily="49" charset="0"/>
              </a:rPr>
              <a:t>g ⍵	⇔	      f 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da-DK" sz="2400" dirty="0">
                <a:latin typeface="APL385 Unicode" panose="020B0709000202000203" pitchFamily="49" charset="0"/>
              </a:rPr>
              <a:t>g 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1371600" algn="r"/>
                <a:tab pos="1828800" algn="ctr"/>
                <a:tab pos="2286000" algn="l"/>
              </a:tabLst>
            </a:pPr>
            <a:r>
              <a:rPr lang="da-DK" sz="2400" dirty="0">
                <a:latin typeface="APL385 Unicode" panose="020B0709000202000203" pitchFamily="49" charset="0"/>
              </a:rPr>
              <a:t>	  f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  <a:r>
              <a:rPr lang="da-DK" sz="2400" dirty="0">
                <a:latin typeface="APL385 Unicode" panose="020B0709000202000203" pitchFamily="49" charset="0"/>
              </a:rPr>
              <a:t>g ⍵	⇔	      f 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da-DK" sz="2400" dirty="0">
                <a:latin typeface="APL385 Unicode" panose="020B0709000202000203" pitchFamily="49" charset="0"/>
              </a:rPr>
              <a:t>g 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1371600" algn="r"/>
                <a:tab pos="1828800" algn="ctr"/>
                <a:tab pos="2286000" algn="l"/>
              </a:tabLst>
            </a:pPr>
            <a:r>
              <a:rPr lang="da-DK" sz="2400" dirty="0">
                <a:latin typeface="APL385 Unicode" panose="020B0709000202000203" pitchFamily="49" charset="0"/>
              </a:rPr>
              <a:t>	⍺ f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da-DK" sz="2400" dirty="0">
                <a:latin typeface="APL385 Unicode" panose="020B0709000202000203" pitchFamily="49" charset="0"/>
              </a:rPr>
              <a:t>g ⍵	⇔	   ⍺  f 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da-DK" sz="2400" dirty="0">
                <a:latin typeface="APL385 Unicode" panose="020B0709000202000203" pitchFamily="49" charset="0"/>
              </a:rPr>
              <a:t>g 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1371600" algn="r"/>
                <a:tab pos="1828800" algn="ctr"/>
                <a:tab pos="2286000" algn="l"/>
              </a:tabLst>
            </a:pPr>
            <a:r>
              <a:rPr lang="da-DK" sz="2400" dirty="0">
                <a:latin typeface="APL385 Unicode" panose="020B0709000202000203" pitchFamily="49" charset="0"/>
              </a:rPr>
              <a:t>	⍺ f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  <a:r>
              <a:rPr lang="da-DK" sz="2400" dirty="0">
                <a:latin typeface="APL385 Unicode" panose="020B0709000202000203" pitchFamily="49" charset="0"/>
              </a:rPr>
              <a:t>g ⍵	⇔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da-DK" sz="2400" dirty="0">
                <a:latin typeface="APL385 Unicode" panose="020B0709000202000203" pitchFamily="49" charset="0"/>
              </a:rPr>
              <a:t>g ⍺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da-DK" sz="2400" dirty="0">
                <a:latin typeface="APL385 Unicode" panose="020B0709000202000203" pitchFamily="49" charset="0"/>
              </a:rPr>
              <a:t> f 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da-DK" sz="2400" dirty="0">
                <a:latin typeface="APL385 Unicode" panose="020B0709000202000203" pitchFamily="49" charset="0"/>
              </a:rPr>
              <a:t>g 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4FDD804-D0B2-42CB-A3D4-79DFBEA139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500" t="22001" r="50000" b="25500"/>
          <a:stretch/>
        </p:blipFill>
        <p:spPr>
          <a:xfrm flipH="1">
            <a:off x="4876593" y="398810"/>
            <a:ext cx="844593" cy="889046"/>
          </a:xfrm>
          <a:prstGeom prst="rect">
            <a:avLst/>
          </a:prstGeom>
        </p:spPr>
      </p:pic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249E41E8-1748-4E2D-9009-E9B967458186}"/>
              </a:ext>
            </a:extLst>
          </p:cNvPr>
          <p:cNvSpPr/>
          <p:nvPr/>
        </p:nvSpPr>
        <p:spPr>
          <a:xfrm>
            <a:off x="6057165" y="529694"/>
            <a:ext cx="1218088" cy="1067871"/>
          </a:xfrm>
          <a:prstGeom prst="wedgeEllipseCallout">
            <a:avLst>
              <a:gd name="adj1" fmla="val -70501"/>
              <a:gd name="adj2" fmla="val -37913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New name!</a:t>
            </a:r>
          </a:p>
        </p:txBody>
      </p:sp>
    </p:spTree>
    <p:extLst>
      <p:ext uri="{BB962C8B-B14F-4D97-AF65-F5344CB8AC3E}">
        <p14:creationId xmlns:p14="http://schemas.microsoft.com/office/powerpoint/2010/main" val="55244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B18F59-5108-4979-ACEA-A7F3B963C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Enough, give it to me already!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86561F-6039-4DE6-BF10-35D31A25D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GB" sz="3600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sz="3600" dirty="0">
                <a:latin typeface="APL385 Unicode" panose="020B0709000202000203" pitchFamily="49" charset="0"/>
              </a:rPr>
              <a:t>Over </a:t>
            </a:r>
            <a:r>
              <a:rPr lang="en-GB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← {(</a:t>
            </a:r>
            <a:r>
              <a:rPr lang="en-GB" sz="3600" dirty="0">
                <a:latin typeface="APL385 Unicode" panose="020B0709000202000203" pitchFamily="49" charset="0"/>
              </a:rPr>
              <a:t>⍵⍵ ⍺</a:t>
            </a:r>
            <a:r>
              <a:rPr lang="en-GB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) </a:t>
            </a:r>
            <a:r>
              <a:rPr lang="en-GB" sz="3600" dirty="0">
                <a:latin typeface="APL385 Unicode" panose="020B0709000202000203" pitchFamily="49" charset="0"/>
              </a:rPr>
              <a:t>⍺⍺ </a:t>
            </a:r>
            <a:r>
              <a:rPr lang="en-GB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sz="3600" dirty="0">
                <a:latin typeface="APL385 Unicode" panose="020B0709000202000203" pitchFamily="49" charset="0"/>
              </a:rPr>
              <a:t>⍵⍵ ⍵</a:t>
            </a:r>
            <a:r>
              <a:rPr lang="en-GB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)}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D84D5C-E39E-4D7A-B185-8865A11B77D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66814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Atop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shares symbol with Rank</a:t>
            </a:r>
            <a:endParaRPr lang="en-US" sz="3600" dirty="0"/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endParaRPr lang="da-DK" sz="3600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8131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434233A9-C043-4A7A-94FF-A424820CEC03}"/>
              </a:ext>
            </a:extLst>
          </p:cNvPr>
          <p:cNvSpPr/>
          <p:nvPr/>
        </p:nvSpPr>
        <p:spPr>
          <a:xfrm>
            <a:off x="3536885" y="3156815"/>
            <a:ext cx="900100" cy="540060"/>
          </a:xfrm>
          <a:prstGeom prst="ellipse">
            <a:avLst/>
          </a:prstGeom>
          <a:solidFill>
            <a:schemeClr val="bg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95B5378-AA4E-4A28-8390-D6BA2B349221}"/>
              </a:ext>
            </a:extLst>
          </p:cNvPr>
          <p:cNvSpPr/>
          <p:nvPr/>
        </p:nvSpPr>
        <p:spPr>
          <a:xfrm>
            <a:off x="3536885" y="3921901"/>
            <a:ext cx="900100" cy="540060"/>
          </a:xfrm>
          <a:prstGeom prst="ellipse">
            <a:avLst/>
          </a:prstGeom>
          <a:solidFill>
            <a:schemeClr val="bg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Atop (</a:t>
            </a:r>
            <a:r>
              <a:rPr lang="en-US" sz="2400" b="1" dirty="0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en-US" sz="2400" b="1" dirty="0">
                <a:latin typeface="Titillium Web" panose="00000500000000000000" pitchFamily="2" charset="0"/>
              </a:rPr>
              <a:t>) is closely related to Beside (</a:t>
            </a:r>
            <a:r>
              <a:rPr lang="en-US" sz="2400" b="1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sz="2400" b="1" dirty="0">
                <a:latin typeface="Titillium Web" panose="00000500000000000000" pitchFamily="2" charset="0"/>
              </a:rPr>
              <a:t>)</a:t>
            </a:r>
            <a:endParaRPr lang="da-DK" sz="2400" b="1" dirty="0">
              <a:latin typeface="Titillium Web" panose="00000500000000000000" pitchFamily="2" charset="0"/>
            </a:endParaRP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1376363" algn="r"/>
                <a:tab pos="2290763" algn="ctr"/>
                <a:tab pos="3205163" algn="l"/>
              </a:tabLst>
            </a:pPr>
            <a:r>
              <a:rPr lang="da-DK" sz="2400" dirty="0">
                <a:latin typeface="APL385 Unicode" panose="020B0709000202000203" pitchFamily="49" charset="0"/>
              </a:rPr>
              <a:t>	  f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da-DK" sz="2400" dirty="0">
                <a:latin typeface="APL385 Unicode" panose="020B0709000202000203" pitchFamily="49" charset="0"/>
              </a:rPr>
              <a:t>g ⍵	⇔	   f  g ⍵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1376363" algn="r"/>
                <a:tab pos="2290763" algn="ctr"/>
                <a:tab pos="3205163" algn="l"/>
              </a:tabLst>
            </a:pPr>
            <a:r>
              <a:rPr lang="da-DK" sz="2400" dirty="0">
                <a:latin typeface="APL385 Unicode" panose="020B0709000202000203" pitchFamily="49" charset="0"/>
              </a:rPr>
              <a:t>	  f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da-DK" sz="2400" dirty="0">
                <a:latin typeface="APL385 Unicode" panose="020B0709000202000203" pitchFamily="49" charset="0"/>
              </a:rPr>
              <a:t>g ⍵	⇔	   f  g ⍵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1376363" algn="r"/>
                <a:tab pos="2290763" algn="ctr"/>
                <a:tab pos="3205163" algn="l"/>
              </a:tabLst>
            </a:pPr>
            <a:r>
              <a:rPr lang="da-DK" sz="2400" dirty="0">
                <a:latin typeface="APL385 Unicode" panose="020B0709000202000203" pitchFamily="49" charset="0"/>
              </a:rPr>
              <a:t>	⍺ f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da-DK" sz="2400" dirty="0">
                <a:latin typeface="APL385 Unicode" panose="020B0709000202000203" pitchFamily="49" charset="0"/>
              </a:rPr>
              <a:t>g ⍵	⇔	⍺  f  g ⍵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1376363" algn="r"/>
                <a:tab pos="2290763" algn="ctr"/>
                <a:tab pos="3205163" algn="l"/>
              </a:tabLst>
            </a:pPr>
            <a:r>
              <a:rPr lang="da-DK" sz="2400" dirty="0">
                <a:latin typeface="APL385 Unicode" panose="020B0709000202000203" pitchFamily="49" charset="0"/>
              </a:rPr>
              <a:t>	⍺ f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da-DK" sz="2400" dirty="0">
                <a:latin typeface="APL385 Unicode" panose="020B0709000202000203" pitchFamily="49" charset="0"/>
              </a:rPr>
              <a:t>g ⍵	⇔	f  ⍺  g ⍵</a:t>
            </a:r>
          </a:p>
        </p:txBody>
      </p:sp>
    </p:spTree>
    <p:extLst>
      <p:ext uri="{BB962C8B-B14F-4D97-AF65-F5344CB8AC3E}">
        <p14:creationId xmlns:p14="http://schemas.microsoft.com/office/powerpoint/2010/main" val="3326390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/>
              <a:t>New	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Improved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112493"/>
            <a:ext cx="4038600" cy="3394472"/>
          </a:xfrm>
        </p:spPr>
        <p:txBody>
          <a:bodyPr>
            <a:normAutofit fontScale="925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US" dirty="0"/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  <a:r>
              <a:rPr lang="en-US" dirty="0"/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A⍨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⎕DT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1200⌶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Format date-time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⎕JSON⍠'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JSON⍠'Dialect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⎕R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/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S⍠'Regex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⎕NPUT⍠'NEOL'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⍸Y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X⊂Y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↑[k]Y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3804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29BA7060-B953-4892-823E-F822DB2C68DB}"/>
              </a:ext>
            </a:extLst>
          </p:cNvPr>
          <p:cNvSpPr/>
          <p:nvPr/>
        </p:nvSpPr>
        <p:spPr>
          <a:xfrm>
            <a:off x="3536885" y="3156815"/>
            <a:ext cx="900100" cy="540060"/>
          </a:xfrm>
          <a:prstGeom prst="ellipse">
            <a:avLst/>
          </a:prstGeom>
          <a:solidFill>
            <a:schemeClr val="bg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B90824E-FC57-41F2-BF51-5EFC3CDBB5B3}"/>
              </a:ext>
            </a:extLst>
          </p:cNvPr>
          <p:cNvSpPr/>
          <p:nvPr/>
        </p:nvSpPr>
        <p:spPr>
          <a:xfrm>
            <a:off x="3536885" y="3921901"/>
            <a:ext cx="900100" cy="540060"/>
          </a:xfrm>
          <a:prstGeom prst="ellipse">
            <a:avLst/>
          </a:prstGeom>
          <a:solidFill>
            <a:schemeClr val="bg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Wait a minute! — We already have atop (</a:t>
            </a:r>
            <a:r>
              <a:rPr lang="en-US" sz="2400" b="1" dirty="0">
                <a:solidFill>
                  <a:srgbClr val="0000FF"/>
                </a:solidFill>
                <a:latin typeface="APL385 Unicode" panose="020B0709000202000203" pitchFamily="49" charset="0"/>
              </a:rPr>
              <a:t>( )</a:t>
            </a:r>
            <a:r>
              <a:rPr lang="en-US" sz="2400" b="1" dirty="0">
                <a:latin typeface="Titillium Web" panose="00000500000000000000" pitchFamily="2" charset="0"/>
              </a:rPr>
              <a:t>)</a:t>
            </a:r>
            <a:endParaRPr lang="da-DK" sz="2400" b="1" dirty="0">
              <a:latin typeface="Titillium Web" panose="00000500000000000000" pitchFamily="2" charset="0"/>
            </a:endParaRP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1376363" algn="r"/>
                <a:tab pos="2290763" algn="ctr"/>
                <a:tab pos="3205163" algn="l"/>
              </a:tabLst>
            </a:pPr>
            <a:r>
              <a:rPr lang="da-DK" sz="2400" dirty="0">
                <a:latin typeface="APL385 Unicode" panose="020B0709000202000203" pitchFamily="49" charset="0"/>
              </a:rPr>
              <a:t>	 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da-DK" sz="2400" dirty="0">
                <a:latin typeface="APL385 Unicode" panose="020B0709000202000203" pitchFamily="49" charset="0"/>
              </a:rPr>
              <a:t>f g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da-DK" sz="2400" dirty="0">
                <a:latin typeface="APL385 Unicode" panose="020B0709000202000203" pitchFamily="49" charset="0"/>
              </a:rPr>
              <a:t>⍵	⇔	   f  g ⍵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1376363" algn="r"/>
                <a:tab pos="2290763" algn="ctr"/>
                <a:tab pos="3205163" algn="l"/>
              </a:tabLst>
            </a:pPr>
            <a:r>
              <a:rPr lang="da-DK" sz="2400" dirty="0">
                <a:latin typeface="APL385 Unicode" panose="020B0709000202000203" pitchFamily="49" charset="0"/>
              </a:rPr>
              <a:t>	  f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da-DK" sz="2400" dirty="0">
                <a:latin typeface="APL385 Unicode" panose="020B0709000202000203" pitchFamily="49" charset="0"/>
              </a:rPr>
              <a:t>g ⍵	⇔	   f  g ⍵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1376363" algn="r"/>
                <a:tab pos="2290763" algn="ctr"/>
                <a:tab pos="3205163" algn="l"/>
              </a:tabLst>
            </a:pPr>
            <a:r>
              <a:rPr lang="da-DK" sz="2400" dirty="0">
                <a:latin typeface="APL385 Unicode" panose="020B0709000202000203" pitchFamily="49" charset="0"/>
              </a:rPr>
              <a:t>	⍺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da-DK" sz="2400" dirty="0">
                <a:latin typeface="APL385 Unicode" panose="020B0709000202000203" pitchFamily="49" charset="0"/>
              </a:rPr>
              <a:t>f g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da-DK" sz="2400" dirty="0">
                <a:latin typeface="APL385 Unicode" panose="020B0709000202000203" pitchFamily="49" charset="0"/>
              </a:rPr>
              <a:t>⍵	⇔	f  ⍺  g ⍵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1376363" algn="r"/>
                <a:tab pos="2290763" algn="ctr"/>
                <a:tab pos="3205163" algn="l"/>
              </a:tabLst>
            </a:pPr>
            <a:r>
              <a:rPr lang="da-DK" sz="2400" dirty="0">
                <a:latin typeface="APL385 Unicode" panose="020B0709000202000203" pitchFamily="49" charset="0"/>
              </a:rPr>
              <a:t>	⍺ f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da-DK" sz="2400" dirty="0">
                <a:latin typeface="APL385 Unicode" panose="020B0709000202000203" pitchFamily="49" charset="0"/>
              </a:rPr>
              <a:t>g ⍵	⇔	f  ⍺  g ⍵</a:t>
            </a:r>
          </a:p>
        </p:txBody>
      </p:sp>
    </p:spTree>
    <p:extLst>
      <p:ext uri="{BB962C8B-B14F-4D97-AF65-F5344CB8AC3E}">
        <p14:creationId xmlns:p14="http://schemas.microsoft.com/office/powerpoint/2010/main" val="18939341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71550"/>
            <a:ext cx="9144000" cy="3847046"/>
          </a:xfrm>
        </p:spPr>
        <p:txBody>
          <a:bodyPr>
            <a:noAutofit/>
          </a:bodyPr>
          <a:lstStyle/>
          <a:p>
            <a:pPr marL="0" indent="0" algn="ctr">
              <a:lnSpc>
                <a:spcPct val="20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2400" b="1" dirty="0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en-US" sz="2400" b="1" dirty="0">
                <a:latin typeface="Titillium Web" panose="00000500000000000000" pitchFamily="2" charset="0"/>
              </a:rPr>
              <a:t> mitigates function/operator duality by forcing function-ness</a:t>
            </a:r>
            <a:endParaRPr lang="da-DK" sz="2400" b="1" dirty="0">
              <a:latin typeface="Titillium Web" panose="00000500000000000000" pitchFamily="2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3886200" algn="r"/>
                <a:tab pos="4572000" algn="ctr"/>
                <a:tab pos="5257800" algn="l"/>
              </a:tabLst>
            </a:pPr>
            <a:r>
              <a:rPr lang="da-DK" sz="2400" dirty="0">
                <a:latin typeface="APL385 Unicode" panose="020B0709000202000203" pitchFamily="49" charset="0"/>
              </a:rPr>
              <a:t>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{   /  /  </a:t>
            </a:r>
            <a:r>
              <a:rPr lang="da-DK" sz="2400" dirty="0">
                <a:solidFill>
                  <a:srgbClr val="002060"/>
                </a:solidFill>
                <a:latin typeface="APL385 Unicode" panose="020B0709000202000203" pitchFamily="49" charset="0"/>
              </a:rPr>
              <a:t>⎕VFI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da-DK" sz="2400" dirty="0">
                <a:latin typeface="APL385 Unicode" panose="020B0709000202000203" pitchFamily="49" charset="0"/>
              </a:rPr>
              <a:t>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	⇔	{  (/  /) </a:t>
            </a:r>
            <a:r>
              <a:rPr lang="da-DK" sz="2400" dirty="0">
                <a:solidFill>
                  <a:srgbClr val="002060"/>
                </a:solidFill>
                <a:latin typeface="APL385 Unicode" panose="020B0709000202000203" pitchFamily="49" charset="0"/>
              </a:rPr>
              <a:t>⎕VFI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da-DK" sz="2400" dirty="0">
                <a:latin typeface="APL385 Unicode" panose="020B0709000202000203" pitchFamily="49" charset="0"/>
              </a:rPr>
              <a:t>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  <a:tabLst>
                <a:tab pos="3886200" algn="r"/>
                <a:tab pos="4572000" algn="ctr"/>
                <a:tab pos="5257800" algn="l"/>
              </a:tabLst>
            </a:pP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	{⊃  /  /  </a:t>
            </a:r>
            <a:r>
              <a:rPr lang="da-DK" sz="2400" dirty="0">
                <a:solidFill>
                  <a:srgbClr val="002060"/>
                </a:solidFill>
                <a:latin typeface="APL385 Unicode" panose="020B0709000202000203" pitchFamily="49" charset="0"/>
              </a:rPr>
              <a:t>⎕VFI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da-DK" sz="2400" dirty="0">
                <a:latin typeface="APL385 Unicode" panose="020B0709000202000203" pitchFamily="49" charset="0"/>
              </a:rPr>
              <a:t>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	⇔	{(⊃ /) /  </a:t>
            </a:r>
            <a:r>
              <a:rPr lang="da-DK" sz="2400" dirty="0">
                <a:solidFill>
                  <a:srgbClr val="002060"/>
                </a:solidFill>
                <a:latin typeface="APL385 Unicode" panose="020B0709000202000203" pitchFamily="49" charset="0"/>
              </a:rPr>
              <a:t>⎕VFI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da-DK" sz="2400" dirty="0">
                <a:latin typeface="APL385 Unicode" panose="020B0709000202000203" pitchFamily="49" charset="0"/>
              </a:rPr>
              <a:t>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  <a:tabLst>
                <a:tab pos="3886200" algn="r"/>
                <a:tab pos="4572000" algn="ctr"/>
                <a:tab pos="5257800" algn="l"/>
              </a:tabLst>
            </a:pP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	{⊃ </a:t>
            </a:r>
            <a:r>
              <a:rPr lang="da-DK" sz="24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⊢⍤/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/  </a:t>
            </a:r>
            <a:r>
              <a:rPr lang="da-DK" sz="2400" dirty="0">
                <a:solidFill>
                  <a:srgbClr val="002060"/>
                </a:solidFill>
                <a:latin typeface="APL385 Unicode" panose="020B0709000202000203" pitchFamily="49" charset="0"/>
              </a:rPr>
              <a:t>⎕VFI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da-DK" sz="2400" dirty="0">
                <a:latin typeface="APL385 Unicode" panose="020B0709000202000203" pitchFamily="49" charset="0"/>
              </a:rPr>
              <a:t>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	⇔	{ ⊃(/  /) </a:t>
            </a:r>
            <a:r>
              <a:rPr lang="da-DK" sz="2400" dirty="0">
                <a:solidFill>
                  <a:srgbClr val="002060"/>
                </a:solidFill>
                <a:latin typeface="APL385 Unicode" panose="020B0709000202000203" pitchFamily="49" charset="0"/>
              </a:rPr>
              <a:t>⎕VFI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da-DK" sz="2400" dirty="0">
                <a:latin typeface="APL385 Unicode" panose="020B0709000202000203" pitchFamily="49" charset="0"/>
              </a:rPr>
              <a:t>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r"/>
                <a:tab pos="4343400" algn="ctr"/>
                <a:tab pos="5029200" algn="l"/>
              </a:tabLst>
            </a:pPr>
            <a:endParaRPr lang="da-DK" sz="24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2400300" algn="r"/>
                <a:tab pos="2743200" algn="ctr"/>
                <a:tab pos="3086100" algn="l"/>
              </a:tabLst>
            </a:pP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	{(</a:t>
            </a:r>
            <a:r>
              <a:rPr lang="da-DK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5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&lt;</a:t>
            </a:r>
            <a:r>
              <a:rPr lang="da-DK" sz="2400" dirty="0">
                <a:latin typeface="APL385 Unicode" panose="020B0709000202000203" pitchFamily="49" charset="0"/>
              </a:rPr>
              <a:t>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  /  </a:t>
            </a:r>
            <a:r>
              <a:rPr lang="da-DK" sz="2400" dirty="0">
                <a:latin typeface="APL385 Unicode" panose="020B0709000202000203" pitchFamily="49" charset="0"/>
              </a:rPr>
              <a:t>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 	⇔	{ (</a:t>
            </a:r>
            <a:r>
              <a:rPr lang="da-DK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5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&lt;</a:t>
            </a:r>
            <a:r>
              <a:rPr lang="da-DK" sz="2400" dirty="0">
                <a:latin typeface="APL385 Unicode" panose="020B0709000202000203" pitchFamily="49" charset="0"/>
              </a:rPr>
              <a:t>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 /  </a:t>
            </a:r>
            <a:r>
              <a:rPr lang="da-DK" sz="2400" dirty="0">
                <a:latin typeface="APL385 Unicode" panose="020B0709000202000203" pitchFamily="49" charset="0"/>
              </a:rPr>
              <a:t>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  <a:tabLst>
                <a:tab pos="2400300" algn="r"/>
                <a:tab pos="2743200" algn="ctr"/>
                <a:tab pos="3086100" algn="l"/>
              </a:tabLst>
            </a:pP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	((</a:t>
            </a:r>
            <a:r>
              <a:rPr lang="da-DK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5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&lt;⊢)  /  ⊢)	⇔	{({</a:t>
            </a:r>
            <a:r>
              <a:rPr lang="da-DK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5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&lt;</a:t>
            </a:r>
            <a:r>
              <a:rPr lang="da-DK" sz="2400" dirty="0">
                <a:latin typeface="APL385 Unicode" panose="020B0709000202000203" pitchFamily="49" charset="0"/>
              </a:rPr>
              <a:t>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 /) </a:t>
            </a:r>
            <a:r>
              <a:rPr lang="da-DK" sz="2400" dirty="0">
                <a:latin typeface="APL385 Unicode" panose="020B0709000202000203" pitchFamily="49" charset="0"/>
              </a:rPr>
              <a:t>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  <a:tabLst>
                <a:tab pos="2400300" algn="r"/>
                <a:tab pos="2743200" algn="ctr"/>
                <a:tab pos="3086100" algn="l"/>
              </a:tabLst>
            </a:pP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	((</a:t>
            </a:r>
            <a:r>
              <a:rPr lang="da-DK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5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&lt;⊢) </a:t>
            </a:r>
            <a:r>
              <a:rPr lang="da-DK" sz="24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⊢⍤/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⊢)	⇔	{ (</a:t>
            </a:r>
            <a:r>
              <a:rPr lang="da-DK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5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&lt;</a:t>
            </a:r>
            <a:r>
              <a:rPr lang="da-DK" sz="2400" dirty="0">
                <a:latin typeface="APL385 Unicode" panose="020B0709000202000203" pitchFamily="49" charset="0"/>
              </a:rPr>
              <a:t>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 /  </a:t>
            </a:r>
            <a:r>
              <a:rPr lang="da-DK" sz="2400" dirty="0">
                <a:latin typeface="APL385 Unicode" panose="020B0709000202000203" pitchFamily="49" charset="0"/>
              </a:rPr>
              <a:t>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da-DK" sz="1600" dirty="0">
              <a:solidFill>
                <a:prstClr val="black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422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50292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… and make the structure of tacit functions clearer</a:t>
            </a:r>
            <a:endParaRPr lang="da-DK" sz="2400" b="1" dirty="0">
              <a:latin typeface="Titillium Web" panose="00000500000000000000" pitchFamily="2" charset="0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5029200" algn="l"/>
              </a:tabLst>
            </a:pP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{(</a:t>
            </a:r>
            <a:r>
              <a:rPr lang="da-DK" sz="2400" dirty="0">
                <a:latin typeface="APL385 Unicode" panose="020B0709000202000203" pitchFamily="49" charset="0"/>
              </a:rPr>
              <a:t>Pea Que ⍺ Are 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da-DK" sz="2400" dirty="0">
                <a:latin typeface="APL385 Unicode" panose="020B0709000202000203" pitchFamily="49" charset="0"/>
              </a:rPr>
              <a:t>Ess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da-DK" sz="2400" dirty="0">
                <a:latin typeface="APL385 Unicode" panose="020B0709000202000203" pitchFamily="49" charset="0"/>
              </a:rPr>
              <a:t>Tee You ⍺ Vie 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)}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5029200" algn="l"/>
              </a:tabLst>
            </a:pP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((</a:t>
            </a:r>
            <a:r>
              <a:rPr lang="da-DK" sz="2400" dirty="0">
                <a:latin typeface="APL385 Unicode" panose="020B0709000202000203" pitchFamily="49" charset="0"/>
              </a:rPr>
              <a:t>Pea Que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da-DK" sz="2400" dirty="0">
                <a:latin typeface="APL385 Unicode" panose="020B0709000202000203" pitchFamily="49" charset="0"/>
              </a:rPr>
              <a:t>Are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da-DK" sz="2400" dirty="0">
                <a:latin typeface="APL385 Unicode" panose="020B0709000202000203" pitchFamily="49" charset="0"/>
              </a:rPr>
              <a:t>Ess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((</a:t>
            </a:r>
            <a:r>
              <a:rPr lang="da-DK" sz="2400" dirty="0">
                <a:latin typeface="APL385 Unicode" panose="020B0709000202000203" pitchFamily="49" charset="0"/>
              </a:rPr>
              <a:t>Tee You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da-DK" sz="2400" dirty="0">
                <a:latin typeface="APL385 Unicode" panose="020B0709000202000203" pitchFamily="49" charset="0"/>
              </a:rPr>
              <a:t>Vie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5029200" algn="l"/>
              </a:tabLst>
            </a:pP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da-DK" sz="2400" dirty="0">
                <a:latin typeface="APL385 Unicode" panose="020B0709000202000203" pitchFamily="49" charset="0"/>
              </a:rPr>
              <a:t>Pea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da-DK" sz="2400" dirty="0">
                <a:latin typeface="APL385 Unicode" panose="020B0709000202000203" pitchFamily="49" charset="0"/>
              </a:rPr>
              <a:t>Que Are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da-DK" sz="2400" dirty="0">
                <a:latin typeface="APL385 Unicode" panose="020B0709000202000203" pitchFamily="49" charset="0"/>
              </a:rPr>
              <a:t>Ess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da-DK" sz="2400" dirty="0">
                <a:latin typeface="APL385 Unicode" panose="020B0709000202000203" pitchFamily="49" charset="0"/>
              </a:rPr>
              <a:t>Tee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da-DK" sz="2400" dirty="0">
                <a:latin typeface="APL385 Unicode" panose="020B0709000202000203" pitchFamily="49" charset="0"/>
              </a:rPr>
              <a:t>You Vie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5029200" algn="l"/>
              </a:tabLst>
            </a:pP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da-DK" sz="2400" dirty="0">
                <a:latin typeface="APL385 Unicode" panose="020B0709000202000203" pitchFamily="49" charset="0"/>
              </a:rPr>
              <a:t>Pea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da-DK" sz="2400" dirty="0">
                <a:latin typeface="APL385 Unicode" panose="020B0709000202000203" pitchFamily="49" charset="0"/>
              </a:rPr>
              <a:t>Que Are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da-DK" sz="2400" dirty="0">
                <a:latin typeface="APL385 Unicode" panose="020B0709000202000203" pitchFamily="49" charset="0"/>
              </a:rPr>
              <a:t>Ess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da-DK" sz="2400" dirty="0">
                <a:latin typeface="APL385 Unicode" panose="020B0709000202000203" pitchFamily="49" charset="0"/>
              </a:rPr>
              <a:t>Tee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da-DK" sz="2400" dirty="0">
                <a:latin typeface="APL385 Unicode" panose="020B0709000202000203" pitchFamily="49" charset="0"/>
              </a:rPr>
              <a:t>You Vie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5029200" algn="l"/>
              </a:tabLst>
            </a:pPr>
            <a:r>
              <a:rPr lang="da-DK" sz="2400" dirty="0">
                <a:latin typeface="APL385 Unicode" panose="020B0709000202000203" pitchFamily="49" charset="0"/>
              </a:rPr>
              <a:t>Pea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da-DK" sz="2400" dirty="0">
                <a:latin typeface="APL385 Unicode" panose="020B0709000202000203" pitchFamily="49" charset="0"/>
              </a:rPr>
              <a:t>Que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da-DK" sz="2400" dirty="0">
                <a:latin typeface="APL385 Unicode" panose="020B0709000202000203" pitchFamily="49" charset="0"/>
              </a:rPr>
              <a:t>Are Ess Tee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da-DK" sz="2400" dirty="0">
                <a:latin typeface="APL385 Unicode" panose="020B0709000202000203" pitchFamily="49" charset="0"/>
              </a:rPr>
              <a:t>You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da-DK" sz="2400" dirty="0">
                <a:latin typeface="APL385 Unicode" panose="020B0709000202000203" pitchFamily="49" charset="0"/>
              </a:rPr>
              <a:t>Vie</a:t>
            </a:r>
          </a:p>
        </p:txBody>
      </p:sp>
    </p:spTree>
    <p:extLst>
      <p:ext uri="{BB962C8B-B14F-4D97-AF65-F5344CB8AC3E}">
        <p14:creationId xmlns:p14="http://schemas.microsoft.com/office/powerpoint/2010/main" val="212827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B18F59-5108-4979-ACEA-A7F3B963C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Enough, give it to me already!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86561F-6039-4DE6-BF10-35D31A25D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GB" sz="3600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sz="3600" dirty="0">
                <a:latin typeface="APL385 Unicode" panose="020B0709000202000203" pitchFamily="49" charset="0"/>
              </a:rPr>
              <a:t>Atop </a:t>
            </a:r>
            <a:r>
              <a:rPr lang="en-GB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← {</a:t>
            </a:r>
            <a:r>
              <a:rPr lang="en-GB" sz="3600" dirty="0">
                <a:latin typeface="APL385 Unicode" panose="020B0709000202000203" pitchFamily="49" charset="0"/>
              </a:rPr>
              <a:t>⍺</a:t>
            </a:r>
            <a:r>
              <a:rPr lang="en-GB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←⊢ ⋄ </a:t>
            </a:r>
            <a:r>
              <a:rPr lang="en-GB" sz="3600" dirty="0">
                <a:latin typeface="APL385 Unicode" panose="020B0709000202000203" pitchFamily="49" charset="0"/>
              </a:rPr>
              <a:t>⍺⍺ ⍺ ⍵⍵ ⍵</a:t>
            </a:r>
            <a:r>
              <a:rPr lang="en-GB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D84D5C-E39E-4D7A-B185-8865A11B77D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4211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Unique Mask</a:t>
            </a:r>
            <a:br>
              <a:rPr lang="en-US" sz="3600" b="1" dirty="0">
                <a:latin typeface="Titillium Web" panose="00000500000000000000" pitchFamily="2" charset="0"/>
              </a:rPr>
            </a:br>
            <a:r>
              <a:rPr lang="en-US" sz="3600" baseline="30000" dirty="0"/>
              <a:t>(a.k.a. nub-sieve)</a:t>
            </a:r>
            <a:endParaRPr lang="en-US" sz="3600" dirty="0"/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US" sz="3600" b="1" dirty="0">
                <a:latin typeface="APL385 Unicode" panose="020B0709000202000203" pitchFamily="49" charset="0"/>
              </a:rPr>
              <a:t>Y</a:t>
            </a:r>
            <a:endParaRPr lang="da-DK" sz="3600" b="1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104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689B6-59B7-4D9E-BDAD-392428365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816555"/>
            <a:ext cx="8363272" cy="377806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∪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'Mississippi'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 err="1">
                <a:latin typeface="APL385 Unicode" panose="020B0709000202000203" pitchFamily="49" charset="0"/>
              </a:rPr>
              <a:t>Misp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      </a:t>
            </a:r>
            <a:r>
              <a:rPr lang="en-US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'Mississippi'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1 1 1 0 0 0 0 0 1 0 0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      </a:t>
            </a: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'Mississippi'</a:t>
            </a:r>
            <a:r>
              <a:rPr lang="en-US" sz="2400" dirty="0">
                <a:latin typeface="APL385 Unicode" panose="020B0709000202000203" pitchFamily="49" charset="0"/>
              </a:rPr>
              <a:t>  </a:t>
            </a:r>
            <a:r>
              <a:rPr lang="en-US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↑⍤,⍥⊂  ≠</a:t>
            </a: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'Mississippi'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M 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 s </a:t>
            </a:r>
            <a:r>
              <a:rPr lang="en-US" sz="2400" dirty="0" err="1">
                <a:latin typeface="APL385 Unicode" panose="020B0709000202000203" pitchFamily="49" charset="0"/>
              </a:rPr>
              <a:t>s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 s </a:t>
            </a:r>
            <a:r>
              <a:rPr lang="en-US" sz="2400" dirty="0" err="1">
                <a:latin typeface="APL385 Unicode" panose="020B0709000202000203" pitchFamily="49" charset="0"/>
              </a:rPr>
              <a:t>s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 p </a:t>
            </a:r>
            <a:r>
              <a:rPr lang="en-US" sz="2400" dirty="0" err="1">
                <a:latin typeface="APL385 Unicode" panose="020B0709000202000203" pitchFamily="49" charset="0"/>
              </a:rPr>
              <a:t>p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endParaRPr lang="en-US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1 1 1 0 0 0 0 0 1 0 0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(≠ </a:t>
            </a:r>
            <a:r>
              <a:rPr lang="en-GB" sz="24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⊢⍤⌿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⊢)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'Mississippi'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 err="1">
                <a:latin typeface="APL385 Unicode" panose="020B0709000202000203" pitchFamily="49" charset="0"/>
              </a:rPr>
              <a:t>Misp</a:t>
            </a: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606F09-EA39-41E0-88B8-C6611BF4B44A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2608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726EE-8102-4763-8AAB-5EE4C0FA1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Why, though?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A7937-4E32-45A1-B028-B8995E133C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tabLst>
                <a:tab pos="2743200" algn="ctr"/>
                <a:tab pos="4114800" algn="ctr"/>
                <a:tab pos="54864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GB" dirty="0">
                <a:latin typeface="APL385 Unicode" panose="020B0709000202000203" pitchFamily="49" charset="0"/>
              </a:rPr>
              <a:t>Y	</a:t>
            </a:r>
            <a:r>
              <a:rPr lang="en-GB" dirty="0"/>
              <a:t>is to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∪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  <a:tabLst>
                <a:tab pos="2743200" algn="ctr"/>
                <a:tab pos="4114800" algn="ctr"/>
                <a:tab pos="5486400" algn="ctr"/>
              </a:tabLst>
            </a:pPr>
            <a:r>
              <a:rPr lang="en-GB" dirty="0"/>
              <a:t>as</a:t>
            </a:r>
          </a:p>
          <a:p>
            <a:pPr marL="0" indent="0">
              <a:buNone/>
              <a:tabLst>
                <a:tab pos="2743200" algn="ctr"/>
                <a:tab pos="4114800" algn="ctr"/>
                <a:tab pos="54864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⍋</a:t>
            </a:r>
            <a:r>
              <a:rPr lang="en-GB" dirty="0">
                <a:latin typeface="APL385 Unicode" panose="020B0709000202000203" pitchFamily="49" charset="0"/>
              </a:rPr>
              <a:t>Y	</a:t>
            </a:r>
            <a:r>
              <a:rPr lang="en-GB" dirty="0"/>
              <a:t>is to</a:t>
            </a:r>
            <a:r>
              <a:rPr lang="en-GB" dirty="0">
                <a:latin typeface="APL385 Unicode" panose="020B0709000202000203" pitchFamily="49" charset="0"/>
              </a:rPr>
              <a:t>	Sort 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B8E383-6CFB-4F30-87D1-6788BA5A707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4067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2C2FF-10CD-4DB2-9FD3-36FE1105D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⍋</a:t>
            </a:r>
            <a:r>
              <a:rPr lang="en-GB" dirty="0">
                <a:latin typeface="APL385 Unicode" panose="020B0709000202000203" pitchFamily="49" charset="0"/>
              </a:rPr>
              <a:t>Y </a:t>
            </a:r>
            <a:r>
              <a:rPr lang="en-GB" dirty="0"/>
              <a:t>vs</a:t>
            </a:r>
            <a:r>
              <a:rPr lang="en-GB" dirty="0">
                <a:latin typeface="APL385 Unicode" panose="020B0709000202000203" pitchFamily="49" charset="0"/>
              </a:rPr>
              <a:t> Sort 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D925A1-F490-4BB4-A321-0570F0B16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Sort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3 1 4 1 5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1 1 3 4 5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⍋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3 1 4 1 5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2 4 1 3 5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'Moses'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[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2 4 1 3 5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oeMss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9F208F-8544-4186-AAB6-E4AE943013A2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8795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2C2FF-10CD-4DB2-9FD3-36FE1105D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GB" dirty="0">
                <a:latin typeface="APL385 Unicode" panose="020B0709000202000203" pitchFamily="49" charset="0"/>
              </a:rPr>
              <a:t>Y </a:t>
            </a:r>
            <a:r>
              <a:rPr lang="en-GB" dirty="0"/>
              <a:t>vs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∪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D925A1-F490-4BB4-A321-0570F0B16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∪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3 1 4 1 5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3 1 4 5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≠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3 1 4 1 5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1 1 1 0 1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1 1 1 0 1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/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'Moses'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Moss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9F208F-8544-4186-AAB6-E4AE943013A2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8899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1AD29-139A-4036-89BE-4143183D8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Non-unique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7E481-D821-4A84-85BE-CA6D8DAE8C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'Mississippi'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1 1 1 0 0 0 0 0 1 0 0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~≠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'Mississippi'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0 0 0 1 1 1 1 1 0 1 1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(~⍤≠ </a:t>
            </a:r>
            <a:r>
              <a:rPr lang="en-US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⊢⍤⌿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 ⊢)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'Mississippi'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 err="1">
                <a:latin typeface="APL385 Unicode" panose="020B0709000202000203" pitchFamily="49" charset="0"/>
              </a:rPr>
              <a:t>sissipi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E7292D-8079-4C37-A128-6ECC9409ABBE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4E9FF-8899-415C-A067-7859ED3CDF24}"/>
              </a:ext>
            </a:extLst>
          </p:cNvPr>
          <p:cNvSpPr txBox="1"/>
          <p:nvPr/>
        </p:nvSpPr>
        <p:spPr>
          <a:xfrm>
            <a:off x="5427095" y="556442"/>
            <a:ext cx="33933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FF0000"/>
                </a:solidFill>
                <a:latin typeface="APL385 Unicode" panose="020B0709000202000203" pitchFamily="49" charset="0"/>
              </a:rPr>
              <a:t>      ∪ 'Mississippi'</a:t>
            </a:r>
          </a:p>
          <a:p>
            <a:r>
              <a:rPr lang="en-GB" sz="2000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Misp</a:t>
            </a:r>
            <a:endParaRPr lang="en-GB" sz="2000" dirty="0">
              <a:solidFill>
                <a:srgbClr val="FF0000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854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Case Convert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da-DK" sz="3600" baseline="30000" dirty="0"/>
              <a:t>makes</a:t>
            </a:r>
            <a:r>
              <a:rPr lang="da-DK" sz="3600" baseline="30000" dirty="0">
                <a:latin typeface="APL385 Unicode" panose="020B0709000202000203" pitchFamily="49" charset="0"/>
              </a:rPr>
              <a:t> </a:t>
            </a:r>
            <a:r>
              <a:rPr lang="da-DK" sz="3600" baseline="30000" dirty="0">
                <a:solidFill>
                  <a:srgbClr val="494949"/>
                </a:solidFill>
                <a:latin typeface="APL385 Unicode" panose="020B0709000202000203" pitchFamily="49" charset="0"/>
              </a:rPr>
              <a:t>819</a:t>
            </a:r>
            <a:r>
              <a:rPr lang="da-DK" sz="3600" baseline="30000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da-DK" sz="3600" baseline="30000" dirty="0">
                <a:latin typeface="APL385 Unicode" panose="020B0709000202000203" pitchFamily="49" charset="0"/>
              </a:rPr>
              <a:t> </a:t>
            </a:r>
            <a:r>
              <a:rPr lang="da-DK" sz="3600" baseline="30000" dirty="0"/>
              <a:t>obsolete</a:t>
            </a:r>
            <a:r>
              <a:rPr lang="da-DK" sz="3600" dirty="0"/>
              <a:t> 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3879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B18F59-5108-4979-ACEA-A7F3B963C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Enough, give it to me already!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86561F-6039-4DE6-BF10-35D31A25D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GB" sz="3600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sz="3600" dirty="0" err="1">
                <a:latin typeface="APL385 Unicode" panose="020B0709000202000203" pitchFamily="49" charset="0"/>
              </a:rPr>
              <a:t>Umask</a:t>
            </a:r>
            <a:r>
              <a:rPr lang="en-GB" sz="3600" dirty="0">
                <a:latin typeface="APL385 Unicode" panose="020B0709000202000203" pitchFamily="49" charset="0"/>
              </a:rPr>
              <a:t> </a:t>
            </a:r>
            <a:r>
              <a:rPr lang="en-GB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← ⍳⍨ = ⍳∘≢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D84D5C-E39E-4D7A-B185-8865A11B77D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6793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/>
              <a:t>New	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Improved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112493"/>
            <a:ext cx="4038600" cy="3394472"/>
          </a:xfrm>
        </p:spPr>
        <p:txBody>
          <a:bodyPr>
            <a:normAutofit fontScale="925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US" dirty="0"/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  <a:r>
              <a:rPr lang="en-US" dirty="0"/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A⍨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⎕DT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1200⌶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Format date-time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⎕JSON⍠'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JSON⍠'Dialect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⎕R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/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S⍠'Regex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⎕NPUT⍠'NEOL'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⍸Y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X⊂Y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↑[k]Y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8DCAE6E-353A-498F-8877-BF40064223D3}"/>
              </a:ext>
            </a:extLst>
          </p:cNvPr>
          <p:cNvSpPr txBox="1">
            <a:spLocks/>
          </p:cNvSpPr>
          <p:nvPr/>
        </p:nvSpPr>
        <p:spPr>
          <a:xfrm>
            <a:off x="341531" y="681540"/>
            <a:ext cx="8379244" cy="3847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Questions?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5509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/>
              <a:t>New	Improved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112493"/>
            <a:ext cx="4038600" cy="3394472"/>
          </a:xfrm>
        </p:spPr>
        <p:txBody>
          <a:bodyPr>
            <a:normAutofit fontScale="925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US" dirty="0"/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  <a:r>
              <a:rPr lang="en-US" dirty="0"/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  <a:r>
              <a:rPr lang="en-US" dirty="0"/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US" dirty="0"/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US" dirty="0"/>
              <a:t>	Format date-time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JSON⍠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'Dialect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US" dirty="0"/>
              <a:t>/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S⍠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'Regex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⎕NPUT⍠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'NEOL'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X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↑[</a:t>
            </a:r>
            <a:r>
              <a:rPr lang="en-US" dirty="0">
                <a:latin typeface="APL385 Unicode" panose="020B0709000202000203" pitchFamily="49" charset="0"/>
              </a:rPr>
              <a:t>k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2241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B5E15-4307-430D-B86E-6325A4744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0" y="456514"/>
            <a:ext cx="9144000" cy="76508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APL and Microsoft Excel 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7AF159-E52D-4ACA-B2AC-CBEDDB2905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131590"/>
            <a:ext cx="9144000" cy="49505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Richard Park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93B4D1DE-F645-4898-9A31-44EFD9BC7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010" y="1620329"/>
            <a:ext cx="3505980" cy="2976646"/>
          </a:xfrm>
          <a:prstGeom prst="rect">
            <a:avLst/>
          </a:prstGeom>
        </p:spPr>
      </p:pic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ED9E9E9E-74A4-41B2-B0D5-2AC03301E3F5}"/>
              </a:ext>
            </a:extLst>
          </p:cNvPr>
          <p:cNvSpPr/>
          <p:nvPr/>
        </p:nvSpPr>
        <p:spPr>
          <a:xfrm>
            <a:off x="296525" y="2510287"/>
            <a:ext cx="3378328" cy="1411613"/>
          </a:xfrm>
          <a:prstGeom prst="wedgeEllipseCallout">
            <a:avLst>
              <a:gd name="adj1" fmla="val 47661"/>
              <a:gd name="adj2" fmla="val -49569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May 27, 2020</a:t>
            </a:r>
          </a:p>
        </p:txBody>
      </p:sp>
    </p:spTree>
    <p:extLst>
      <p:ext uri="{BB962C8B-B14F-4D97-AF65-F5344CB8AC3E}">
        <p14:creationId xmlns:p14="http://schemas.microsoft.com/office/powerpoint/2010/main" val="671481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Wait, what?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Uppercase: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819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⌶)</a:t>
            </a:r>
            <a:r>
              <a:rPr lang="en-GB" dirty="0">
                <a:latin typeface="APL385 Unicode" panose="020B0709000202000203" pitchFamily="49" charset="0"/>
              </a:rPr>
              <a:t>Y	⇨	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GB" dirty="0">
                <a:latin typeface="APL385 Unicode" panose="020B0709000202000203" pitchFamily="49" charset="0"/>
              </a:rPr>
              <a:t> Y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Lowercase: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819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>
                <a:latin typeface="APL385 Unicode" panose="020B0709000202000203" pitchFamily="49" charset="0"/>
              </a:rPr>
              <a:t>Y	⇨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GB" dirty="0">
                <a:latin typeface="APL385 Unicode" panose="020B0709000202000203" pitchFamily="49" charset="0"/>
              </a:rPr>
              <a:t> Y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Lowercase: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819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⌶)</a:t>
            </a:r>
            <a:r>
              <a:rPr lang="en-GB" dirty="0">
                <a:latin typeface="APL385 Unicode" panose="020B0709000202000203" pitchFamily="49" charset="0"/>
              </a:rPr>
              <a:t>Y	⇨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GB" dirty="0">
                <a:latin typeface="APL385 Unicode" panose="020B0709000202000203" pitchFamily="49" charset="0"/>
              </a:rPr>
              <a:t> Y</a:t>
            </a:r>
          </a:p>
          <a:p>
            <a:pPr marL="228600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it-IT" dirty="0">
                <a:latin typeface="APL385 Unicode" panose="020B0709000202000203" pitchFamily="49" charset="0"/>
              </a:rPr>
              <a:t>Big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  <a:r>
              <a:rPr lang="it-IT" dirty="0">
                <a:latin typeface="APL385 Unicode" panose="020B0709000202000203" pitchFamily="49" charset="0"/>
              </a:rPr>
              <a:t>⍺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it-IT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b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</a:b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    </a:t>
            </a:r>
            <a:r>
              <a:rPr lang="it-IT" dirty="0">
                <a:latin typeface="APL385 Unicode" panose="020B0709000202000203" pitchFamily="49" charset="0"/>
              </a:rPr>
              <a:t> ⍺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:</a:t>
            </a:r>
            <a:r>
              <a:rPr lang="it-IT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 ⎕C </a:t>
            </a:r>
            <a:r>
              <a:rPr lang="it-IT" dirty="0">
                <a:latin typeface="APL385 Unicode" panose="020B0709000202000203" pitchFamily="49" charset="0"/>
              </a:rPr>
              <a:t>⍵</a:t>
            </a:r>
            <a:br>
              <a:rPr lang="it-IT" dirty="0">
                <a:latin typeface="APL385 Unicode" panose="020B0709000202000203" pitchFamily="49" charset="0"/>
              </a:rPr>
            </a:b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     ⎕C </a:t>
            </a:r>
            <a:r>
              <a:rPr lang="it-IT" dirty="0">
                <a:latin typeface="APL385 Unicode" panose="020B0709000202000203" pitchFamily="49" charset="0"/>
              </a:rPr>
              <a:t>⍵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ED70EF-CC82-4636-8E8F-3437B914CA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38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3ED00-203A-49BA-80F2-1A9C86603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Pain without gain?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58783-A0F3-4333-853B-400B29A63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it-IT" dirty="0">
                <a:latin typeface="APL385 Unicode" panose="020B0709000202000203" pitchFamily="49" charset="0"/>
              </a:rPr>
              <a:t>      </a:t>
            </a:r>
            <a:r>
              <a:rPr lang="it-IT" dirty="0">
                <a:solidFill>
                  <a:srgbClr val="494949"/>
                </a:solidFill>
                <a:latin typeface="APL385 Unicode" panose="020B0709000202000203" pitchFamily="49" charset="0"/>
              </a:rPr>
              <a:t>819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it-IT" dirty="0">
                <a:solidFill>
                  <a:srgbClr val="494949"/>
                </a:solidFill>
                <a:latin typeface="APL385 Unicode" panose="020B0709000202000203" pitchFamily="49" charset="0"/>
              </a:rPr>
              <a:t>'Hi'</a:t>
            </a:r>
            <a:r>
              <a:rPr lang="it-IT" dirty="0">
                <a:latin typeface="APL385 Unicode" panose="020B0709000202000203" pitchFamily="49" charset="0"/>
              </a:rPr>
              <a:t>#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it-IT" dirty="0">
                <a:solidFill>
                  <a:srgbClr val="494949"/>
                </a:solidFill>
                <a:latin typeface="APL385 Unicode" panose="020B0709000202000203" pitchFamily="49" charset="0"/>
              </a:rPr>
              <a:t>3J14 'PI'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it-IT" dirty="0">
                <a:latin typeface="APL385 Unicode" panose="020B0709000202000203" pitchFamily="49" charset="0"/>
              </a:rPr>
              <a:t>DOMAIN ERROR: Invalid right argument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it-IT" dirty="0">
                <a:latin typeface="APL385 Unicode" panose="020B0709000202000203" pitchFamily="49" charset="0"/>
              </a:rPr>
              <a:t>      819⌶'Hi'#(3J14 'PI')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it-IT" dirty="0">
                <a:latin typeface="APL385 Unicode" panose="020B0709000202000203" pitchFamily="49" charset="0"/>
              </a:rPr>
              <a:t>         ∧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it-IT" dirty="0">
                <a:latin typeface="APL385 Unicode" panose="020B0709000202000203" pitchFamily="49" charset="0"/>
              </a:rPr>
              <a:t>      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it-IT" dirty="0">
                <a:solidFill>
                  <a:srgbClr val="494949"/>
                </a:solidFill>
                <a:latin typeface="APL385 Unicode" panose="020B0709000202000203" pitchFamily="49" charset="0"/>
              </a:rPr>
              <a:t>'Hi'</a:t>
            </a:r>
            <a:r>
              <a:rPr lang="it-IT" dirty="0">
                <a:latin typeface="APL385 Unicode" panose="020B0709000202000203" pitchFamily="49" charset="0"/>
              </a:rPr>
              <a:t>#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it-IT" dirty="0">
                <a:solidFill>
                  <a:srgbClr val="494949"/>
                </a:solidFill>
                <a:latin typeface="APL385 Unicode" panose="020B0709000202000203" pitchFamily="49" charset="0"/>
              </a:rPr>
              <a:t>3J14 'PI'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endParaRPr lang="it-IT" dirty="0"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it-IT" dirty="0">
                <a:latin typeface="APL385 Unicode" panose="020B0709000202000203" pitchFamily="49" charset="0"/>
              </a:rPr>
              <a:t> hi  #  3J14  pi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65EEA2-8BE5-41B9-BA5E-1EDCDCA77C0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59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3ED00-203A-49BA-80F2-1A9C86603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Pain without gain?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58783-A0F3-4333-853B-400B29A63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it-IT" dirty="0">
                <a:latin typeface="APL385 Unicode" panose="020B0709000202000203" pitchFamily="49" charset="0"/>
              </a:rPr>
              <a:t>      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+ </a:t>
            </a:r>
            <a:r>
              <a:rPr lang="it-IT" dirty="0">
                <a:solidFill>
                  <a:srgbClr val="494949"/>
                </a:solidFill>
                <a:latin typeface="APL385 Unicode" panose="020B0709000202000203" pitchFamily="49" charset="0"/>
              </a:rPr>
              <a:t>'Hi'</a:t>
            </a:r>
            <a:r>
              <a:rPr lang="it-IT" dirty="0">
                <a:latin typeface="APL385 Unicode" panose="020B0709000202000203" pitchFamily="49" charset="0"/>
              </a:rPr>
              <a:t>#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it-IT" dirty="0">
                <a:solidFill>
                  <a:srgbClr val="494949"/>
                </a:solidFill>
                <a:latin typeface="APL385 Unicode" panose="020B0709000202000203" pitchFamily="49" charset="0"/>
              </a:rPr>
              <a:t>3J14 'PI'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it-IT" dirty="0">
                <a:latin typeface="APL385 Unicode" panose="020B0709000202000203" pitchFamily="49" charset="0"/>
              </a:rPr>
              <a:t> Hi  #  3J¯14  PI  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it-IT" dirty="0"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it-IT" dirty="0"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it-IT" dirty="0">
                <a:latin typeface="APL385 Unicode" panose="020B0709000202000203" pitchFamily="49" charset="0"/>
              </a:rPr>
              <a:t>      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it-IT" dirty="0">
                <a:solidFill>
                  <a:srgbClr val="494949"/>
                </a:solidFill>
                <a:latin typeface="APL385 Unicode" panose="020B0709000202000203" pitchFamily="49" charset="0"/>
              </a:rPr>
              <a:t>'Hi'</a:t>
            </a:r>
            <a:r>
              <a:rPr lang="it-IT" dirty="0">
                <a:latin typeface="APL385 Unicode" panose="020B0709000202000203" pitchFamily="49" charset="0"/>
              </a:rPr>
              <a:t>#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it-IT" dirty="0">
                <a:solidFill>
                  <a:srgbClr val="494949"/>
                </a:solidFill>
                <a:latin typeface="APL385 Unicode" panose="020B0709000202000203" pitchFamily="49" charset="0"/>
              </a:rPr>
              <a:t>3J14 'PI'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endParaRPr lang="it-IT" dirty="0"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it-IT" dirty="0">
                <a:latin typeface="APL385 Unicode" panose="020B0709000202000203" pitchFamily="49" charset="0"/>
              </a:rPr>
              <a:t> hello  #  3J14  pi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65EEA2-8BE5-41B9-BA5E-1EDCDCA77C0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046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BB5405D-69DE-4656-B99D-F75056862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636535"/>
            <a:ext cx="8363272" cy="594066"/>
          </a:xfrm>
        </p:spPr>
        <p:txBody>
          <a:bodyPr/>
          <a:lstStyle/>
          <a:p>
            <a:pPr algn="ctr"/>
            <a:r>
              <a:rPr lang="en-GB" dirty="0"/>
              <a:t>Case Convert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FB3CCA-3B5D-4C19-B234-632B4FC85EA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Monadic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GB" dirty="0"/>
              <a:t>: Case </a:t>
            </a:r>
            <a:r>
              <a:rPr lang="en-GB" b="1" dirty="0">
                <a:latin typeface="Titillium Web" panose="00000500000000000000" pitchFamily="2" charset="0"/>
              </a:rPr>
              <a:t>Fold</a:t>
            </a:r>
          </a:p>
          <a:p>
            <a:pPr marL="0" indent="0" algn="ctr">
              <a:buNone/>
            </a:pPr>
            <a:r>
              <a:rPr lang="en-GB" dirty="0"/>
              <a:t>normalisation</a:t>
            </a:r>
            <a:br>
              <a:rPr lang="en-GB" dirty="0"/>
            </a:br>
            <a:r>
              <a:rPr lang="en-GB" dirty="0"/>
              <a:t>for machine comparison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282A944-20D5-455F-B442-29292E94DCC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Dyadic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GB" dirty="0"/>
              <a:t>: Case </a:t>
            </a:r>
            <a:r>
              <a:rPr lang="en-GB" b="1" dirty="0">
                <a:latin typeface="Titillium Web" panose="00000500000000000000" pitchFamily="2" charset="0"/>
              </a:rPr>
              <a:t>Map</a:t>
            </a:r>
          </a:p>
          <a:p>
            <a:pPr marL="0" indent="0" algn="ctr">
              <a:buNone/>
            </a:pPr>
            <a:r>
              <a:rPr lang="en-GB" dirty="0"/>
              <a:t>display form</a:t>
            </a:r>
            <a:br>
              <a:rPr lang="en-GB" dirty="0"/>
            </a:br>
            <a:r>
              <a:rPr lang="en-GB" dirty="0"/>
              <a:t>for human readers</a:t>
            </a:r>
          </a:p>
          <a:p>
            <a:pPr marL="0" indent="0" algn="ctr">
              <a:buNone/>
            </a:pP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333A704-BFA4-4D01-AC47-74829F98629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924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8124C-FC9D-44E6-8C99-30B8B0FB6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Folding: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GB" dirty="0">
                <a:latin typeface="APL385 Unicode" panose="020B0709000202000203" pitchFamily="49" charset="0"/>
              </a:rPr>
              <a:t> 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56698-3A03-46CE-8C8C-7D26A7B1C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F06090-D456-45AD-BB52-91E42EE18F8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rig UPPER">
            <a:extLst>
              <a:ext uri="{FF2B5EF4-FFF2-40B4-BE49-F238E27FC236}">
                <a16:creationId xmlns:a16="http://schemas.microsoft.com/office/drawing/2014/main" id="{C34282EF-4E9D-4AF7-A6E0-7E53806C2A2A}"/>
              </a:ext>
            </a:extLst>
          </p:cNvPr>
          <p:cNvSpPr/>
          <p:nvPr/>
        </p:nvSpPr>
        <p:spPr>
          <a:xfrm>
            <a:off x="181464" y="1671651"/>
            <a:ext cx="5560666" cy="1371600"/>
          </a:xfrm>
          <a:prstGeom prst="rect">
            <a:avLst/>
          </a:prstGeom>
          <a:blipFill dpi="0" rotWithShape="1">
            <a:blip r:embed="rId2"/>
            <a:srcRect/>
            <a:tile tx="0" ty="-3810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GB" dirty="0">
                <a:solidFill>
                  <a:srgbClr val="494949"/>
                </a:solidFill>
                <a:effectLst>
                  <a:glow rad="12700">
                    <a:schemeClr val="bg2">
                      <a:lumMod val="50000"/>
                      <a:alpha val="50000"/>
                    </a:schemeClr>
                  </a:glow>
                </a:effectLst>
                <a:latin typeface="Letter Gothic Std" panose="020B0409020202030304" pitchFamily="49" charset="0"/>
                <a:cs typeface="Courier New" panose="02070309020205020404" pitchFamily="49" charset="0"/>
              </a:rPr>
              <a:t>907</a:t>
            </a:r>
          </a:p>
          <a:p>
            <a:pPr algn="ctr">
              <a:lnSpc>
                <a:spcPct val="200000"/>
              </a:lnSpc>
            </a:pPr>
            <a:r>
              <a:rPr lang="en-GB" sz="2400" dirty="0">
                <a:solidFill>
                  <a:srgbClr val="494949"/>
                </a:solidFill>
                <a:effectLst>
                  <a:glow rad="12700">
                    <a:schemeClr val="bg2">
                      <a:lumMod val="50000"/>
                      <a:alpha val="50000"/>
                    </a:schemeClr>
                  </a:glow>
                </a:effectLst>
                <a:latin typeface="Letter Gothic Std" panose="020B0409020202030304" pitchFamily="49" charset="0"/>
                <a:cs typeface="Courier New" panose="02070309020205020404" pitchFamily="49" charset="0"/>
              </a:rPr>
              <a:t>ABCDEFGHIJKLMNOPQRSTUVWXYZ</a:t>
            </a:r>
          </a:p>
        </p:txBody>
      </p:sp>
      <p:sp>
        <p:nvSpPr>
          <p:cNvPr id="6" name="lower">
            <a:extLst>
              <a:ext uri="{FF2B5EF4-FFF2-40B4-BE49-F238E27FC236}">
                <a16:creationId xmlns:a16="http://schemas.microsoft.com/office/drawing/2014/main" id="{DE2AF5E3-3EA7-4701-92F6-8A281DAED360}"/>
              </a:ext>
            </a:extLst>
          </p:cNvPr>
          <p:cNvSpPr/>
          <p:nvPr/>
        </p:nvSpPr>
        <p:spPr>
          <a:xfrm>
            <a:off x="181464" y="3045355"/>
            <a:ext cx="5560666" cy="1371600"/>
          </a:xfrm>
          <a:prstGeom prst="foldedCorner">
            <a:avLst/>
          </a:prstGeom>
          <a:blipFill dpi="0" rotWithShape="1">
            <a:blip r:embed="rId2"/>
            <a:srcRect/>
            <a:tile tx="0" ty="-140970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50000"/>
              </a:lnSpc>
            </a:pPr>
            <a:r>
              <a:rPr lang="en-GB" sz="2400" dirty="0" err="1">
                <a:solidFill>
                  <a:srgbClr val="494949"/>
                </a:solidFill>
                <a:effectLst>
                  <a:glow rad="12700">
                    <a:schemeClr val="bg2">
                      <a:lumMod val="50000"/>
                      <a:alpha val="50000"/>
                    </a:schemeClr>
                  </a:glow>
                </a:effectLst>
                <a:latin typeface="Letter Gothic Std" panose="020B0409020202030304" pitchFamily="49" charset="0"/>
                <a:cs typeface="Courier New" panose="02070309020205020404" pitchFamily="49" charset="0"/>
              </a:rPr>
              <a:t>abcdefghijklmnopqrstuvwxyz</a:t>
            </a:r>
            <a:endParaRPr lang="en-GB" sz="2400" dirty="0">
              <a:solidFill>
                <a:srgbClr val="494949"/>
              </a:solidFill>
              <a:effectLst>
                <a:glow rad="12700">
                  <a:schemeClr val="bg2">
                    <a:lumMod val="50000"/>
                    <a:alpha val="50000"/>
                  </a:schemeClr>
                </a:glow>
              </a:effectLst>
              <a:latin typeface="Letter Gothic Std" panose="020B04090202020303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Folded UPPER">
            <a:extLst>
              <a:ext uri="{FF2B5EF4-FFF2-40B4-BE49-F238E27FC236}">
                <a16:creationId xmlns:a16="http://schemas.microsoft.com/office/drawing/2014/main" id="{A5EE3E7D-9FBD-451C-AF36-B8A67CF72370}"/>
              </a:ext>
            </a:extLst>
          </p:cNvPr>
          <p:cNvSpPr/>
          <p:nvPr/>
        </p:nvSpPr>
        <p:spPr>
          <a:xfrm>
            <a:off x="181464" y="3045355"/>
            <a:ext cx="5560666" cy="1371600"/>
          </a:xfrm>
          <a:prstGeom prst="rect">
            <a:avLst/>
          </a:prstGeom>
          <a:blipFill dpi="0" rotWithShape="1">
            <a:blip r:embed="rId2">
              <a:alphaModFix amt="75000"/>
            </a:blip>
            <a:srcRect/>
            <a:tile tx="0" ty="-38100" sx="100000" sy="100000" flip="none" algn="tl"/>
          </a:blipFill>
          <a:ln>
            <a:noFill/>
          </a:ln>
          <a:effectLst/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/>
            <a:r>
              <a:rPr lang="en-GB" dirty="0">
                <a:solidFill>
                  <a:srgbClr val="494949"/>
                </a:solidFill>
                <a:effectLst>
                  <a:glow rad="12700">
                    <a:schemeClr val="bg2">
                      <a:lumMod val="50000"/>
                      <a:alpha val="50000"/>
                    </a:schemeClr>
                  </a:glow>
                </a:effectLst>
                <a:latin typeface="Letter Gothic Std" panose="020B0409020202030304" pitchFamily="49" charset="0"/>
                <a:cs typeface="Courier New" panose="02070309020205020404" pitchFamily="49" charset="0"/>
              </a:rPr>
              <a:t>907</a:t>
            </a:r>
          </a:p>
          <a:p>
            <a:pPr lvl="0" algn="ctr">
              <a:lnSpc>
                <a:spcPct val="200000"/>
              </a:lnSpc>
            </a:pPr>
            <a:r>
              <a:rPr lang="en-GB" sz="2400" dirty="0">
                <a:solidFill>
                  <a:srgbClr val="494949"/>
                </a:solidFill>
                <a:effectLst>
                  <a:glow rad="12700">
                    <a:schemeClr val="bg2">
                      <a:lumMod val="50000"/>
                      <a:alpha val="50000"/>
                    </a:schemeClr>
                  </a:glow>
                </a:effectLst>
                <a:latin typeface="Letter Gothic Std" panose="020B0409020202030304" pitchFamily="49" charset="0"/>
                <a:cs typeface="Courier New" panose="02070309020205020404" pitchFamily="49" charset="0"/>
              </a:rPr>
              <a:t>ABCDEFGHIJKLMNOPQRSTUVWXYZ</a:t>
            </a:r>
          </a:p>
        </p:txBody>
      </p:sp>
    </p:spTree>
    <p:extLst>
      <p:ext uri="{BB962C8B-B14F-4D97-AF65-F5344CB8AC3E}">
        <p14:creationId xmlns:p14="http://schemas.microsoft.com/office/powerpoint/2010/main" val="375894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13171</TotalTime>
  <Words>2071</Words>
  <Application>Microsoft Office PowerPoint</Application>
  <PresentationFormat>On-screen Show (16:9)</PresentationFormat>
  <Paragraphs>469</Paragraphs>
  <Slides>43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55" baseType="lpstr">
      <vt:lpstr>Titillium Web</vt:lpstr>
      <vt:lpstr>Calibri</vt:lpstr>
      <vt:lpstr>Arial</vt:lpstr>
      <vt:lpstr>Wingdings</vt:lpstr>
      <vt:lpstr>Courier New</vt:lpstr>
      <vt:lpstr>MV Boli</vt:lpstr>
      <vt:lpstr>Letter Gothic Std</vt:lpstr>
      <vt:lpstr>Titillium Web SemiBold</vt:lpstr>
      <vt:lpstr>Calibri Light</vt:lpstr>
      <vt:lpstr>APL385 Unicode</vt:lpstr>
      <vt:lpstr>Office Theme</vt:lpstr>
      <vt:lpstr>1_Office Theme</vt:lpstr>
      <vt:lpstr>Language Features of version 18.0 in Depth</vt:lpstr>
      <vt:lpstr>New Improved</vt:lpstr>
      <vt:lpstr>New Improved</vt:lpstr>
      <vt:lpstr>PowerPoint Presentation</vt:lpstr>
      <vt:lpstr>Wait, what?</vt:lpstr>
      <vt:lpstr>Pain without gain?</vt:lpstr>
      <vt:lpstr>Pain without gain?</vt:lpstr>
      <vt:lpstr>Case Convert</vt:lpstr>
      <vt:lpstr>Case Folding: ⎕C Y</vt:lpstr>
      <vt:lpstr>Case Mapping: X ⎕C Y</vt:lpstr>
      <vt:lpstr>Folding vs Mapping</vt:lpstr>
      <vt:lpstr>Folding vs Mapping</vt:lpstr>
      <vt:lpstr>Folding vs Mapping</vt:lpstr>
      <vt:lpstr>Folding vs Mapping</vt:lpstr>
      <vt:lpstr>Would you ever map?</vt:lpstr>
      <vt:lpstr>PowerPoint Presentation</vt:lpstr>
      <vt:lpstr>New Improved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Enough, give it to me already!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Enough, give it to me already!</vt:lpstr>
      <vt:lpstr>PowerPoint Presentation</vt:lpstr>
      <vt:lpstr>PowerPoint Presentation</vt:lpstr>
      <vt:lpstr>Why, though?</vt:lpstr>
      <vt:lpstr>⍋Y vs Sort Y</vt:lpstr>
      <vt:lpstr>≠Y vs ∪Y</vt:lpstr>
      <vt:lpstr>Non-unique</vt:lpstr>
      <vt:lpstr>Enough, give it to me already!</vt:lpstr>
      <vt:lpstr>New Improved</vt:lpstr>
      <vt:lpstr>New Improved</vt:lpstr>
      <vt:lpstr>APL and Microsoft Excel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Adam Brudzewsky</cp:lastModifiedBy>
  <cp:revision>245</cp:revision>
  <dcterms:created xsi:type="dcterms:W3CDTF">2016-07-29T08:25:06Z</dcterms:created>
  <dcterms:modified xsi:type="dcterms:W3CDTF">2020-05-14T16:12:37Z</dcterms:modified>
</cp:coreProperties>
</file>