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0" r:id="rId1"/>
  </p:sldMasterIdLst>
  <p:notesMasterIdLst>
    <p:notesMasterId r:id="rId39"/>
  </p:notesMasterIdLst>
  <p:sldIdLst>
    <p:sldId id="256" r:id="rId2"/>
    <p:sldId id="258" r:id="rId3"/>
    <p:sldId id="259" r:id="rId4"/>
    <p:sldId id="261" r:id="rId5"/>
    <p:sldId id="260" r:id="rId6"/>
    <p:sldId id="257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3" r:id="rId18"/>
    <p:sldId id="274" r:id="rId19"/>
    <p:sldId id="275" r:id="rId20"/>
    <p:sldId id="278" r:id="rId21"/>
    <p:sldId id="276" r:id="rId22"/>
    <p:sldId id="277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2" r:id="rId35"/>
    <p:sldId id="290" r:id="rId36"/>
    <p:sldId id="291" r:id="rId37"/>
    <p:sldId id="293" r:id="rId3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8824" autoAdjust="0"/>
    <p:restoredTop sz="94660"/>
  </p:normalViewPr>
  <p:slideViewPr>
    <p:cSldViewPr>
      <p:cViewPr varScale="1">
        <p:scale>
          <a:sx n="69" d="100"/>
          <a:sy n="69" d="100"/>
        </p:scale>
        <p:origin x="-118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1CB69223-2A7E-4679-8394-C16FA4EA79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0066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9pPr>
          </a:lstStyle>
          <a:p>
            <a:pPr eaLnBrk="1" hangingPunct="1"/>
            <a:fld id="{54F46E95-09C8-4B6A-84A1-65DE253C0A87}" type="slidenum">
              <a:rPr lang="en-US" sz="1200" smtClean="0">
                <a:latin typeface="Arial" charset="0"/>
              </a:rPr>
              <a:pPr eaLnBrk="1" hangingPunct="1"/>
              <a:t>1</a:t>
            </a:fld>
            <a:endParaRPr lang="en-US" sz="1200" smtClean="0">
              <a:latin typeface="Arial" charset="0"/>
            </a:endParaRPr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a-DK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9pPr>
          </a:lstStyle>
          <a:p>
            <a:pPr eaLnBrk="1" hangingPunct="1"/>
            <a:fld id="{54F46E95-09C8-4B6A-84A1-65DE253C0A87}" type="slidenum">
              <a:rPr lang="en-US" sz="1200" smtClean="0">
                <a:latin typeface="Arial" charset="0"/>
              </a:rPr>
              <a:pPr eaLnBrk="1" hangingPunct="1"/>
              <a:t>8</a:t>
            </a:fld>
            <a:endParaRPr lang="en-US" sz="1200" smtClean="0">
              <a:latin typeface="Arial" charset="0"/>
            </a:endParaRPr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a-DK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a-DK" altLang="da-DK" smtClean="0"/>
          </a:p>
        </p:txBody>
      </p:sp>
      <p:sp>
        <p:nvSpPr>
          <p:cNvPr id="3686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fld id="{B48925F2-5E56-40F6-AD78-0DB06BE149EC}" type="slidenum">
              <a:rPr lang="en-GB" altLang="da-DK" sz="1200" smtClean="0">
                <a:latin typeface="Times New Roman" pitchFamily="18" charset="0"/>
              </a:rPr>
              <a:pPr/>
              <a:t>14</a:t>
            </a:fld>
            <a:endParaRPr lang="en-GB" altLang="da-DK" sz="1200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a-DK" altLang="da-DK" smtClean="0"/>
          </a:p>
        </p:txBody>
      </p:sp>
      <p:sp>
        <p:nvSpPr>
          <p:cNvPr id="3686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fld id="{B48925F2-5E56-40F6-AD78-0DB06BE149EC}" type="slidenum">
              <a:rPr lang="en-GB" altLang="da-DK" sz="1200" smtClean="0">
                <a:latin typeface="Times New Roman" pitchFamily="18" charset="0"/>
              </a:rPr>
              <a:pPr/>
              <a:t>15</a:t>
            </a:fld>
            <a:endParaRPr lang="en-GB" altLang="da-DK" sz="1200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a-DK" altLang="da-DK" smtClean="0"/>
          </a:p>
        </p:txBody>
      </p:sp>
      <p:sp>
        <p:nvSpPr>
          <p:cNvPr id="3686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fld id="{B48925F2-5E56-40F6-AD78-0DB06BE149EC}" type="slidenum">
              <a:rPr lang="en-GB" altLang="da-DK" sz="1200" smtClean="0">
                <a:latin typeface="Times New Roman" pitchFamily="18" charset="0"/>
              </a:rPr>
              <a:pPr/>
              <a:t>16</a:t>
            </a:fld>
            <a:endParaRPr lang="en-GB" altLang="da-DK" sz="1200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789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a-DK" altLang="da-DK" smtClean="0"/>
          </a:p>
        </p:txBody>
      </p:sp>
      <p:sp>
        <p:nvSpPr>
          <p:cNvPr id="3789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fld id="{9E07FB1F-9434-4CFE-A870-9AD48433940B}" type="slidenum">
              <a:rPr lang="en-GB" altLang="da-DK" sz="1200" smtClean="0">
                <a:latin typeface="Times New Roman" pitchFamily="18" charset="0"/>
              </a:rPr>
              <a:pPr/>
              <a:t>17</a:t>
            </a:fld>
            <a:endParaRPr lang="en-GB" altLang="da-DK" sz="1200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a-DK" altLang="da-DK" smtClean="0"/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fld id="{0084BBFF-89D8-44BB-A471-ABB0F7AE6C79}" type="slidenum">
              <a:rPr lang="en-GB" altLang="da-DK" sz="1200" smtClean="0">
                <a:latin typeface="Times New Roman" pitchFamily="18" charset="0"/>
              </a:rPr>
              <a:pPr/>
              <a:t>20</a:t>
            </a:fld>
            <a:endParaRPr lang="en-GB" altLang="da-DK" sz="1200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a-DK" altLang="da-DK" smtClean="0"/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fld id="{0084BBFF-89D8-44BB-A471-ABB0F7AE6C79}" type="slidenum">
              <a:rPr lang="en-GB" altLang="da-DK" sz="1200" smtClean="0">
                <a:latin typeface="Times New Roman" pitchFamily="18" charset="0"/>
              </a:rPr>
              <a:pPr/>
              <a:t>21</a:t>
            </a:fld>
            <a:endParaRPr lang="en-GB" altLang="da-DK" sz="1200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a-DK" altLang="da-DK" smtClean="0"/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fld id="{0084BBFF-89D8-44BB-A471-ABB0F7AE6C79}" type="slidenum">
              <a:rPr lang="en-GB" altLang="da-DK" sz="1200" smtClean="0">
                <a:latin typeface="Times New Roman" pitchFamily="18" charset="0"/>
              </a:rPr>
              <a:pPr/>
              <a:t>22</a:t>
            </a:fld>
            <a:endParaRPr lang="en-GB" altLang="da-DK" sz="1200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060848"/>
            <a:ext cx="6400800" cy="35779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da-DK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2338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060848"/>
            <a:ext cx="6400800" cy="357795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da-DK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78748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5800" y="63246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9A9AFF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246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246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92122D-57B4-453C-AF45-A7A8C9303C17}" type="slidenum">
              <a:rPr lang="da-DK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338363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%18dyalogpower-768x1024.gif%20%20%20%20%20%20%20%20%20%20%20%20%20%20%20%20%20%20%20%20%20%20%20%20%20%20%20%20%20%20%20%20%20%20%20%20%20%20%2000020D4A%06extern%20%20%20%20%20%20%20%20%20%20%20%20%20%20%20%20%20%20%20%20%20%20%20%20%20BC21CDDC:" TargetMode="Externa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yalogpower-768x1024.gif                                       00020D4Aextern                         BC21CDDC:"/>
          <p:cNvPicPr>
            <a:picLocks noChangeAspect="1" noChangeArrowheads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-14288"/>
            <a:ext cx="9191626" cy="6886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5661248"/>
            <a:ext cx="584844" cy="102007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51" r:id="rId2"/>
    <p:sldLayoutId id="2147483663" r:id="rId3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•"/>
        <a:defRPr sz="3200">
          <a:solidFill>
            <a:srgbClr val="333333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–"/>
        <a:defRPr sz="2800">
          <a:solidFill>
            <a:srgbClr val="333333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•"/>
        <a:defRPr sz="2400">
          <a:solidFill>
            <a:srgbClr val="333333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–"/>
        <a:defRPr sz="2000">
          <a:solidFill>
            <a:srgbClr val="333333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6854" y="1397424"/>
            <a:ext cx="4824535" cy="42426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35496" y="2348880"/>
            <a:ext cx="6400800" cy="3649960"/>
          </a:xfrm>
        </p:spPr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800" dirty="0" smtClean="0"/>
              <a:t>Andy is our operations guy</a:t>
            </a:r>
            <a:br>
              <a:rPr lang="en-GB" sz="2800" dirty="0" smtClean="0"/>
            </a:br>
            <a:r>
              <a:rPr lang="en-GB" sz="2800" dirty="0" smtClean="0"/>
              <a:t>in addition to being our </a:t>
            </a:r>
            <a:br>
              <a:rPr lang="en-GB" sz="2800" dirty="0" smtClean="0"/>
            </a:br>
            <a:r>
              <a:rPr lang="en-GB" sz="2800" dirty="0" smtClean="0"/>
              <a:t>Unix guru.</a:t>
            </a:r>
            <a:endParaRPr lang="en-GB" sz="2400" dirty="0" smtClean="0"/>
          </a:p>
          <a:p>
            <a:pPr marL="914400" lvl="1" indent="-457200" algn="l">
              <a:buFontTx/>
              <a:buChar char="­"/>
            </a:pPr>
            <a:r>
              <a:rPr lang="en-GB" sz="2400" dirty="0" smtClean="0"/>
              <a:t>And of most importance to you:</a:t>
            </a:r>
            <a:br>
              <a:rPr lang="en-GB" sz="2400" dirty="0" smtClean="0"/>
            </a:br>
            <a:r>
              <a:rPr lang="en-GB" sz="2400" dirty="0" smtClean="0"/>
              <a:t>He is managing the DSS </a:t>
            </a:r>
            <a:br>
              <a:rPr lang="en-GB" sz="2400" dirty="0" smtClean="0"/>
            </a:br>
            <a:r>
              <a:rPr lang="en-GB" sz="2400" dirty="0" smtClean="0"/>
              <a:t>support and he is in control of </a:t>
            </a:r>
            <a:br>
              <a:rPr lang="en-GB" sz="2400" dirty="0" smtClean="0"/>
            </a:br>
            <a:r>
              <a:rPr lang="en-GB" sz="2400" dirty="0" smtClean="0"/>
              <a:t>our  “incident lists” </a:t>
            </a:r>
            <a:r>
              <a:rPr lang="en-GB" sz="2400" dirty="0" smtClean="0">
                <a:sym typeface="Wingdings" panose="05000000000000000000" pitchFamily="2" charset="2"/>
              </a:rPr>
              <a:t></a:t>
            </a:r>
            <a:endParaRPr lang="en-GB" sz="2400" dirty="0" smtClean="0"/>
          </a:p>
          <a:p>
            <a:pPr marL="914400" lvl="1" indent="-457200" algn="l">
              <a:buFontTx/>
              <a:buChar char="­"/>
            </a:pPr>
            <a:endParaRPr lang="en-GB" sz="2400" dirty="0" smtClean="0">
              <a:sym typeface="Wingdings" panose="05000000000000000000" pitchFamily="2" charset="2"/>
            </a:endParaRPr>
          </a:p>
          <a:p>
            <a:pPr algn="l"/>
            <a:endParaRPr lang="en-GB" sz="2800" dirty="0" smtClean="0">
              <a:sym typeface="Wingdings" panose="05000000000000000000" pitchFamily="2" charset="2"/>
            </a:endParaRPr>
          </a:p>
          <a:p>
            <a:pPr algn="l"/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Secondly</a:t>
            </a:r>
            <a:endParaRPr lang="en-GB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9414" y="620688"/>
            <a:ext cx="2924585" cy="4176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74595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35496" y="1988840"/>
            <a:ext cx="7336904" cy="4010000"/>
          </a:xfrm>
        </p:spPr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da-DK" altLang="da-DK" dirty="0"/>
              <a:t>To allow people with ”other skills than programming” to be key contributors to the Programming Process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da-DK" altLang="da-DK" dirty="0"/>
              <a:t>To allow Software Engineers to feel comfortable with </a:t>
            </a:r>
            <a:r>
              <a:rPr lang="da-DK" altLang="da-DK" b="1" i="1" dirty="0"/>
              <a:t>all</a:t>
            </a:r>
            <a:r>
              <a:rPr lang="da-DK" altLang="da-DK" dirty="0"/>
              <a:t> aspects of the use of APL as a major or minor component of a Software Solution</a:t>
            </a:r>
          </a:p>
          <a:p>
            <a:pPr algn="l"/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Mission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12569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642938" y="571500"/>
            <a:ext cx="7772400" cy="1143000"/>
          </a:xfrm>
        </p:spPr>
        <p:txBody>
          <a:bodyPr/>
          <a:lstStyle/>
          <a:p>
            <a:pPr eaLnBrk="1" hangingPunct="1"/>
            <a:r>
              <a:rPr lang="da-DK" altLang="da-DK" smtClean="0"/>
              <a:t> The Customer</a:t>
            </a:r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da-DK" altLang="da-DK" smtClean="0"/>
              <a:t>Today, 8 of our 10 biggest customers are software vendors themselves</a:t>
            </a:r>
          </a:p>
          <a:p>
            <a:pPr eaLnBrk="1" hangingPunct="1"/>
            <a:r>
              <a:rPr lang="da-DK" altLang="da-DK" smtClean="0"/>
              <a:t>They expect to be able to produce high-performance, scalable, secure multi-user applications which will fit into a corporate IT-infrastructure</a:t>
            </a:r>
          </a:p>
          <a:p>
            <a:pPr eaLnBrk="1" hangingPunct="1"/>
            <a:r>
              <a:rPr lang="da-DK" altLang="da-DK" smtClean="0"/>
              <a:t>They expect to be able to recruit new APL’ers</a:t>
            </a:r>
          </a:p>
        </p:txBody>
      </p:sp>
    </p:spTree>
    <p:extLst>
      <p:ext uri="{BB962C8B-B14F-4D97-AF65-F5344CB8AC3E}">
        <p14:creationId xmlns:p14="http://schemas.microsoft.com/office/powerpoint/2010/main" val="8603918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35496" y="1988840"/>
            <a:ext cx="7336904" cy="4010000"/>
          </a:xfrm>
        </p:spPr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da-DK" altLang="da-DK" dirty="0"/>
              <a:t>To allow people with ”other skills than programming” to be key contributors to the Programming Process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da-DK" altLang="da-DK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 allow Software Engineers to feel comfortable with all aspects of the use of APL as a major or minor component of a Software Solution</a:t>
            </a:r>
          </a:p>
          <a:p>
            <a:pPr algn="l"/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Mission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0445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468313" y="620713"/>
            <a:ext cx="8280400" cy="1143000"/>
          </a:xfrm>
        </p:spPr>
        <p:txBody>
          <a:bodyPr/>
          <a:lstStyle/>
          <a:p>
            <a:r>
              <a:rPr lang="da-DK" altLang="da-DK" dirty="0" smtClean="0"/>
              <a:t>Talk to the others</a:t>
            </a: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685800" y="1770112"/>
            <a:ext cx="8278813" cy="4395192"/>
          </a:xfrm>
        </p:spPr>
        <p:txBody>
          <a:bodyPr/>
          <a:lstStyle/>
          <a:p>
            <a:r>
              <a:rPr lang="da-DK" altLang="da-DK" sz="2800" dirty="0" smtClean="0"/>
              <a:t>Object Orientation </a:t>
            </a:r>
          </a:p>
          <a:p>
            <a:pPr lvl="1"/>
            <a:r>
              <a:rPr lang="da-DK" altLang="da-DK" sz="2400" dirty="0" smtClean="0"/>
              <a:t>Better paradigm for talking to the environment</a:t>
            </a:r>
          </a:p>
          <a:p>
            <a:r>
              <a:rPr lang="da-DK" altLang="da-DK" sz="2800" dirty="0" smtClean="0"/>
              <a:t>.NET support</a:t>
            </a:r>
          </a:p>
          <a:p>
            <a:pPr lvl="1"/>
            <a:r>
              <a:rPr lang="da-DK" altLang="da-DK" sz="2400" dirty="0" smtClean="0"/>
              <a:t>Consume vast library of resources </a:t>
            </a:r>
          </a:p>
          <a:p>
            <a:r>
              <a:rPr lang="da-DK" altLang="da-DK" sz="2800" dirty="0" smtClean="0"/>
              <a:t>.NET assemblies</a:t>
            </a:r>
          </a:p>
          <a:p>
            <a:pPr lvl="1"/>
            <a:r>
              <a:rPr lang="da-DK" altLang="da-DK" sz="2400" dirty="0" smtClean="0"/>
              <a:t>Package APL code to be consumed by others</a:t>
            </a:r>
          </a:p>
          <a:p>
            <a:r>
              <a:rPr lang="da-DK" altLang="da-DK" sz="2800" dirty="0" smtClean="0"/>
              <a:t>WPF</a:t>
            </a:r>
          </a:p>
          <a:p>
            <a:pPr lvl="1"/>
            <a:r>
              <a:rPr lang="da-DK" altLang="da-DK" sz="2400" dirty="0" smtClean="0"/>
              <a:t>The successor to Win32 and WinForms on Microsoft Windows</a:t>
            </a:r>
          </a:p>
          <a:p>
            <a:pPr marL="457200" lvl="1" indent="0">
              <a:buNone/>
            </a:pPr>
            <a:endParaRPr lang="da-DK" altLang="da-DK" sz="2400" dirty="0" smtClean="0"/>
          </a:p>
        </p:txBody>
      </p:sp>
    </p:spTree>
    <p:extLst>
      <p:ext uri="{BB962C8B-B14F-4D97-AF65-F5344CB8AC3E}">
        <p14:creationId xmlns:p14="http://schemas.microsoft.com/office/powerpoint/2010/main" val="300265401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468313" y="620713"/>
            <a:ext cx="8280400" cy="1143000"/>
          </a:xfrm>
        </p:spPr>
        <p:txBody>
          <a:bodyPr/>
          <a:lstStyle/>
          <a:p>
            <a:r>
              <a:rPr lang="da-DK" altLang="da-DK" dirty="0" smtClean="0"/>
              <a:t>Talk to the others</a:t>
            </a: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685800" y="1772816"/>
            <a:ext cx="8278813" cy="4323184"/>
          </a:xfrm>
        </p:spPr>
        <p:txBody>
          <a:bodyPr/>
          <a:lstStyle/>
          <a:p>
            <a:pPr marL="457200" lvl="1" indent="0">
              <a:buNone/>
            </a:pPr>
            <a:endParaRPr lang="da-DK" altLang="da-DK" dirty="0" smtClean="0"/>
          </a:p>
          <a:p>
            <a:pPr marL="457200" lvl="1" indent="0">
              <a:buNone/>
            </a:pPr>
            <a:r>
              <a:rPr lang="da-DK" altLang="da-DK" dirty="0" smtClean="0"/>
              <a:t>John Daintree</a:t>
            </a:r>
          </a:p>
          <a:p>
            <a:pPr marL="457200" lvl="1" indent="0">
              <a:buNone/>
            </a:pPr>
            <a:endParaRPr lang="da-DK" altLang="da-DK" dirty="0"/>
          </a:p>
          <a:p>
            <a:pPr marL="457200" lvl="1" indent="0">
              <a:buNone/>
            </a:pPr>
            <a:r>
              <a:rPr lang="da-DK" altLang="da-DK" dirty="0" smtClean="0"/>
              <a:t>Chief Architect and</a:t>
            </a:r>
          </a:p>
          <a:p>
            <a:pPr marL="457200" lvl="1" indent="0">
              <a:buNone/>
            </a:pPr>
            <a:r>
              <a:rPr lang="da-DK" altLang="da-DK" dirty="0" smtClean="0"/>
              <a:t>implementor of these </a:t>
            </a:r>
          </a:p>
          <a:p>
            <a:pPr marL="457200" lvl="1" indent="0">
              <a:buNone/>
            </a:pPr>
            <a:r>
              <a:rPr lang="da-DK" altLang="da-DK" dirty="0" smtClean="0"/>
              <a:t>interfaces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3423" y="1965631"/>
            <a:ext cx="3143631" cy="39950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579438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468313" y="620713"/>
            <a:ext cx="8280400" cy="1143000"/>
          </a:xfrm>
        </p:spPr>
        <p:txBody>
          <a:bodyPr/>
          <a:lstStyle/>
          <a:p>
            <a:r>
              <a:rPr lang="da-DK" altLang="da-DK" dirty="0" smtClean="0"/>
              <a:t>Talk to the others (yourself)</a:t>
            </a: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685800" y="1772816"/>
            <a:ext cx="8278813" cy="4323184"/>
          </a:xfrm>
        </p:spPr>
        <p:txBody>
          <a:bodyPr/>
          <a:lstStyle/>
          <a:p>
            <a:r>
              <a:rPr lang="da-DK" altLang="da-DK" dirty="0" smtClean="0"/>
              <a:t>RIDE</a:t>
            </a:r>
          </a:p>
          <a:p>
            <a:pPr lvl="1"/>
            <a:r>
              <a:rPr lang="da-DK" altLang="da-DK" dirty="0"/>
              <a:t>	</a:t>
            </a:r>
            <a:r>
              <a:rPr lang="da-DK" altLang="da-DK" dirty="0" smtClean="0"/>
              <a:t>a long time underway</a:t>
            </a:r>
          </a:p>
          <a:p>
            <a:pPr lvl="1"/>
            <a:r>
              <a:rPr lang="da-DK" altLang="da-DK" dirty="0"/>
              <a:t>	</a:t>
            </a:r>
            <a:r>
              <a:rPr lang="da-DK" altLang="da-DK" dirty="0" smtClean="0"/>
              <a:t>Microsoft didn’t help</a:t>
            </a:r>
          </a:p>
          <a:p>
            <a:pPr lvl="1"/>
            <a:r>
              <a:rPr lang="da-DK" altLang="da-DK" dirty="0"/>
              <a:t>	</a:t>
            </a:r>
            <a:r>
              <a:rPr lang="da-DK" altLang="da-DK" dirty="0" smtClean="0"/>
              <a:t>We now have a ”big” team working on it: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4008969"/>
            <a:ext cx="1674495" cy="25374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032161"/>
            <a:ext cx="1874202" cy="2503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3" y="4008969"/>
            <a:ext cx="1965785" cy="2498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4032161"/>
            <a:ext cx="1983757" cy="25142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3560923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8278813" cy="1143000"/>
          </a:xfrm>
        </p:spPr>
        <p:txBody>
          <a:bodyPr/>
          <a:lstStyle/>
          <a:p>
            <a:r>
              <a:rPr lang="da-DK" altLang="da-DK" dirty="0" smtClean="0"/>
              <a:t>Be like the others</a:t>
            </a:r>
          </a:p>
        </p:txBody>
      </p:sp>
      <p:sp>
        <p:nvSpPr>
          <p:cNvPr id="20484" name="Content Placeholder 2"/>
          <p:cNvSpPr>
            <a:spLocks noGrp="1"/>
          </p:cNvSpPr>
          <p:nvPr>
            <p:ph idx="1"/>
          </p:nvPr>
        </p:nvSpPr>
        <p:spPr>
          <a:xfrm>
            <a:off x="611188" y="1844675"/>
            <a:ext cx="8281987" cy="4114800"/>
          </a:xfrm>
        </p:spPr>
        <p:txBody>
          <a:bodyPr/>
          <a:lstStyle/>
          <a:p>
            <a:pPr eaLnBrk="1" hangingPunct="1"/>
            <a:r>
              <a:rPr lang="en-GB" altLang="da-DK" dirty="0" smtClean="0"/>
              <a:t>Unicode </a:t>
            </a:r>
          </a:p>
          <a:p>
            <a:pPr lvl="1" eaLnBrk="1" hangingPunct="1"/>
            <a:r>
              <a:rPr lang="en-GB" altLang="da-DK" dirty="0" smtClean="0"/>
              <a:t>APL-char problem solved</a:t>
            </a:r>
          </a:p>
          <a:p>
            <a:r>
              <a:rPr lang="en-GB" altLang="da-DK" dirty="0" smtClean="0"/>
              <a:t>64-Bit</a:t>
            </a:r>
          </a:p>
          <a:p>
            <a:pPr lvl="1"/>
            <a:r>
              <a:rPr lang="en-GB" altLang="da-DK" dirty="0" smtClean="0"/>
              <a:t>Since 2005 – now becoming standard</a:t>
            </a:r>
          </a:p>
          <a:p>
            <a:r>
              <a:rPr lang="en-US" dirty="0" smtClean="0"/>
              <a:t>Source Code Management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9836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8134350" cy="1143000"/>
          </a:xfrm>
        </p:spPr>
        <p:txBody>
          <a:bodyPr/>
          <a:lstStyle/>
          <a:p>
            <a:r>
              <a:rPr lang="da-DK" altLang="da-DK" dirty="0" smtClean="0"/>
              <a:t>Be like the others</a:t>
            </a:r>
          </a:p>
        </p:txBody>
      </p:sp>
      <p:sp>
        <p:nvSpPr>
          <p:cNvPr id="36867" name="Content Placeholder 2"/>
          <p:cNvSpPr>
            <a:spLocks noGrp="1"/>
          </p:cNvSpPr>
          <p:nvPr>
            <p:ph idx="1"/>
          </p:nvPr>
        </p:nvSpPr>
        <p:spPr>
          <a:xfrm>
            <a:off x="685800" y="1981200"/>
            <a:ext cx="8458200" cy="4114800"/>
          </a:xfrm>
        </p:spPr>
        <p:txBody>
          <a:bodyPr/>
          <a:lstStyle/>
          <a:p>
            <a:endParaRPr lang="en-GB" altLang="da-DK" dirty="0" smtClean="0"/>
          </a:p>
          <a:p>
            <a:endParaRPr lang="en-GB" altLang="da-DK" dirty="0"/>
          </a:p>
          <a:p>
            <a:r>
              <a:rPr lang="en-GB" altLang="da-DK" dirty="0" smtClean="0"/>
              <a:t>Journaling </a:t>
            </a:r>
            <a:r>
              <a:rPr lang="en-GB" altLang="da-DK" dirty="0"/>
              <a:t>Component Files </a:t>
            </a:r>
          </a:p>
          <a:p>
            <a:pPr lvl="1"/>
            <a:r>
              <a:rPr lang="en-GB" altLang="da-DK" dirty="0"/>
              <a:t>Coping with network deficiencies</a:t>
            </a:r>
          </a:p>
          <a:p>
            <a:pPr>
              <a:defRPr/>
            </a:pPr>
            <a:r>
              <a:rPr lang="en-US" dirty="0" smtClean="0"/>
              <a:t>Dyalog File Server (“</a:t>
            </a:r>
            <a:r>
              <a:rPr lang="en-US" dirty="0" err="1" smtClean="0"/>
              <a:t>ShareFiles</a:t>
            </a:r>
            <a:r>
              <a:rPr lang="en-US" dirty="0" smtClean="0"/>
              <a:t>” for Dyalog)</a:t>
            </a:r>
          </a:p>
          <a:p>
            <a:pPr lvl="1">
              <a:defRPr/>
            </a:pPr>
            <a:r>
              <a:rPr lang="en-US" dirty="0" smtClean="0"/>
              <a:t>High performance, secure Component Files</a:t>
            </a:r>
          </a:p>
          <a:p>
            <a:pPr marL="0" indent="0">
              <a:buFontTx/>
              <a:buNone/>
              <a:defRPr/>
            </a:pPr>
            <a:endParaRPr lang="da-DK" sz="2800" dirty="0" smtClean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4074" y="764704"/>
            <a:ext cx="2162668" cy="2785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8365679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8134350" cy="1143000"/>
          </a:xfrm>
        </p:spPr>
        <p:txBody>
          <a:bodyPr/>
          <a:lstStyle/>
          <a:p>
            <a:r>
              <a:rPr lang="da-DK" altLang="da-DK" dirty="0" smtClean="0"/>
              <a:t>Be like the others</a:t>
            </a:r>
          </a:p>
        </p:txBody>
      </p:sp>
      <p:sp>
        <p:nvSpPr>
          <p:cNvPr id="36867" name="Content Placeholder 2"/>
          <p:cNvSpPr>
            <a:spLocks noGrp="1"/>
          </p:cNvSpPr>
          <p:nvPr>
            <p:ph idx="1"/>
          </p:nvPr>
        </p:nvSpPr>
        <p:spPr>
          <a:xfrm>
            <a:off x="685800" y="1981200"/>
            <a:ext cx="8458200" cy="4114800"/>
          </a:xfrm>
        </p:spPr>
        <p:txBody>
          <a:bodyPr/>
          <a:lstStyle/>
          <a:p>
            <a:pPr>
              <a:defRPr/>
            </a:pPr>
            <a:endParaRPr lang="da-DK" dirty="0" smtClean="0"/>
          </a:p>
          <a:p>
            <a:pPr>
              <a:defRPr/>
            </a:pPr>
            <a:endParaRPr lang="da-DK" dirty="0" smtClean="0"/>
          </a:p>
          <a:p>
            <a:pPr>
              <a:defRPr/>
            </a:pPr>
            <a:r>
              <a:rPr lang="da-DK" dirty="0" smtClean="0"/>
              <a:t>SQL interface - SQAPL</a:t>
            </a:r>
          </a:p>
          <a:p>
            <a:r>
              <a:rPr lang="da-DK" dirty="0" smtClean="0"/>
              <a:t>TCP/IP comm with </a:t>
            </a:r>
            <a:r>
              <a:rPr lang="en-GB" altLang="da-DK" dirty="0"/>
              <a:t>SSL Support </a:t>
            </a:r>
            <a:r>
              <a:rPr lang="en-GB" altLang="da-DK" dirty="0" smtClean="0"/>
              <a:t>and </a:t>
            </a:r>
            <a:r>
              <a:rPr lang="da-DK" dirty="0" smtClean="0"/>
              <a:t>Windows Single Signon (Conga v2.3)</a:t>
            </a:r>
          </a:p>
          <a:p>
            <a:pPr lvl="1"/>
            <a:r>
              <a:rPr lang="en-GB" altLang="da-DK" dirty="0" smtClean="0"/>
              <a:t>Security </a:t>
            </a:r>
            <a:r>
              <a:rPr lang="en-GB" altLang="da-DK" dirty="0"/>
              <a:t>across open networks</a:t>
            </a:r>
          </a:p>
          <a:p>
            <a:pPr>
              <a:defRPr/>
            </a:pPr>
            <a:endParaRPr lang="da-DK" dirty="0" smtClean="0"/>
          </a:p>
          <a:p>
            <a:pPr marL="0" indent="0">
              <a:buFontTx/>
              <a:buNone/>
              <a:defRPr/>
            </a:pPr>
            <a:endParaRPr lang="da-DK" sz="2800" dirty="0" smtClean="0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908720"/>
            <a:ext cx="1983757" cy="25142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979140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403648" y="1844824"/>
            <a:ext cx="6400800" cy="3577952"/>
          </a:xfrm>
        </p:spPr>
        <p:txBody>
          <a:bodyPr/>
          <a:lstStyle/>
          <a:p>
            <a:pPr algn="l"/>
            <a:r>
              <a:rPr lang="da-DK" sz="1600" dirty="0" smtClean="0"/>
              <a:t>To 78 delegates from:</a:t>
            </a:r>
            <a:endParaRPr lang="da-DK" sz="16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Welcome to</a:t>
            </a:r>
            <a:endParaRPr lang="da-DK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092992"/>
              </p:ext>
            </p:extLst>
          </p:nvPr>
        </p:nvGraphicFramePr>
        <p:xfrm>
          <a:off x="4067944" y="1916832"/>
          <a:ext cx="2736304" cy="3048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84176"/>
                <a:gridCol w="1152128"/>
              </a:tblGrid>
              <a:tr h="238125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u="none" strike="noStrike" dirty="0">
                          <a:effectLst/>
                        </a:rPr>
                        <a:t>United States</a:t>
                      </a:r>
                      <a:endParaRPr lang="da-DK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 dirty="0">
                          <a:effectLst/>
                        </a:rPr>
                        <a:t>23</a:t>
                      </a:r>
                      <a:endParaRPr lang="da-DK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u="none" strike="noStrike" dirty="0">
                          <a:effectLst/>
                        </a:rPr>
                        <a:t>United Kingdom</a:t>
                      </a:r>
                      <a:endParaRPr lang="da-DK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 dirty="0">
                          <a:effectLst/>
                        </a:rPr>
                        <a:t>21</a:t>
                      </a:r>
                      <a:endParaRPr lang="da-DK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u="none" strike="noStrike" dirty="0">
                          <a:effectLst/>
                        </a:rPr>
                        <a:t>Italy</a:t>
                      </a:r>
                      <a:endParaRPr lang="da-DK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 dirty="0">
                          <a:effectLst/>
                        </a:rPr>
                        <a:t>15</a:t>
                      </a:r>
                      <a:endParaRPr lang="da-DK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u="none" strike="noStrike" dirty="0">
                          <a:effectLst/>
                        </a:rPr>
                        <a:t>Sweden</a:t>
                      </a:r>
                      <a:endParaRPr lang="da-DK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 dirty="0">
                          <a:effectLst/>
                        </a:rPr>
                        <a:t>5</a:t>
                      </a:r>
                      <a:endParaRPr lang="da-DK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u="none" strike="noStrike" dirty="0">
                          <a:effectLst/>
                        </a:rPr>
                        <a:t>Denmark</a:t>
                      </a:r>
                      <a:endParaRPr lang="da-DK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 dirty="0">
                          <a:effectLst/>
                        </a:rPr>
                        <a:t>5</a:t>
                      </a:r>
                      <a:endParaRPr lang="da-DK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u="none" strike="noStrike" dirty="0">
                          <a:effectLst/>
                        </a:rPr>
                        <a:t>Canada</a:t>
                      </a:r>
                      <a:endParaRPr lang="da-DK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 dirty="0">
                          <a:effectLst/>
                        </a:rPr>
                        <a:t>4</a:t>
                      </a:r>
                      <a:endParaRPr lang="da-DK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u="none" strike="noStrike" dirty="0">
                          <a:effectLst/>
                        </a:rPr>
                        <a:t>Finland</a:t>
                      </a:r>
                      <a:endParaRPr lang="da-DK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 dirty="0">
                          <a:effectLst/>
                        </a:rPr>
                        <a:t>3</a:t>
                      </a:r>
                      <a:endParaRPr lang="da-DK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38125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u="none" strike="noStrike" dirty="0">
                          <a:effectLst/>
                        </a:rPr>
                        <a:t>South Africa</a:t>
                      </a:r>
                      <a:endParaRPr lang="da-DK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 dirty="0">
                          <a:effectLst/>
                        </a:rPr>
                        <a:t>1</a:t>
                      </a:r>
                      <a:endParaRPr lang="da-DK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47650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u="none" strike="noStrike" dirty="0">
                          <a:effectLst/>
                        </a:rPr>
                        <a:t>Russia</a:t>
                      </a:r>
                      <a:endParaRPr lang="da-DK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 dirty="0">
                          <a:effectLst/>
                        </a:rPr>
                        <a:t>1</a:t>
                      </a:r>
                      <a:endParaRPr lang="da-DK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7650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u="none" strike="noStrike" dirty="0">
                          <a:effectLst/>
                        </a:rPr>
                        <a:t>Grand Total</a:t>
                      </a:r>
                      <a:endParaRPr lang="da-DK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 dirty="0">
                          <a:effectLst/>
                        </a:rPr>
                        <a:t>78</a:t>
                      </a:r>
                      <a:endParaRPr lang="da-DK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01507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>
          <a:xfrm>
            <a:off x="395288" y="620713"/>
            <a:ext cx="8748712" cy="1143000"/>
          </a:xfrm>
        </p:spPr>
        <p:txBody>
          <a:bodyPr/>
          <a:lstStyle/>
          <a:p>
            <a:r>
              <a:rPr lang="da-DK" altLang="da-DK" dirty="0" smtClean="0"/>
              <a:t>Be fast and furious</a:t>
            </a:r>
          </a:p>
        </p:txBody>
      </p:sp>
      <p:sp>
        <p:nvSpPr>
          <p:cNvPr id="43011" name="Content Placeholder 2"/>
          <p:cNvSpPr>
            <a:spLocks noGrp="1"/>
          </p:cNvSpPr>
          <p:nvPr>
            <p:ph idx="1"/>
          </p:nvPr>
        </p:nvSpPr>
        <p:spPr>
          <a:xfrm>
            <a:off x="468313" y="1989138"/>
            <a:ext cx="8675687" cy="4103687"/>
          </a:xfrm>
        </p:spPr>
        <p:txBody>
          <a:bodyPr/>
          <a:lstStyle/>
          <a:p>
            <a:pPr marL="342900" lvl="1" indent="-342900" eaLnBrk="1" hangingPunct="1">
              <a:buFontTx/>
              <a:buChar char="•"/>
              <a:defRPr/>
            </a:pPr>
            <a:r>
              <a:rPr lang="en-GB" sz="3200" dirty="0" smtClean="0"/>
              <a:t> APL applications compete quite well with applications developed in other  languages when it comes to speed.</a:t>
            </a:r>
          </a:p>
          <a:p>
            <a:pPr marL="342900" lvl="1" indent="-342900" eaLnBrk="1" hangingPunct="1">
              <a:buFontTx/>
              <a:buChar char="•"/>
              <a:defRPr/>
            </a:pPr>
            <a:r>
              <a:rPr lang="en-GB" sz="3200" dirty="0" smtClean="0"/>
              <a:t>Growing amounts of data and requirements for new functionality require even more speed - and we cannot rely on the processors to provide that any more.</a:t>
            </a:r>
          </a:p>
        </p:txBody>
      </p:sp>
    </p:spTree>
    <p:extLst>
      <p:ext uri="{BB962C8B-B14F-4D97-AF65-F5344CB8AC3E}">
        <p14:creationId xmlns:p14="http://schemas.microsoft.com/office/powerpoint/2010/main" val="420442022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>
          <a:xfrm>
            <a:off x="395288" y="620713"/>
            <a:ext cx="8748712" cy="1143000"/>
          </a:xfrm>
        </p:spPr>
        <p:txBody>
          <a:bodyPr/>
          <a:lstStyle/>
          <a:p>
            <a:r>
              <a:rPr lang="da-DK" altLang="da-DK" dirty="0" smtClean="0"/>
              <a:t>Be fast and furious</a:t>
            </a:r>
          </a:p>
        </p:txBody>
      </p:sp>
      <p:sp>
        <p:nvSpPr>
          <p:cNvPr id="43011" name="Content Placeholder 2"/>
          <p:cNvSpPr>
            <a:spLocks noGrp="1"/>
          </p:cNvSpPr>
          <p:nvPr>
            <p:ph idx="1"/>
          </p:nvPr>
        </p:nvSpPr>
        <p:spPr>
          <a:xfrm>
            <a:off x="468313" y="2492897"/>
            <a:ext cx="8675687" cy="3456384"/>
          </a:xfrm>
        </p:spPr>
        <p:txBody>
          <a:bodyPr/>
          <a:lstStyle/>
          <a:p>
            <a:pPr marL="457200" lvl="1" indent="-457200">
              <a:buSzPct val="150000"/>
              <a:buFont typeface="Arial" panose="020B0604020202020204" pitchFamily="34" charset="0"/>
              <a:buChar char="•"/>
              <a:defRPr/>
            </a:pPr>
            <a:r>
              <a:rPr lang="en-GB" dirty="0" smtClean="0"/>
              <a:t>Measuring speed is important</a:t>
            </a:r>
          </a:p>
          <a:p>
            <a:pPr marL="742950" lvl="2" indent="-342900">
              <a:buFontTx/>
              <a:buChar char="-"/>
              <a:defRPr/>
            </a:pPr>
            <a:r>
              <a:rPr lang="en-GB" dirty="0" smtClean="0"/>
              <a:t>“APLMON” and </a:t>
            </a:r>
            <a:r>
              <a:rPr lang="en-GB" dirty="0">
                <a:latin typeface="APL385 Unicode" pitchFamily="49" charset="0"/>
              </a:rPr>
              <a:t>⎕</a:t>
            </a:r>
            <a:r>
              <a:rPr lang="en-GB" dirty="0" smtClean="0"/>
              <a:t>Profile</a:t>
            </a:r>
          </a:p>
          <a:p>
            <a:pPr marL="457200" lvl="1" indent="-457200">
              <a:buSzPct val="150000"/>
              <a:buFont typeface="Arial" panose="020B0604020202020204" pitchFamily="34" charset="0"/>
              <a:buChar char="•"/>
              <a:defRPr/>
            </a:pPr>
            <a:r>
              <a:rPr lang="en-GB" dirty="0" smtClean="0"/>
              <a:t>Interpretative speed</a:t>
            </a:r>
          </a:p>
          <a:p>
            <a:pPr marL="857250" lvl="2" indent="-457200">
              <a:buSzPct val="150000"/>
              <a:buFontTx/>
              <a:buChar char="-"/>
              <a:defRPr/>
            </a:pPr>
            <a:r>
              <a:rPr lang="en-GB" dirty="0" smtClean="0"/>
              <a:t>Reduce overhead on small functions</a:t>
            </a:r>
          </a:p>
          <a:p>
            <a:pPr marL="857250" lvl="2" indent="-457200">
              <a:buSzPct val="150000"/>
              <a:buFontTx/>
              <a:buChar char="-"/>
              <a:defRPr/>
            </a:pPr>
            <a:r>
              <a:rPr lang="en-GB" dirty="0" smtClean="0"/>
              <a:t>Look at memory management</a:t>
            </a:r>
          </a:p>
          <a:p>
            <a:pPr marL="457200" lvl="1" indent="-457200">
              <a:buSzPct val="150000"/>
              <a:buFont typeface="Arial" panose="020B0604020202020204" pitchFamily="34" charset="0"/>
              <a:buChar char="•"/>
              <a:defRPr/>
            </a:pPr>
            <a:r>
              <a:rPr lang="en-GB" dirty="0" smtClean="0"/>
              <a:t>Compilation of APL</a:t>
            </a:r>
          </a:p>
          <a:p>
            <a:pPr marL="857250" lvl="2" indent="-457200">
              <a:buSzPct val="150000"/>
              <a:buFontTx/>
              <a:buChar char="-"/>
              <a:defRPr/>
            </a:pPr>
            <a:r>
              <a:rPr lang="en-GB" dirty="0" smtClean="0"/>
              <a:t>Working with Aaron </a:t>
            </a:r>
            <a:r>
              <a:rPr lang="en-GB" dirty="0"/>
              <a:t>H</a:t>
            </a:r>
            <a:r>
              <a:rPr lang="en-GB" dirty="0" smtClean="0"/>
              <a:t>su</a:t>
            </a:r>
          </a:p>
          <a:p>
            <a:pPr marL="0" indent="-400050">
              <a:defRPr/>
            </a:pPr>
            <a:endParaRPr lang="en-GB" dirty="0">
              <a:latin typeface="APL385 Unicode" pitchFamily="49" charset="0"/>
            </a:endParaRPr>
          </a:p>
          <a:p>
            <a:pPr marL="342900" lvl="1" indent="-342900" eaLnBrk="1" hangingPunct="1">
              <a:buFontTx/>
              <a:buChar char="•"/>
              <a:defRPr/>
            </a:pPr>
            <a:endParaRPr lang="en-GB" sz="3200" dirty="0" smtClean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836712"/>
            <a:ext cx="2639972" cy="2708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3973300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>
          <a:xfrm>
            <a:off x="395288" y="620713"/>
            <a:ext cx="8748712" cy="1143000"/>
          </a:xfrm>
        </p:spPr>
        <p:txBody>
          <a:bodyPr/>
          <a:lstStyle/>
          <a:p>
            <a:r>
              <a:rPr lang="da-DK" altLang="da-DK" dirty="0" smtClean="0"/>
              <a:t>Be fast and furious</a:t>
            </a:r>
          </a:p>
        </p:txBody>
      </p:sp>
      <p:sp>
        <p:nvSpPr>
          <p:cNvPr id="43011" name="Content Placeholder 2"/>
          <p:cNvSpPr>
            <a:spLocks noGrp="1"/>
          </p:cNvSpPr>
          <p:nvPr>
            <p:ph idx="1"/>
          </p:nvPr>
        </p:nvSpPr>
        <p:spPr>
          <a:xfrm>
            <a:off x="468313" y="1989138"/>
            <a:ext cx="8675687" cy="4103687"/>
          </a:xfrm>
        </p:spPr>
        <p:txBody>
          <a:bodyPr/>
          <a:lstStyle/>
          <a:p>
            <a:pPr marL="342900" lvl="1" indent="-342900" eaLnBrk="1" hangingPunct="1">
              <a:buFontTx/>
              <a:buChar char="•"/>
              <a:defRPr/>
            </a:pPr>
            <a:r>
              <a:rPr lang="en-GB" sz="3200" dirty="0" smtClean="0"/>
              <a:t> Primitive function performance</a:t>
            </a:r>
            <a:endParaRPr lang="en-GB" sz="3200" dirty="0">
              <a:latin typeface="APL385 Unicode" pitchFamily="49" charset="0"/>
            </a:endParaRPr>
          </a:p>
          <a:p>
            <a:pPr marL="342900" lvl="1" indent="-342900" eaLnBrk="1" hangingPunct="1">
              <a:buFontTx/>
              <a:buChar char="•"/>
              <a:defRPr/>
            </a:pPr>
            <a:endParaRPr lang="en-GB" sz="3200" dirty="0" smtClean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2636912"/>
            <a:ext cx="2232248" cy="34078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650814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35496" y="1988840"/>
            <a:ext cx="7336904" cy="4010000"/>
          </a:xfrm>
        </p:spPr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da-DK" altLang="da-DK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 allow people with ”other skills than programming” to be key contributors to the Programming Process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da-DK" altLang="da-DK" dirty="0"/>
              <a:t>To allow Software Engineers to feel comfortable with </a:t>
            </a:r>
            <a:r>
              <a:rPr lang="da-DK" altLang="da-DK" b="1" i="1" dirty="0"/>
              <a:t>all</a:t>
            </a:r>
            <a:r>
              <a:rPr lang="da-DK" altLang="da-DK" dirty="0"/>
              <a:t> aspects of the use of APL as a major or minor component of a Software Solution</a:t>
            </a:r>
          </a:p>
          <a:p>
            <a:pPr algn="l"/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Mission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33194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35496" y="1988840"/>
            <a:ext cx="7336904" cy="4010000"/>
          </a:xfrm>
        </p:spPr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da-DK" altLang="da-DK" dirty="0" smtClean="0"/>
              <a:t>MiServer v. 3</a:t>
            </a:r>
          </a:p>
          <a:p>
            <a:pPr marL="914400" lvl="1" indent="-457200" algn="l">
              <a:buFontTx/>
              <a:buChar char="-"/>
            </a:pPr>
            <a:r>
              <a:rPr lang="da-DK" altLang="da-DK" dirty="0" smtClean="0"/>
              <a:t>New</a:t>
            </a:r>
            <a:r>
              <a:rPr lang="da-DK" altLang="da-DK" sz="3200" dirty="0" smtClean="0"/>
              <a:t> OO Framework </a:t>
            </a:r>
            <a:endParaRPr lang="da-DK" altLang="da-DK" sz="3200" dirty="0"/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da-DK" altLang="da-DK" dirty="0" smtClean="0"/>
              <a:t>SAWS</a:t>
            </a:r>
          </a:p>
          <a:p>
            <a:pPr marL="914400" lvl="1" indent="-457200" algn="l">
              <a:buFontTx/>
              <a:buChar char="-"/>
            </a:pPr>
            <a:r>
              <a:rPr lang="da-DK" altLang="da-DK" dirty="0" smtClean="0"/>
              <a:t>StandAlone Web Service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da-DK" altLang="da-DK" dirty="0" smtClean="0"/>
              <a:t>DFS</a:t>
            </a:r>
          </a:p>
          <a:p>
            <a:pPr marL="914400" lvl="1" indent="-457200" algn="l">
              <a:buFontTx/>
              <a:buChar char="-"/>
            </a:pPr>
            <a:r>
              <a:rPr lang="da-DK" altLang="da-DK" dirty="0" smtClean="0"/>
              <a:t>Dyalog File Server</a:t>
            </a:r>
            <a:endParaRPr lang="da-DK" altLang="da-DK" dirty="0"/>
          </a:p>
          <a:p>
            <a:pPr algn="l"/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Tools</a:t>
            </a:r>
            <a:endParaRPr lang="en-GB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692696"/>
            <a:ext cx="2330406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14546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35496" y="1988840"/>
            <a:ext cx="7336904" cy="4010000"/>
          </a:xfrm>
        </p:spPr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da-DK" altLang="da-DK" dirty="0" smtClean="0"/>
              <a:t>SALT</a:t>
            </a:r>
          </a:p>
          <a:p>
            <a:pPr marL="914400" lvl="1" indent="-457200" algn="l">
              <a:buFontTx/>
              <a:buChar char="-"/>
            </a:pPr>
            <a:r>
              <a:rPr lang="da-DK" altLang="da-DK" dirty="0" smtClean="0"/>
              <a:t>Code Management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da-DK" altLang="da-DK" dirty="0" smtClean="0"/>
              <a:t>User Commands</a:t>
            </a:r>
          </a:p>
          <a:p>
            <a:pPr marL="914400" lvl="1" indent="-457200" algn="l">
              <a:buFontTx/>
              <a:buChar char="-"/>
            </a:pPr>
            <a:r>
              <a:rPr lang="da-DK" altLang="da-DK" dirty="0" smtClean="0"/>
              <a:t>Utility Functions</a:t>
            </a:r>
          </a:p>
          <a:p>
            <a:pPr marL="457200" indent="-457200" algn="l">
              <a:buFontTx/>
              <a:buChar char="-"/>
            </a:pPr>
            <a:r>
              <a:rPr lang="da-DK" altLang="da-DK" dirty="0" smtClean="0"/>
              <a:t>Web Lectures</a:t>
            </a:r>
            <a:endParaRPr lang="da-DK" altLang="da-DK" dirty="0"/>
          </a:p>
          <a:p>
            <a:pPr marL="914400" lvl="1" indent="-457200" algn="l">
              <a:buFontTx/>
              <a:buChar char="-"/>
            </a:pPr>
            <a:endParaRPr lang="da-DK" altLang="da-DK" dirty="0"/>
          </a:p>
          <a:p>
            <a:pPr algn="l"/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Tools</a:t>
            </a:r>
            <a:endParaRPr lang="en-GB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2276872"/>
            <a:ext cx="2883937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72686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35496" y="1988840"/>
            <a:ext cx="7336904" cy="4010000"/>
          </a:xfrm>
        </p:spPr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da-DK" altLang="da-DK" dirty="0" smtClean="0"/>
              <a:t>SharpPlot</a:t>
            </a:r>
          </a:p>
          <a:p>
            <a:pPr lvl="1" algn="l"/>
            <a:endParaRPr lang="da-DK" altLang="da-DK" dirty="0"/>
          </a:p>
          <a:p>
            <a:pPr algn="l"/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Tools</a:t>
            </a:r>
            <a:endParaRPr lang="en-GB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348880"/>
            <a:ext cx="2088232" cy="28587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50485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27584" y="2132856"/>
            <a:ext cx="7336904" cy="4010000"/>
          </a:xfrm>
        </p:spPr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da-DK" altLang="da-DK" dirty="0" smtClean="0"/>
              <a:t>Moving towards parallel computing with Dyalog v.14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da-DK" altLang="da-DK" dirty="0" smtClean="0"/>
              <a:t>Language constructs for expressing parallelism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da-DK" altLang="da-DK" dirty="0" smtClean="0"/>
              <a:t>Functional programming to facilitate compilation</a:t>
            </a:r>
          </a:p>
          <a:p>
            <a:pPr lvl="1" algn="l"/>
            <a:endParaRPr lang="da-DK" altLang="da-DK" dirty="0"/>
          </a:p>
          <a:p>
            <a:pPr algn="l"/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APL the Language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18424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27584" y="2132856"/>
            <a:ext cx="7336904" cy="4010000"/>
          </a:xfrm>
        </p:spPr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da-DK" altLang="da-DK" dirty="0" smtClean="0"/>
              <a:t>Function</a:t>
            </a:r>
            <a:br>
              <a:rPr lang="da-DK" altLang="da-DK" dirty="0" smtClean="0"/>
            </a:br>
            <a:r>
              <a:rPr lang="da-DK" altLang="da-DK" dirty="0" smtClean="0"/>
              <a:t>Trains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da-DK" altLang="da-DK" dirty="0" smtClean="0"/>
              <a:t>Rank </a:t>
            </a:r>
            <a:br>
              <a:rPr lang="da-DK" altLang="da-DK" dirty="0" smtClean="0"/>
            </a:br>
            <a:r>
              <a:rPr lang="da-DK" altLang="da-DK" dirty="0" smtClean="0"/>
              <a:t>and Key</a:t>
            </a:r>
          </a:p>
          <a:p>
            <a:pPr lvl="1" algn="l"/>
            <a:endParaRPr lang="da-DK" altLang="da-DK" dirty="0"/>
          </a:p>
          <a:p>
            <a:pPr algn="l"/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APL the Language</a:t>
            </a:r>
            <a:endParaRPr lang="en-GB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2582238"/>
            <a:ext cx="2644044" cy="324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2869" y="2564904"/>
            <a:ext cx="2160240" cy="3297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52893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27584" y="2132856"/>
            <a:ext cx="7336904" cy="4010000"/>
          </a:xfrm>
        </p:spPr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da-DK" altLang="da-DK" dirty="0" smtClean="0"/>
              <a:t>Futures and Isolates</a:t>
            </a:r>
          </a:p>
          <a:p>
            <a:pPr lvl="1" algn="l"/>
            <a:endParaRPr lang="da-DK" altLang="da-DK" dirty="0"/>
          </a:p>
          <a:p>
            <a:pPr algn="l"/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APL the Language</a:t>
            </a:r>
            <a:endParaRPr lang="en-GB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852936"/>
            <a:ext cx="2447928" cy="3176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2883171"/>
            <a:ext cx="3065840" cy="31459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7057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US Conference Delegates</a:t>
            </a:r>
            <a:endParaRPr lang="da-DK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6256568"/>
              </p:ext>
            </p:extLst>
          </p:nvPr>
        </p:nvGraphicFramePr>
        <p:xfrm>
          <a:off x="2555776" y="2060848"/>
          <a:ext cx="4392488" cy="365569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85900"/>
                <a:gridCol w="242292"/>
                <a:gridCol w="648072"/>
                <a:gridCol w="720080"/>
                <a:gridCol w="648072"/>
                <a:gridCol w="648072"/>
              </a:tblGrid>
              <a:tr h="247650">
                <a:tc gridSpan="2">
                  <a:txBody>
                    <a:bodyPr/>
                    <a:lstStyle/>
                    <a:p>
                      <a:pPr algn="l" fontAlgn="b"/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 dirty="0">
                          <a:effectLst/>
                        </a:rPr>
                        <a:t>2013</a:t>
                      </a:r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 dirty="0">
                          <a:effectLst/>
                        </a:rPr>
                        <a:t>2011</a:t>
                      </a:r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 dirty="0">
                          <a:effectLst/>
                        </a:rPr>
                        <a:t>2009</a:t>
                      </a:r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 dirty="0">
                          <a:effectLst/>
                        </a:rPr>
                        <a:t>2007</a:t>
                      </a:r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125">
                <a:tc gridSpan="2">
                  <a:txBody>
                    <a:bodyPr/>
                    <a:lstStyle/>
                    <a:p>
                      <a:pPr algn="l" fontAlgn="b"/>
                      <a:r>
                        <a:rPr lang="da-DK" sz="1400" u="none" strike="noStrike" dirty="0">
                          <a:effectLst/>
                        </a:rPr>
                        <a:t>United States</a:t>
                      </a:r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4000" marR="10800" marT="1080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>
                          <a:effectLst/>
                        </a:rPr>
                        <a:t>23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>
                          <a:effectLst/>
                        </a:rPr>
                        <a:t>37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>
                          <a:effectLst/>
                        </a:rPr>
                        <a:t>47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>
                          <a:effectLst/>
                        </a:rPr>
                        <a:t>41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238125">
                <a:tc gridSpan="2">
                  <a:txBody>
                    <a:bodyPr/>
                    <a:lstStyle/>
                    <a:p>
                      <a:pPr algn="l" fontAlgn="b"/>
                      <a:r>
                        <a:rPr lang="da-DK" sz="1400" u="none" strike="noStrike" dirty="0">
                          <a:effectLst/>
                        </a:rPr>
                        <a:t>United Kingdom</a:t>
                      </a:r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4000" marR="10800" marT="1080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>
                          <a:effectLst/>
                        </a:rPr>
                        <a:t>21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>
                          <a:effectLst/>
                        </a:rPr>
                        <a:t>16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>
                          <a:effectLst/>
                        </a:rPr>
                        <a:t>15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>
                          <a:effectLst/>
                        </a:rPr>
                        <a:t>13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38125">
                <a:tc gridSpan="2">
                  <a:txBody>
                    <a:bodyPr/>
                    <a:lstStyle/>
                    <a:p>
                      <a:pPr algn="l" fontAlgn="b"/>
                      <a:r>
                        <a:rPr lang="da-DK" sz="1400" u="none" strike="noStrike" dirty="0">
                          <a:effectLst/>
                        </a:rPr>
                        <a:t>Italy</a:t>
                      </a:r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4000" marR="10800" marT="1080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 dirty="0">
                          <a:effectLst/>
                        </a:rPr>
                        <a:t>15</a:t>
                      </a:r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 dirty="0">
                          <a:effectLst/>
                        </a:rPr>
                        <a:t>21</a:t>
                      </a:r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 dirty="0">
                          <a:effectLst/>
                        </a:rPr>
                        <a:t>7</a:t>
                      </a:r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 dirty="0">
                          <a:effectLst/>
                        </a:rPr>
                        <a:t>7</a:t>
                      </a:r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38125">
                <a:tc gridSpan="2">
                  <a:txBody>
                    <a:bodyPr/>
                    <a:lstStyle/>
                    <a:p>
                      <a:pPr algn="l" fontAlgn="b"/>
                      <a:r>
                        <a:rPr lang="da-DK" sz="1400" u="none" strike="noStrike" dirty="0">
                          <a:effectLst/>
                        </a:rPr>
                        <a:t>Denmark</a:t>
                      </a:r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4000" marR="10800" marT="1080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>
                          <a:effectLst/>
                        </a:rPr>
                        <a:t>5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>
                          <a:effectLst/>
                        </a:rPr>
                        <a:t>4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>
                          <a:effectLst/>
                        </a:rPr>
                        <a:t>5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 dirty="0">
                          <a:effectLst/>
                        </a:rPr>
                        <a:t>5</a:t>
                      </a:r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38125">
                <a:tc gridSpan="2">
                  <a:txBody>
                    <a:bodyPr/>
                    <a:lstStyle/>
                    <a:p>
                      <a:pPr algn="l" fontAlgn="b"/>
                      <a:r>
                        <a:rPr lang="da-DK" sz="1400" u="none" strike="noStrike" dirty="0">
                          <a:effectLst/>
                        </a:rPr>
                        <a:t>Sweden</a:t>
                      </a:r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4000" marR="10800" marT="1080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>
                          <a:effectLst/>
                        </a:rPr>
                        <a:t>5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 dirty="0">
                          <a:effectLst/>
                        </a:rPr>
                        <a:t>6</a:t>
                      </a:r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38125">
                <a:tc gridSpan="2">
                  <a:txBody>
                    <a:bodyPr/>
                    <a:lstStyle/>
                    <a:p>
                      <a:pPr algn="l" fontAlgn="b"/>
                      <a:r>
                        <a:rPr lang="da-DK" sz="1400" u="none" strike="noStrike" dirty="0">
                          <a:effectLst/>
                        </a:rPr>
                        <a:t>Canada</a:t>
                      </a:r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4000" marR="10800" marT="1080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>
                          <a:effectLst/>
                        </a:rPr>
                        <a:t>4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>
                          <a:effectLst/>
                        </a:rPr>
                        <a:t>6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>
                          <a:effectLst/>
                        </a:rPr>
                        <a:t>7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 dirty="0">
                          <a:effectLst/>
                        </a:rPr>
                        <a:t>3</a:t>
                      </a:r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38125">
                <a:tc gridSpan="2">
                  <a:txBody>
                    <a:bodyPr/>
                    <a:lstStyle/>
                    <a:p>
                      <a:pPr algn="l" fontAlgn="b"/>
                      <a:r>
                        <a:rPr lang="da-DK" sz="1400" u="none" strike="noStrike" dirty="0">
                          <a:effectLst/>
                        </a:rPr>
                        <a:t>Finland</a:t>
                      </a:r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4000" marR="10800" marT="1080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>
                          <a:effectLst/>
                        </a:rPr>
                        <a:t>3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>
                          <a:effectLst/>
                        </a:rPr>
                        <a:t>2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>
                          <a:effectLst/>
                        </a:rPr>
                        <a:t>1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 dirty="0">
                          <a:effectLst/>
                        </a:rPr>
                        <a:t>3</a:t>
                      </a:r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38125">
                <a:tc gridSpan="2">
                  <a:txBody>
                    <a:bodyPr/>
                    <a:lstStyle/>
                    <a:p>
                      <a:pPr algn="l" fontAlgn="b"/>
                      <a:r>
                        <a:rPr lang="da-DK" sz="1400" u="none" strike="noStrike" dirty="0">
                          <a:effectLst/>
                        </a:rPr>
                        <a:t>Russia</a:t>
                      </a:r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4000" marR="10800" marT="1080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>
                          <a:effectLst/>
                        </a:rPr>
                        <a:t>1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>
                          <a:effectLst/>
                        </a:rPr>
                        <a:t>3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>
                          <a:effectLst/>
                        </a:rPr>
                        <a:t>1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 dirty="0">
                          <a:effectLst/>
                        </a:rPr>
                        <a:t>2</a:t>
                      </a:r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38125">
                <a:tc gridSpan="2">
                  <a:txBody>
                    <a:bodyPr/>
                    <a:lstStyle/>
                    <a:p>
                      <a:pPr algn="l" fontAlgn="b"/>
                      <a:r>
                        <a:rPr lang="da-DK" sz="1400" u="none" strike="noStrike" dirty="0">
                          <a:effectLst/>
                        </a:rPr>
                        <a:t>South Africa</a:t>
                      </a:r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4000" marR="10800" marT="1080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>
                          <a:effectLst/>
                        </a:rPr>
                        <a:t>1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38125">
                <a:tc gridSpan="2">
                  <a:txBody>
                    <a:bodyPr/>
                    <a:lstStyle/>
                    <a:p>
                      <a:pPr algn="l" fontAlgn="b"/>
                      <a:r>
                        <a:rPr lang="da-DK" sz="1400" u="none" strike="noStrike" dirty="0">
                          <a:effectLst/>
                        </a:rPr>
                        <a:t>Germany</a:t>
                      </a:r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4000" marR="10800" marT="1080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endParaRPr lang="da-DK"/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>
                          <a:effectLst/>
                        </a:rPr>
                        <a:t>1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>
                          <a:effectLst/>
                        </a:rPr>
                        <a:t>1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 dirty="0">
                          <a:effectLst/>
                        </a:rPr>
                        <a:t>2</a:t>
                      </a:r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47650">
                <a:tc gridSpan="3">
                  <a:txBody>
                    <a:bodyPr/>
                    <a:lstStyle/>
                    <a:p>
                      <a:pPr algn="l" fontAlgn="b"/>
                      <a:r>
                        <a:rPr lang="da-DK" sz="1400" u="none" strike="noStrike" dirty="0">
                          <a:effectLst/>
                        </a:rPr>
                        <a:t>Austria/Switzerland</a:t>
                      </a:r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4000" marR="10800" marT="1080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>
                          <a:effectLst/>
                        </a:rPr>
                        <a:t>1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 dirty="0">
                          <a:effectLst/>
                        </a:rPr>
                        <a:t>1</a:t>
                      </a:r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47650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u="none" strike="noStrike" dirty="0">
                          <a:effectLst/>
                        </a:rPr>
                        <a:t>France</a:t>
                      </a:r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4000" marR="10800" marT="1080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>
                          <a:effectLst/>
                        </a:rPr>
                        <a:t>1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38125">
                <a:tc gridSpan="3">
                  <a:txBody>
                    <a:bodyPr/>
                    <a:lstStyle/>
                    <a:p>
                      <a:pPr algn="l" fontAlgn="b"/>
                      <a:r>
                        <a:rPr lang="da-DK" sz="1400" u="none" strike="noStrike" dirty="0">
                          <a:effectLst/>
                        </a:rPr>
                        <a:t>Astralia/New Zealand</a:t>
                      </a:r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4000" marR="10800" marT="1080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>
                          <a:effectLst/>
                        </a:rPr>
                        <a:t>2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 dirty="0">
                          <a:effectLst/>
                        </a:rPr>
                        <a:t>1</a:t>
                      </a:r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7650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u="none" strike="noStrike" dirty="0">
                          <a:effectLst/>
                        </a:rPr>
                        <a:t>Grand Total</a:t>
                      </a:r>
                      <a:endParaRPr lang="da-DK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4000" marR="10800" marT="1080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 dirty="0">
                          <a:effectLst/>
                        </a:rPr>
                        <a:t>78</a:t>
                      </a:r>
                      <a:endParaRPr lang="da-DK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 dirty="0">
                          <a:effectLst/>
                        </a:rPr>
                        <a:t>90</a:t>
                      </a:r>
                      <a:endParaRPr lang="da-DK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 dirty="0">
                          <a:effectLst/>
                        </a:rPr>
                        <a:t>88</a:t>
                      </a:r>
                      <a:endParaRPr lang="da-DK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 dirty="0">
                          <a:effectLst/>
                        </a:rPr>
                        <a:t>84</a:t>
                      </a:r>
                      <a:endParaRPr lang="da-DK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16997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642938" y="571500"/>
            <a:ext cx="7772400" cy="1143000"/>
          </a:xfrm>
        </p:spPr>
        <p:txBody>
          <a:bodyPr/>
          <a:lstStyle/>
          <a:p>
            <a:pPr eaLnBrk="1" hangingPunct="1"/>
            <a:r>
              <a:rPr lang="da-DK" altLang="da-DK" smtClean="0"/>
              <a:t> The Customer</a:t>
            </a:r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da-DK" altLang="da-DK" dirty="0" smtClean="0"/>
              <a:t>Today, 8 of our 10 biggest customers are software vendors themselves</a:t>
            </a:r>
          </a:p>
          <a:p>
            <a:pPr eaLnBrk="1" hangingPunct="1"/>
            <a:r>
              <a:rPr lang="da-DK" altLang="da-DK" dirty="0" smtClean="0"/>
              <a:t>They expect to be able to produce high-performance, scalable, secure multi-user applications which will fit into a corporate IT-infrastructure</a:t>
            </a:r>
          </a:p>
          <a:p>
            <a:pPr eaLnBrk="1" hangingPunct="1"/>
            <a:r>
              <a:rPr lang="da-DK" altLang="da-DK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They expect to be able to recruit new APL’ers</a:t>
            </a:r>
          </a:p>
        </p:txBody>
      </p:sp>
    </p:spTree>
    <p:extLst>
      <p:ext uri="{BB962C8B-B14F-4D97-AF65-F5344CB8AC3E}">
        <p14:creationId xmlns:p14="http://schemas.microsoft.com/office/powerpoint/2010/main" val="278674730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642938" y="571500"/>
            <a:ext cx="7772400" cy="1143000"/>
          </a:xfrm>
        </p:spPr>
        <p:txBody>
          <a:bodyPr/>
          <a:lstStyle/>
          <a:p>
            <a:pPr eaLnBrk="1" hangingPunct="1"/>
            <a:r>
              <a:rPr lang="da-DK" altLang="da-DK" dirty="0" smtClean="0"/>
              <a:t> New APL’ers</a:t>
            </a:r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da-DK" altLang="da-DK" dirty="0" smtClean="0"/>
              <a:t>Annual APL contest</a:t>
            </a:r>
          </a:p>
          <a:p>
            <a:pPr lvl="1"/>
            <a:r>
              <a:rPr lang="da-DK" altLang="da-DK" dirty="0" smtClean="0"/>
              <a:t>New format</a:t>
            </a:r>
          </a:p>
          <a:p>
            <a:pPr lvl="1"/>
            <a:r>
              <a:rPr lang="da-DK" altLang="da-DK" dirty="0" smtClean="0"/>
              <a:t>2 stages – introductory and problem set</a:t>
            </a:r>
          </a:p>
          <a:p>
            <a:pPr lvl="1"/>
            <a:r>
              <a:rPr lang="da-DK" altLang="da-DK" dirty="0" smtClean="0"/>
              <a:t>~100 participated in stage 1</a:t>
            </a:r>
          </a:p>
          <a:p>
            <a:pPr lvl="1"/>
            <a:r>
              <a:rPr lang="da-DK" altLang="da-DK" dirty="0" smtClean="0"/>
              <a:t>13 completed stage 2</a:t>
            </a:r>
          </a:p>
          <a:p>
            <a:r>
              <a:rPr lang="da-DK" altLang="da-DK" dirty="0" smtClean="0"/>
              <a:t>We believe that our customers could benefit from looking at the contestants when they recruit</a:t>
            </a:r>
          </a:p>
          <a:p>
            <a:pPr marL="0" indent="0">
              <a:buNone/>
            </a:pPr>
            <a:r>
              <a:rPr lang="da-DK" altLang="da-DK" dirty="0"/>
              <a:t>	</a:t>
            </a:r>
            <a:endParaRPr lang="da-DK" altLang="da-DK" dirty="0" smtClean="0"/>
          </a:p>
        </p:txBody>
      </p:sp>
    </p:spTree>
    <p:extLst>
      <p:ext uri="{BB962C8B-B14F-4D97-AF65-F5344CB8AC3E}">
        <p14:creationId xmlns:p14="http://schemas.microsoft.com/office/powerpoint/2010/main" val="128133082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642938" y="571500"/>
            <a:ext cx="7772400" cy="1143000"/>
          </a:xfrm>
        </p:spPr>
        <p:txBody>
          <a:bodyPr/>
          <a:lstStyle/>
          <a:p>
            <a:pPr eaLnBrk="1" hangingPunct="1"/>
            <a:r>
              <a:rPr lang="da-DK" altLang="da-DK" dirty="0" smtClean="0"/>
              <a:t> New APL’ers</a:t>
            </a:r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>
          <a:xfrm>
            <a:off x="683568" y="2276872"/>
            <a:ext cx="7772400" cy="4323184"/>
          </a:xfrm>
        </p:spPr>
        <p:txBody>
          <a:bodyPr/>
          <a:lstStyle/>
          <a:p>
            <a:pPr eaLnBrk="1" hangingPunct="1"/>
            <a:r>
              <a:rPr lang="da-DK" altLang="da-DK" dirty="0" smtClean="0"/>
              <a:t>Pat Buteux joined last year </a:t>
            </a:r>
            <a:br>
              <a:rPr lang="da-DK" altLang="da-DK" dirty="0" smtClean="0"/>
            </a:br>
            <a:r>
              <a:rPr lang="da-DK" altLang="da-DK" dirty="0" smtClean="0"/>
              <a:t>as US Marketing and Sales</a:t>
            </a:r>
          </a:p>
          <a:p>
            <a:pPr eaLnBrk="1" hangingPunct="1"/>
            <a:r>
              <a:rPr lang="da-DK" altLang="da-DK" dirty="0" smtClean="0"/>
              <a:t>Pat has been following our </a:t>
            </a:r>
            <a:br>
              <a:rPr lang="da-DK" altLang="da-DK" dirty="0" smtClean="0"/>
            </a:br>
            <a:r>
              <a:rPr lang="da-DK" altLang="da-DK" dirty="0" smtClean="0"/>
              <a:t>educational license holders </a:t>
            </a:r>
            <a:br>
              <a:rPr lang="da-DK" altLang="da-DK" dirty="0" smtClean="0"/>
            </a:br>
            <a:r>
              <a:rPr lang="da-DK" altLang="da-DK" dirty="0" smtClean="0"/>
              <a:t>closely since she joined </a:t>
            </a:r>
          </a:p>
          <a:p>
            <a:pPr eaLnBrk="1" hangingPunct="1"/>
            <a:r>
              <a:rPr lang="da-DK" altLang="da-DK" dirty="0" smtClean="0"/>
              <a:t>She is also responsible for the Scavenger Hunt</a:t>
            </a:r>
            <a:r>
              <a:rPr lang="da-DK" altLang="da-DK" dirty="0"/>
              <a:t>	</a:t>
            </a:r>
            <a:endParaRPr lang="da-DK" altLang="da-DK" dirty="0" smtClean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888650"/>
            <a:ext cx="2846248" cy="31884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637281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642938" y="571500"/>
            <a:ext cx="7772400" cy="1143000"/>
          </a:xfrm>
        </p:spPr>
        <p:txBody>
          <a:bodyPr/>
          <a:lstStyle/>
          <a:p>
            <a:pPr eaLnBrk="1" hangingPunct="1"/>
            <a:r>
              <a:rPr lang="da-DK" altLang="da-DK" dirty="0" smtClean="0"/>
              <a:t> New APL’ers</a:t>
            </a:r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>
          <a:xfrm>
            <a:off x="683568" y="1556792"/>
            <a:ext cx="7772400" cy="5043264"/>
          </a:xfrm>
        </p:spPr>
        <p:txBody>
          <a:bodyPr/>
          <a:lstStyle/>
          <a:p>
            <a:pPr eaLnBrk="1" hangingPunct="1"/>
            <a:r>
              <a:rPr lang="da-DK" altLang="da-DK" dirty="0" smtClean="0"/>
              <a:t>Fiona Smith joined this year </a:t>
            </a:r>
            <a:br>
              <a:rPr lang="da-DK" altLang="da-DK" dirty="0" smtClean="0"/>
            </a:br>
            <a:r>
              <a:rPr lang="da-DK" altLang="da-DK" dirty="0" smtClean="0"/>
              <a:t>as Documentation Manager</a:t>
            </a:r>
          </a:p>
          <a:p>
            <a:pPr eaLnBrk="1" hangingPunct="1"/>
            <a:r>
              <a:rPr lang="da-DK" altLang="da-DK" dirty="0" smtClean="0"/>
              <a:t>She now know what a new</a:t>
            </a:r>
            <a:br>
              <a:rPr lang="da-DK" altLang="da-DK" dirty="0" smtClean="0"/>
            </a:br>
            <a:r>
              <a:rPr lang="da-DK" altLang="da-DK" dirty="0" smtClean="0"/>
              <a:t>APL programmer needs</a:t>
            </a:r>
          </a:p>
          <a:p>
            <a:pPr eaLnBrk="1" hangingPunct="1"/>
            <a:r>
              <a:rPr lang="da-DK" altLang="da-DK" dirty="0" smtClean="0"/>
              <a:t>The reference card is her initiative</a:t>
            </a:r>
          </a:p>
          <a:p>
            <a:pPr lvl="1"/>
            <a:r>
              <a:rPr lang="da-DK" altLang="da-DK" dirty="0" smtClean="0"/>
              <a:t>It is version 1 so please evaluate and give us feedback.</a:t>
            </a:r>
          </a:p>
          <a:p>
            <a:r>
              <a:rPr lang="da-DK" altLang="da-DK" dirty="0" smtClean="0"/>
              <a:t>She cultivates </a:t>
            </a:r>
            <a:r>
              <a:rPr lang="da-DK" altLang="da-DK" smtClean="0"/>
              <a:t>our vocabularies</a:t>
            </a:r>
            <a:r>
              <a:rPr lang="da-DK" altLang="da-DK" dirty="0"/>
              <a:t>	</a:t>
            </a:r>
            <a:endParaRPr lang="da-DK" altLang="da-DK" dirty="0" smtClean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8391" y="188640"/>
            <a:ext cx="2304256" cy="3387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101937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642938" y="571500"/>
            <a:ext cx="7772400" cy="1143000"/>
          </a:xfrm>
        </p:spPr>
        <p:txBody>
          <a:bodyPr/>
          <a:lstStyle/>
          <a:p>
            <a:pPr eaLnBrk="1" hangingPunct="1"/>
            <a:r>
              <a:rPr lang="da-DK" altLang="da-DK" dirty="0" smtClean="0"/>
              <a:t> New APL’ers</a:t>
            </a:r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>
          <a:xfrm>
            <a:off x="683568" y="1556792"/>
            <a:ext cx="7772400" cy="5043264"/>
          </a:xfrm>
        </p:spPr>
        <p:txBody>
          <a:bodyPr/>
          <a:lstStyle/>
          <a:p>
            <a:pPr eaLnBrk="1" hangingPunct="1"/>
            <a:r>
              <a:rPr lang="da-DK" altLang="da-DK" dirty="0" smtClean="0"/>
              <a:t>Fiona Smith joined this year </a:t>
            </a:r>
            <a:br>
              <a:rPr lang="da-DK" altLang="da-DK" dirty="0" smtClean="0"/>
            </a:br>
            <a:r>
              <a:rPr lang="da-DK" altLang="da-DK" dirty="0" smtClean="0"/>
              <a:t>as Documentation Manager</a:t>
            </a:r>
          </a:p>
          <a:p>
            <a:pPr eaLnBrk="1" hangingPunct="1"/>
            <a:r>
              <a:rPr lang="da-DK" altLang="da-DK" dirty="0" smtClean="0"/>
              <a:t>She now know what a new</a:t>
            </a:r>
            <a:br>
              <a:rPr lang="da-DK" altLang="da-DK" dirty="0" smtClean="0"/>
            </a:br>
            <a:r>
              <a:rPr lang="da-DK" altLang="da-DK" dirty="0" smtClean="0"/>
              <a:t>APL programmer needs</a:t>
            </a:r>
          </a:p>
          <a:p>
            <a:pPr eaLnBrk="1" hangingPunct="1"/>
            <a:r>
              <a:rPr lang="da-DK" altLang="da-DK" dirty="0" smtClean="0"/>
              <a:t>The reference card is her initiative</a:t>
            </a:r>
          </a:p>
          <a:p>
            <a:pPr lvl="1"/>
            <a:r>
              <a:rPr lang="da-DK" altLang="da-DK" dirty="0" smtClean="0"/>
              <a:t>It is version 1 so please evaluate and give us feedback.</a:t>
            </a:r>
          </a:p>
          <a:p>
            <a:r>
              <a:rPr lang="da-DK" altLang="da-DK" dirty="0" smtClean="0"/>
              <a:t>She cultivates our vocabularies</a:t>
            </a:r>
          </a:p>
          <a:p>
            <a:pPr marL="400050" lvl="1" indent="0">
              <a:buNone/>
            </a:pPr>
            <a:r>
              <a:rPr lang="da-DK" altLang="da-DK" dirty="0" smtClean="0"/>
              <a:t>Pre-prandial</a:t>
            </a:r>
            <a:r>
              <a:rPr lang="da-DK" altLang="da-DK" dirty="0"/>
              <a:t>	</a:t>
            </a:r>
            <a:endParaRPr lang="da-DK" altLang="da-DK" dirty="0" smtClean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8391" y="188640"/>
            <a:ext cx="2304256" cy="3387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294829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642938" y="571500"/>
            <a:ext cx="7772400" cy="1143000"/>
          </a:xfrm>
        </p:spPr>
        <p:txBody>
          <a:bodyPr/>
          <a:lstStyle/>
          <a:p>
            <a:pPr eaLnBrk="1" hangingPunct="1"/>
            <a:r>
              <a:rPr lang="da-DK" altLang="da-DK" dirty="0" smtClean="0"/>
              <a:t> New APL’ers and Old</a:t>
            </a:r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>
          <a:xfrm>
            <a:off x="683568" y="2276872"/>
            <a:ext cx="7772400" cy="4323184"/>
          </a:xfrm>
        </p:spPr>
        <p:txBody>
          <a:bodyPr/>
          <a:lstStyle/>
          <a:p>
            <a:pPr eaLnBrk="1" hangingPunct="1"/>
            <a:r>
              <a:rPr lang="da-DK" altLang="da-DK" dirty="0" smtClean="0"/>
              <a:t>New website in the works</a:t>
            </a:r>
          </a:p>
          <a:p>
            <a:pPr eaLnBrk="1" hangingPunct="1"/>
            <a:r>
              <a:rPr lang="da-DK" altLang="da-DK" dirty="0" smtClean="0"/>
              <a:t>Targeted at </a:t>
            </a:r>
          </a:p>
          <a:p>
            <a:pPr lvl="1"/>
            <a:r>
              <a:rPr lang="da-DK" altLang="da-DK" dirty="0" smtClean="0"/>
              <a:t>better captivating newcomers</a:t>
            </a:r>
          </a:p>
          <a:p>
            <a:pPr lvl="1"/>
            <a:r>
              <a:rPr lang="da-DK" altLang="da-DK" dirty="0"/>
              <a:t>p</a:t>
            </a:r>
            <a:r>
              <a:rPr lang="da-DK" altLang="da-DK" dirty="0" smtClean="0"/>
              <a:t>roviding platform for know-how sharing</a:t>
            </a:r>
          </a:p>
          <a:p>
            <a:pPr lvl="1"/>
            <a:r>
              <a:rPr lang="da-DK" altLang="da-DK" dirty="0"/>
              <a:t>o</a:t>
            </a:r>
            <a:r>
              <a:rPr lang="da-DK" altLang="da-DK" dirty="0" smtClean="0"/>
              <a:t>rganising material better</a:t>
            </a:r>
          </a:p>
          <a:p>
            <a:pPr eaLnBrk="1" hangingPunct="1"/>
            <a:r>
              <a:rPr lang="da-DK" altLang="da-DK" dirty="0" smtClean="0"/>
              <a:t>Vibeke is in charge of the site and is always chasing good APL stories</a:t>
            </a: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980728"/>
            <a:ext cx="2359809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7414263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642938" y="571500"/>
            <a:ext cx="7772400" cy="1143000"/>
          </a:xfrm>
        </p:spPr>
        <p:txBody>
          <a:bodyPr/>
          <a:lstStyle/>
          <a:p>
            <a:pPr eaLnBrk="1" hangingPunct="1"/>
            <a:r>
              <a:rPr lang="da-DK" altLang="da-DK" dirty="0" smtClean="0"/>
              <a:t> Welcome to Dyalog’13</a:t>
            </a:r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>
          <a:xfrm>
            <a:off x="683568" y="2708920"/>
            <a:ext cx="7772400" cy="3528392"/>
          </a:xfrm>
        </p:spPr>
        <p:txBody>
          <a:bodyPr/>
          <a:lstStyle/>
          <a:p>
            <a:pPr eaLnBrk="1" hangingPunct="1"/>
            <a:r>
              <a:rPr lang="da-DK" altLang="da-DK" dirty="0" smtClean="0"/>
              <a:t>Enjoy the conference</a:t>
            </a:r>
          </a:p>
          <a:p>
            <a:pPr eaLnBrk="1" hangingPunct="1"/>
            <a:r>
              <a:rPr lang="da-DK" altLang="da-DK" dirty="0" smtClean="0"/>
              <a:t>Enjoy the Customer presentations</a:t>
            </a:r>
          </a:p>
          <a:p>
            <a:pPr eaLnBrk="1" hangingPunct="1"/>
            <a:r>
              <a:rPr lang="da-DK" altLang="da-DK" dirty="0" smtClean="0"/>
              <a:t>Enjoy the previews of Dyalog v.14</a:t>
            </a:r>
          </a:p>
          <a:p>
            <a:pPr eaLnBrk="1" hangingPunct="1"/>
            <a:endParaRPr lang="da-DK" altLang="da-DK" dirty="0"/>
          </a:p>
          <a:p>
            <a:pPr eaLnBrk="1" hangingPunct="1"/>
            <a:endParaRPr lang="da-DK" altLang="da-DK" dirty="0" smtClean="0"/>
          </a:p>
        </p:txBody>
      </p:sp>
    </p:spTree>
    <p:extLst>
      <p:ext uri="{BB962C8B-B14F-4D97-AF65-F5344CB8AC3E}">
        <p14:creationId xmlns:p14="http://schemas.microsoft.com/office/powerpoint/2010/main" val="147553585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642938" y="571500"/>
            <a:ext cx="7772400" cy="1143000"/>
          </a:xfrm>
        </p:spPr>
        <p:txBody>
          <a:bodyPr/>
          <a:lstStyle/>
          <a:p>
            <a:pPr eaLnBrk="1" hangingPunct="1"/>
            <a:r>
              <a:rPr lang="da-DK" altLang="da-DK" dirty="0" smtClean="0"/>
              <a:t> Welcome to Dyalog’13</a:t>
            </a:r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>
          <a:xfrm>
            <a:off x="683568" y="2708920"/>
            <a:ext cx="7772400" cy="3528392"/>
          </a:xfrm>
        </p:spPr>
        <p:txBody>
          <a:bodyPr/>
          <a:lstStyle/>
          <a:p>
            <a:pPr eaLnBrk="1" hangingPunct="1"/>
            <a:r>
              <a:rPr lang="da-DK" altLang="da-DK" dirty="0" smtClean="0"/>
              <a:t>Enjoy the conference</a:t>
            </a:r>
          </a:p>
          <a:p>
            <a:pPr eaLnBrk="1" hangingPunct="1"/>
            <a:r>
              <a:rPr lang="da-DK" altLang="da-DK" dirty="0" smtClean="0"/>
              <a:t>Enjoy the Customer presentations</a:t>
            </a:r>
          </a:p>
          <a:p>
            <a:pPr eaLnBrk="1" hangingPunct="1"/>
            <a:r>
              <a:rPr lang="da-DK" altLang="da-DK" dirty="0" smtClean="0"/>
              <a:t>Enjoy the previews of Dyalog v.14</a:t>
            </a:r>
          </a:p>
          <a:p>
            <a:pPr eaLnBrk="1" hangingPunct="1"/>
            <a:endParaRPr lang="da-DK" altLang="da-DK" dirty="0"/>
          </a:p>
          <a:p>
            <a:pPr eaLnBrk="1" hangingPunct="1"/>
            <a:r>
              <a:rPr lang="da-DK" altLang="da-DK" dirty="0" smtClean="0"/>
              <a:t>Enjoy your network</a:t>
            </a:r>
          </a:p>
        </p:txBody>
      </p:sp>
    </p:spTree>
    <p:extLst>
      <p:ext uri="{BB962C8B-B14F-4D97-AF65-F5344CB8AC3E}">
        <p14:creationId xmlns:p14="http://schemas.microsoft.com/office/powerpoint/2010/main" val="36079684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US Conference Delegates</a:t>
            </a:r>
            <a:endParaRPr lang="da-DK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3473809"/>
              </p:ext>
            </p:extLst>
          </p:nvPr>
        </p:nvGraphicFramePr>
        <p:xfrm>
          <a:off x="2555776" y="2060848"/>
          <a:ext cx="4392488" cy="365569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85900"/>
                <a:gridCol w="242292"/>
                <a:gridCol w="648072"/>
                <a:gridCol w="720080"/>
                <a:gridCol w="648072"/>
                <a:gridCol w="648072"/>
              </a:tblGrid>
              <a:tr h="247650">
                <a:tc gridSpan="2">
                  <a:txBody>
                    <a:bodyPr/>
                    <a:lstStyle/>
                    <a:p>
                      <a:pPr algn="l" fontAlgn="b"/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 dirty="0">
                          <a:effectLst/>
                        </a:rPr>
                        <a:t>2013</a:t>
                      </a:r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 dirty="0">
                          <a:effectLst/>
                        </a:rPr>
                        <a:t>2011</a:t>
                      </a:r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 dirty="0">
                          <a:effectLst/>
                        </a:rPr>
                        <a:t>2009</a:t>
                      </a:r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 dirty="0">
                          <a:effectLst/>
                        </a:rPr>
                        <a:t>2007</a:t>
                      </a:r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125">
                <a:tc gridSpan="2">
                  <a:txBody>
                    <a:bodyPr/>
                    <a:lstStyle/>
                    <a:p>
                      <a:pPr algn="l" fontAlgn="b"/>
                      <a:r>
                        <a:rPr lang="da-DK" sz="1400" u="none" strike="noStrike" dirty="0">
                          <a:effectLst/>
                        </a:rPr>
                        <a:t>United States</a:t>
                      </a:r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4000" marR="10800" marT="1080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 dirty="0" smtClean="0">
                          <a:effectLst/>
                        </a:rPr>
                        <a:t>28</a:t>
                      </a:r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>
                          <a:effectLst/>
                        </a:rPr>
                        <a:t>37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>
                          <a:effectLst/>
                        </a:rPr>
                        <a:t>47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>
                          <a:effectLst/>
                        </a:rPr>
                        <a:t>41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238125">
                <a:tc gridSpan="2">
                  <a:txBody>
                    <a:bodyPr/>
                    <a:lstStyle/>
                    <a:p>
                      <a:pPr algn="l" fontAlgn="b"/>
                      <a:r>
                        <a:rPr lang="da-DK" sz="1400" u="none" strike="noStrike" dirty="0">
                          <a:effectLst/>
                        </a:rPr>
                        <a:t>United Kingdom</a:t>
                      </a:r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4000" marR="10800" marT="1080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 dirty="0" smtClean="0">
                          <a:effectLst/>
                        </a:rPr>
                        <a:t>25</a:t>
                      </a:r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>
                          <a:effectLst/>
                        </a:rPr>
                        <a:t>16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>
                          <a:effectLst/>
                        </a:rPr>
                        <a:t>15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>
                          <a:effectLst/>
                        </a:rPr>
                        <a:t>13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38125">
                <a:tc gridSpan="2">
                  <a:txBody>
                    <a:bodyPr/>
                    <a:lstStyle/>
                    <a:p>
                      <a:pPr algn="l" fontAlgn="b"/>
                      <a:r>
                        <a:rPr lang="da-DK" sz="1400" u="none" strike="noStrike" dirty="0">
                          <a:effectLst/>
                        </a:rPr>
                        <a:t>Italy</a:t>
                      </a:r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4000" marR="10800" marT="1080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 dirty="0">
                          <a:effectLst/>
                        </a:rPr>
                        <a:t>15</a:t>
                      </a:r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 dirty="0">
                          <a:effectLst/>
                        </a:rPr>
                        <a:t>21</a:t>
                      </a:r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 dirty="0">
                          <a:effectLst/>
                        </a:rPr>
                        <a:t>7</a:t>
                      </a:r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 dirty="0">
                          <a:effectLst/>
                        </a:rPr>
                        <a:t>7</a:t>
                      </a:r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38125">
                <a:tc gridSpan="2">
                  <a:txBody>
                    <a:bodyPr/>
                    <a:lstStyle/>
                    <a:p>
                      <a:pPr algn="l" fontAlgn="b"/>
                      <a:r>
                        <a:rPr lang="da-DK" sz="1400" u="none" strike="noStrike" dirty="0">
                          <a:effectLst/>
                        </a:rPr>
                        <a:t>Finland</a:t>
                      </a:r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4000" marR="10800" marT="1080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8</a:t>
                      </a:r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 dirty="0">
                          <a:effectLst/>
                        </a:rPr>
                        <a:t>2</a:t>
                      </a:r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 dirty="0">
                          <a:effectLst/>
                        </a:rPr>
                        <a:t>1</a:t>
                      </a:r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 dirty="0">
                          <a:effectLst/>
                        </a:rPr>
                        <a:t>3</a:t>
                      </a:r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38125">
                <a:tc gridSpan="2">
                  <a:txBody>
                    <a:bodyPr/>
                    <a:lstStyle/>
                    <a:p>
                      <a:pPr algn="l" fontAlgn="b"/>
                      <a:r>
                        <a:rPr lang="da-DK" sz="1400" u="none" strike="noStrike" dirty="0">
                          <a:effectLst/>
                        </a:rPr>
                        <a:t>Denmark</a:t>
                      </a:r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4000" marR="10800" marT="1080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6</a:t>
                      </a:r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 dirty="0">
                          <a:effectLst/>
                        </a:rPr>
                        <a:t>4</a:t>
                      </a:r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 dirty="0">
                          <a:effectLst/>
                        </a:rPr>
                        <a:t>5</a:t>
                      </a:r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 dirty="0">
                          <a:effectLst/>
                        </a:rPr>
                        <a:t>5</a:t>
                      </a:r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38125">
                <a:tc gridSpan="2">
                  <a:txBody>
                    <a:bodyPr/>
                    <a:lstStyle/>
                    <a:p>
                      <a:pPr algn="l" fontAlgn="b"/>
                      <a:r>
                        <a:rPr lang="da-DK" sz="1400" u="none" strike="noStrike" dirty="0">
                          <a:effectLst/>
                        </a:rPr>
                        <a:t>Sweden</a:t>
                      </a:r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4000" marR="10800" marT="1080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 dirty="0">
                          <a:effectLst/>
                        </a:rPr>
                        <a:t>5</a:t>
                      </a:r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 dirty="0">
                          <a:effectLst/>
                        </a:rPr>
                        <a:t>6</a:t>
                      </a:r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38125">
                <a:tc gridSpan="2">
                  <a:txBody>
                    <a:bodyPr/>
                    <a:lstStyle/>
                    <a:p>
                      <a:pPr algn="l" fontAlgn="b"/>
                      <a:r>
                        <a:rPr lang="da-DK" sz="1400" u="none" strike="noStrike" dirty="0">
                          <a:effectLst/>
                        </a:rPr>
                        <a:t>Canada</a:t>
                      </a:r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4000" marR="10800" marT="1080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 dirty="0">
                          <a:effectLst/>
                        </a:rPr>
                        <a:t>4</a:t>
                      </a:r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>
                          <a:effectLst/>
                        </a:rPr>
                        <a:t>6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>
                          <a:effectLst/>
                        </a:rPr>
                        <a:t>7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 dirty="0">
                          <a:effectLst/>
                        </a:rPr>
                        <a:t>3</a:t>
                      </a:r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38125">
                <a:tc gridSpan="2">
                  <a:txBody>
                    <a:bodyPr/>
                    <a:lstStyle/>
                    <a:p>
                      <a:pPr algn="l" fontAlgn="b"/>
                      <a:r>
                        <a:rPr lang="da-DK" sz="1400" u="none" strike="noStrike" dirty="0">
                          <a:effectLst/>
                        </a:rPr>
                        <a:t>Russia</a:t>
                      </a:r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4000" marR="10800" marT="1080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>
                          <a:effectLst/>
                        </a:rPr>
                        <a:t>3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>
                          <a:effectLst/>
                        </a:rPr>
                        <a:t>1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 dirty="0">
                          <a:effectLst/>
                        </a:rPr>
                        <a:t>2</a:t>
                      </a:r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38125">
                <a:tc gridSpan="2">
                  <a:txBody>
                    <a:bodyPr/>
                    <a:lstStyle/>
                    <a:p>
                      <a:pPr algn="l" fontAlgn="b"/>
                      <a:r>
                        <a:rPr lang="da-DK" sz="1400" u="none" strike="noStrike" dirty="0">
                          <a:effectLst/>
                        </a:rPr>
                        <a:t>South Africa</a:t>
                      </a:r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4000" marR="10800" marT="1080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 dirty="0">
                          <a:effectLst/>
                        </a:rPr>
                        <a:t>1</a:t>
                      </a:r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38125">
                <a:tc gridSpan="2">
                  <a:txBody>
                    <a:bodyPr/>
                    <a:lstStyle/>
                    <a:p>
                      <a:pPr algn="l" fontAlgn="b"/>
                      <a:r>
                        <a:rPr lang="da-DK" sz="1400" u="none" strike="noStrike" dirty="0">
                          <a:effectLst/>
                        </a:rPr>
                        <a:t>Germany</a:t>
                      </a:r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4000" marR="10800" marT="1080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endParaRPr lang="da-DK"/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>
                          <a:effectLst/>
                        </a:rPr>
                        <a:t>1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>
                          <a:effectLst/>
                        </a:rPr>
                        <a:t>1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 dirty="0">
                          <a:effectLst/>
                        </a:rPr>
                        <a:t>2</a:t>
                      </a:r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47650">
                <a:tc gridSpan="3">
                  <a:txBody>
                    <a:bodyPr/>
                    <a:lstStyle/>
                    <a:p>
                      <a:pPr algn="l" fontAlgn="b"/>
                      <a:r>
                        <a:rPr lang="da-DK" sz="1400" u="none" strike="noStrike" dirty="0">
                          <a:effectLst/>
                        </a:rPr>
                        <a:t>Austria/Switzerland</a:t>
                      </a:r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4000" marR="10800" marT="1080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>
                          <a:effectLst/>
                        </a:rPr>
                        <a:t>1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 dirty="0">
                          <a:effectLst/>
                        </a:rPr>
                        <a:t>1</a:t>
                      </a:r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47650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u="none" strike="noStrike" dirty="0">
                          <a:effectLst/>
                        </a:rPr>
                        <a:t>France</a:t>
                      </a:r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4000" marR="10800" marT="1080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>
                          <a:effectLst/>
                        </a:rPr>
                        <a:t>1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38125">
                <a:tc gridSpan="3">
                  <a:txBody>
                    <a:bodyPr/>
                    <a:lstStyle/>
                    <a:p>
                      <a:pPr algn="l" fontAlgn="b"/>
                      <a:r>
                        <a:rPr lang="da-DK" sz="1400" u="none" strike="noStrike" dirty="0">
                          <a:effectLst/>
                        </a:rPr>
                        <a:t>Astralia/New Zealand</a:t>
                      </a:r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4000" marR="10800" marT="1080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>
                          <a:effectLst/>
                        </a:rPr>
                        <a:t>2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 dirty="0">
                          <a:effectLst/>
                        </a:rPr>
                        <a:t>1</a:t>
                      </a:r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7650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u="none" strike="noStrike" dirty="0">
                          <a:effectLst/>
                        </a:rPr>
                        <a:t>Grand Total</a:t>
                      </a:r>
                      <a:endParaRPr lang="da-DK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54000" marR="10800" marT="1080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da-DK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94</a:t>
                      </a:r>
                      <a:endParaRPr lang="da-DK" sz="1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 dirty="0">
                          <a:effectLst/>
                        </a:rPr>
                        <a:t>90</a:t>
                      </a:r>
                      <a:endParaRPr lang="da-DK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 dirty="0">
                          <a:effectLst/>
                        </a:rPr>
                        <a:t>88</a:t>
                      </a:r>
                      <a:endParaRPr lang="da-DK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 dirty="0">
                          <a:effectLst/>
                        </a:rPr>
                        <a:t>84</a:t>
                      </a:r>
                      <a:endParaRPr lang="da-DK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5037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342900" indent="-342900" algn="l">
              <a:buSzPct val="150000"/>
              <a:buFont typeface="Arial" panose="020B0604020202020204" pitchFamily="34" charset="0"/>
              <a:buChar char="•"/>
            </a:pPr>
            <a:r>
              <a:rPr lang="da-DK" sz="2400" dirty="0" smtClean="0"/>
              <a:t>...... I </a:t>
            </a:r>
            <a:r>
              <a:rPr lang="da-DK" sz="2400" dirty="0"/>
              <a:t>found the one-on-one interaction with the Dyalog developers extremely </a:t>
            </a:r>
            <a:r>
              <a:rPr lang="da-DK" sz="2400" dirty="0" smtClean="0"/>
              <a:t>helpful</a:t>
            </a:r>
          </a:p>
          <a:p>
            <a:pPr marL="342900" indent="-342900" algn="l">
              <a:buSzPct val="150000"/>
              <a:buFont typeface="Arial" panose="020B0604020202020204" pitchFamily="34" charset="0"/>
              <a:buChar char="•"/>
            </a:pPr>
            <a:r>
              <a:rPr lang="da-DK" sz="2400" dirty="0" smtClean="0"/>
              <a:t>....... and </a:t>
            </a:r>
            <a:r>
              <a:rPr lang="da-DK" sz="2400" dirty="0"/>
              <a:t>the ability to interact with members of the community and from Dyalog is absolutely invaluable</a:t>
            </a:r>
            <a:r>
              <a:rPr lang="da-DK" sz="2400" dirty="0" smtClean="0"/>
              <a:t>.</a:t>
            </a:r>
          </a:p>
          <a:p>
            <a:pPr marL="342900" indent="-342900" algn="l">
              <a:buSzPct val="150000"/>
              <a:buFont typeface="Arial" panose="020B0604020202020204" pitchFamily="34" charset="0"/>
              <a:buChar char="•"/>
            </a:pPr>
            <a:endParaRPr lang="da-DK" sz="2400" dirty="0"/>
          </a:p>
          <a:p>
            <a:pPr marL="342900" indent="-342900" algn="l">
              <a:buSzPct val="150000"/>
              <a:buFont typeface="Arial" panose="020B0604020202020204" pitchFamily="34" charset="0"/>
              <a:buChar char="•"/>
            </a:pPr>
            <a:r>
              <a:rPr lang="da-DK" sz="2400" dirty="0" smtClean="0"/>
              <a:t>From last years questionaire:</a:t>
            </a:r>
            <a:br>
              <a:rPr lang="da-DK" sz="2400" dirty="0" smtClean="0"/>
            </a:br>
            <a:r>
              <a:rPr lang="da-DK" sz="2400" dirty="0" smtClean="0"/>
              <a:t>It would be good to know who the Dyalog people are .....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smtClean="0"/>
              <a:t>Agenda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546932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371600" y="1988840"/>
            <a:ext cx="6400800" cy="3649960"/>
          </a:xfrm>
        </p:spPr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dirty="0" smtClean="0"/>
              <a:t>Dyalog</a:t>
            </a:r>
          </a:p>
          <a:p>
            <a:pPr marL="914400" lvl="1" indent="-457200" algn="l">
              <a:buFontTx/>
              <a:buChar char="­"/>
            </a:pPr>
            <a:r>
              <a:rPr lang="en-GB" dirty="0" smtClean="0"/>
              <a:t>Who we are</a:t>
            </a:r>
          </a:p>
          <a:p>
            <a:pPr marL="914400" lvl="1" indent="-457200" algn="l">
              <a:buFontTx/>
              <a:buChar char="­"/>
            </a:pPr>
            <a:r>
              <a:rPr lang="en-GB" dirty="0" smtClean="0"/>
              <a:t>What we do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Agenda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97763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35496" y="2348880"/>
            <a:ext cx="6400800" cy="3649960"/>
          </a:xfrm>
        </p:spPr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800" dirty="0" smtClean="0"/>
              <a:t>Karen is running this show</a:t>
            </a:r>
          </a:p>
          <a:p>
            <a:pPr marL="914400" lvl="1" indent="-457200" algn="l">
              <a:buFontTx/>
              <a:buChar char="­"/>
            </a:pPr>
            <a:r>
              <a:rPr lang="en-GB" sz="2400" dirty="0" smtClean="0"/>
              <a:t>and she is the one you </a:t>
            </a:r>
            <a:br>
              <a:rPr lang="en-GB" sz="2400" dirty="0" smtClean="0"/>
            </a:br>
            <a:r>
              <a:rPr lang="en-GB" sz="2400" dirty="0" smtClean="0"/>
              <a:t>want to ask about stuff </a:t>
            </a:r>
            <a:r>
              <a:rPr lang="en-GB" sz="2400" dirty="0" smtClean="0">
                <a:sym typeface="Wingdings" panose="05000000000000000000" pitchFamily="2" charset="2"/>
              </a:rPr>
              <a:t>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GB" sz="2800" dirty="0" smtClean="0">
              <a:sym typeface="Wingdings" panose="05000000000000000000" pitchFamily="2" charset="2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800" dirty="0" smtClean="0">
                <a:sym typeface="Wingdings" panose="05000000000000000000" pitchFamily="2" charset="2"/>
              </a:rPr>
              <a:t>She will make household announcements each morning</a:t>
            </a:r>
            <a:br>
              <a:rPr lang="en-GB" sz="2800" dirty="0" smtClean="0">
                <a:sym typeface="Wingdings" panose="05000000000000000000" pitchFamily="2" charset="2"/>
              </a:rPr>
            </a:br>
            <a:r>
              <a:rPr lang="en-GB" sz="2800" dirty="0" smtClean="0">
                <a:sym typeface="Wingdings" panose="05000000000000000000" pitchFamily="2" charset="2"/>
              </a:rPr>
              <a:t>	</a:t>
            </a:r>
            <a:r>
              <a:rPr lang="en-GB" sz="2400" dirty="0" smtClean="0">
                <a:sym typeface="Wingdings" panose="05000000000000000000" pitchFamily="2" charset="2"/>
              </a:rPr>
              <a:t>starting now:</a:t>
            </a:r>
          </a:p>
          <a:p>
            <a:pPr algn="l"/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First things first</a:t>
            </a:r>
            <a:endParaRPr lang="en-GB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620688"/>
            <a:ext cx="2736304" cy="32219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2874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75556" y="764704"/>
            <a:ext cx="813690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000" b="1" cap="small" dirty="0">
                <a:latin typeface="+mj-lt"/>
              </a:rPr>
              <a:t>Monday October </a:t>
            </a:r>
            <a:r>
              <a:rPr lang="en-GB" sz="4000" b="1" cap="small" dirty="0" smtClean="0">
                <a:latin typeface="+mj-lt"/>
              </a:rPr>
              <a:t>21</a:t>
            </a:r>
            <a:r>
              <a:rPr lang="en-GB" sz="4000" b="1" cap="small" baseline="30000" dirty="0" smtClean="0">
                <a:latin typeface="+mj-lt"/>
              </a:rPr>
              <a:t>st</a:t>
            </a:r>
            <a:r>
              <a:rPr lang="en-GB" sz="4000" b="1" cap="small" dirty="0" smtClean="0">
                <a:latin typeface="+mj-lt"/>
              </a:rPr>
              <a:t> </a:t>
            </a:r>
            <a:endParaRPr lang="en-GB" sz="4000" b="1" cap="small" dirty="0">
              <a:latin typeface="+mj-lt"/>
            </a:endParaRPr>
          </a:p>
          <a:p>
            <a:pPr algn="ctr"/>
            <a:r>
              <a:rPr lang="en-GB" sz="4000" b="1" cap="small" dirty="0">
                <a:latin typeface="+mj-lt"/>
              </a:rPr>
              <a:t>Dyalog </a:t>
            </a:r>
            <a:r>
              <a:rPr lang="en-GB" sz="4000" b="1" cap="small" dirty="0" smtClean="0">
                <a:latin typeface="+mj-lt"/>
              </a:rPr>
              <a:t>Dinner</a:t>
            </a:r>
            <a:endParaRPr lang="en-GB" sz="4000" b="1" cap="small" dirty="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71600" y="2276872"/>
            <a:ext cx="7344816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latin typeface="+mj-lt"/>
              </a:rPr>
              <a:t>6:30pm – meet on </a:t>
            </a:r>
            <a:r>
              <a:rPr lang="en-US" sz="3200" dirty="0">
                <a:latin typeface="+mj-lt"/>
              </a:rPr>
              <a:t>Oceanfront </a:t>
            </a:r>
            <a:r>
              <a:rPr lang="en-US" sz="3200" dirty="0" smtClean="0">
                <a:latin typeface="+mj-lt"/>
              </a:rPr>
              <a:t>Patio to</a:t>
            </a:r>
          </a:p>
          <a:p>
            <a:pPr lvl="4"/>
            <a:r>
              <a:rPr lang="en-US" sz="3200" dirty="0" smtClean="0">
                <a:latin typeface="+mj-lt"/>
              </a:rPr>
              <a:t>walk </a:t>
            </a:r>
            <a:r>
              <a:rPr lang="en-US" sz="3200" dirty="0">
                <a:latin typeface="+mj-lt"/>
              </a:rPr>
              <a:t>down </a:t>
            </a:r>
            <a:r>
              <a:rPr lang="en-US" sz="3200" dirty="0" smtClean="0">
                <a:latin typeface="+mj-lt"/>
              </a:rPr>
              <a:t>together</a:t>
            </a:r>
          </a:p>
          <a:p>
            <a:pPr lvl="4"/>
            <a:endParaRPr lang="en-US" sz="1000" dirty="0" smtClean="0">
              <a:latin typeface="+mj-lt"/>
            </a:endParaRPr>
          </a:p>
          <a:p>
            <a:r>
              <a:rPr lang="en-GB" sz="3200" dirty="0" smtClean="0">
                <a:latin typeface="+mj-lt"/>
              </a:rPr>
              <a:t>7:00pm – dinner at JB’s </a:t>
            </a:r>
            <a:r>
              <a:rPr lang="en-GB" sz="3200" dirty="0">
                <a:latin typeface="+mj-lt"/>
              </a:rPr>
              <a:t>on the Beach</a:t>
            </a:r>
          </a:p>
          <a:p>
            <a:pPr lvl="4"/>
            <a:r>
              <a:rPr lang="en-GB" sz="3200" dirty="0">
                <a:latin typeface="+mj-lt"/>
              </a:rPr>
              <a:t>(next to Deerfield Beach Pier</a:t>
            </a:r>
            <a:r>
              <a:rPr lang="en-GB" sz="3200" dirty="0" smtClean="0">
                <a:latin typeface="+mj-lt"/>
              </a:rPr>
              <a:t>)</a:t>
            </a:r>
            <a:endParaRPr lang="en-GB" sz="3200" dirty="0">
              <a:latin typeface="+mj-lt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4800056"/>
            <a:ext cx="4536503" cy="1227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471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35496" y="2348880"/>
            <a:ext cx="6400800" cy="3649960"/>
          </a:xfrm>
        </p:spPr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800" dirty="0" smtClean="0"/>
              <a:t>Jason and Jonathan are</a:t>
            </a:r>
            <a:br>
              <a:rPr lang="en-GB" sz="2800" dirty="0" smtClean="0"/>
            </a:br>
            <a:r>
              <a:rPr lang="en-GB" sz="2800" dirty="0" smtClean="0"/>
              <a:t>managing the technical setup</a:t>
            </a:r>
          </a:p>
          <a:p>
            <a:pPr marL="914400" lvl="1" indent="-457200" algn="l">
              <a:buFontTx/>
              <a:buChar char="­"/>
            </a:pPr>
            <a:r>
              <a:rPr lang="en-GB" sz="2400" dirty="0" smtClean="0"/>
              <a:t>Those of you who are giving presentations please see </a:t>
            </a:r>
            <a:br>
              <a:rPr lang="en-GB" sz="2400" dirty="0" smtClean="0"/>
            </a:br>
            <a:r>
              <a:rPr lang="en-GB" sz="2400" dirty="0" smtClean="0"/>
              <a:t>them for any questions about </a:t>
            </a:r>
            <a:br>
              <a:rPr lang="en-GB" sz="2400" dirty="0" smtClean="0"/>
            </a:br>
            <a:r>
              <a:rPr lang="en-GB" sz="2400" dirty="0" smtClean="0"/>
              <a:t>wiring you up</a:t>
            </a:r>
            <a:endParaRPr lang="en-GB" sz="2400" dirty="0" smtClean="0">
              <a:sym typeface="Wingdings" panose="05000000000000000000" pitchFamily="2" charset="2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GB" sz="2800" dirty="0" smtClean="0">
              <a:sym typeface="Wingdings" panose="05000000000000000000" pitchFamily="2" charset="2"/>
            </a:endParaRPr>
          </a:p>
          <a:p>
            <a:pPr algn="l"/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First things first</a:t>
            </a:r>
            <a:endParaRPr lang="en-GB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1899" y="3573016"/>
            <a:ext cx="1726549" cy="2616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1899" y="764704"/>
            <a:ext cx="1728216" cy="2627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7304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owerpoint template 2013">
  <a:themeElements>
    <a:clrScheme name="1_Dyalo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yalog">
      <a:majorFont>
        <a:latin typeface="Geneva"/>
        <a:ea typeface=""/>
        <a:cs typeface=""/>
      </a:majorFont>
      <a:minorFont>
        <a:latin typeface="Genev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cs typeface="Arial" charset="0"/>
          </a:defRPr>
        </a:defPPr>
      </a:lstStyle>
    </a:lnDef>
  </a:objectDefaults>
  <a:extraClrSchemeLst>
    <a:extraClrScheme>
      <a:clrScheme name="1_Dyalo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 template 2013</Template>
  <TotalTime>267</TotalTime>
  <Words>921</Words>
  <Application>Microsoft Office PowerPoint</Application>
  <PresentationFormat>On-screen Show (4:3)</PresentationFormat>
  <Paragraphs>319</Paragraphs>
  <Slides>37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38" baseType="lpstr">
      <vt:lpstr>Powerpoint template 2013</vt:lpstr>
      <vt:lpstr>PowerPoint Presentation</vt:lpstr>
      <vt:lpstr>Welcome to</vt:lpstr>
      <vt:lpstr>US Conference Delegates</vt:lpstr>
      <vt:lpstr>US Conference Delegates</vt:lpstr>
      <vt:lpstr>Agenda</vt:lpstr>
      <vt:lpstr>Agenda</vt:lpstr>
      <vt:lpstr>First things first</vt:lpstr>
      <vt:lpstr>PowerPoint Presentation</vt:lpstr>
      <vt:lpstr>First things first</vt:lpstr>
      <vt:lpstr>Secondly</vt:lpstr>
      <vt:lpstr>The Mission</vt:lpstr>
      <vt:lpstr> The Customer</vt:lpstr>
      <vt:lpstr>The Mission</vt:lpstr>
      <vt:lpstr>Talk to the others</vt:lpstr>
      <vt:lpstr>Talk to the others</vt:lpstr>
      <vt:lpstr>Talk to the others (yourself)</vt:lpstr>
      <vt:lpstr>Be like the others</vt:lpstr>
      <vt:lpstr>Be like the others</vt:lpstr>
      <vt:lpstr>Be like the others</vt:lpstr>
      <vt:lpstr>Be fast and furious</vt:lpstr>
      <vt:lpstr>Be fast and furious</vt:lpstr>
      <vt:lpstr>Be fast and furious</vt:lpstr>
      <vt:lpstr>The Mission</vt:lpstr>
      <vt:lpstr>Tools</vt:lpstr>
      <vt:lpstr>Tools</vt:lpstr>
      <vt:lpstr>Tools</vt:lpstr>
      <vt:lpstr>APL the Language</vt:lpstr>
      <vt:lpstr>APL the Language</vt:lpstr>
      <vt:lpstr>APL the Language</vt:lpstr>
      <vt:lpstr> The Customer</vt:lpstr>
      <vt:lpstr> New APL’ers</vt:lpstr>
      <vt:lpstr> New APL’ers</vt:lpstr>
      <vt:lpstr> New APL’ers</vt:lpstr>
      <vt:lpstr> New APL’ers</vt:lpstr>
      <vt:lpstr> New APL’ers and Old</vt:lpstr>
      <vt:lpstr> Welcome to Dyalog’13</vt:lpstr>
      <vt:lpstr> Welcome to Dyalog’13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Gitte Christensen</dc:creator>
  <cp:lastModifiedBy>Gitte Christensen</cp:lastModifiedBy>
  <cp:revision>26</cp:revision>
  <dcterms:created xsi:type="dcterms:W3CDTF">2013-10-20T18:44:40Z</dcterms:created>
  <dcterms:modified xsi:type="dcterms:W3CDTF">2013-10-21T12:04:42Z</dcterms:modified>
</cp:coreProperties>
</file>