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0" r:id="rId1"/>
  </p:sldMasterIdLst>
  <p:notesMasterIdLst>
    <p:notesMasterId r:id="rId30"/>
  </p:notesMasterIdLst>
  <p:sldIdLst>
    <p:sldId id="256" r:id="rId2"/>
    <p:sldId id="259" r:id="rId3"/>
    <p:sldId id="279" r:id="rId4"/>
    <p:sldId id="288" r:id="rId5"/>
    <p:sldId id="260" r:id="rId6"/>
    <p:sldId id="290" r:id="rId7"/>
    <p:sldId id="289" r:id="rId8"/>
    <p:sldId id="291" r:id="rId9"/>
    <p:sldId id="281" r:id="rId10"/>
    <p:sldId id="293" r:id="rId11"/>
    <p:sldId id="292" r:id="rId12"/>
    <p:sldId id="294" r:id="rId13"/>
    <p:sldId id="295" r:id="rId14"/>
    <p:sldId id="296" r:id="rId15"/>
    <p:sldId id="298" r:id="rId16"/>
    <p:sldId id="297" r:id="rId17"/>
    <p:sldId id="273" r:id="rId18"/>
    <p:sldId id="299" r:id="rId19"/>
    <p:sldId id="267" r:id="rId20"/>
    <p:sldId id="300" r:id="rId21"/>
    <p:sldId id="301" r:id="rId22"/>
    <p:sldId id="266" r:id="rId23"/>
    <p:sldId id="270" r:id="rId24"/>
    <p:sldId id="272" r:id="rId25"/>
    <p:sldId id="274" r:id="rId26"/>
    <p:sldId id="275" r:id="rId27"/>
    <p:sldId id="302" r:id="rId28"/>
    <p:sldId id="286" r:id="rId2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800" autoAdjust="0"/>
  </p:normalViewPr>
  <p:slideViewPr>
    <p:cSldViewPr>
      <p:cViewPr>
        <p:scale>
          <a:sx n="60" d="100"/>
          <a:sy n="60" d="100"/>
        </p:scale>
        <p:origin x="-744" y="-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1CB69223-2A7E-4679-8394-C16FA4EA79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0066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9pPr>
          </a:lstStyle>
          <a:p>
            <a:pPr eaLnBrk="1" hangingPunct="1"/>
            <a:fld id="{54F46E95-09C8-4B6A-84A1-65DE253C0A87}" type="slidenum">
              <a:rPr lang="en-US" sz="1200" smtClean="0">
                <a:latin typeface="Arial" charset="0"/>
              </a:rPr>
              <a:pPr eaLnBrk="1" hangingPunct="1"/>
              <a:t>1</a:t>
            </a:fld>
            <a:endParaRPr lang="en-US" sz="1200" smtClean="0">
              <a:latin typeface="Arial" charset="0"/>
            </a:endParaRPr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a-DK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7316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2379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7556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1828800"/>
            <a:ext cx="7696200" cy="4267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da-DK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533400" y="609600"/>
            <a:ext cx="7924800" cy="8382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21 October 2013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 Industrial Strength Web Applications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1D73C-0F53-40C1-808E-86335457D48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2338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144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21 October 2013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 Industrial Strength Web Applications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1D73C-0F53-40C1-808E-86335457D48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45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838200" y="1676400"/>
            <a:ext cx="3581400" cy="4419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Content Placeholder 8"/>
          <p:cNvSpPr>
            <a:spLocks noGrp="1"/>
          </p:cNvSpPr>
          <p:nvPr>
            <p:ph sz="quarter" idx="14"/>
          </p:nvPr>
        </p:nvSpPr>
        <p:spPr>
          <a:xfrm>
            <a:off x="4800600" y="1676400"/>
            <a:ext cx="3581400" cy="4419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 smtClean="0"/>
              <a:t>21 October 2013</a:t>
            </a: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/>
              <a:t> Industrial Strength Web Applications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E011D73C-0F53-40C1-808E-86335457D48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3391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%18dyalogpower-768x1024.gif%20%20%20%20%20%20%20%20%20%20%20%20%20%20%20%20%20%20%20%20%20%20%20%20%20%20%20%20%20%20%20%20%20%20%20%20%20%20%2000020D4A%06extern%20%20%20%20%20%20%20%20%20%20%20%20%20%20%20%20%20%20%20%20%20%20%20%20%20BC21CDDC:" TargetMode="Externa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yalogpower-768x1024.gif                                       00020D4Aextern                         BC21CDDC:"/>
          <p:cNvPicPr>
            <a:picLocks noChangeAspect="1" noChangeArrowheads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-14288"/>
            <a:ext cx="9191626" cy="6886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5661248"/>
            <a:ext cx="584844" cy="1020076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8842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>
          <a:xfrm>
            <a:off x="764356" y="6356350"/>
            <a:ext cx="18264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21 October 2013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2971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 Industrial Strength Web Applications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11D73C-0F53-40C1-808E-86335457D483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4" r:id="rId2"/>
    <p:sldLayoutId id="2147483665" r:id="rId3"/>
  </p:sldLayoutIdLst>
  <p:timing>
    <p:tnLst>
      <p:par>
        <p:cTn id="1" dur="indefinite" restart="never" nodeType="tmRoot"/>
      </p:par>
    </p:tnLst>
  </p:timing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333333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Font typeface="Arial" panose="020B0604020202020204" pitchFamily="34" charset="0"/>
        <a:buChar char="•"/>
        <a:defRPr sz="3200">
          <a:solidFill>
            <a:srgbClr val="333333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Font typeface="Arial" panose="020B0604020202020204" pitchFamily="34" charset="0"/>
        <a:buChar char="•"/>
        <a:defRPr sz="2800">
          <a:solidFill>
            <a:srgbClr val="333333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Font typeface="Arial" panose="020B0604020202020204" pitchFamily="34" charset="0"/>
        <a:buChar char="•"/>
        <a:defRPr sz="2400">
          <a:solidFill>
            <a:srgbClr val="333333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Font typeface="Arial" panose="020B0604020202020204" pitchFamily="34" charset="0"/>
        <a:buChar char="•"/>
        <a:defRPr sz="2000">
          <a:solidFill>
            <a:srgbClr val="333333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Font typeface="Arial" panose="020B0604020202020204" pitchFamily="34" charset="0"/>
        <a:buChar char="•"/>
        <a:defRPr sz="2000">
          <a:solidFill>
            <a:srgbClr val="333333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mp"/><Relationship Id="rId2" Type="http://schemas.openxmlformats.org/officeDocument/2006/relationships/image" Target="../media/image11.tmp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mp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1412776"/>
            <a:ext cx="4824535" cy="424268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48200" y="3886200"/>
            <a:ext cx="3810000" cy="1938992"/>
          </a:xfrm>
          <a:prstGeom prst="rect">
            <a:avLst/>
          </a:prstGeom>
          <a:noFill/>
          <a:ln w="12700" cmpd="thickThin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Eras Demi ITC" panose="020B0805030504020804" pitchFamily="34" charset="0"/>
              </a:rPr>
              <a:t>Towards</a:t>
            </a:r>
          </a:p>
          <a:p>
            <a:pPr algn="ctr"/>
            <a:r>
              <a:rPr lang="en-US" dirty="0" smtClean="0">
                <a:latin typeface="Eras Demi ITC" panose="020B0805030504020804" pitchFamily="34" charset="0"/>
              </a:rPr>
              <a:t>Industrial Strength</a:t>
            </a:r>
          </a:p>
          <a:p>
            <a:pPr algn="ctr"/>
            <a:r>
              <a:rPr lang="en-US" dirty="0" smtClean="0">
                <a:latin typeface="Eras Demi ITC" panose="020B0805030504020804" pitchFamily="34" charset="0"/>
              </a:rPr>
              <a:t>Web Applications</a:t>
            </a:r>
          </a:p>
          <a:p>
            <a:pPr algn="ctr"/>
            <a:r>
              <a:rPr lang="en-US" sz="1600" dirty="0" smtClean="0">
                <a:latin typeface="Eras Demi ITC" panose="020B0805030504020804" pitchFamily="34" charset="0"/>
              </a:rPr>
              <a:t/>
            </a:r>
            <a:br>
              <a:rPr lang="en-US" sz="1600" dirty="0" smtClean="0">
                <a:latin typeface="Eras Demi ITC" panose="020B0805030504020804" pitchFamily="34" charset="0"/>
              </a:rPr>
            </a:br>
            <a:r>
              <a:rPr lang="en-US" sz="1600" dirty="0" smtClean="0">
                <a:latin typeface="Eras Demi ITC" panose="020B0805030504020804" pitchFamily="34" charset="0"/>
              </a:rPr>
              <a:t>Brian Becker, Dyalog LTD.</a:t>
            </a:r>
          </a:p>
          <a:p>
            <a:pPr algn="ctr"/>
            <a:r>
              <a:rPr lang="en-US" sz="1600" dirty="0" smtClean="0">
                <a:latin typeface="Eras Demi ITC" panose="020B0805030504020804" pitchFamily="34" charset="0"/>
              </a:rPr>
              <a:t>APL Tools Group</a:t>
            </a:r>
            <a:endParaRPr lang="en-US" sz="1600" dirty="0">
              <a:latin typeface="Eras Demi ITC" panose="020B08050305040208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MiServer Features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User Sessions/User State</a:t>
            </a:r>
          </a:p>
          <a:p>
            <a:pPr lvl="1"/>
            <a:r>
              <a:rPr lang="en-US" dirty="0" smtClean="0"/>
              <a:t>HTTP is a "stateless" protocol meaning that each request  is treated as an independent transaction that is unrelated to any previous request.</a:t>
            </a:r>
          </a:p>
          <a:p>
            <a:pPr lvl="1"/>
            <a:r>
              <a:rPr lang="en-US" dirty="0" smtClean="0"/>
              <a:t>MiServer implements user sessions to maintain state across transactions.</a:t>
            </a:r>
          </a:p>
          <a:p>
            <a:pPr lvl="1"/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21 October 2013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 Industrial Strength Web Applications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1D73C-0F53-40C1-808E-86335457D483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6746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MiServer Features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Data Binding</a:t>
            </a:r>
          </a:p>
          <a:p>
            <a:pPr lvl="1"/>
            <a:r>
              <a:rPr lang="en-US" dirty="0" smtClean="0"/>
              <a:t>Input elements in the web page can be bound to like-named fields or properties on the server.</a:t>
            </a:r>
          </a:p>
          <a:p>
            <a:pPr lvl="1"/>
            <a:r>
              <a:rPr lang="en-US" dirty="0" smtClean="0"/>
              <a:t>MiServer v3 will extend this capability</a:t>
            </a:r>
          </a:p>
          <a:p>
            <a:pPr lvl="2"/>
            <a:r>
              <a:rPr lang="en-US" dirty="0" smtClean="0"/>
              <a:t>Knockout.js is a JavaScript library that implements data binding</a:t>
            </a:r>
          </a:p>
          <a:p>
            <a:pPr lvl="2"/>
            <a:r>
              <a:rPr lang="en-US" dirty="0" err="1" smtClean="0"/>
              <a:t>SyncFusion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21 October 2013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 Industrial Strength Web Applications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1D73C-0F53-40C1-808E-86335457D483}" type="slidenum">
              <a:rPr lang="en-US" smtClean="0"/>
              <a:t>11</a:t>
            </a:fld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295400"/>
            <a:ext cx="7848600" cy="504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1100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MiServer Features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dirty="0" smtClean="0"/>
              <a:t>JavaScript Plug-In Support</a:t>
            </a:r>
          </a:p>
          <a:p>
            <a:pPr lvl="1"/>
            <a:r>
              <a:rPr lang="en-US" sz="2400" dirty="0" err="1" smtClean="0"/>
              <a:t>jQuery</a:t>
            </a:r>
            <a:r>
              <a:rPr lang="en-US" sz="2400" dirty="0" smtClean="0"/>
              <a:t> is a JavaScript library that provides cross-browser web page Document Object Model (DOM) manipulation.  </a:t>
            </a:r>
          </a:p>
          <a:p>
            <a:pPr lvl="1"/>
            <a:r>
              <a:rPr lang="en-US" sz="2400" dirty="0" smtClean="0"/>
              <a:t>In addition, there are many*2 tools and toolsets based on </a:t>
            </a:r>
            <a:r>
              <a:rPr lang="en-US" sz="2400" dirty="0" err="1" smtClean="0"/>
              <a:t>jQuery</a:t>
            </a:r>
            <a:endParaRPr lang="en-US" sz="2400" dirty="0" smtClean="0"/>
          </a:p>
          <a:p>
            <a:pPr lvl="2"/>
            <a:r>
              <a:rPr lang="en-US" dirty="0" err="1" smtClean="0"/>
              <a:t>jQueryUI</a:t>
            </a:r>
            <a:r>
              <a:rPr lang="en-US" dirty="0" smtClean="0"/>
              <a:t> – Widgets, Interactions, Effects, Themes</a:t>
            </a:r>
            <a:endParaRPr lang="en-US" dirty="0"/>
          </a:p>
          <a:p>
            <a:pPr lvl="2"/>
            <a:r>
              <a:rPr lang="en-US" dirty="0" err="1" smtClean="0"/>
              <a:t>DataTables</a:t>
            </a:r>
            <a:r>
              <a:rPr lang="en-US" dirty="0" smtClean="0"/>
              <a:t>, and others</a:t>
            </a:r>
          </a:p>
          <a:p>
            <a:pPr lvl="2"/>
            <a:r>
              <a:rPr lang="en-US" dirty="0" smtClean="0"/>
              <a:t>MiServer 3 will add:</a:t>
            </a:r>
            <a:endParaRPr lang="en-US" dirty="0"/>
          </a:p>
          <a:p>
            <a:pPr lvl="3"/>
            <a:r>
              <a:rPr lang="en-US" dirty="0" err="1" smtClean="0"/>
              <a:t>jQueryMobile</a:t>
            </a:r>
            <a:endParaRPr lang="en-US" dirty="0" smtClean="0"/>
          </a:p>
          <a:p>
            <a:pPr lvl="3"/>
            <a:r>
              <a:rPr lang="en-US" dirty="0" err="1" smtClean="0"/>
              <a:t>SyncFusion</a:t>
            </a:r>
            <a:r>
              <a:rPr lang="en-US" dirty="0" smtClean="0"/>
              <a:t> – 30+ widgets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21 October 2013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 Industrial Strength Web Applications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1D73C-0F53-40C1-808E-86335457D483}" type="slidenum">
              <a:rPr lang="en-US" smtClean="0"/>
              <a:t>12</a:t>
            </a:fld>
            <a:endParaRPr lang="en-US" dirty="0"/>
          </a:p>
        </p:txBody>
      </p:sp>
      <p:pic>
        <p:nvPicPr>
          <p:cNvPr id="2050" name="Picture 2" descr="C:\Users\Brian P Becker\AppData\Local\Microsoft\Windows\Temporary Internet Files\Content.Outlook\WHSQBWV0\phot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152400"/>
            <a:ext cx="3434366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8692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MiServer Features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SQAPL support</a:t>
            </a:r>
          </a:p>
          <a:p>
            <a:pPr lvl="1"/>
            <a:r>
              <a:rPr lang="en-US" dirty="0" smtClean="0"/>
              <a:t>"Named" </a:t>
            </a:r>
            <a:r>
              <a:rPr lang="en-US" dirty="0" err="1" smtClean="0"/>
              <a:t>datasources</a:t>
            </a:r>
            <a:endParaRPr lang="en-US" dirty="0" smtClean="0"/>
          </a:p>
          <a:p>
            <a:pPr lvl="1"/>
            <a:r>
              <a:rPr lang="en-US" dirty="0" smtClean="0"/>
              <a:t>Of course, you can also use SQAPL natively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21 October 2013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 Industrial Strength Web Applications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1D73C-0F53-40C1-808E-86335457D483}" type="slidenum">
              <a:rPr lang="en-US" smtClean="0"/>
              <a:t>13</a:t>
            </a:fld>
            <a:endParaRPr lang="en-US" dirty="0"/>
          </a:p>
        </p:txBody>
      </p:sp>
      <p:pic>
        <p:nvPicPr>
          <p:cNvPr id="7" name="Picture 6" descr="Datasources.xml - Notepad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40" r="19655" b="72668"/>
          <a:stretch/>
        </p:blipFill>
        <p:spPr>
          <a:xfrm>
            <a:off x="152400" y="2133600"/>
            <a:ext cx="8839199" cy="1403649"/>
          </a:xfrm>
          <a:prstGeom prst="rect">
            <a:avLst/>
          </a:prstGeom>
        </p:spPr>
      </p:pic>
      <p:pic>
        <p:nvPicPr>
          <p:cNvPr id="8" name="Picture 7" descr="MiServer Demo - Google Chrome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38" t="62376" r="40833" b="13532"/>
          <a:stretch/>
        </p:blipFill>
        <p:spPr>
          <a:xfrm>
            <a:off x="84082" y="3510973"/>
            <a:ext cx="8975834" cy="2508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049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MiServer Features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Logging – 3 flavors</a:t>
            </a:r>
          </a:p>
          <a:p>
            <a:pPr lvl="1"/>
            <a:r>
              <a:rPr lang="en-US" dirty="0" smtClean="0"/>
              <a:t>HTTP Request logging</a:t>
            </a:r>
          </a:p>
          <a:p>
            <a:pPr lvl="2"/>
            <a:r>
              <a:rPr lang="en-US" dirty="0" smtClean="0"/>
              <a:t>Can be analyzed using standard log processing tools</a:t>
            </a:r>
          </a:p>
          <a:p>
            <a:pPr lvl="1"/>
            <a:r>
              <a:rPr lang="en-US" dirty="0" smtClean="0"/>
              <a:t>Error logging</a:t>
            </a:r>
          </a:p>
          <a:p>
            <a:pPr lvl="2"/>
            <a:r>
              <a:rPr lang="en-US" dirty="0" smtClean="0"/>
              <a:t>Using </a:t>
            </a:r>
            <a:r>
              <a:rPr lang="en-US" dirty="0" err="1" smtClean="0"/>
              <a:t>DrA</a:t>
            </a:r>
            <a:r>
              <a:rPr lang="en-US" dirty="0" smtClean="0"/>
              <a:t> – </a:t>
            </a:r>
            <a:r>
              <a:rPr lang="en-US" dirty="0" err="1" smtClean="0"/>
              <a:t>Dyalog's</a:t>
            </a:r>
            <a:r>
              <a:rPr lang="en-US" dirty="0" smtClean="0"/>
              <a:t> error logging utility</a:t>
            </a:r>
          </a:p>
          <a:p>
            <a:pPr lvl="2"/>
            <a:r>
              <a:rPr lang="en-US" dirty="0" smtClean="0"/>
              <a:t>Email notification</a:t>
            </a:r>
          </a:p>
          <a:p>
            <a:pPr lvl="1"/>
            <a:r>
              <a:rPr lang="en-US" dirty="0" smtClean="0"/>
              <a:t>Server and User Configurable logging</a:t>
            </a:r>
          </a:p>
          <a:p>
            <a:pPr lvl="2"/>
            <a:r>
              <a:rPr lang="en-US" dirty="0" smtClean="0"/>
              <a:t>Define your own events to log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21 October 2013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 Industrial Strength Web Applications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1D73C-0F53-40C1-808E-86335457D483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2992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MiServer Features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Security Features</a:t>
            </a:r>
          </a:p>
          <a:p>
            <a:pPr lvl="1"/>
            <a:r>
              <a:rPr lang="en-US" dirty="0" smtClean="0"/>
              <a:t>Secure communications available using Conga's SSL/TLS support</a:t>
            </a:r>
          </a:p>
          <a:p>
            <a:pPr lvl="1"/>
            <a:r>
              <a:rPr lang="en-US" dirty="0" smtClean="0"/>
              <a:t>Basic HTTP Authentication support</a:t>
            </a:r>
          </a:p>
          <a:p>
            <a:pPr lvl="1"/>
            <a:r>
              <a:rPr lang="en-US" dirty="0" smtClean="0"/>
              <a:t>Integrated Windows Authentication (Single sign-on in a Windows domain)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21 October 2013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 Industrial Strength Web Applications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1D73C-0F53-40C1-808E-86335457D483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4248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MiServer Features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Ability to run "behind" IIS or Apache server</a:t>
            </a:r>
          </a:p>
          <a:p>
            <a:pPr lvl="1"/>
            <a:r>
              <a:rPr lang="en-US" dirty="0" smtClean="0"/>
              <a:t>Using CGI via MiServerCGI.exe</a:t>
            </a:r>
          </a:p>
          <a:p>
            <a:pPr lvl="1"/>
            <a:r>
              <a:rPr lang="en-US" dirty="0" smtClean="0"/>
              <a:t>MiServer runs in background</a:t>
            </a:r>
          </a:p>
          <a:p>
            <a:pPr lvl="1"/>
            <a:r>
              <a:rPr lang="en-US" dirty="0" err="1" smtClean="0"/>
              <a:t>MiServerCGI</a:t>
            </a:r>
            <a:r>
              <a:rPr lang="en-US" dirty="0" smtClean="0"/>
              <a:t> is a thin layer that forwards request information to MiServer and waits for a response to send back to IIS/Apache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21 October 2013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 Industrial Strength Web Applications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1D73C-0F53-40C1-808E-86335457D483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8514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 bwMode="auto">
          <a:xfrm>
            <a:off x="6705600" y="1676400"/>
            <a:ext cx="1447800" cy="457200"/>
          </a:xfrm>
          <a:prstGeom prst="roundRect">
            <a:avLst/>
          </a:prstGeom>
          <a:solidFill>
            <a:schemeClr val="accent1">
              <a:alpha val="16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30" name="Rounded Rectangle 29"/>
          <p:cNvSpPr/>
          <p:nvPr/>
        </p:nvSpPr>
        <p:spPr bwMode="auto">
          <a:xfrm>
            <a:off x="1752600" y="1676400"/>
            <a:ext cx="2514600" cy="457200"/>
          </a:xfrm>
          <a:prstGeom prst="roundRect">
            <a:avLst/>
          </a:prstGeom>
          <a:solidFill>
            <a:schemeClr val="accent1">
              <a:alpha val="16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25" name="Rounded Rectangle 24"/>
          <p:cNvSpPr/>
          <p:nvPr/>
        </p:nvSpPr>
        <p:spPr bwMode="auto">
          <a:xfrm>
            <a:off x="762000" y="1676400"/>
            <a:ext cx="762000" cy="457200"/>
          </a:xfrm>
          <a:prstGeom prst="roundRect">
            <a:avLst/>
          </a:prstGeom>
          <a:solidFill>
            <a:schemeClr val="accent1">
              <a:alpha val="16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7" name="Rounded Rectangle 6"/>
          <p:cNvSpPr/>
          <p:nvPr/>
        </p:nvSpPr>
        <p:spPr bwMode="auto">
          <a:xfrm>
            <a:off x="533400" y="1676400"/>
            <a:ext cx="3962400" cy="457200"/>
          </a:xfrm>
          <a:prstGeom prst="roundRect">
            <a:avLst/>
          </a:prstGeom>
          <a:solidFill>
            <a:schemeClr val="accent1">
              <a:alpha val="16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HTML Element anatomy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APL385 Unicode" panose="020B0709000202000203" pitchFamily="49" charset="0"/>
              </a:rPr>
              <a:t>&lt;div id="</a:t>
            </a:r>
            <a:r>
              <a:rPr lang="en-US" dirty="0" err="1" smtClean="0">
                <a:latin typeface="APL385 Unicode" panose="020B0709000202000203" pitchFamily="49" charset="0"/>
              </a:rPr>
              <a:t>mydiv</a:t>
            </a:r>
            <a:r>
              <a:rPr lang="en-US" dirty="0" smtClean="0">
                <a:latin typeface="APL385 Unicode" panose="020B0709000202000203" pitchFamily="49" charset="0"/>
              </a:rPr>
              <a:t>"&gt;some text&lt;/div&gt;</a:t>
            </a:r>
          </a:p>
          <a:p>
            <a:pPr marL="0" indent="0">
              <a:buNone/>
            </a:pPr>
            <a:endParaRPr lang="en-US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dirty="0" smtClean="0"/>
              <a:t>Some tags have no content</a:t>
            </a:r>
          </a:p>
          <a:p>
            <a:pPr marL="0" indent="0">
              <a:buNone/>
            </a:pPr>
            <a:r>
              <a:rPr lang="en-US" dirty="0" smtClean="0">
                <a:latin typeface="APL385 Unicode" panose="020B0709000202000203" pitchFamily="49" charset="0"/>
              </a:rPr>
              <a:t>&lt;</a:t>
            </a:r>
            <a:r>
              <a:rPr lang="en-US" dirty="0" err="1" smtClean="0">
                <a:latin typeface="APL385 Unicode" panose="020B0709000202000203" pitchFamily="49" charset="0"/>
              </a:rPr>
              <a:t>br</a:t>
            </a:r>
            <a:r>
              <a:rPr lang="en-US" dirty="0" smtClean="0">
                <a:latin typeface="APL385 Unicode" panose="020B0709000202000203" pitchFamily="49" charset="0"/>
              </a:rPr>
              <a:t>/&gt;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&lt;meta charset="utf-8</a:t>
            </a:r>
            <a:r>
              <a:rPr lang="en-US" dirty="0" smtClean="0">
                <a:latin typeface="APL385 Unicode" panose="020B0709000202000203" pitchFamily="49" charset="0"/>
              </a:rPr>
              <a:t>"/&gt;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&lt;link </a:t>
            </a:r>
            <a:r>
              <a:rPr lang="en-US" dirty="0" err="1">
                <a:latin typeface="APL385 Unicode" panose="020B0709000202000203" pitchFamily="49" charset="0"/>
              </a:rPr>
              <a:t>rel</a:t>
            </a:r>
            <a:r>
              <a:rPr lang="en-US" dirty="0">
                <a:latin typeface="APL385 Unicode" panose="020B0709000202000203" pitchFamily="49" charset="0"/>
              </a:rPr>
              <a:t>="</a:t>
            </a:r>
            <a:r>
              <a:rPr lang="en-US" dirty="0" smtClean="0">
                <a:latin typeface="APL385 Unicode" panose="020B0709000202000203" pitchFamily="49" charset="0"/>
              </a:rPr>
              <a:t>icon" </a:t>
            </a:r>
            <a:r>
              <a:rPr lang="en-US" dirty="0" err="1" smtClean="0">
                <a:latin typeface="APL385 Unicode" panose="020B0709000202000203" pitchFamily="49" charset="0"/>
              </a:rPr>
              <a:t>href</a:t>
            </a:r>
            <a:r>
              <a:rPr lang="en-US" dirty="0" smtClean="0">
                <a:latin typeface="APL385 Unicode" panose="020B0709000202000203" pitchFamily="49" charset="0"/>
              </a:rPr>
              <a:t>="/i.png"/&gt;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2000" y="6356350"/>
            <a:ext cx="1828800" cy="365125"/>
          </a:xfrm>
        </p:spPr>
        <p:txBody>
          <a:bodyPr/>
          <a:lstStyle/>
          <a:p>
            <a:r>
              <a:rPr lang="en-US" smtClean="0"/>
              <a:t>21 October 2013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US" smtClean="0"/>
              <a:t> Industrial Strength Web Applications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1828800" cy="365125"/>
          </a:xfrm>
        </p:spPr>
        <p:txBody>
          <a:bodyPr/>
          <a:lstStyle/>
          <a:p>
            <a:fld id="{A6B1C073-7419-454D-8553-E8326D4B8D7A}" type="slidenum">
              <a:rPr lang="en-US" smtClean="0"/>
              <a:t>17</a:t>
            </a:fld>
            <a:endParaRPr lang="en-US"/>
          </a:p>
        </p:txBody>
      </p:sp>
      <p:cxnSp>
        <p:nvCxnSpPr>
          <p:cNvPr id="10" name="Straight Arrow Connector 9"/>
          <p:cNvCxnSpPr>
            <a:stCxn id="7" idx="2"/>
          </p:cNvCxnSpPr>
          <p:nvPr/>
        </p:nvCxnSpPr>
        <p:spPr bwMode="auto">
          <a:xfrm>
            <a:off x="2514600" y="2133600"/>
            <a:ext cx="381000" cy="12192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none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2362200" y="3352800"/>
            <a:ext cx="167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opening tag</a:t>
            </a:r>
            <a:endParaRPr lang="en-US" dirty="0"/>
          </a:p>
        </p:txBody>
      </p:sp>
      <p:cxnSp>
        <p:nvCxnSpPr>
          <p:cNvPr id="14" name="Straight Arrow Connector 13"/>
          <p:cNvCxnSpPr>
            <a:stCxn id="13" idx="2"/>
          </p:cNvCxnSpPr>
          <p:nvPr/>
        </p:nvCxnSpPr>
        <p:spPr bwMode="auto">
          <a:xfrm flipH="1">
            <a:off x="6896100" y="2133600"/>
            <a:ext cx="533400" cy="12192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none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6019800" y="3352800"/>
            <a:ext cx="175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closing tag</a:t>
            </a:r>
            <a:endParaRPr lang="en-US" dirty="0"/>
          </a:p>
        </p:txBody>
      </p:sp>
      <p:sp>
        <p:nvSpPr>
          <p:cNvPr id="20" name="Rounded Rectangle 19"/>
          <p:cNvSpPr/>
          <p:nvPr/>
        </p:nvSpPr>
        <p:spPr bwMode="auto">
          <a:xfrm>
            <a:off x="4495800" y="1676400"/>
            <a:ext cx="2209800" cy="457200"/>
          </a:xfrm>
          <a:prstGeom prst="roundRect">
            <a:avLst/>
          </a:prstGeom>
          <a:solidFill>
            <a:schemeClr val="accent1">
              <a:alpha val="16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cxnSp>
        <p:nvCxnSpPr>
          <p:cNvPr id="21" name="Straight Arrow Connector 20"/>
          <p:cNvCxnSpPr/>
          <p:nvPr/>
        </p:nvCxnSpPr>
        <p:spPr bwMode="auto">
          <a:xfrm flipH="1">
            <a:off x="5193257" y="2133599"/>
            <a:ext cx="419100" cy="12192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none"/>
          </a:ln>
          <a:effectLst/>
        </p:spPr>
      </p:cxnSp>
      <p:sp>
        <p:nvSpPr>
          <p:cNvPr id="22" name="TextBox 21"/>
          <p:cNvSpPr txBox="1"/>
          <p:nvPr/>
        </p:nvSpPr>
        <p:spPr>
          <a:xfrm>
            <a:off x="4544136" y="3352800"/>
            <a:ext cx="11708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content</a:t>
            </a:r>
            <a:endParaRPr lang="en-US" dirty="0"/>
          </a:p>
        </p:txBody>
      </p:sp>
      <p:cxnSp>
        <p:nvCxnSpPr>
          <p:cNvPr id="26" name="Straight Arrow Connector 25"/>
          <p:cNvCxnSpPr>
            <a:stCxn id="25" idx="2"/>
          </p:cNvCxnSpPr>
          <p:nvPr/>
        </p:nvCxnSpPr>
        <p:spPr bwMode="auto">
          <a:xfrm>
            <a:off x="1143000" y="2133600"/>
            <a:ext cx="381000" cy="12192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none"/>
          </a:ln>
          <a:effectLst/>
        </p:spPr>
      </p:cxnSp>
      <p:sp>
        <p:nvSpPr>
          <p:cNvPr id="29" name="TextBox 28"/>
          <p:cNvSpPr txBox="1"/>
          <p:nvPr/>
        </p:nvSpPr>
        <p:spPr>
          <a:xfrm>
            <a:off x="762000" y="3348335"/>
            <a:ext cx="259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tag (element) name</a:t>
            </a:r>
            <a:endParaRPr lang="en-US" dirty="0"/>
          </a:p>
        </p:txBody>
      </p:sp>
      <p:cxnSp>
        <p:nvCxnSpPr>
          <p:cNvPr id="31" name="Straight Arrow Connector 30"/>
          <p:cNvCxnSpPr/>
          <p:nvPr/>
        </p:nvCxnSpPr>
        <p:spPr bwMode="auto">
          <a:xfrm>
            <a:off x="2895600" y="2133600"/>
            <a:ext cx="1143000" cy="12192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none"/>
          </a:ln>
          <a:effectLst/>
        </p:spPr>
      </p:cxnSp>
      <p:sp>
        <p:nvSpPr>
          <p:cNvPr id="35" name="TextBox 34"/>
          <p:cNvSpPr txBox="1"/>
          <p:nvPr/>
        </p:nvSpPr>
        <p:spPr>
          <a:xfrm>
            <a:off x="3657599" y="3348335"/>
            <a:ext cx="15356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attributes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133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30" grpId="0" animBg="1"/>
      <p:bldP spid="30" grpId="1" animBg="1"/>
      <p:bldP spid="25" grpId="0" animBg="1"/>
      <p:bldP spid="25" grpId="1" animBg="1"/>
      <p:bldP spid="7" grpId="0" animBg="1"/>
      <p:bldP spid="7" grpId="1" animBg="1"/>
      <p:bldP spid="12" grpId="0"/>
      <p:bldP spid="12" grpId="1"/>
      <p:bldP spid="18" grpId="0"/>
      <p:bldP spid="18" grpId="1"/>
      <p:bldP spid="20" grpId="0" animBg="1"/>
      <p:bldP spid="20" grpId="1" animBg="1"/>
      <p:bldP spid="22" grpId="0"/>
      <p:bldP spid="22" grpId="1"/>
      <p:bldP spid="29" grpId="0"/>
      <p:bldP spid="29" grpId="1"/>
      <p:bldP spid="35" grpId="0"/>
      <p:bldP spid="35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MiServer Features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MiServer generates XHTML</a:t>
            </a:r>
          </a:p>
          <a:p>
            <a:pPr lvl="1"/>
            <a:r>
              <a:rPr lang="en-US" dirty="0" smtClean="0"/>
              <a:t>XML-compliant HTML</a:t>
            </a:r>
          </a:p>
          <a:p>
            <a:pPr lvl="1"/>
            <a:r>
              <a:rPr lang="en-US" dirty="0" smtClean="0"/>
              <a:t>all attributes are quoted</a:t>
            </a:r>
          </a:p>
          <a:p>
            <a:pPr lvl="1"/>
            <a:r>
              <a:rPr lang="en-US" dirty="0" smtClean="0"/>
              <a:t>all elements are closed</a:t>
            </a:r>
          </a:p>
          <a:p>
            <a:r>
              <a:rPr lang="en-US" dirty="0" smtClean="0"/>
              <a:t>Why is this significant?</a:t>
            </a:r>
          </a:p>
          <a:p>
            <a:pPr lvl="1"/>
            <a:r>
              <a:rPr lang="en-US" dirty="0" smtClean="0"/>
              <a:t>Content can be processed by XML tools</a:t>
            </a:r>
          </a:p>
          <a:p>
            <a:pPr lvl="1"/>
            <a:r>
              <a:rPr lang="en-US" dirty="0" smtClean="0">
                <a:latin typeface="APL385 Unicode" panose="020B0709000202000203" pitchFamily="49" charset="0"/>
              </a:rPr>
              <a:t>⎕XML</a:t>
            </a:r>
            <a:r>
              <a:rPr lang="en-US" dirty="0" smtClean="0"/>
              <a:t> can be used to build test and validation tools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21 October 2013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 Industrial Strength Web Applications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1D73C-0F53-40C1-808E-86335457D483}" type="slidenum">
              <a:rPr lang="en-US" smtClean="0"/>
              <a:t>18</a:t>
            </a:fld>
            <a:endParaRPr lang="en-US" dirty="0"/>
          </a:p>
        </p:txBody>
      </p:sp>
      <p:pic>
        <p:nvPicPr>
          <p:cNvPr id="7" name="Picture 6" descr="Untitled - Notepad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98" r="43448" b="33120"/>
          <a:stretch/>
        </p:blipFill>
        <p:spPr>
          <a:xfrm>
            <a:off x="304800" y="1447800"/>
            <a:ext cx="8686800" cy="4899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70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MiServer Versions 2 and 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8077200" cy="4525963"/>
          </a:xfrm>
          <a:ln>
            <a:solidFill>
              <a:schemeClr val="accent1"/>
            </a:solidFill>
          </a:ln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 smtClean="0"/>
              <a:t>MiServer 2</a:t>
            </a:r>
          </a:p>
          <a:p>
            <a:r>
              <a:rPr lang="en-US" sz="2400" dirty="0" smtClean="0"/>
              <a:t>Builds page content by concatenating strings</a:t>
            </a:r>
          </a:p>
          <a:p>
            <a:r>
              <a:rPr lang="en-US" sz="2400" dirty="0" smtClean="0"/>
              <a:t>AJAX</a:t>
            </a:r>
            <a:r>
              <a:rPr lang="en-US" sz="2400" dirty="0"/>
              <a:t> </a:t>
            </a:r>
            <a:r>
              <a:rPr lang="en-US" sz="2400" dirty="0" smtClean="0"/>
              <a:t>support via </a:t>
            </a:r>
            <a:r>
              <a:rPr lang="en-US" sz="2400" dirty="0" err="1" smtClean="0"/>
              <a:t>APLJax</a:t>
            </a:r>
            <a:r>
              <a:rPr lang="en-US" sz="2400" dirty="0" smtClean="0"/>
              <a:t> method</a:t>
            </a:r>
          </a:p>
          <a:p>
            <a:r>
              <a:rPr lang="en-US" sz="2400" dirty="0" smtClean="0"/>
              <a:t>Available now</a:t>
            </a:r>
          </a:p>
          <a:p>
            <a:pPr marL="0" indent="0">
              <a:buNone/>
            </a:pPr>
            <a:r>
              <a:rPr lang="en-US" b="1" dirty="0" smtClean="0"/>
              <a:t>MiServer 3</a:t>
            </a:r>
          </a:p>
          <a:p>
            <a:r>
              <a:rPr lang="en-US" sz="2400" dirty="0" smtClean="0"/>
              <a:t>Builds page content by "</a:t>
            </a:r>
            <a:r>
              <a:rPr lang="en-US" sz="2400" dirty="0" err="1" smtClean="0"/>
              <a:t>Add"ing</a:t>
            </a:r>
            <a:r>
              <a:rPr lang="en-US" sz="2400" dirty="0" smtClean="0"/>
              <a:t> objects</a:t>
            </a:r>
          </a:p>
          <a:p>
            <a:r>
              <a:rPr lang="en-US" sz="2400" dirty="0" smtClean="0"/>
              <a:t>AJAX support via </a:t>
            </a:r>
            <a:r>
              <a:rPr lang="en-US" sz="2400" dirty="0" err="1" smtClean="0"/>
              <a:t>APLJax</a:t>
            </a:r>
            <a:r>
              <a:rPr lang="en-US" sz="2400" dirty="0" smtClean="0"/>
              <a:t> and named callback functions</a:t>
            </a:r>
          </a:p>
          <a:p>
            <a:r>
              <a:rPr lang="en-US" sz="2400" dirty="0" smtClean="0"/>
              <a:t>MiServer 2 pages can be built using MiServer 3</a:t>
            </a:r>
          </a:p>
          <a:p>
            <a:r>
              <a:rPr lang="en-US" sz="2400" dirty="0" smtClean="0"/>
              <a:t>Available 2</a:t>
            </a:r>
            <a:r>
              <a:rPr lang="en-US" sz="2400" baseline="30000" dirty="0" smtClean="0"/>
              <a:t>nd</a:t>
            </a:r>
            <a:r>
              <a:rPr lang="en-US" sz="2400" dirty="0" smtClean="0"/>
              <a:t> Quarter 2014</a:t>
            </a:r>
          </a:p>
          <a:p>
            <a:pPr marL="0" indent="0">
              <a:buNone/>
            </a:pPr>
            <a:endParaRPr lang="en-US" sz="28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2000" y="6356350"/>
            <a:ext cx="1828800" cy="365125"/>
          </a:xfrm>
        </p:spPr>
        <p:txBody>
          <a:bodyPr/>
          <a:lstStyle/>
          <a:p>
            <a:r>
              <a:rPr lang="en-US" smtClean="0"/>
              <a:t>21 October 2013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US" smtClean="0"/>
              <a:t> Industrial Strength Web Applications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1828800" cy="365125"/>
          </a:xfrm>
        </p:spPr>
        <p:txBody>
          <a:bodyPr/>
          <a:lstStyle/>
          <a:p>
            <a:fld id="{A6B1C073-7419-454D-8553-E8326D4B8D7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662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88423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The APL Tools Group</a:t>
            </a:r>
            <a:br>
              <a:rPr lang="en-US" dirty="0" smtClean="0"/>
            </a:br>
            <a:r>
              <a:rPr lang="en-US" sz="1800" dirty="0" smtClean="0"/>
              <a:t>Our job is to provide you tools that make it easier for you to do your job.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1722174"/>
            <a:ext cx="5639879" cy="4108831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62000" y="6356350"/>
            <a:ext cx="1828800" cy="365125"/>
          </a:xfrm>
        </p:spPr>
        <p:txBody>
          <a:bodyPr/>
          <a:lstStyle/>
          <a:p>
            <a:r>
              <a:rPr lang="en-US" smtClean="0"/>
              <a:t>21 October 2013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US" smtClean="0"/>
              <a:t> Industrial Strength Web Applications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1828800" cy="365125"/>
          </a:xfrm>
        </p:spPr>
        <p:txBody>
          <a:bodyPr/>
          <a:lstStyle/>
          <a:p>
            <a:fld id="{A6B1C073-7419-454D-8553-E8326D4B8D7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468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Make them say "Ooh" and "</a:t>
            </a:r>
            <a:r>
              <a:rPr lang="en-US" dirty="0" err="1" smtClean="0"/>
              <a:t>Aah</a:t>
            </a:r>
            <a:r>
              <a:rPr lang="en-US" dirty="0" smtClean="0"/>
              <a:t>"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Originally I'd thought of namespace names…</a:t>
            </a:r>
            <a:endParaRPr lang="en-US" dirty="0"/>
          </a:p>
          <a:p>
            <a:pPr lvl="1"/>
            <a:r>
              <a:rPr lang="en-US" dirty="0" smtClean="0"/>
              <a:t>OOH – Object Oriented HTML</a:t>
            </a:r>
          </a:p>
          <a:p>
            <a:pPr lvl="1"/>
            <a:r>
              <a:rPr lang="en-US" dirty="0" smtClean="0"/>
              <a:t>AAH – APL Augmented HTML</a:t>
            </a:r>
          </a:p>
          <a:p>
            <a:pPr lvl="1"/>
            <a:r>
              <a:rPr lang="en-US" dirty="0" smtClean="0"/>
              <a:t>Fortunately, saner minds prevailed and they are instead named HTML, and _HTML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21 October 2013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 Industrial Strength Web Applications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1D73C-0F53-40C1-808E-86335457D483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009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Object Oriented?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Because you can more easily manipulate your page content.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21 October 2013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 Industrial Strength Web Applications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1D73C-0F53-40C1-808E-86335457D483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9732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APL385 Unicode" panose="020B0709000202000203" pitchFamily="49" charset="0"/>
              </a:rPr>
              <a:t>HtmlElement</a:t>
            </a:r>
            <a:r>
              <a:rPr lang="en-US" dirty="0" smtClean="0">
                <a:latin typeface="APL385 Unicode" panose="020B0709000202000203" pitchFamily="49" charset="0"/>
              </a:rPr>
              <a:t> </a:t>
            </a:r>
            <a:r>
              <a:rPr lang="en-US" dirty="0" smtClean="0">
                <a:latin typeface="+mn-lt"/>
              </a:rPr>
              <a:t>class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Every HTML5 element is implemented using the class </a:t>
            </a:r>
            <a:r>
              <a:rPr lang="en-US" sz="2800" b="1" dirty="0" err="1" smtClean="0">
                <a:latin typeface="APL385 Unicode" panose="020B0709000202000203" pitchFamily="49" charset="0"/>
              </a:rPr>
              <a:t>HtmlElement</a:t>
            </a:r>
            <a:r>
              <a:rPr lang="en-US" sz="2800" dirty="0" smtClean="0"/>
              <a:t> and contained in the </a:t>
            </a:r>
            <a:r>
              <a:rPr lang="en-US" sz="2800" b="1" dirty="0" smtClean="0">
                <a:latin typeface="APL385 Unicode" panose="020B0709000202000203" pitchFamily="49" charset="0"/>
              </a:rPr>
              <a:t>HTML</a:t>
            </a:r>
            <a:r>
              <a:rPr lang="en-US" sz="2800" dirty="0" smtClean="0"/>
              <a:t> namespace</a:t>
            </a:r>
          </a:p>
          <a:p>
            <a:pPr marL="0" indent="0">
              <a:buNone/>
            </a:pPr>
            <a:r>
              <a:rPr lang="en-US" sz="2400" dirty="0" smtClean="0">
                <a:latin typeface="APL385 Unicode" panose="020B0709000202000203" pitchFamily="49" charset="0"/>
              </a:rPr>
              <a:t>    d←⎕</a:t>
            </a:r>
            <a:r>
              <a:rPr lang="en-US" sz="2400" dirty="0" smtClean="0">
                <a:latin typeface="APL385 Unicode" panose="020B0709000202000203" pitchFamily="49" charset="0"/>
              </a:rPr>
              <a:t>NEW </a:t>
            </a:r>
            <a:r>
              <a:rPr lang="en-US" sz="2400" dirty="0" err="1" smtClean="0">
                <a:latin typeface="APL385 Unicode" panose="020B0709000202000203" pitchFamily="49" charset="0"/>
              </a:rPr>
              <a:t>HTML.div</a:t>
            </a:r>
            <a:endParaRPr lang="en-US" sz="2400" dirty="0" smtClean="0">
              <a:latin typeface="APL385 Unicode" panose="020B0709000202000203" pitchFamily="49" charset="0"/>
            </a:endParaRPr>
          </a:p>
          <a:p>
            <a:r>
              <a:rPr lang="en-US" sz="2800" dirty="0"/>
              <a:t>Constructor can accept content and </a:t>
            </a:r>
            <a:r>
              <a:rPr lang="en-US" sz="2800" dirty="0" smtClean="0"/>
              <a:t>attributes</a:t>
            </a:r>
            <a:endParaRPr lang="en-US" sz="2800" dirty="0"/>
          </a:p>
          <a:p>
            <a:pPr marL="0" indent="0">
              <a:buNone/>
            </a:pPr>
            <a:r>
              <a:rPr lang="en-US" sz="2400" dirty="0" smtClean="0">
                <a:latin typeface="APL385 Unicode" panose="020B0709000202000203" pitchFamily="49" charset="0"/>
              </a:rPr>
              <a:t>    d←⎕</a:t>
            </a:r>
            <a:r>
              <a:rPr lang="en-US" sz="2400" dirty="0">
                <a:latin typeface="APL385 Unicode" panose="020B0709000202000203" pitchFamily="49" charset="0"/>
              </a:rPr>
              <a:t>NEW </a:t>
            </a:r>
            <a:r>
              <a:rPr lang="en-US" sz="2400" dirty="0" err="1">
                <a:latin typeface="APL385 Unicode" panose="020B0709000202000203" pitchFamily="49" charset="0"/>
              </a:rPr>
              <a:t>HTML.div</a:t>
            </a:r>
            <a:r>
              <a:rPr lang="en-US" sz="2400" dirty="0">
                <a:latin typeface="APL385 Unicode" panose="020B0709000202000203" pitchFamily="49" charset="0"/>
              </a:rPr>
              <a:t> </a:t>
            </a:r>
            <a:r>
              <a:rPr lang="en-US" sz="2400" dirty="0" smtClean="0">
                <a:latin typeface="APL385 Unicode" panose="020B0709000202000203" pitchFamily="49" charset="0"/>
              </a:rPr>
              <a:t>('some </a:t>
            </a:r>
            <a:r>
              <a:rPr lang="en-US" sz="2400" dirty="0">
                <a:latin typeface="APL385 Unicode" panose="020B0709000202000203" pitchFamily="49" charset="0"/>
              </a:rPr>
              <a:t>test' 'id=1</a:t>
            </a:r>
            <a:r>
              <a:rPr lang="en-US" sz="2400" dirty="0" smtClean="0">
                <a:latin typeface="APL385 Unicode" panose="020B0709000202000203" pitchFamily="49" charset="0"/>
              </a:rPr>
              <a:t>')</a:t>
            </a:r>
          </a:p>
          <a:p>
            <a:r>
              <a:rPr lang="en-US" sz="2800" b="1" dirty="0" smtClean="0">
                <a:latin typeface="APL385 Unicode" panose="020B0709000202000203" pitchFamily="49" charset="0"/>
              </a:rPr>
              <a:t>Render</a:t>
            </a:r>
            <a:r>
              <a:rPr lang="en-US" sz="2800" dirty="0" smtClean="0"/>
              <a:t> renders the element's HTML</a:t>
            </a:r>
            <a:endParaRPr lang="en-US" sz="2800" b="1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APL385 Unicode" panose="020B0709000202000203" pitchFamily="49" charset="0"/>
              </a:rPr>
              <a:t>    </a:t>
            </a:r>
            <a:r>
              <a:rPr lang="en-US" sz="2400" dirty="0" err="1" smtClean="0">
                <a:latin typeface="APL385 Unicode" panose="020B0709000202000203" pitchFamily="49" charset="0"/>
              </a:rPr>
              <a:t>d.Render</a:t>
            </a:r>
            <a:endParaRPr lang="en-US" sz="2400" dirty="0" smtClean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sz="2400" dirty="0">
                <a:latin typeface="APL385 Unicode" panose="020B0709000202000203" pitchFamily="49" charset="0"/>
              </a:rPr>
              <a:t>&lt;div id="1"&gt;some test&lt;/div&gt;</a:t>
            </a:r>
            <a:endParaRPr lang="en-US" sz="2400" dirty="0" smtClean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endParaRPr lang="en-US" dirty="0" smtClean="0">
              <a:latin typeface="APL385 Unicode" panose="020B0709000202000203" pitchFamily="49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2000" y="6356350"/>
            <a:ext cx="1828800" cy="365125"/>
          </a:xfrm>
        </p:spPr>
        <p:txBody>
          <a:bodyPr/>
          <a:lstStyle/>
          <a:p>
            <a:r>
              <a:rPr lang="en-US" smtClean="0"/>
              <a:t>21 October 2013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US" smtClean="0"/>
              <a:t> Industrial Strength Web Applications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1828800" cy="365125"/>
          </a:xfrm>
        </p:spPr>
        <p:txBody>
          <a:bodyPr/>
          <a:lstStyle/>
          <a:p>
            <a:fld id="{A6B1C073-7419-454D-8553-E8326D4B8D7A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308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APL385 Unicode" panose="020B0709000202000203" pitchFamily="49" charset="0"/>
              </a:rPr>
              <a:t>HtmlElement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latin typeface="APL385 Unicode" panose="020B0709000202000203" pitchFamily="49" charset="0"/>
              </a:rPr>
              <a:t>Add</a:t>
            </a:r>
            <a:r>
              <a:rPr lang="en-US" sz="2800" dirty="0" smtClean="0"/>
              <a:t> adds </a:t>
            </a:r>
            <a:r>
              <a:rPr lang="en-US" sz="2800" dirty="0"/>
              <a:t>to the </a:t>
            </a:r>
            <a:r>
              <a:rPr lang="en-US" sz="2800" dirty="0" smtClean="0"/>
              <a:t>element's content</a:t>
            </a:r>
          </a:p>
          <a:p>
            <a:pPr marL="0" indent="0">
              <a:buNone/>
            </a:pPr>
            <a:r>
              <a:rPr lang="en-US" sz="2800" dirty="0" smtClean="0">
                <a:latin typeface="APL385 Unicode" panose="020B0709000202000203" pitchFamily="49" charset="0"/>
              </a:rPr>
              <a:t>   </a:t>
            </a:r>
            <a:r>
              <a:rPr lang="en-US" sz="2800" dirty="0" err="1" smtClean="0">
                <a:latin typeface="APL385 Unicode" panose="020B0709000202000203" pitchFamily="49" charset="0"/>
              </a:rPr>
              <a:t>d.Add</a:t>
            </a:r>
            <a:r>
              <a:rPr lang="en-US" sz="2800" dirty="0" smtClean="0">
                <a:latin typeface="APL385 Unicode" panose="020B0709000202000203" pitchFamily="49" charset="0"/>
              </a:rPr>
              <a:t> </a:t>
            </a:r>
            <a:r>
              <a:rPr lang="en-US" sz="2800" dirty="0" smtClean="0">
                <a:latin typeface="APL385 Unicode" panose="020B0709000202000203" pitchFamily="49" charset="0"/>
              </a:rPr>
              <a:t>'some text'</a:t>
            </a:r>
            <a:endParaRPr lang="en-US" sz="2800" dirty="0"/>
          </a:p>
          <a:p>
            <a:r>
              <a:rPr lang="en-US" b="1" dirty="0" err="1" smtClean="0">
                <a:latin typeface="APL385 Unicode" panose="020B0709000202000203" pitchFamily="49" charset="0"/>
              </a:rPr>
              <a:t>SetAttr</a:t>
            </a:r>
            <a:r>
              <a:rPr lang="en-US" dirty="0" smtClean="0"/>
              <a:t> </a:t>
            </a:r>
            <a:r>
              <a:rPr lang="en-US" sz="2800" dirty="0" smtClean="0"/>
              <a:t>sets element attributes</a:t>
            </a:r>
            <a:endParaRPr lang="en-US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APL385 Unicode" panose="020B0709000202000203" pitchFamily="49" charset="0"/>
              </a:rPr>
              <a:t>    </a:t>
            </a:r>
            <a:r>
              <a:rPr lang="en-US" sz="2400" dirty="0" err="1" smtClean="0">
                <a:latin typeface="APL385 Unicode" panose="020B0709000202000203" pitchFamily="49" charset="0"/>
              </a:rPr>
              <a:t>d.SetAttr</a:t>
            </a:r>
            <a:r>
              <a:rPr lang="en-US" sz="2400" dirty="0" smtClean="0">
                <a:latin typeface="APL385 Unicode" panose="020B0709000202000203" pitchFamily="49" charset="0"/>
              </a:rPr>
              <a:t> </a:t>
            </a:r>
            <a:r>
              <a:rPr lang="en-US" sz="2400" dirty="0" smtClean="0">
                <a:latin typeface="APL385 Unicode" panose="020B0709000202000203" pitchFamily="49" charset="0"/>
              </a:rPr>
              <a:t>'</a:t>
            </a:r>
            <a:r>
              <a:rPr lang="en-US" sz="2400" dirty="0" err="1" smtClean="0">
                <a:latin typeface="APL385 Unicode" panose="020B0709000202000203" pitchFamily="49" charset="0"/>
              </a:rPr>
              <a:t>onclick</a:t>
            </a:r>
            <a:r>
              <a:rPr lang="en-US" sz="2400" dirty="0" smtClean="0">
                <a:latin typeface="APL385 Unicode" panose="020B0709000202000203" pitchFamily="49" charset="0"/>
              </a:rPr>
              <a:t>' 'alert("hello</a:t>
            </a:r>
            <a:r>
              <a:rPr lang="en-US" sz="2400" dirty="0" smtClean="0">
                <a:latin typeface="APL385 Unicode" panose="020B0709000202000203" pitchFamily="49" charset="0"/>
              </a:rPr>
              <a:t>")'</a:t>
            </a:r>
            <a:endParaRPr lang="en-US" sz="2400" dirty="0">
              <a:latin typeface="APL385 Unicode" panose="020B0709000202000203" pitchFamily="49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2000" y="6356350"/>
            <a:ext cx="1828800" cy="365125"/>
          </a:xfrm>
        </p:spPr>
        <p:txBody>
          <a:bodyPr/>
          <a:lstStyle/>
          <a:p>
            <a:r>
              <a:rPr lang="en-US" smtClean="0"/>
              <a:t>21 October 2013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US" smtClean="0"/>
              <a:t> Industrial Strength Web Applications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1828800" cy="365125"/>
          </a:xfrm>
        </p:spPr>
        <p:txBody>
          <a:bodyPr/>
          <a:lstStyle/>
          <a:p>
            <a:fld id="{A6B1C073-7419-454D-8553-E8326D4B8D7A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696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APL385 Unicode" panose="020B0709000202000203" pitchFamily="49" charset="0"/>
              </a:rPr>
              <a:t>HtmlElement</a:t>
            </a:r>
            <a:r>
              <a:rPr lang="en-US" dirty="0" smtClean="0">
                <a:latin typeface="APL385 Unicode" panose="020B0709000202000203" pitchFamily="49" charset="0"/>
              </a:rPr>
              <a:t> </a:t>
            </a:r>
            <a:r>
              <a:rPr lang="en-US" dirty="0" smtClean="0">
                <a:latin typeface="+mn-lt"/>
              </a:rPr>
              <a:t>fields/props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Fields defined for common HTML element attributes:</a:t>
            </a:r>
          </a:p>
          <a:p>
            <a:pPr marL="0" indent="0">
              <a:buNone/>
            </a:pPr>
            <a:r>
              <a:rPr lang="en-US" sz="2800" dirty="0" smtClean="0">
                <a:latin typeface="APL385 Unicode" panose="020B0709000202000203" pitchFamily="49" charset="0"/>
              </a:rPr>
              <a:t>	id		value 	name 	class </a:t>
            </a:r>
            <a:br>
              <a:rPr lang="en-US" sz="2800" dirty="0" smtClean="0">
                <a:latin typeface="APL385 Unicode" panose="020B0709000202000203" pitchFamily="49" charset="0"/>
              </a:rPr>
            </a:br>
            <a:r>
              <a:rPr lang="en-US" sz="2800" dirty="0" smtClean="0">
                <a:latin typeface="APL385 Unicode" panose="020B0709000202000203" pitchFamily="49" charset="0"/>
              </a:rPr>
              <a:t>	style 	title 	type</a:t>
            </a:r>
          </a:p>
          <a:p>
            <a:pPr marL="0" indent="0" algn="ctr">
              <a:buNone/>
            </a:pPr>
            <a:r>
              <a:rPr lang="en-US" sz="2800" dirty="0" smtClean="0">
                <a:latin typeface="APL385 Unicode" panose="020B0709000202000203" pitchFamily="49" charset="0"/>
              </a:rPr>
              <a:t>d.(title class)←'Hello' '</a:t>
            </a:r>
            <a:r>
              <a:rPr lang="en-US" sz="2800" dirty="0" err="1" smtClean="0">
                <a:latin typeface="APL385 Unicode" panose="020B0709000202000203" pitchFamily="49" charset="0"/>
              </a:rPr>
              <a:t>hdg</a:t>
            </a:r>
            <a:r>
              <a:rPr lang="en-US" sz="2800" dirty="0" smtClean="0">
                <a:latin typeface="APL385 Unicode" panose="020B0709000202000203" pitchFamily="49" charset="0"/>
              </a:rPr>
              <a:t>'</a:t>
            </a:r>
            <a:endParaRPr lang="en-US" sz="2800" dirty="0" smtClean="0">
              <a:latin typeface="APL385 Unicode" panose="020B0709000202000203" pitchFamily="49" charset="0"/>
            </a:endParaRPr>
          </a:p>
          <a:p>
            <a:r>
              <a:rPr lang="en-US" b="1" dirty="0" smtClean="0">
                <a:latin typeface="APL385 Unicode" panose="020B0709000202000203" pitchFamily="49" charset="0"/>
              </a:rPr>
              <a:t>Content</a:t>
            </a:r>
            <a:r>
              <a:rPr lang="en-US" sz="2800" dirty="0" smtClean="0"/>
              <a:t> contains the content for the element</a:t>
            </a:r>
          </a:p>
          <a:p>
            <a:r>
              <a:rPr lang="en-US" b="1" dirty="0" err="1" smtClean="0">
                <a:latin typeface="APL385 Unicode" panose="020B0709000202000203" pitchFamily="49" charset="0"/>
              </a:rPr>
              <a:t>Attr</a:t>
            </a:r>
            <a:r>
              <a:rPr lang="en-US" sz="2800" dirty="0" smtClean="0"/>
              <a:t> is a keyed property for attributes</a:t>
            </a:r>
            <a:endParaRPr lang="en-US" sz="2800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2000" y="6356350"/>
            <a:ext cx="1828800" cy="365125"/>
          </a:xfrm>
        </p:spPr>
        <p:txBody>
          <a:bodyPr/>
          <a:lstStyle/>
          <a:p>
            <a:r>
              <a:rPr lang="en-US" smtClean="0"/>
              <a:t>21 October 2013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US" smtClean="0"/>
              <a:t> Industrial Strength Web Applications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1828800" cy="365125"/>
          </a:xfrm>
        </p:spPr>
        <p:txBody>
          <a:bodyPr/>
          <a:lstStyle/>
          <a:p>
            <a:fld id="{A6B1C073-7419-454D-8553-E8326D4B8D7A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172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>
                <a:latin typeface="APL385 Unicode" panose="020B0709000202000203" pitchFamily="49" charset="0"/>
              </a:rPr>
              <a:t>HtmlElement</a:t>
            </a:r>
            <a:r>
              <a:rPr lang="en-US" dirty="0" smtClean="0">
                <a:latin typeface="APL385 Unicode" panose="020B0709000202000203" pitchFamily="49" charset="0"/>
              </a:rPr>
              <a:t> </a:t>
            </a:r>
            <a:r>
              <a:rPr lang="en-US" dirty="0" smtClean="0">
                <a:latin typeface="+mn-lt"/>
              </a:rPr>
              <a:t>Setting Attributes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Using </a:t>
            </a:r>
            <a:r>
              <a:rPr lang="en-US" b="1" dirty="0" err="1" smtClean="0">
                <a:latin typeface="APL385 Unicode" panose="020B0709000202000203" pitchFamily="49" charset="0"/>
              </a:rPr>
              <a:t>Attr</a:t>
            </a:r>
            <a:endParaRPr lang="en-US" b="1" dirty="0" smtClean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sz="2400" dirty="0" err="1" smtClean="0">
                <a:latin typeface="APL385 Unicode" panose="020B0709000202000203" pitchFamily="49" charset="0"/>
              </a:rPr>
              <a:t>d.Attr</a:t>
            </a:r>
            <a:r>
              <a:rPr lang="en-US" sz="2400" dirty="0" smtClean="0">
                <a:latin typeface="APL385 Unicode" panose="020B0709000202000203" pitchFamily="49" charset="0"/>
              </a:rPr>
              <a:t>['id' 'class']←'foo' 'goo'</a:t>
            </a:r>
            <a:r>
              <a:rPr lang="en-US" sz="2800" dirty="0" smtClean="0">
                <a:latin typeface="APL385 Unicode" panose="020B0709000202000203" pitchFamily="49" charset="0"/>
              </a:rPr>
              <a:t/>
            </a:r>
            <a:br>
              <a:rPr lang="en-US" sz="2800" dirty="0" smtClean="0">
                <a:latin typeface="APL385 Unicode" panose="020B0709000202000203" pitchFamily="49" charset="0"/>
              </a:rPr>
            </a:br>
            <a:r>
              <a:rPr lang="en-US" sz="2400" dirty="0" err="1" smtClean="0">
                <a:latin typeface="APL385 Unicode" panose="020B0709000202000203" pitchFamily="49" charset="0"/>
              </a:rPr>
              <a:t>d.Attr</a:t>
            </a:r>
            <a:r>
              <a:rPr lang="en-US" sz="2400" dirty="0" smtClean="0">
                <a:latin typeface="APL385 Unicode" panose="020B0709000202000203" pitchFamily="49" charset="0"/>
              </a:rPr>
              <a:t>[⊂'title']←⊂'Hello World'</a:t>
            </a:r>
            <a:endParaRPr lang="en-US" sz="2800" dirty="0" smtClean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b="1" dirty="0"/>
              <a:t>Using </a:t>
            </a:r>
            <a:r>
              <a:rPr lang="en-US" b="1" dirty="0" err="1" smtClean="0">
                <a:latin typeface="APL385 Unicode" panose="020B0709000202000203" pitchFamily="49" charset="0"/>
              </a:rPr>
              <a:t>SetAttr</a:t>
            </a:r>
            <a:endParaRPr lang="en-US" b="1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sz="2400" dirty="0" err="1" smtClean="0">
                <a:latin typeface="APL385 Unicode" panose="020B0709000202000203" pitchFamily="49" charset="0"/>
              </a:rPr>
              <a:t>d.SetAttr</a:t>
            </a:r>
            <a:r>
              <a:rPr lang="en-US" sz="2400" dirty="0" smtClean="0">
                <a:latin typeface="APL385 Unicode" panose="020B0709000202000203" pitchFamily="49" charset="0"/>
              </a:rPr>
              <a:t> </a:t>
            </a:r>
            <a:r>
              <a:rPr lang="en-US" sz="2400" dirty="0" smtClean="0">
                <a:latin typeface="APL385 Unicode" panose="020B0709000202000203" pitchFamily="49" charset="0"/>
              </a:rPr>
              <a:t>('id</a:t>
            </a:r>
            <a:r>
              <a:rPr lang="en-US" sz="2400" dirty="0">
                <a:latin typeface="APL385 Unicode" panose="020B0709000202000203" pitchFamily="49" charset="0"/>
              </a:rPr>
              <a:t>' 'foo</a:t>
            </a:r>
            <a:r>
              <a:rPr lang="en-US" sz="2400" dirty="0" smtClean="0">
                <a:latin typeface="APL385 Unicode" panose="020B0709000202000203" pitchFamily="49" charset="0"/>
              </a:rPr>
              <a:t>') ('class</a:t>
            </a:r>
            <a:r>
              <a:rPr lang="en-US" sz="2400" dirty="0">
                <a:latin typeface="APL385 Unicode" panose="020B0709000202000203" pitchFamily="49" charset="0"/>
              </a:rPr>
              <a:t>' 'goo</a:t>
            </a:r>
            <a:r>
              <a:rPr lang="en-US" sz="2400" dirty="0" smtClean="0">
                <a:latin typeface="APL385 Unicode" panose="020B0709000202000203" pitchFamily="49" charset="0"/>
              </a:rPr>
              <a:t>')</a:t>
            </a:r>
            <a:endParaRPr lang="en-US" sz="24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sz="2400" dirty="0" err="1" smtClean="0">
                <a:latin typeface="APL385 Unicode" panose="020B0709000202000203" pitchFamily="49" charset="0"/>
              </a:rPr>
              <a:t>d.SetAttr</a:t>
            </a:r>
            <a:r>
              <a:rPr lang="en-US" sz="2400" dirty="0" smtClean="0">
                <a:latin typeface="APL385 Unicode" panose="020B0709000202000203" pitchFamily="49" charset="0"/>
              </a:rPr>
              <a:t> </a:t>
            </a:r>
            <a:r>
              <a:rPr lang="en-US" sz="2400" dirty="0" smtClean="0">
                <a:latin typeface="APL385 Unicode" panose="020B0709000202000203" pitchFamily="49" charset="0"/>
              </a:rPr>
              <a:t>'id' 'foo' 'class' 'goo'</a:t>
            </a:r>
          </a:p>
          <a:p>
            <a:pPr marL="0" indent="0">
              <a:buNone/>
            </a:pPr>
            <a:r>
              <a:rPr lang="en-US" sz="2400" dirty="0" err="1" smtClean="0">
                <a:latin typeface="APL385 Unicode" panose="020B0709000202000203" pitchFamily="49" charset="0"/>
              </a:rPr>
              <a:t>d.SetAttr</a:t>
            </a:r>
            <a:r>
              <a:rPr lang="en-US" sz="2400" dirty="0" smtClean="0">
                <a:latin typeface="APL385 Unicode" panose="020B0709000202000203" pitchFamily="49" charset="0"/>
              </a:rPr>
              <a:t> </a:t>
            </a:r>
            <a:r>
              <a:rPr lang="en-US" sz="2400" dirty="0" smtClean="0">
                <a:latin typeface="APL385 Unicode" panose="020B0709000202000203" pitchFamily="49" charset="0"/>
              </a:rPr>
              <a:t>'id=foo</a:t>
            </a:r>
            <a:r>
              <a:rPr lang="en-US" sz="2400" dirty="0">
                <a:latin typeface="APL385 Unicode" panose="020B0709000202000203" pitchFamily="49" charset="0"/>
              </a:rPr>
              <a:t>' </a:t>
            </a:r>
            <a:r>
              <a:rPr lang="en-US" sz="2400" dirty="0" smtClean="0">
                <a:latin typeface="APL385 Unicode" panose="020B0709000202000203" pitchFamily="49" charset="0"/>
              </a:rPr>
              <a:t>'class=goo'</a:t>
            </a:r>
            <a:endParaRPr lang="en-US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sz="2400" dirty="0" err="1" smtClean="0">
                <a:latin typeface="APL385 Unicode" panose="020B0709000202000203" pitchFamily="49" charset="0"/>
              </a:rPr>
              <a:t>d.SetAttr</a:t>
            </a:r>
            <a:r>
              <a:rPr lang="en-US" sz="2400" dirty="0" smtClean="0">
                <a:latin typeface="APL385 Unicode" panose="020B0709000202000203" pitchFamily="49" charset="0"/>
              </a:rPr>
              <a:t> </a:t>
            </a:r>
            <a:r>
              <a:rPr lang="en-US" sz="2400" dirty="0" smtClean="0">
                <a:latin typeface="APL385 Unicode" panose="020B0709000202000203" pitchFamily="49" charset="0"/>
              </a:rPr>
              <a:t>'id=foo class=goo</a:t>
            </a:r>
            <a:r>
              <a:rPr lang="en-US" sz="2400" dirty="0"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endParaRPr lang="en-US" sz="2400" dirty="0">
              <a:latin typeface="APL385 Unicode" panose="020B0709000202000203" pitchFamily="49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2000" y="6356350"/>
            <a:ext cx="1828800" cy="365125"/>
          </a:xfrm>
        </p:spPr>
        <p:txBody>
          <a:bodyPr/>
          <a:lstStyle/>
          <a:p>
            <a:r>
              <a:rPr lang="en-US" smtClean="0"/>
              <a:t>21 October 2013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US" smtClean="0"/>
              <a:t> Industrial Strength Web Applications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1828800" cy="365125"/>
          </a:xfrm>
        </p:spPr>
        <p:txBody>
          <a:bodyPr/>
          <a:lstStyle/>
          <a:p>
            <a:fld id="{A6B1C073-7419-454D-8553-E8326D4B8D7A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051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>
                <a:latin typeface="APL385 Unicode" panose="020B0709000202000203" pitchFamily="49" charset="0"/>
              </a:rPr>
              <a:t>HtmlElement</a:t>
            </a:r>
            <a:r>
              <a:rPr lang="en-US" dirty="0">
                <a:latin typeface="APL385 Unicode" panose="020B0709000202000203" pitchFamily="49" charset="0"/>
              </a:rPr>
              <a:t> </a:t>
            </a:r>
            <a:r>
              <a:rPr lang="en-US" dirty="0" smtClean="0"/>
              <a:t>Function Chaining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</a:t>
            </a:r>
            <a:r>
              <a:rPr lang="en-US" b="1" dirty="0" smtClean="0">
                <a:latin typeface="APL385 Unicode" panose="020B0709000202000203" pitchFamily="49" charset="0"/>
              </a:rPr>
              <a:t>Add</a:t>
            </a:r>
            <a:r>
              <a:rPr lang="en-US" dirty="0" smtClean="0"/>
              <a:t> is passed an object, it returns a reference to the object that was added</a:t>
            </a:r>
          </a:p>
          <a:p>
            <a:r>
              <a:rPr lang="en-US" b="1" dirty="0" err="1" smtClean="0">
                <a:latin typeface="APL385 Unicode" panose="020B0709000202000203" pitchFamily="49" charset="0"/>
              </a:rPr>
              <a:t>SetAttr</a:t>
            </a:r>
            <a:r>
              <a:rPr lang="en-US" dirty="0" smtClean="0"/>
              <a:t> </a:t>
            </a:r>
            <a:r>
              <a:rPr lang="en-US" dirty="0" smtClean="0"/>
              <a:t>returns </a:t>
            </a:r>
            <a:r>
              <a:rPr lang="en-US" dirty="0" smtClean="0"/>
              <a:t>a reference to </a:t>
            </a:r>
            <a:r>
              <a:rPr lang="en-US" dirty="0" smtClean="0"/>
              <a:t>its object</a:t>
            </a:r>
            <a:endParaRPr lang="en-US" dirty="0" smtClean="0"/>
          </a:p>
          <a:p>
            <a:pPr marL="0" indent="0">
              <a:buNone/>
            </a:pPr>
            <a:r>
              <a:rPr lang="en-US" sz="2000" dirty="0" smtClean="0">
                <a:latin typeface="APL385 Unicode" panose="020B0709000202000203" pitchFamily="49" charset="0"/>
              </a:rPr>
              <a:t>   </a:t>
            </a:r>
            <a:br>
              <a:rPr lang="en-US" sz="2000" dirty="0" smtClean="0">
                <a:latin typeface="APL385 Unicode" panose="020B0709000202000203" pitchFamily="49" charset="0"/>
              </a:rPr>
            </a:br>
            <a:r>
              <a:rPr lang="en-US" sz="2000" dirty="0" smtClean="0">
                <a:latin typeface="APL385 Unicode" panose="020B0709000202000203" pitchFamily="49" charset="0"/>
              </a:rPr>
              <a:t>   tab</a:t>
            </a:r>
            <a:r>
              <a:rPr lang="en-US" sz="2000" dirty="0">
                <a:latin typeface="APL385 Unicode" panose="020B0709000202000203" pitchFamily="49" charset="0"/>
              </a:rPr>
              <a:t>←⎕NEW </a:t>
            </a:r>
            <a:r>
              <a:rPr lang="en-US" sz="2000" dirty="0" err="1">
                <a:latin typeface="APL385 Unicode" panose="020B0709000202000203" pitchFamily="49" charset="0"/>
              </a:rPr>
              <a:t>HTML.table</a:t>
            </a: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sz="2000" dirty="0">
                <a:latin typeface="APL385 Unicode" panose="020B0709000202000203" pitchFamily="49" charset="0"/>
              </a:rPr>
              <a:t>   </a:t>
            </a:r>
            <a:r>
              <a:rPr lang="en-US" sz="2000" dirty="0" smtClean="0">
                <a:latin typeface="APL385 Unicode" panose="020B0709000202000203" pitchFamily="49" charset="0"/>
              </a:rPr>
              <a:t>((</a:t>
            </a:r>
            <a:r>
              <a:rPr lang="en-US" sz="2000" dirty="0" err="1">
                <a:latin typeface="APL385 Unicode" panose="020B0709000202000203" pitchFamily="49" charset="0"/>
              </a:rPr>
              <a:t>tab.Add</a:t>
            </a:r>
            <a:r>
              <a:rPr lang="en-US" sz="2000" dirty="0">
                <a:latin typeface="APL385 Unicode" panose="020B0709000202000203" pitchFamily="49" charset="0"/>
              </a:rPr>
              <a:t> HTML.tr).</a:t>
            </a:r>
            <a:r>
              <a:rPr lang="en-US" sz="2000" dirty="0" err="1">
                <a:latin typeface="APL385 Unicode" panose="020B0709000202000203" pitchFamily="49" charset="0"/>
              </a:rPr>
              <a:t>SetAttr</a:t>
            </a:r>
            <a:r>
              <a:rPr lang="en-US" sz="2000" dirty="0">
                <a:latin typeface="APL385 Unicode" panose="020B0709000202000203" pitchFamily="49" charset="0"/>
              </a:rPr>
              <a:t> 'class=</a:t>
            </a:r>
            <a:r>
              <a:rPr lang="en-US" sz="2000" dirty="0" err="1">
                <a:latin typeface="APL385 Unicode" panose="020B0709000202000203" pitchFamily="49" charset="0"/>
              </a:rPr>
              <a:t>hdg</a:t>
            </a:r>
            <a:r>
              <a:rPr lang="en-US" sz="2000" dirty="0">
                <a:latin typeface="APL385 Unicode" panose="020B0709000202000203" pitchFamily="49" charset="0"/>
              </a:rPr>
              <a:t>').Add </a:t>
            </a:r>
            <a:r>
              <a:rPr lang="en-US" sz="2000" dirty="0" smtClean="0">
                <a:latin typeface="APL385 Unicode" panose="020B0709000202000203" pitchFamily="49" charset="0"/>
              </a:rPr>
              <a:t> HTML.td </a:t>
            </a:r>
            <a:r>
              <a:rPr lang="en-US" sz="2000" dirty="0">
                <a:latin typeface="APL385 Unicode" panose="020B0709000202000203" pitchFamily="49" charset="0"/>
              </a:rPr>
              <a:t>'cell content'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2000" y="6356350"/>
            <a:ext cx="1828800" cy="365125"/>
          </a:xfrm>
        </p:spPr>
        <p:txBody>
          <a:bodyPr/>
          <a:lstStyle/>
          <a:p>
            <a:r>
              <a:rPr lang="en-US" smtClean="0"/>
              <a:t>21 October 2013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US" smtClean="0"/>
              <a:t> Industrial Strength Web Applications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1828800" cy="365125"/>
          </a:xfrm>
        </p:spPr>
        <p:txBody>
          <a:bodyPr/>
          <a:lstStyle/>
          <a:p>
            <a:fld id="{A6B1C073-7419-454D-8553-E8326D4B8D7A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301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Examples…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sampling </a:t>
            </a:r>
            <a:r>
              <a:rPr lang="en-US" smtClean="0"/>
              <a:t>of MiServer pages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21 October 2013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 Industrial Strength Web Applications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1D73C-0F53-40C1-808E-86335457D483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7684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 the words of Porky the Pig…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Please </a:t>
            </a:r>
            <a:r>
              <a:rPr lang="en-US" dirty="0" smtClean="0"/>
              <a:t>come to </a:t>
            </a:r>
            <a:r>
              <a:rPr lang="en-US" dirty="0" smtClean="0"/>
              <a:t>our</a:t>
            </a:r>
            <a:r>
              <a:rPr lang="en-US" dirty="0" smtClean="0"/>
              <a:t> </a:t>
            </a:r>
            <a:r>
              <a:rPr lang="en-US" dirty="0" smtClean="0"/>
              <a:t>Dyalog 2015 presentation entitled "Reflections on Industrial Strength Web Applications"  </a:t>
            </a:r>
            <a:r>
              <a:rPr lang="en-US" dirty="0" smtClean="0">
                <a:sym typeface="Wingdings" panose="05000000000000000000" pitchFamily="2" charset="2"/>
              </a:rPr>
              <a:t></a:t>
            </a:r>
          </a:p>
          <a:p>
            <a:r>
              <a:rPr lang="en-US" dirty="0" smtClean="0">
                <a:sym typeface="Wingdings" panose="05000000000000000000" pitchFamily="2" charset="2"/>
              </a:rPr>
              <a:t>Questions</a:t>
            </a:r>
            <a:r>
              <a:rPr lang="en-US" dirty="0" smtClean="0">
                <a:sym typeface="Wingdings" panose="05000000000000000000" pitchFamily="2" charset="2"/>
              </a:rPr>
              <a:t>?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2000" y="6356350"/>
            <a:ext cx="1828800" cy="365125"/>
          </a:xfrm>
        </p:spPr>
        <p:txBody>
          <a:bodyPr/>
          <a:lstStyle/>
          <a:p>
            <a:r>
              <a:rPr lang="en-US" smtClean="0"/>
              <a:t>21 October 2013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US" smtClean="0"/>
              <a:t> Industrial Strength Web Applications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1828800" cy="365125"/>
          </a:xfrm>
        </p:spPr>
        <p:txBody>
          <a:bodyPr/>
          <a:lstStyle/>
          <a:p>
            <a:fld id="{A6B1C073-7419-454D-8553-E8326D4B8D7A}" type="slidenum">
              <a:rPr lang="en-US" smtClean="0"/>
              <a:t>28</a:t>
            </a:fld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1752600"/>
            <a:ext cx="2943225" cy="404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1307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Before We Begin…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you were at Elsinore last year…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2000" y="6356350"/>
            <a:ext cx="1828800" cy="365125"/>
          </a:xfrm>
        </p:spPr>
        <p:txBody>
          <a:bodyPr/>
          <a:lstStyle/>
          <a:p>
            <a:r>
              <a:rPr lang="en-US" smtClean="0"/>
              <a:t>21 October 2013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US" smtClean="0"/>
              <a:t> Industrial Strength Web Applications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1828800" cy="365125"/>
          </a:xfrm>
        </p:spPr>
        <p:txBody>
          <a:bodyPr/>
          <a:lstStyle/>
          <a:p>
            <a:fld id="{A6B1C073-7419-454D-8553-E8326D4B8D7A}" type="slidenum">
              <a:rPr lang="en-US" smtClean="0"/>
              <a:t>3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2209800"/>
            <a:ext cx="6741335" cy="3798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135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457200"/>
            <a:r>
              <a:rPr lang="en-US" dirty="0" smtClean="0"/>
              <a:t>What is MiServer?</a:t>
            </a:r>
          </a:p>
          <a:p>
            <a:pPr marL="514350" indent="-457200"/>
            <a:r>
              <a:rPr lang="en-US" dirty="0" smtClean="0"/>
              <a:t>MiServer Features</a:t>
            </a:r>
          </a:p>
          <a:p>
            <a:pPr marL="514350" indent="-457200"/>
            <a:r>
              <a:rPr lang="en-US" dirty="0" smtClean="0"/>
              <a:t>MiServer Version 3</a:t>
            </a:r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21 October 2013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 Industrial Strength Web Applications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1D73C-0F53-40C1-808E-86335457D483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6486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884238"/>
          </a:xfrm>
        </p:spPr>
        <p:txBody>
          <a:bodyPr>
            <a:normAutofit/>
          </a:bodyPr>
          <a:lstStyle/>
          <a:p>
            <a:r>
              <a:rPr lang="en-US" sz="4000" dirty="0"/>
              <a:t>What is a Web Server?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524000"/>
            <a:ext cx="7772400" cy="4495800"/>
          </a:xfrm>
        </p:spPr>
        <p:txBody>
          <a:bodyPr/>
          <a:lstStyle/>
          <a:p>
            <a:r>
              <a:rPr lang="en-US" dirty="0"/>
              <a:t>A program that listens for HTTP requests for </a:t>
            </a:r>
            <a:r>
              <a:rPr lang="en-US" dirty="0" smtClean="0"/>
              <a:t>“resources” </a:t>
            </a:r>
            <a:r>
              <a:rPr lang="en-US" dirty="0"/>
              <a:t>from </a:t>
            </a:r>
            <a:r>
              <a:rPr lang="en-US" dirty="0" smtClean="0"/>
              <a:t>clients, which are typically web browsers.</a:t>
            </a:r>
            <a:endParaRPr lang="en-US" dirty="0"/>
          </a:p>
          <a:p>
            <a:r>
              <a:rPr lang="en-US" dirty="0" smtClean="0"/>
              <a:t>The server attempts </a:t>
            </a:r>
            <a:r>
              <a:rPr lang="en-US" dirty="0"/>
              <a:t>to locate the </a:t>
            </a:r>
            <a:r>
              <a:rPr lang="en-US" dirty="0" smtClean="0"/>
              <a:t>resource (typically an HTML file) </a:t>
            </a:r>
            <a:r>
              <a:rPr lang="en-US" dirty="0"/>
              <a:t>and send </a:t>
            </a:r>
            <a:r>
              <a:rPr lang="en-US" dirty="0" smtClean="0"/>
              <a:t>the contents to </a:t>
            </a:r>
            <a:r>
              <a:rPr lang="en-US" dirty="0"/>
              <a:t>the client</a:t>
            </a:r>
            <a:r>
              <a:rPr lang="en-US" dirty="0" smtClean="0"/>
              <a:t>.</a:t>
            </a:r>
          </a:p>
          <a:p>
            <a:r>
              <a:rPr lang="en-US" dirty="0" smtClean="0"/>
              <a:t>If the resource is a “script”, execute it and generate “dynamic” output.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21 October 2013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 Industrial Strength Web Applications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1D73C-0F53-40C1-808E-86335457D483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1389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14400"/>
          </a:xfrm>
        </p:spPr>
        <p:txBody>
          <a:bodyPr/>
          <a:lstStyle/>
          <a:p>
            <a:r>
              <a:rPr lang="en-US" sz="3200" dirty="0" smtClean="0"/>
              <a:t>MiServer</a:t>
            </a:r>
            <a:r>
              <a:rPr lang="en-US" sz="3200" dirty="0"/>
              <a:t> -</a:t>
            </a:r>
            <a:r>
              <a:rPr lang="en-US" sz="3200" dirty="0" smtClean="0"/>
              <a:t> More Than Just a Web Server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>
            <a:normAutofit/>
          </a:bodyPr>
          <a:lstStyle/>
          <a:p>
            <a:r>
              <a:rPr lang="en-US" sz="2400" dirty="0" smtClean="0"/>
              <a:t>Yes, it is a web server written in APL by APLers for APLers</a:t>
            </a:r>
            <a:endParaRPr lang="en-US" sz="2400" dirty="0"/>
          </a:p>
          <a:p>
            <a:r>
              <a:rPr lang="en-US" sz="2400" dirty="0" smtClean="0"/>
              <a:t>It's also an extensible web server framework</a:t>
            </a:r>
          </a:p>
          <a:p>
            <a:pPr lvl="1"/>
            <a:r>
              <a:rPr lang="en-US" sz="2000" dirty="0" smtClean="0"/>
              <a:t>You can add your own features and extensions</a:t>
            </a:r>
            <a:endParaRPr lang="en-US" sz="1600" dirty="0" smtClean="0"/>
          </a:p>
          <a:p>
            <a:r>
              <a:rPr lang="en-US" sz="2400" dirty="0" smtClean="0"/>
              <a:t>And a web application server</a:t>
            </a:r>
          </a:p>
          <a:p>
            <a:pPr lvl="1"/>
            <a:r>
              <a:rPr lang="en-US" sz="2000" dirty="0" smtClean="0"/>
              <a:t>Provide a web interface to existing and new APL applications</a:t>
            </a:r>
          </a:p>
          <a:p>
            <a:r>
              <a:rPr lang="en-US" sz="2400" dirty="0" smtClean="0"/>
              <a:t>And </a:t>
            </a:r>
            <a:r>
              <a:rPr lang="en-US" sz="2400" dirty="0" smtClean="0"/>
              <a:t>an ever-growing suite of tools to help APLers build web content.</a:t>
            </a:r>
          </a:p>
          <a:p>
            <a:r>
              <a:rPr lang="en-US" sz="2400" dirty="0" smtClean="0"/>
              <a:t>Cross platform </a:t>
            </a:r>
            <a:r>
              <a:rPr lang="en-US" sz="2400" dirty="0" smtClean="0"/>
              <a:t>– 	currently: </a:t>
            </a:r>
            <a:r>
              <a:rPr lang="en-US" sz="2400" dirty="0" smtClean="0"/>
              <a:t>Windows, Linux, </a:t>
            </a:r>
            <a:r>
              <a:rPr lang="en-US" sz="2400" dirty="0" smtClean="0"/>
              <a:t>AIX</a:t>
            </a:r>
            <a:r>
              <a:rPr lang="en-US" sz="2400" dirty="0" smtClean="0"/>
              <a:t>; </a:t>
            </a:r>
            <a:br>
              <a:rPr lang="en-US" sz="2400" dirty="0" smtClean="0"/>
            </a:br>
            <a:r>
              <a:rPr lang="en-US" sz="2400" dirty="0" smtClean="0"/>
              <a:t>			future: OS X (Mac), Android</a:t>
            </a:r>
            <a:endParaRPr lang="en-US" sz="2400" dirty="0" smtClean="0"/>
          </a:p>
          <a:p>
            <a:r>
              <a:rPr lang="en-US" sz="2400" dirty="0" smtClean="0"/>
              <a:t>Open source - http://tools.dyalog.com and </a:t>
            </a:r>
            <a:r>
              <a:rPr lang="en-US" sz="2400" dirty="0" err="1" smtClean="0"/>
              <a:t>GitHub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2716335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MiServer’s</a:t>
            </a:r>
            <a:r>
              <a:rPr lang="en-US" dirty="0" smtClean="0"/>
              <a:t> Evolution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The “</a:t>
            </a:r>
            <a:r>
              <a:rPr lang="en-US" dirty="0" err="1" smtClean="0"/>
              <a:t>WildServer</a:t>
            </a:r>
            <a:r>
              <a:rPr lang="en-US" dirty="0" smtClean="0"/>
              <a:t>” </a:t>
            </a:r>
          </a:p>
          <a:p>
            <a:pPr lvl="1"/>
            <a:r>
              <a:rPr lang="en-US" dirty="0" smtClean="0"/>
              <a:t>Stefano </a:t>
            </a:r>
            <a:r>
              <a:rPr lang="en-US" dirty="0" err="1" smtClean="0"/>
              <a:t>Lanzavecchia</a:t>
            </a:r>
            <a:r>
              <a:rPr lang="en-US" dirty="0" smtClean="0"/>
              <a:t> – 2007</a:t>
            </a:r>
            <a:endParaRPr lang="en-US" dirty="0" smtClean="0"/>
          </a:p>
          <a:p>
            <a:r>
              <a:rPr lang="en-US" dirty="0" smtClean="0"/>
              <a:t>The “</a:t>
            </a:r>
            <a:r>
              <a:rPr lang="en-US" dirty="0" err="1" smtClean="0"/>
              <a:t>MildServer</a:t>
            </a:r>
            <a:r>
              <a:rPr lang="en-US" dirty="0" smtClean="0"/>
              <a:t>”</a:t>
            </a:r>
          </a:p>
          <a:p>
            <a:pPr lvl="1"/>
            <a:r>
              <a:rPr lang="en-US" dirty="0" smtClean="0"/>
              <a:t>Morten </a:t>
            </a:r>
            <a:r>
              <a:rPr lang="en-US" dirty="0" err="1" smtClean="0"/>
              <a:t>Kromberg</a:t>
            </a:r>
            <a:endParaRPr lang="en-US" dirty="0" smtClean="0"/>
          </a:p>
          <a:p>
            <a:pPr lvl="2"/>
            <a:r>
              <a:rPr lang="en-US" dirty="0" smtClean="0"/>
              <a:t>Version </a:t>
            </a:r>
            <a:r>
              <a:rPr lang="en-US" dirty="0" smtClean="0"/>
              <a:t>1.0 - 2009</a:t>
            </a:r>
            <a:endParaRPr lang="en-US" dirty="0" smtClean="0"/>
          </a:p>
          <a:p>
            <a:r>
              <a:rPr lang="en-US" dirty="0" smtClean="0"/>
              <a:t>MiServer</a:t>
            </a:r>
          </a:p>
          <a:p>
            <a:pPr lvl="1"/>
            <a:r>
              <a:rPr lang="en-US" dirty="0" smtClean="0"/>
              <a:t>APL Tools Group</a:t>
            </a:r>
          </a:p>
          <a:p>
            <a:pPr lvl="2"/>
            <a:r>
              <a:rPr lang="en-US" dirty="0" smtClean="0"/>
              <a:t>Version 2.0 - 2012</a:t>
            </a:r>
          </a:p>
          <a:p>
            <a:pPr lvl="2"/>
            <a:r>
              <a:rPr lang="en-US" dirty="0" smtClean="0"/>
              <a:t>Version 3.0 - 2014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21 October 2013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 Industrial Strength Web Applications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1C073-7419-454D-8553-E8326D4B8D7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982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MiServer Philosophy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8077200" cy="4267200"/>
          </a:xfrm>
        </p:spPr>
        <p:txBody>
          <a:bodyPr>
            <a:noAutofit/>
          </a:bodyPr>
          <a:lstStyle/>
          <a:p>
            <a:r>
              <a:rPr lang="en-US" sz="2400" dirty="0" smtClean="0"/>
              <a:t>"Anyone who can write an APL function should be able to host it on the Web"</a:t>
            </a:r>
          </a:p>
          <a:p>
            <a:r>
              <a:rPr lang="en-US" sz="2400" dirty="0" smtClean="0"/>
              <a:t>Provide a suite of HTML generating tools that cover most common use cases</a:t>
            </a:r>
          </a:p>
          <a:p>
            <a:pPr lvl="1"/>
            <a:r>
              <a:rPr lang="en-US" sz="2000" dirty="0" smtClean="0"/>
              <a:t>Goal: Make it no more complex to develop rich user interfaces than using </a:t>
            </a:r>
            <a:r>
              <a:rPr lang="en-US" sz="2000" dirty="0" smtClean="0"/>
              <a:t>the native Dyalog GUI </a:t>
            </a:r>
            <a:r>
              <a:rPr lang="en-US" sz="2000" dirty="0" smtClean="0"/>
              <a:t>function </a:t>
            </a:r>
            <a:r>
              <a:rPr lang="en-US" sz="2000" dirty="0" smtClean="0">
                <a:latin typeface="APL385 Unicode" panose="020B0709000202000203" pitchFamily="49" charset="0"/>
              </a:rPr>
              <a:t>⎕WC</a:t>
            </a:r>
          </a:p>
          <a:p>
            <a:r>
              <a:rPr lang="en-US" sz="2400" dirty="0" smtClean="0"/>
              <a:t>Provide interface(s) to the full functionality of the underlying technologies</a:t>
            </a:r>
          </a:p>
          <a:p>
            <a:pPr lvl="1"/>
            <a:r>
              <a:rPr lang="en-US" sz="2000" dirty="0" smtClean="0"/>
              <a:t>JavaScript</a:t>
            </a:r>
            <a:r>
              <a:rPr lang="en-US" sz="2000" dirty="0" smtClean="0"/>
              <a:t>, </a:t>
            </a:r>
            <a:r>
              <a:rPr lang="en-US" sz="2000" dirty="0" err="1" smtClean="0"/>
              <a:t>jQuery</a:t>
            </a:r>
            <a:r>
              <a:rPr lang="en-US" sz="2000" dirty="0" smtClean="0"/>
              <a:t>, </a:t>
            </a:r>
            <a:r>
              <a:rPr lang="en-US" sz="2000" dirty="0" err="1" smtClean="0"/>
              <a:t>jQueryUI</a:t>
            </a:r>
            <a:r>
              <a:rPr lang="en-US" sz="2000" dirty="0" smtClean="0"/>
              <a:t>, </a:t>
            </a:r>
            <a:r>
              <a:rPr lang="en-US" sz="2000" dirty="0" err="1" smtClean="0"/>
              <a:t>jQueryMobile</a:t>
            </a:r>
            <a:r>
              <a:rPr lang="en-US" sz="2000" dirty="0" smtClean="0"/>
              <a:t>, </a:t>
            </a:r>
            <a:r>
              <a:rPr lang="en-US" sz="2000" dirty="0" err="1" smtClean="0"/>
              <a:t>SyncFusion</a:t>
            </a:r>
            <a:endParaRPr lang="en-US" sz="2000" dirty="0" smtClean="0"/>
          </a:p>
          <a:p>
            <a:r>
              <a:rPr lang="en-US" sz="2400" dirty="0" smtClean="0"/>
              <a:t>Make the framework easy to modify and extend</a:t>
            </a:r>
          </a:p>
          <a:p>
            <a:pPr lvl="1"/>
            <a:r>
              <a:rPr lang="en-US" sz="2000" dirty="0" smtClean="0"/>
              <a:t>APL extensions</a:t>
            </a:r>
          </a:p>
          <a:p>
            <a:pPr lvl="1"/>
            <a:r>
              <a:rPr lang="en-US" sz="2000" dirty="0" smtClean="0"/>
              <a:t>Adding new </a:t>
            </a:r>
            <a:r>
              <a:rPr lang="en-US" sz="2000" dirty="0" smtClean="0"/>
              <a:t>plug-ins/widgets/libraries</a:t>
            </a:r>
            <a:endParaRPr lang="en-US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 October 2013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MiServer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1C073-7419-454D-8553-E8326D4B8D7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727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MiServer In Use…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2000" y="6356350"/>
            <a:ext cx="1828800" cy="365125"/>
          </a:xfrm>
        </p:spPr>
        <p:txBody>
          <a:bodyPr/>
          <a:lstStyle/>
          <a:p>
            <a:r>
              <a:rPr lang="en-US" smtClean="0"/>
              <a:t>21 October 2013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US" smtClean="0"/>
              <a:t> Industrial Strength Web Applications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1828800" cy="365125"/>
          </a:xfrm>
        </p:spPr>
        <p:txBody>
          <a:bodyPr/>
          <a:lstStyle/>
          <a:p>
            <a:fld id="{A6B1C073-7419-454D-8553-E8326D4B8D7A}" type="slidenum">
              <a:rPr lang="en-US" smtClean="0"/>
              <a:t>9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47800"/>
            <a:ext cx="9144000" cy="465089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648" y="1315796"/>
            <a:ext cx="9144000" cy="49149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97"/>
          <a:stretch/>
        </p:blipFill>
        <p:spPr>
          <a:xfrm>
            <a:off x="1295400" y="1315796"/>
            <a:ext cx="6221506" cy="5013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964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2013 Template">
  <a:themeElements>
    <a:clrScheme name="1_Dyalo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yalog">
      <a:majorFont>
        <a:latin typeface="Geneva"/>
        <a:ea typeface=""/>
        <a:cs typeface=""/>
      </a:majorFont>
      <a:minorFont>
        <a:latin typeface="Gene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lnDef>
  </a:objectDefaults>
  <a:extraClrSchemeLst>
    <a:extraClrScheme>
      <a:clrScheme name="1_Dyalo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2013 Template</Template>
  <TotalTime>5461</TotalTime>
  <Words>1145</Words>
  <Application>Microsoft Office PowerPoint</Application>
  <PresentationFormat>On-screen Show (4:3)</PresentationFormat>
  <Paragraphs>243</Paragraphs>
  <Slides>28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2013 Template</vt:lpstr>
      <vt:lpstr>PowerPoint Presentation</vt:lpstr>
      <vt:lpstr>The APL Tools Group Our job is to provide you tools that make it easier for you to do your job.</vt:lpstr>
      <vt:lpstr>Before We Begin…</vt:lpstr>
      <vt:lpstr>Agenda</vt:lpstr>
      <vt:lpstr>What is a Web Server?</vt:lpstr>
      <vt:lpstr>MiServer - More Than Just a Web Server</vt:lpstr>
      <vt:lpstr>MiServer’s Evolution</vt:lpstr>
      <vt:lpstr>MiServer Philosophy</vt:lpstr>
      <vt:lpstr>MiServer In Use…</vt:lpstr>
      <vt:lpstr>MiServer Features</vt:lpstr>
      <vt:lpstr>MiServer Features</vt:lpstr>
      <vt:lpstr>MiServer Features</vt:lpstr>
      <vt:lpstr>MiServer Features</vt:lpstr>
      <vt:lpstr>MiServer Features</vt:lpstr>
      <vt:lpstr>MiServer Features</vt:lpstr>
      <vt:lpstr>MiServer Features</vt:lpstr>
      <vt:lpstr>HTML Element anatomy</vt:lpstr>
      <vt:lpstr>MiServer Features</vt:lpstr>
      <vt:lpstr>MiServer Versions 2 and 3</vt:lpstr>
      <vt:lpstr>Make them say "Ooh" and "Aah"</vt:lpstr>
      <vt:lpstr>Why Object Oriented?</vt:lpstr>
      <vt:lpstr>HtmlElement class</vt:lpstr>
      <vt:lpstr>HtmlElement</vt:lpstr>
      <vt:lpstr>HtmlElement fields/props</vt:lpstr>
      <vt:lpstr>HtmlElement Setting Attributes</vt:lpstr>
      <vt:lpstr>HtmlElement Function Chaining</vt:lpstr>
      <vt:lpstr>Some Examples…</vt:lpstr>
      <vt:lpstr>In the words of Porky the Pig…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Brian P Becker</dc:creator>
  <cp:lastModifiedBy>Brian P Becker</cp:lastModifiedBy>
  <cp:revision>107</cp:revision>
  <dcterms:created xsi:type="dcterms:W3CDTF">2013-10-15T17:12:44Z</dcterms:created>
  <dcterms:modified xsi:type="dcterms:W3CDTF">2013-10-21T19:45:29Z</dcterms:modified>
</cp:coreProperties>
</file>