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20"/>
  </p:notesMasterIdLst>
  <p:sldIdLst>
    <p:sldId id="276" r:id="rId2"/>
    <p:sldId id="257" r:id="rId3"/>
    <p:sldId id="277" r:id="rId4"/>
    <p:sldId id="301" r:id="rId5"/>
    <p:sldId id="302" r:id="rId6"/>
    <p:sldId id="303" r:id="rId7"/>
    <p:sldId id="304" r:id="rId8"/>
    <p:sldId id="305" r:id="rId9"/>
    <p:sldId id="310" r:id="rId10"/>
    <p:sldId id="306" r:id="rId11"/>
    <p:sldId id="307" r:id="rId12"/>
    <p:sldId id="308" r:id="rId13"/>
    <p:sldId id="309" r:id="rId14"/>
    <p:sldId id="291" r:id="rId15"/>
    <p:sldId id="292" r:id="rId16"/>
    <p:sldId id="300" r:id="rId17"/>
    <p:sldId id="311" r:id="rId18"/>
    <p:sldId id="299" r:id="rId1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613" autoAdjust="0"/>
    <p:restoredTop sz="90504" autoAdjust="0"/>
  </p:normalViewPr>
  <p:slideViewPr>
    <p:cSldViewPr>
      <p:cViewPr varScale="1">
        <p:scale>
          <a:sx n="66" d="100"/>
          <a:sy n="66" d="100"/>
        </p:scale>
        <p:origin x="-414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1CB69223-2A7E-4679-8394-C16FA4EA79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0066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9pPr>
          </a:lstStyle>
          <a:p>
            <a:pPr eaLnBrk="1" hangingPunct="1"/>
            <a:fld id="{54F46E95-09C8-4B6A-84A1-65DE253C0A87}" type="slidenum">
              <a:rPr lang="en-US" sz="1200" smtClean="0">
                <a:latin typeface="Arial" charset="0"/>
              </a:rPr>
              <a:pPr eaLnBrk="1" hangingPunct="1"/>
              <a:t>1</a:t>
            </a:fld>
            <a:endParaRPr lang="en-US" sz="1200" smtClean="0">
              <a:latin typeface="Arial" charset="0"/>
            </a:endParaRPr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a-DK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060848"/>
            <a:ext cx="6400800" cy="35779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da-DK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2338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060848"/>
            <a:ext cx="6400800" cy="35779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da-DK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78748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246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NAG, R, Q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8F49F2F3-B6F3-46B8-8F58-45F3E493CEF5}" type="slidenum">
              <a:rPr lang="da-DK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966227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%18dyalogpower-768x1024.gif%20%20%20%20%20%20%20%20%20%20%20%20%20%20%20%20%20%20%20%20%20%20%20%20%20%20%20%20%20%20%20%20%20%20%20%20%20%20%2000020D4A%06extern%20%20%20%20%20%20%20%20%20%20%20%20%20%20%20%20%20%20%20%20%20%20%20%20%20BC21CDDC:" TargetMode="Externa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yalogpower-768x1024.gif                                       00020D4Aextern                         BC21CDDC:"/>
          <p:cNvPicPr>
            <a:picLocks noChangeAspect="1" noChangeArrowheads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-14288"/>
            <a:ext cx="9191626" cy="6886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5661248"/>
            <a:ext cx="584844" cy="102007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51" r:id="rId2"/>
    <p:sldLayoutId id="2147483663" r:id="rId3"/>
  </p:sldLayoutIdLst>
  <p:timing>
    <p:tnLst>
      <p:par>
        <p:cTn id="1" dur="indefinite" restart="never" nodeType="tmRoot"/>
      </p:par>
    </p:tnLst>
  </p:timing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3200">
          <a:solidFill>
            <a:srgbClr val="333333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800">
          <a:solidFill>
            <a:srgbClr val="333333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2400">
          <a:solidFill>
            <a:srgbClr val="333333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000">
          <a:solidFill>
            <a:srgbClr val="333333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r.bham.ac.uk/~ajrs/R/r-gallery.html" TargetMode="Externa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1412776"/>
            <a:ext cx="4824535" cy="424268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220072" y="4581128"/>
            <a:ext cx="21531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smtClean="0">
                <a:latin typeface="+mn-lt"/>
              </a:rPr>
              <a:t>October 20-24</a:t>
            </a:r>
            <a:endParaRPr lang="da-DK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89451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8278688" cy="1143000"/>
          </a:xfrm>
        </p:spPr>
        <p:txBody>
          <a:bodyPr/>
          <a:lstStyle/>
          <a:p>
            <a:r>
              <a:rPr lang="da-DK" dirty="0" smtClean="0"/>
              <a:t>NAG </a:t>
            </a:r>
            <a:r>
              <a:rPr lang="da-DK" sz="3600" dirty="0" smtClean="0"/>
              <a:t>(Numerical Algorithm Group)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“The </a:t>
            </a:r>
            <a:r>
              <a:rPr lang="en-US" sz="2800" dirty="0"/>
              <a:t>largest collection of reliable and supported numerical algorithms commercially </a:t>
            </a:r>
            <a:r>
              <a:rPr lang="en-US" sz="2800" dirty="0" smtClean="0"/>
              <a:t>available”</a:t>
            </a:r>
            <a:endParaRPr lang="da-DK" sz="2800" dirty="0" smtClean="0"/>
          </a:p>
          <a:p>
            <a:pPr lvl="1"/>
            <a:r>
              <a:rPr lang="da-DK" sz="2400" dirty="0" smtClean="0"/>
              <a:t>Library of over 1,700 functions</a:t>
            </a:r>
          </a:p>
          <a:p>
            <a:r>
              <a:rPr lang="da-DK" sz="2800" dirty="0" smtClean="0"/>
              <a:t>NAG is not free; the advantage is you </a:t>
            </a:r>
            <a:r>
              <a:rPr lang="da-DK" sz="2800" i="1" dirty="0" smtClean="0"/>
              <a:t>can</a:t>
            </a:r>
            <a:r>
              <a:rPr lang="da-DK" sz="2800" dirty="0" smtClean="0"/>
              <a:t> embed the libraries in your application</a:t>
            </a:r>
          </a:p>
          <a:p>
            <a:pPr lvl="1"/>
            <a:r>
              <a:rPr lang="da-DK" sz="2400" dirty="0" smtClean="0"/>
              <a:t>NAG Libraries can be purchased through Dyalog or directly from NAG</a:t>
            </a:r>
            <a:endParaRPr lang="da-DK" sz="24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z="1800" b="1" smtClean="0">
                <a:latin typeface="+mn-lt"/>
              </a:rPr>
              <a:t>NAG, R, Q</a:t>
            </a:r>
            <a:endParaRPr lang="en-US" sz="1800" b="1" dirty="0">
              <a:latin typeface="+mn-lt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49F2F3-B6F3-46B8-8F58-45F3E493CEF5}" type="slidenum">
              <a:rPr lang="da-DK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5001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NAG Numerical Facilities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700808"/>
            <a:ext cx="7772400" cy="4114800"/>
          </a:xfrm>
        </p:spPr>
        <p:txBody>
          <a:bodyPr/>
          <a:lstStyle/>
          <a:p>
            <a:r>
              <a:rPr lang="en-US" sz="2000" dirty="0" smtClean="0"/>
              <a:t>Optimization</a:t>
            </a:r>
            <a:r>
              <a:rPr lang="en-US" sz="2000" dirty="0"/>
              <a:t>, both Local and Global</a:t>
            </a:r>
          </a:p>
          <a:p>
            <a:r>
              <a:rPr lang="en-US" sz="2000" dirty="0"/>
              <a:t>Linear, quadratic, integer and nonlinear programming and least squares problems</a:t>
            </a:r>
          </a:p>
          <a:p>
            <a:r>
              <a:rPr lang="en-US" sz="2000" dirty="0"/>
              <a:t>Ordinary and partial differential equations, and mesh generation</a:t>
            </a:r>
          </a:p>
          <a:p>
            <a:r>
              <a:rPr lang="en-US" sz="2000" dirty="0"/>
              <a:t>Solution of dense, banded and sparse linear equations and eigenvalue problems</a:t>
            </a:r>
          </a:p>
          <a:p>
            <a:r>
              <a:rPr lang="en-US" sz="2000" dirty="0"/>
              <a:t>Solution of linear and nonlinear least squares problems</a:t>
            </a:r>
          </a:p>
          <a:p>
            <a:r>
              <a:rPr lang="en-US" sz="2000" dirty="0"/>
              <a:t>Curve and surface fitting and interpolation</a:t>
            </a:r>
          </a:p>
          <a:p>
            <a:r>
              <a:rPr lang="en-US" sz="2000" dirty="0" smtClean="0"/>
              <a:t>Numerical </a:t>
            </a:r>
            <a:r>
              <a:rPr lang="en-US" sz="2000" dirty="0"/>
              <a:t>integration and integral equations</a:t>
            </a:r>
          </a:p>
          <a:p>
            <a:r>
              <a:rPr lang="en-US" sz="2000" dirty="0"/>
              <a:t>Roots of nonlinear equations (including polynomials)</a:t>
            </a:r>
          </a:p>
          <a:p>
            <a:r>
              <a:rPr lang="en-US" sz="2000" dirty="0"/>
              <a:t>Option Pricing Formulae</a:t>
            </a:r>
          </a:p>
          <a:p>
            <a:r>
              <a:rPr lang="en-US" sz="2000" dirty="0"/>
              <a:t>Wavelet </a:t>
            </a:r>
            <a:r>
              <a:rPr lang="en-US" sz="2000" dirty="0" smtClean="0"/>
              <a:t>Transforms</a:t>
            </a:r>
            <a:endParaRPr lang="en-US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NAG, R, Q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49F2F3-B6F3-46B8-8F58-45F3E493CEF5}" type="slidenum">
              <a:rPr lang="da-DK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5648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NAG Statistical Facilities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916832"/>
            <a:ext cx="7772400" cy="4114800"/>
          </a:xfrm>
        </p:spPr>
        <p:txBody>
          <a:bodyPr/>
          <a:lstStyle/>
          <a:p>
            <a:r>
              <a:rPr lang="en-US" sz="2400" dirty="0" smtClean="0"/>
              <a:t>Random </a:t>
            </a:r>
            <a:r>
              <a:rPr lang="en-US" sz="2400" dirty="0"/>
              <a:t>number generation</a:t>
            </a:r>
          </a:p>
          <a:p>
            <a:r>
              <a:rPr lang="en-US" sz="2400" dirty="0"/>
              <a:t>Simple calculations on statistical data</a:t>
            </a:r>
          </a:p>
          <a:p>
            <a:r>
              <a:rPr lang="en-US" sz="2400" dirty="0"/>
              <a:t>Correlation and regression analysis</a:t>
            </a:r>
          </a:p>
          <a:p>
            <a:r>
              <a:rPr lang="en-US" sz="2400" dirty="0"/>
              <a:t>Multivariate methods</a:t>
            </a:r>
          </a:p>
          <a:p>
            <a:r>
              <a:rPr lang="en-US" sz="2400" dirty="0"/>
              <a:t>Analysis of variance and contingency table analysis</a:t>
            </a:r>
          </a:p>
          <a:p>
            <a:r>
              <a:rPr lang="en-US" sz="2400" dirty="0"/>
              <a:t>Time series analysis</a:t>
            </a:r>
          </a:p>
          <a:p>
            <a:r>
              <a:rPr lang="en-US" sz="2400" dirty="0"/>
              <a:t>Nonparametric statistics</a:t>
            </a:r>
          </a:p>
          <a:p>
            <a:endParaRPr lang="da-DK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NAG, R, Q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49F2F3-B6F3-46B8-8F58-45F3E493CEF5}" type="slidenum">
              <a:rPr lang="da-DK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1752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8278688" cy="1143000"/>
          </a:xfrm>
        </p:spPr>
        <p:txBody>
          <a:bodyPr/>
          <a:lstStyle/>
          <a:p>
            <a:r>
              <a:rPr lang="da-DK" dirty="0" smtClean="0"/>
              <a:t>Dyalog - NAG Interface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772816"/>
            <a:ext cx="7772400" cy="4114800"/>
          </a:xfrm>
        </p:spPr>
        <p:txBody>
          <a:bodyPr/>
          <a:lstStyle/>
          <a:p>
            <a:r>
              <a:rPr lang="da-DK" sz="2400" dirty="0" smtClean="0"/>
              <a:t>Will be available under Windows and Linux (32&amp;64)</a:t>
            </a:r>
          </a:p>
          <a:p>
            <a:r>
              <a:rPr lang="da-DK" sz="2400" dirty="0" smtClean="0"/>
              <a:t>In v14: </a:t>
            </a:r>
            <a:r>
              <a:rPr lang="da-DK" sz="2400" dirty="0" smtClean="0">
                <a:latin typeface="APL385 Unicode" panose="020B0709000202000203" pitchFamily="49" charset="0"/>
              </a:rPr>
              <a:t>⎕NA</a:t>
            </a:r>
            <a:r>
              <a:rPr lang="da-DK" sz="2400" dirty="0" smtClean="0"/>
              <a:t> extended with support for callbacks</a:t>
            </a:r>
          </a:p>
          <a:p>
            <a:pPr lvl="1"/>
            <a:r>
              <a:rPr lang="da-DK" sz="2000" dirty="0" smtClean="0"/>
              <a:t>Allows NAG optimization methods to use APL functions to compute values to be optimised</a:t>
            </a:r>
          </a:p>
          <a:p>
            <a:pPr lvl="1"/>
            <a:r>
              <a:rPr lang="da-DK" sz="2000" dirty="0" smtClean="0"/>
              <a:t>May be ported to earlier versions depending on interest</a:t>
            </a:r>
          </a:p>
          <a:p>
            <a:r>
              <a:rPr lang="da-DK" sz="2400" dirty="0" smtClean="0"/>
              <a:t>Dyalog aims to provide a function-builder that will build a ”first cut” cover-function for any NAG function</a:t>
            </a:r>
            <a:endParaRPr lang="da-DK" sz="2800" dirty="0"/>
          </a:p>
          <a:p>
            <a:r>
              <a:rPr lang="da-DK" sz="2400" dirty="0" smtClean="0"/>
              <a:t>Most functions will need, or benefit from manual ”tweaking” after auto-generation</a:t>
            </a:r>
          </a:p>
          <a:p>
            <a:r>
              <a:rPr lang="da-DK" sz="2400" dirty="0" smtClean="0"/>
              <a:t>Dyalog will participate in building an collecting / publishing libraries of APL cover-functions</a:t>
            </a:r>
            <a:endParaRPr lang="da-DK" sz="2000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z="1800" b="1" smtClean="0">
                <a:latin typeface="+mn-lt"/>
              </a:rPr>
              <a:t>NAG, R, Q</a:t>
            </a:r>
            <a:endParaRPr lang="en-US" sz="1800" b="1" dirty="0">
              <a:latin typeface="+mn-lt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49F2F3-B6F3-46B8-8F58-45F3E493CEF5}" type="slidenum">
              <a:rPr lang="da-DK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1823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NAG, R, Q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49F2F3-B6F3-46B8-8F58-45F3E493CEF5}" type="slidenum">
              <a:rPr lang="da-DK" smtClean="0"/>
              <a:pPr>
                <a:defRPr/>
              </a:pPr>
              <a:t>14</a:t>
            </a:fld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7804"/>
            <a:ext cx="8172399" cy="6901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7804"/>
            <a:ext cx="817239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32527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Qconnect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b="1" dirty="0" smtClean="0"/>
              <a:t>Capabilities</a:t>
            </a:r>
          </a:p>
          <a:p>
            <a:r>
              <a:rPr lang="da-DK" dirty="0" smtClean="0"/>
              <a:t>Execute Q statements from APL</a:t>
            </a:r>
          </a:p>
          <a:p>
            <a:r>
              <a:rPr lang="da-DK" dirty="0" smtClean="0"/>
              <a:t>Convert Q data structures to APL arrays</a:t>
            </a:r>
          </a:p>
          <a:p>
            <a:pPr marL="0" indent="0">
              <a:buNone/>
            </a:pPr>
            <a:endParaRPr lang="da-DK" sz="1600" dirty="0" smtClean="0"/>
          </a:p>
          <a:p>
            <a:pPr marL="0" indent="0">
              <a:buNone/>
            </a:pPr>
            <a:r>
              <a:rPr lang="da-DK" sz="3600" dirty="0" smtClean="0"/>
              <a:t>Implementation</a:t>
            </a:r>
          </a:p>
          <a:p>
            <a:r>
              <a:rPr lang="da-DK" dirty="0" smtClean="0"/>
              <a:t>Uses CONGA to connect to the Q ”IPC” interface (TCP Sockets)</a:t>
            </a:r>
            <a:endParaRPr lang="da-DK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NAG, R, Q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49F2F3-B6F3-46B8-8F58-45F3E493CEF5}" type="slidenum">
              <a:rPr lang="da-DK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3846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Credits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sz="2400" b="1" dirty="0" smtClean="0"/>
              <a:t>Ronald Chan</a:t>
            </a:r>
            <a:r>
              <a:rPr lang="da-DK" sz="2400" dirty="0" smtClean="0"/>
              <a:t>: Rconnect implementation</a:t>
            </a:r>
          </a:p>
          <a:p>
            <a:r>
              <a:rPr lang="da-DK" sz="2400" b="1" dirty="0" smtClean="0"/>
              <a:t>Sasha Skomorokhov</a:t>
            </a:r>
            <a:r>
              <a:rPr lang="da-DK" sz="2400" dirty="0" smtClean="0"/>
              <a:t> (University of Obninsk): Documenting the R interface (&amp; understanding R)</a:t>
            </a:r>
          </a:p>
          <a:p>
            <a:r>
              <a:rPr lang="da-DK" sz="2400" b="1" dirty="0"/>
              <a:t>Fiona Smith</a:t>
            </a:r>
            <a:r>
              <a:rPr lang="da-DK" sz="2400" dirty="0"/>
              <a:t>: Rconnect documentation</a:t>
            </a:r>
          </a:p>
          <a:p>
            <a:r>
              <a:rPr lang="da-DK" sz="2400" b="1" dirty="0"/>
              <a:t>Geoff Streeter</a:t>
            </a:r>
            <a:r>
              <a:rPr lang="da-DK" sz="2400" dirty="0"/>
              <a:t>: </a:t>
            </a:r>
            <a:r>
              <a:rPr lang="da-DK" sz="2400" dirty="0">
                <a:latin typeface="APL385 Unicode" panose="020B0709000202000203" pitchFamily="49" charset="0"/>
              </a:rPr>
              <a:t>⎕NA</a:t>
            </a:r>
            <a:r>
              <a:rPr lang="da-DK" sz="2400" dirty="0"/>
              <a:t> callback extensions and NAG samples </a:t>
            </a:r>
          </a:p>
          <a:p>
            <a:r>
              <a:rPr lang="da-DK" sz="2400" b="1" dirty="0" smtClean="0"/>
              <a:t>Chris </a:t>
            </a:r>
            <a:r>
              <a:rPr lang="da-DK" sz="2400" b="1" dirty="0" smtClean="0"/>
              <a:t>Burke</a:t>
            </a:r>
            <a:r>
              <a:rPr lang="da-DK" sz="2400" dirty="0" smtClean="0"/>
              <a:t> (kx and Jsoftware) and </a:t>
            </a:r>
            <a:r>
              <a:rPr lang="da-DK" sz="2400" b="1" dirty="0" smtClean="0"/>
              <a:t>Simon Garland</a:t>
            </a:r>
            <a:r>
              <a:rPr lang="da-DK" sz="2400" dirty="0" smtClean="0"/>
              <a:t> (kx): getting started with Q IPC.</a:t>
            </a:r>
          </a:p>
          <a:p>
            <a:r>
              <a:rPr lang="da-DK" sz="2400" b="1" dirty="0" smtClean="0"/>
              <a:t>Gilgamesh </a:t>
            </a:r>
            <a:r>
              <a:rPr lang="da-DK" sz="2400" b="1" dirty="0" smtClean="0"/>
              <a:t>Athoraya</a:t>
            </a:r>
            <a:r>
              <a:rPr lang="da-DK" sz="2400" dirty="0" smtClean="0"/>
              <a:t> (Optima) help with Q data conversions.</a:t>
            </a:r>
          </a:p>
          <a:p>
            <a:endParaRPr lang="da-DK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NAG, R, Q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49F2F3-B6F3-46B8-8F58-45F3E493CEF5}" type="slidenum">
              <a:rPr lang="da-DK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3434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Demos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smtClean="0"/>
              <a:t>R</a:t>
            </a:r>
          </a:p>
          <a:p>
            <a:r>
              <a:rPr lang="da-DK" dirty="0" smtClean="0"/>
              <a:t>NAG</a:t>
            </a:r>
          </a:p>
          <a:p>
            <a:r>
              <a:rPr lang="da-DK" dirty="0"/>
              <a:t>Q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NAG, R, Q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49F2F3-B6F3-46B8-8F58-45F3E493CEF5}" type="slidenum">
              <a:rPr lang="da-DK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9827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Availability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b="1" dirty="0" smtClean="0"/>
              <a:t>Rconnect</a:t>
            </a:r>
            <a:r>
              <a:rPr lang="da-DK" dirty="0" smtClean="0"/>
              <a:t>: Q1/2014</a:t>
            </a:r>
          </a:p>
          <a:p>
            <a:r>
              <a:rPr lang="da-DK" b="1" dirty="0" smtClean="0"/>
              <a:t>Qconnect</a:t>
            </a:r>
            <a:r>
              <a:rPr lang="da-DK" dirty="0" smtClean="0"/>
              <a:t>: Under development, available to anyone who is interested</a:t>
            </a:r>
          </a:p>
          <a:p>
            <a:pPr lvl="1"/>
            <a:r>
              <a:rPr lang="da-DK" dirty="0" smtClean="0">
                <a:sym typeface="Wingdings" panose="05000000000000000000" pitchFamily="2" charset="2"/>
              </a:rPr>
              <a:t>Free 32-bit kdb+ trials at http://kx.com</a:t>
            </a:r>
          </a:p>
          <a:p>
            <a:r>
              <a:rPr lang="da-DK" b="1" dirty="0" smtClean="0">
                <a:sym typeface="Wingdings" panose="05000000000000000000" pitchFamily="2" charset="2"/>
              </a:rPr>
              <a:t>NAG</a:t>
            </a:r>
            <a:r>
              <a:rPr lang="da-DK" dirty="0" smtClean="0">
                <a:sym typeface="Wingdings" panose="05000000000000000000" pitchFamily="2" charset="2"/>
              </a:rPr>
              <a:t>: Proof of Concept under way</a:t>
            </a:r>
          </a:p>
          <a:p>
            <a:pPr lvl="1"/>
            <a:r>
              <a:rPr lang="da-DK" dirty="0" smtClean="0">
                <a:sym typeface="Wingdings" panose="05000000000000000000" pitchFamily="2" charset="2"/>
              </a:rPr>
              <a:t>Contact Dyalog if you would like to participate</a:t>
            </a:r>
            <a:endParaRPr lang="da-DK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NAG, R, Q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49F2F3-B6F3-46B8-8F58-45F3E493CEF5}" type="slidenum">
              <a:rPr lang="da-DK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90748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331640" y="1628800"/>
            <a:ext cx="6400800" cy="3649960"/>
          </a:xfrm>
        </p:spPr>
        <p:txBody>
          <a:bodyPr/>
          <a:lstStyle/>
          <a:p>
            <a:r>
              <a:rPr lang="en-GB" dirty="0" smtClean="0"/>
              <a:t>Interfaces to NAG, R and </a:t>
            </a:r>
            <a:r>
              <a:rPr lang="en-GB" dirty="0"/>
              <a:t>Q</a:t>
            </a:r>
            <a:endParaRPr lang="en-GB" dirty="0" smtClean="0"/>
          </a:p>
          <a:p>
            <a:r>
              <a:rPr lang="en-GB" sz="1800" dirty="0" smtClean="0"/>
              <a:t/>
            </a:r>
            <a:br>
              <a:rPr lang="en-GB" sz="1800" dirty="0" smtClean="0"/>
            </a:br>
            <a:r>
              <a:rPr lang="en-GB" sz="1800" dirty="0" smtClean="0"/>
              <a:t/>
            </a:r>
            <a:br>
              <a:rPr lang="en-GB" sz="1800" dirty="0" smtClean="0"/>
            </a:br>
            <a:r>
              <a:rPr lang="en-GB" sz="1800" dirty="0" smtClean="0"/>
              <a:t>Morten Kromberg</a:t>
            </a:r>
          </a:p>
          <a:p>
            <a:r>
              <a:rPr lang="en-GB" sz="1800" dirty="0" smtClean="0"/>
              <a:t>Dyalog LTD</a:t>
            </a:r>
            <a:br>
              <a:rPr lang="en-GB" sz="1800" dirty="0" smtClean="0"/>
            </a:br>
            <a:endParaRPr lang="en-GB" dirty="0" smtClean="0"/>
          </a:p>
          <a:p>
            <a:r>
              <a:rPr lang="en-GB" dirty="0" smtClean="0"/>
              <a:t>Dyalog’13</a:t>
            </a:r>
          </a:p>
        </p:txBody>
      </p:sp>
    </p:spTree>
    <p:extLst>
      <p:ext uri="{BB962C8B-B14F-4D97-AF65-F5344CB8AC3E}">
        <p14:creationId xmlns:p14="http://schemas.microsoft.com/office/powerpoint/2010/main" val="497763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altLang="da-DK" dirty="0" smtClean="0"/>
              <a:t>Agenda</a:t>
            </a:r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>
          <a:xfrm>
            <a:off x="685800" y="1981200"/>
            <a:ext cx="8207375" cy="4114800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da-DK" sz="2800" dirty="0" smtClean="0"/>
              <a:t>Briefly discuss interfaces from Dyalog APL to three external software packages:</a:t>
            </a:r>
            <a:br>
              <a:rPr lang="da-DK" sz="2800" dirty="0" smtClean="0"/>
            </a:br>
            <a:endParaRPr lang="da-DK" sz="2800" dirty="0" smtClean="0"/>
          </a:p>
          <a:p>
            <a:pPr>
              <a:defRPr/>
            </a:pPr>
            <a:r>
              <a:rPr lang="da-DK" sz="2800" dirty="0" smtClean="0"/>
              <a:t>R 		– Free Statistical Package</a:t>
            </a:r>
          </a:p>
          <a:p>
            <a:pPr>
              <a:defRPr/>
            </a:pPr>
            <a:r>
              <a:rPr lang="da-DK" sz="2800" dirty="0" smtClean="0"/>
              <a:t>NAG 	– Numerical Algorithms Group</a:t>
            </a:r>
          </a:p>
          <a:p>
            <a:pPr>
              <a:defRPr/>
            </a:pPr>
            <a:r>
              <a:rPr lang="da-DK" sz="2800" dirty="0" smtClean="0"/>
              <a:t>Q	 	– High </a:t>
            </a:r>
            <a:r>
              <a:rPr lang="da-DK" sz="2800" dirty="0" smtClean="0"/>
              <a:t>Performance Database</a:t>
            </a:r>
            <a:endParaRPr lang="da-DK" sz="2800" dirty="0"/>
          </a:p>
          <a:p>
            <a:pPr marL="0" indent="0">
              <a:buNone/>
              <a:defRPr/>
            </a:pPr>
            <a:endParaRPr lang="da-DK" sz="2800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z="1800" b="1" smtClean="0">
                <a:latin typeface="+mn-lt"/>
              </a:rPr>
              <a:t>NAG, R, Q</a:t>
            </a:r>
            <a:endParaRPr lang="en-US" b="1" dirty="0">
              <a:latin typeface="+mn-lt"/>
            </a:endParaRPr>
          </a:p>
        </p:txBody>
      </p:sp>
      <p:sp>
        <p:nvSpPr>
          <p:cNvPr id="1639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fld id="{40ECF9B9-EB5A-4F0A-93C4-6AE2983826A5}" type="slidenum">
              <a:rPr lang="da-DK" altLang="da-DK" sz="1400" smtClean="0">
                <a:solidFill>
                  <a:srgbClr val="9999FF"/>
                </a:solidFill>
                <a:latin typeface="Geneva"/>
              </a:rPr>
              <a:pPr/>
              <a:t>3</a:t>
            </a:fld>
            <a:endParaRPr lang="en-US" altLang="da-DK" sz="1400" smtClean="0">
              <a:solidFill>
                <a:srgbClr val="9999FF"/>
              </a:solidFill>
              <a:latin typeface="Geneva"/>
            </a:endParaRPr>
          </a:p>
        </p:txBody>
      </p:sp>
    </p:spTree>
    <p:extLst>
      <p:ext uri="{BB962C8B-B14F-4D97-AF65-F5344CB8AC3E}">
        <p14:creationId xmlns:p14="http://schemas.microsoft.com/office/powerpoint/2010/main" val="19488909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NAG, R, Q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49F2F3-B6F3-46B8-8F58-45F3E493CEF5}" type="slidenum">
              <a:rPr lang="da-DK" smtClean="0"/>
              <a:pPr>
                <a:defRPr/>
              </a:pPr>
              <a:t>4</a:t>
            </a:fld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5" y="260648"/>
            <a:ext cx="9143999" cy="6386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986028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R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sz="2800" dirty="0" smtClean="0"/>
              <a:t>Free programming language for statistical computing</a:t>
            </a:r>
          </a:p>
          <a:p>
            <a:pPr lvl="1"/>
            <a:r>
              <a:rPr lang="da-DK" sz="2400" dirty="0" smtClean="0"/>
              <a:t>(Open Source version of ”S”)</a:t>
            </a:r>
          </a:p>
          <a:p>
            <a:r>
              <a:rPr lang="da-DK" sz="2800" dirty="0" smtClean="0"/>
              <a:t>Extensive and growing libraries for statistics and graphics</a:t>
            </a:r>
          </a:p>
          <a:p>
            <a:r>
              <a:rPr lang="da-DK" sz="2800" dirty="0" smtClean="0"/>
              <a:t>Widely used by statisticians and ”data miners”</a:t>
            </a:r>
          </a:p>
          <a:p>
            <a:r>
              <a:rPr lang="da-DK" sz="2800" dirty="0" smtClean="0"/>
              <a:t>A rising star – lots of users</a:t>
            </a:r>
          </a:p>
          <a:p>
            <a:pPr lvl="1"/>
            <a:r>
              <a:rPr lang="da-DK" sz="2400" dirty="0">
                <a:hlinkClick r:id="rId2"/>
              </a:rPr>
              <a:t>http://www.sr.bham.ac.uk/~ajrs/R/r-gallery.html</a:t>
            </a:r>
            <a:endParaRPr lang="da-DK" sz="2400" dirty="0" smtClean="0"/>
          </a:p>
          <a:p>
            <a:endParaRPr lang="da-DK" sz="28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z="1800" b="1" smtClean="0">
                <a:latin typeface="+mn-lt"/>
              </a:rPr>
              <a:t>NAG, R, Q</a:t>
            </a:r>
            <a:endParaRPr lang="en-US" sz="1800" b="1" dirty="0">
              <a:latin typeface="+mn-lt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49F2F3-B6F3-46B8-8F58-45F3E493CEF5}" type="slidenum">
              <a:rPr lang="da-DK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8850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Rconnect - Features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sz="2400" dirty="0" smtClean="0"/>
              <a:t>Encapsulates the R environment as an object within an APL workspace</a:t>
            </a:r>
          </a:p>
          <a:p>
            <a:r>
              <a:rPr lang="da-DK" sz="2400" dirty="0" smtClean="0"/>
              <a:t>R functions can be called ”as if the were in your workspace”</a:t>
            </a:r>
          </a:p>
          <a:p>
            <a:r>
              <a:rPr lang="da-DK" sz="2400" dirty="0" smtClean="0"/>
              <a:t>R arrays and simple lists are mapped direct to APL arrays</a:t>
            </a:r>
          </a:p>
          <a:p>
            <a:r>
              <a:rPr lang="da-DK" sz="2400" dirty="0" smtClean="0"/>
              <a:t>Other common R structures are mapped to objects:</a:t>
            </a:r>
          </a:p>
          <a:p>
            <a:pPr lvl="1"/>
            <a:r>
              <a:rPr lang="da-DK" sz="2000" dirty="0" smtClean="0"/>
              <a:t> lists with named items</a:t>
            </a:r>
          </a:p>
          <a:p>
            <a:pPr lvl="1"/>
            <a:r>
              <a:rPr lang="da-DK" sz="2000" dirty="0"/>
              <a:t>t</a:t>
            </a:r>
            <a:r>
              <a:rPr lang="da-DK" sz="2000" dirty="0" smtClean="0"/>
              <a:t>ables, data.frame and </a:t>
            </a:r>
            <a:r>
              <a:rPr lang="da-DK" sz="2000" dirty="0" smtClean="0"/>
              <a:t>ts</a:t>
            </a:r>
            <a:endParaRPr lang="da-DK" sz="2000" dirty="0"/>
          </a:p>
          <a:p>
            <a:r>
              <a:rPr lang="da-DK" sz="2400" dirty="0" smtClean="0"/>
              <a:t>DEMO...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z="1800" b="1" smtClean="0">
                <a:latin typeface="+mn-lt"/>
              </a:rPr>
              <a:t>NAG, R, Q</a:t>
            </a:r>
            <a:endParaRPr lang="en-US" sz="1800" b="1" dirty="0">
              <a:latin typeface="+mn-lt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49F2F3-B6F3-46B8-8F58-45F3E493CEF5}" type="slidenum">
              <a:rPr lang="da-DK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01195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Rconnect - benefits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smtClean="0"/>
              <a:t>Leverage existing R skills</a:t>
            </a:r>
          </a:p>
          <a:p>
            <a:r>
              <a:rPr lang="da-DK" dirty="0" smtClean="0"/>
              <a:t>Tap into state-of-the-art statistics and graphics</a:t>
            </a:r>
          </a:p>
          <a:p>
            <a:r>
              <a:rPr lang="da-DK" dirty="0" smtClean="0"/>
              <a:t>Verify statistical routines written in APL</a:t>
            </a:r>
            <a:endParaRPr lang="da-DK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z="1800" b="1" smtClean="0">
                <a:latin typeface="+mn-lt"/>
              </a:rPr>
              <a:t>NAG, R, Q</a:t>
            </a:r>
            <a:endParaRPr lang="en-US" sz="1800" b="1" dirty="0">
              <a:latin typeface="+mn-lt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49F2F3-B6F3-46B8-8F58-45F3E493CEF5}" type="slidenum">
              <a:rPr lang="da-DK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1393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Rconnect Availability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sz="2800" dirty="0" smtClean="0"/>
              <a:t>Official release with documentation in Q1/2014 for Unicode editions of Dyalog APL for Windows or Linux</a:t>
            </a:r>
          </a:p>
          <a:p>
            <a:pPr lvl="1"/>
            <a:r>
              <a:rPr lang="da-DK" sz="2400" dirty="0" smtClean="0"/>
              <a:t>Test versions available now</a:t>
            </a:r>
          </a:p>
          <a:p>
            <a:r>
              <a:rPr lang="da-DK" sz="2800" dirty="0" smtClean="0"/>
              <a:t>Requires with R v2.1 or later with </a:t>
            </a:r>
            <a:r>
              <a:rPr lang="da-DK" sz="2800" i="1" dirty="0" smtClean="0"/>
              <a:t>rscproxy</a:t>
            </a:r>
          </a:p>
          <a:p>
            <a:pPr lvl="1"/>
            <a:r>
              <a:rPr lang="da-DK" sz="2400" dirty="0" smtClean="0"/>
              <a:t>Note: Dyalog cannot distribute R</a:t>
            </a:r>
          </a:p>
          <a:p>
            <a:pPr lvl="1"/>
            <a:r>
              <a:rPr lang="da-DK" sz="2400" dirty="0" smtClean="0"/>
              <a:t>(and you probably cannot either!)</a:t>
            </a:r>
          </a:p>
          <a:p>
            <a:r>
              <a:rPr lang="da-DK" sz="2800" dirty="0" smtClean="0"/>
              <a:t>Rconnect will be free a download from tools.dyalog.com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z="1800" b="1" smtClean="0">
                <a:latin typeface="+mn-lt"/>
              </a:rPr>
              <a:t>NAG, R, Q</a:t>
            </a:r>
            <a:endParaRPr lang="en-US" sz="1800" b="1" dirty="0">
              <a:latin typeface="+mn-lt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49F2F3-B6F3-46B8-8F58-45F3E493CEF5}" type="slidenum">
              <a:rPr lang="da-DK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0500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NAG, R, Q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49F2F3-B6F3-46B8-8F58-45F3E493CEF5}" type="slidenum">
              <a:rPr lang="da-DK" smtClean="0"/>
              <a:pPr>
                <a:defRPr/>
              </a:pPr>
              <a:t>9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722"/>
            <a:ext cx="8100391" cy="6888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418045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 template 2013">
  <a:themeElements>
    <a:clrScheme name="1_Dyalo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yalog">
      <a:majorFont>
        <a:latin typeface="Geneva"/>
        <a:ea typeface=""/>
        <a:cs typeface=""/>
      </a:majorFont>
      <a:minorFont>
        <a:latin typeface="Gene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lnDef>
  </a:objectDefaults>
  <a:extraClrSchemeLst>
    <a:extraClrScheme>
      <a:clrScheme name="1_Dyalo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4647</TotalTime>
  <Words>679</Words>
  <Application>Microsoft Office PowerPoint</Application>
  <PresentationFormat>On-screen Show (4:3)</PresentationFormat>
  <Paragraphs>125</Paragraphs>
  <Slides>18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Powerpoint template 2013</vt:lpstr>
      <vt:lpstr>PowerPoint Presentation</vt:lpstr>
      <vt:lpstr>PowerPoint Presentation</vt:lpstr>
      <vt:lpstr>Agenda</vt:lpstr>
      <vt:lpstr>PowerPoint Presentation</vt:lpstr>
      <vt:lpstr>R</vt:lpstr>
      <vt:lpstr>Rconnect - Features</vt:lpstr>
      <vt:lpstr>Rconnect - benefits</vt:lpstr>
      <vt:lpstr>Rconnect Availability</vt:lpstr>
      <vt:lpstr>PowerPoint Presentation</vt:lpstr>
      <vt:lpstr>NAG (Numerical Algorithm Group)</vt:lpstr>
      <vt:lpstr>NAG Numerical Facilities</vt:lpstr>
      <vt:lpstr>NAG Statistical Facilities</vt:lpstr>
      <vt:lpstr>Dyalog - NAG Interface</vt:lpstr>
      <vt:lpstr>PowerPoint Presentation</vt:lpstr>
      <vt:lpstr>Qconnect</vt:lpstr>
      <vt:lpstr>Credits</vt:lpstr>
      <vt:lpstr>Demos</vt:lpstr>
      <vt:lpstr>Availability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Morten Kromberg</dc:creator>
  <cp:lastModifiedBy>Morten Kromberg</cp:lastModifiedBy>
  <cp:revision>93</cp:revision>
  <dcterms:created xsi:type="dcterms:W3CDTF">2013-09-14T13:24:39Z</dcterms:created>
  <dcterms:modified xsi:type="dcterms:W3CDTF">2013-10-23T13:33:09Z</dcterms:modified>
</cp:coreProperties>
</file>