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2" r:id="rId4"/>
    <p:sldId id="258" r:id="rId5"/>
    <p:sldId id="267" r:id="rId6"/>
    <p:sldId id="274" r:id="rId7"/>
    <p:sldId id="268" r:id="rId8"/>
    <p:sldId id="259" r:id="rId9"/>
    <p:sldId id="276" r:id="rId10"/>
    <p:sldId id="260" r:id="rId11"/>
    <p:sldId id="270" r:id="rId12"/>
    <p:sldId id="265" r:id="rId13"/>
    <p:sldId id="262" r:id="rId14"/>
    <p:sldId id="264" r:id="rId15"/>
    <p:sldId id="261" r:id="rId16"/>
    <p:sldId id="266" r:id="rId17"/>
    <p:sldId id="271" r:id="rId18"/>
    <p:sldId id="263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7" autoAdjust="0"/>
    <p:restoredTop sz="94016" autoAdjust="0"/>
  </p:normalViewPr>
  <p:slideViewPr>
    <p:cSldViewPr snapToGrid="0">
      <p:cViewPr>
        <p:scale>
          <a:sx n="50" d="100"/>
          <a:sy n="50" d="100"/>
        </p:scale>
        <p:origin x="774" y="4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B06AB-9690-4793-8ED0-3CB5E9478B85}" type="datetimeFigureOut">
              <a:rPr lang="en-GB" smtClean="0"/>
              <a:t>24/10/2013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31DAF-5CB6-480B-BA56-AF877FF5311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857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355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645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4272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0388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4307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3301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9447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918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45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962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962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253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7973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861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612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454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31DAF-5CB6-480B-BA56-AF877FF5311E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454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B2B6-466B-40EA-9CD3-CE8066632D76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5886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90734-0C30-4188-ACB8-4530750536AF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561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24149-AAD6-467E-9445-CBC2F0613BDB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185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28BB9-7CEC-4A6B-B23B-9184886BEA24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798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C34E2-D37A-4864-A2EB-52FFF4C5C605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43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2742E-3720-4A5D-A52F-0EE2BCA73800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83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F03-F356-4AFB-88A1-1956480EF263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8479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DDF4-5E74-433A-A912-95403061CE43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108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9A86-F0D8-4AEE-8E7C-8AD0C779E254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849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885E-05E0-4086-A389-CEF162065E46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800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07539-0E1C-4AE0-864B-E4AC912B8FCC}" type="datetime1">
              <a:rPr lang="en-GB" smtClean="0"/>
              <a:t>24/10/2013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A417D-758A-40B6-9ECA-479D3925B0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04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microsoft.com/office/2007/relationships/hdphoto" Target="../media/hdphoto11.wdp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microsoft.com/office/2007/relationships/hdphoto" Target="../media/hdphoto13.wdp"/><Relationship Id="rId5" Type="http://schemas.openxmlformats.org/officeDocument/2006/relationships/image" Target="../media/image2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microsoft.com/office/2007/relationships/hdphoto" Target="../media/hdphoto12.wdp"/><Relationship Id="rId1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12" Type="http://schemas.openxmlformats.org/officeDocument/2006/relationships/image" Target="../media/image3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11" Type="http://schemas.openxmlformats.org/officeDocument/2006/relationships/image" Target="../media/image5.gif"/><Relationship Id="rId5" Type="http://schemas.openxmlformats.org/officeDocument/2006/relationships/image" Target="../media/image1.png"/><Relationship Id="rId10" Type="http://schemas.openxmlformats.org/officeDocument/2006/relationships/image" Target="../media/image37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36.jpeg"/><Relationship Id="rId1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microsoft.com/office/2007/relationships/hdphoto" Target="../media/hdphoto14.wdp"/><Relationship Id="rId12" Type="http://schemas.openxmlformats.org/officeDocument/2006/relationships/image" Target="../media/image44.jpeg"/><Relationship Id="rId17" Type="http://schemas.openxmlformats.org/officeDocument/2006/relationships/image" Target="../media/image5.gif"/><Relationship Id="rId2" Type="http://schemas.openxmlformats.org/officeDocument/2006/relationships/notesSlide" Target="../notesSlides/notesSlide14.xml"/><Relationship Id="rId16" Type="http://schemas.microsoft.com/office/2007/relationships/hdphoto" Target="../media/hdphoto18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microsoft.com/office/2007/relationships/hdphoto" Target="../media/hdphoto16.wdp"/><Relationship Id="rId5" Type="http://schemas.openxmlformats.org/officeDocument/2006/relationships/image" Target="../media/image2.PNG"/><Relationship Id="rId15" Type="http://schemas.openxmlformats.org/officeDocument/2006/relationships/image" Target="../media/image46.png"/><Relationship Id="rId10" Type="http://schemas.openxmlformats.org/officeDocument/2006/relationships/image" Target="../media/image43.png"/><Relationship Id="rId4" Type="http://schemas.openxmlformats.org/officeDocument/2006/relationships/image" Target="../media/image4.PNG"/><Relationship Id="rId9" Type="http://schemas.microsoft.com/office/2007/relationships/hdphoto" Target="../media/hdphoto15.wdp"/><Relationship Id="rId14" Type="http://schemas.microsoft.com/office/2007/relationships/hdphoto" Target="../media/hdphoto1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.png"/><Relationship Id="rId7" Type="http://schemas.openxmlformats.org/officeDocument/2006/relationships/hyperlink" Target="http://threeblindmiceapl.wordpress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optima-systems.co.uk/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4.wdp"/><Relationship Id="rId18" Type="http://schemas.openxmlformats.org/officeDocument/2006/relationships/image" Target="../media/image5.gif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6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microsoft.com/office/2007/relationships/hdphoto" Target="../media/hdphoto3.wdp"/><Relationship Id="rId5" Type="http://schemas.openxmlformats.org/officeDocument/2006/relationships/image" Target="../media/image2.PN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microsoft.com/office/2007/relationships/hdphoto" Target="../media/hdphoto2.wdp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hdphoto" Target="../media/hdphoto6.wdp"/><Relationship Id="rId7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10" Type="http://schemas.openxmlformats.org/officeDocument/2006/relationships/image" Target="../media/image5.gif"/><Relationship Id="rId4" Type="http://schemas.openxmlformats.org/officeDocument/2006/relationships/image" Target="../media/image4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27.jpeg"/><Relationship Id="rId5" Type="http://schemas.openxmlformats.org/officeDocument/2006/relationships/image" Target="../media/image2.PNG"/><Relationship Id="rId10" Type="http://schemas.openxmlformats.org/officeDocument/2006/relationships/image" Target="../media/image26.jpeg"/><Relationship Id="rId4" Type="http://schemas.openxmlformats.org/officeDocument/2006/relationships/image" Target="../media/image4.PNG"/><Relationship Id="rId9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6530" y="1265117"/>
            <a:ext cx="58982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rgbClr val="0070C0"/>
                </a:solidFill>
                <a:latin typeface="+mj-lt"/>
              </a:rPr>
              <a:t>Raspberry Pi Project</a:t>
            </a:r>
            <a:endParaRPr lang="en-GB" sz="88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69" y="844176"/>
            <a:ext cx="4939764" cy="512164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11331" y="4334602"/>
            <a:ext cx="5142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j-lt"/>
              </a:rPr>
              <a:t>James Greeley – </a:t>
            </a:r>
            <a:r>
              <a:rPr lang="en-GB" sz="2000" b="1" dirty="0" smtClean="0">
                <a:solidFill>
                  <a:srgbClr val="0070C0"/>
                </a:solidFill>
                <a:latin typeface="+mj-lt"/>
              </a:rPr>
              <a:t>Private Pi </a:t>
            </a:r>
            <a:r>
              <a:rPr lang="en-GB" sz="2000" dirty="0" smtClean="0">
                <a:latin typeface="+mj-lt"/>
              </a:rPr>
              <a:t>– Robot</a:t>
            </a:r>
          </a:p>
          <a:p>
            <a:endParaRPr lang="en-GB" sz="2000" dirty="0" smtClean="0">
              <a:latin typeface="+mj-lt"/>
            </a:endParaRPr>
          </a:p>
          <a:p>
            <a:r>
              <a:rPr lang="en-GB" sz="2000" dirty="0" smtClean="0">
                <a:latin typeface="+mj-lt"/>
              </a:rPr>
              <a:t>Samuel Gutsell – </a:t>
            </a:r>
            <a:r>
              <a:rPr lang="en-GB" sz="2000" b="1" dirty="0" smtClean="0">
                <a:solidFill>
                  <a:srgbClr val="0070C0"/>
                </a:solidFill>
                <a:latin typeface="+mj-lt"/>
              </a:rPr>
              <a:t>Pi in the Sky </a:t>
            </a:r>
            <a:r>
              <a:rPr lang="en-GB" sz="2000" dirty="0" smtClean="0">
                <a:latin typeface="+mj-lt"/>
              </a:rPr>
              <a:t>– Weather Station</a:t>
            </a:r>
          </a:p>
          <a:p>
            <a:endParaRPr lang="en-GB" sz="2000" dirty="0" smtClean="0">
              <a:latin typeface="+mj-lt"/>
            </a:endParaRPr>
          </a:p>
          <a:p>
            <a:r>
              <a:rPr lang="en-GB" sz="2000" dirty="0" smtClean="0">
                <a:latin typeface="+mj-lt"/>
              </a:rPr>
              <a:t>Shaquil Sidiki – </a:t>
            </a:r>
            <a:r>
              <a:rPr lang="en-GB" sz="2000" b="1" dirty="0" smtClean="0">
                <a:solidFill>
                  <a:srgbClr val="0070C0"/>
                </a:solidFill>
                <a:latin typeface="+mj-lt"/>
              </a:rPr>
              <a:t>Racing Pi </a:t>
            </a:r>
            <a:r>
              <a:rPr lang="en-GB" sz="2000" dirty="0" smtClean="0">
                <a:latin typeface="+mj-lt"/>
              </a:rPr>
              <a:t>- Robot</a:t>
            </a:r>
            <a:endParaRPr lang="en-GB" sz="2000" dirty="0">
              <a:latin typeface="+mj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026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37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9034" y="70324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Pi </a:t>
            </a:r>
            <a:r>
              <a:rPr lang="en-GB" sz="5000" dirty="0">
                <a:solidFill>
                  <a:srgbClr val="002060"/>
                </a:solidFill>
              </a:rPr>
              <a:t>i</a:t>
            </a:r>
            <a:r>
              <a:rPr lang="en-GB" sz="5000" dirty="0" smtClean="0">
                <a:solidFill>
                  <a:srgbClr val="002060"/>
                </a:solidFill>
              </a:rPr>
              <a:t>n the Sky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2475" y="1247773"/>
            <a:ext cx="5562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Make something </a:t>
            </a:r>
            <a:r>
              <a:rPr lang="en-GB" sz="2000" smtClean="0"/>
              <a:t>of interest to me</a:t>
            </a: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Make </a:t>
            </a:r>
            <a:r>
              <a:rPr lang="en-GB" sz="2000" dirty="0"/>
              <a:t>something that has a </a:t>
            </a:r>
            <a:r>
              <a:rPr lang="en-GB" sz="2000" dirty="0" smtClean="0"/>
              <a:t>use</a:t>
            </a:r>
            <a:endParaRPr lang="en-GB" sz="2000" dirty="0"/>
          </a:p>
          <a:p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Have a temperature, humidity and light sensor working with the Raspberry 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Have a DCF with specific day to day data in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Make a MiServer page with integrated </a:t>
            </a:r>
            <a:r>
              <a:rPr lang="en-GB" sz="2000" dirty="0" err="1" smtClean="0"/>
              <a:t>RainPro</a:t>
            </a:r>
            <a:r>
              <a:rPr lang="en-GB" sz="2000" dirty="0" smtClean="0"/>
              <a:t> graphs to show readings of the past 7 days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13000"/>
            <a:ext cx="5257800" cy="3943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41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9034" y="68440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>
                <a:solidFill>
                  <a:srgbClr val="002060"/>
                </a:solidFill>
              </a:rPr>
              <a:t>Pi in the Sky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613468" y="1074059"/>
            <a:ext cx="8712968" cy="5256584"/>
            <a:chOff x="107504" y="1556792"/>
            <a:chExt cx="8712968" cy="5256584"/>
          </a:xfrm>
        </p:grpSpPr>
        <p:sp>
          <p:nvSpPr>
            <p:cNvPr id="13" name="Rectangle 12"/>
            <p:cNvSpPr/>
            <p:nvPr/>
          </p:nvSpPr>
          <p:spPr>
            <a:xfrm>
              <a:off x="107504" y="1556792"/>
              <a:ext cx="8712968" cy="525658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4" name="Group 2"/>
            <p:cNvGrpSpPr>
              <a:grpSpLocks/>
            </p:cNvGrpSpPr>
            <p:nvPr/>
          </p:nvGrpSpPr>
          <p:grpSpPr bwMode="auto">
            <a:xfrm>
              <a:off x="467655" y="1646064"/>
              <a:ext cx="8077200" cy="5167312"/>
              <a:chOff x="105376278" y="106965549"/>
              <a:chExt cx="8078322" cy="5168301"/>
            </a:xfrm>
          </p:grpSpPr>
          <p:sp>
            <p:nvSpPr>
              <p:cNvPr id="15" name="Rectangle 3"/>
              <p:cNvSpPr>
                <a:spLocks noChangeArrowheads="1"/>
              </p:cNvSpPr>
              <p:nvPr/>
            </p:nvSpPr>
            <p:spPr bwMode="auto">
              <a:xfrm>
                <a:off x="105377381" y="106965549"/>
                <a:ext cx="2127183" cy="1212784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105377381" y="106965549"/>
                <a:ext cx="2127183" cy="616017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Raspberry Pi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 Box 5"/>
              <p:cNvSpPr txBox="1">
                <a:spLocks noChangeArrowheads="1"/>
              </p:cNvSpPr>
              <p:nvPr/>
            </p:nvSpPr>
            <p:spPr bwMode="auto">
              <a:xfrm>
                <a:off x="105377381" y="107581566"/>
                <a:ext cx="539014" cy="596766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+5V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105908877" y="107580393"/>
                <a:ext cx="538914" cy="596766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GND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 Box 7"/>
              <p:cNvSpPr txBox="1">
                <a:spLocks noChangeArrowheads="1"/>
              </p:cNvSpPr>
              <p:nvPr/>
            </p:nvSpPr>
            <p:spPr bwMode="auto">
              <a:xfrm>
                <a:off x="106449419" y="107582543"/>
                <a:ext cx="519764" cy="596766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SDA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Text Box 8"/>
              <p:cNvSpPr txBox="1">
                <a:spLocks noChangeArrowheads="1"/>
              </p:cNvSpPr>
              <p:nvPr/>
            </p:nvSpPr>
            <p:spPr bwMode="auto">
              <a:xfrm>
                <a:off x="106975075" y="107581565"/>
                <a:ext cx="529490" cy="596767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SCL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105377380" y="110055259"/>
                <a:ext cx="2810577" cy="1463040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" name="Text Box 10"/>
              <p:cNvSpPr txBox="1">
                <a:spLocks noChangeArrowheads="1"/>
              </p:cNvSpPr>
              <p:nvPr/>
            </p:nvSpPr>
            <p:spPr bwMode="auto">
              <a:xfrm>
                <a:off x="105376278" y="110660446"/>
                <a:ext cx="2213710" cy="856749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Arduino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 Box 11"/>
              <p:cNvSpPr txBox="1">
                <a:spLocks noChangeArrowheads="1"/>
              </p:cNvSpPr>
              <p:nvPr/>
            </p:nvSpPr>
            <p:spPr bwMode="auto">
              <a:xfrm>
                <a:off x="105382419" y="110052683"/>
                <a:ext cx="567889" cy="606291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+5V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Text Box 12"/>
              <p:cNvSpPr txBox="1">
                <a:spLocks noChangeArrowheads="1"/>
              </p:cNvSpPr>
              <p:nvPr/>
            </p:nvSpPr>
            <p:spPr bwMode="auto">
              <a:xfrm>
                <a:off x="105953888" y="110057474"/>
                <a:ext cx="529389" cy="596766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GND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Text Box 13"/>
              <p:cNvSpPr txBox="1">
                <a:spLocks noChangeArrowheads="1"/>
              </p:cNvSpPr>
              <p:nvPr/>
            </p:nvSpPr>
            <p:spPr bwMode="auto">
              <a:xfrm>
                <a:off x="106482062" y="110056274"/>
                <a:ext cx="558265" cy="596766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A4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Text Box 14"/>
              <p:cNvSpPr txBox="1">
                <a:spLocks noChangeArrowheads="1"/>
              </p:cNvSpPr>
              <p:nvPr/>
            </p:nvSpPr>
            <p:spPr bwMode="auto">
              <a:xfrm>
                <a:off x="107039112" y="110055174"/>
                <a:ext cx="548640" cy="596766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A5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Text Box 15"/>
              <p:cNvSpPr txBox="1">
                <a:spLocks noChangeArrowheads="1"/>
              </p:cNvSpPr>
              <p:nvPr/>
            </p:nvSpPr>
            <p:spPr bwMode="auto">
              <a:xfrm>
                <a:off x="107586296" y="110058278"/>
                <a:ext cx="606391" cy="490888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Text Box 16"/>
              <p:cNvSpPr txBox="1">
                <a:spLocks noChangeArrowheads="1"/>
              </p:cNvSpPr>
              <p:nvPr/>
            </p:nvSpPr>
            <p:spPr bwMode="auto">
              <a:xfrm>
                <a:off x="107592049" y="110555687"/>
                <a:ext cx="596866" cy="452487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A1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Text Box 17"/>
              <p:cNvSpPr txBox="1">
                <a:spLocks noChangeArrowheads="1"/>
              </p:cNvSpPr>
              <p:nvPr/>
            </p:nvSpPr>
            <p:spPr bwMode="auto">
              <a:xfrm>
                <a:off x="107593186" y="111009924"/>
                <a:ext cx="596866" cy="500615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A2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" name="AutoShape 18"/>
              <p:cNvCxnSpPr>
                <a:cxnSpLocks noChangeShapeType="1"/>
              </p:cNvCxnSpPr>
              <p:nvPr/>
            </p:nvCxnSpPr>
            <p:spPr bwMode="auto">
              <a:xfrm>
                <a:off x="105637263" y="108178333"/>
                <a:ext cx="28876" cy="189617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" name="AutoShape 19"/>
              <p:cNvCxnSpPr>
                <a:cxnSpLocks noChangeShapeType="1"/>
              </p:cNvCxnSpPr>
              <p:nvPr/>
            </p:nvCxnSpPr>
            <p:spPr bwMode="auto">
              <a:xfrm>
                <a:off x="106185903" y="108187958"/>
                <a:ext cx="28876" cy="187692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2" name="AutoShape 20"/>
              <p:cNvCxnSpPr>
                <a:cxnSpLocks noChangeShapeType="1"/>
              </p:cNvCxnSpPr>
              <p:nvPr/>
            </p:nvCxnSpPr>
            <p:spPr bwMode="auto">
              <a:xfrm>
                <a:off x="106715293" y="108178333"/>
                <a:ext cx="38501" cy="186730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3" name="AutoShape 21"/>
              <p:cNvCxnSpPr>
                <a:cxnSpLocks noChangeShapeType="1"/>
              </p:cNvCxnSpPr>
              <p:nvPr/>
            </p:nvCxnSpPr>
            <p:spPr bwMode="auto">
              <a:xfrm>
                <a:off x="107244683" y="108187958"/>
                <a:ext cx="77001" cy="187692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sp>
            <p:nvSpPr>
              <p:cNvPr id="34" name="AutoShape 22"/>
              <p:cNvSpPr>
                <a:spLocks noChangeArrowheads="1"/>
              </p:cNvSpPr>
              <p:nvPr/>
            </p:nvSpPr>
            <p:spPr bwMode="auto">
              <a:xfrm>
                <a:off x="105594150" y="109185075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" name="AutoShape 23"/>
              <p:cNvSpPr>
                <a:spLocks noChangeArrowheads="1"/>
              </p:cNvSpPr>
              <p:nvPr/>
            </p:nvSpPr>
            <p:spPr bwMode="auto">
              <a:xfrm>
                <a:off x="106144275" y="109487850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grpSp>
            <p:nvGrpSpPr>
              <p:cNvPr id="36" name="Group 24"/>
              <p:cNvGrpSpPr>
                <a:grpSpLocks/>
              </p:cNvGrpSpPr>
              <p:nvPr/>
            </p:nvGrpSpPr>
            <p:grpSpPr bwMode="auto">
              <a:xfrm>
                <a:off x="106268100" y="109549763"/>
                <a:ext cx="6622200" cy="2388037"/>
                <a:chOff x="106268100" y="109549763"/>
                <a:chExt cx="6622200" cy="2388037"/>
              </a:xfrm>
            </p:grpSpPr>
            <p:cxnSp>
              <p:nvCxnSpPr>
                <p:cNvPr id="75" name="AutoShape 25"/>
                <p:cNvCxnSpPr>
                  <a:cxnSpLocks noChangeShapeType="1"/>
                  <a:stCxn id="35" idx="6"/>
                </p:cNvCxnSpPr>
                <p:nvPr/>
              </p:nvCxnSpPr>
              <p:spPr bwMode="auto">
                <a:xfrm>
                  <a:off x="106268100" y="109549763"/>
                  <a:ext cx="4421925" cy="2388037"/>
                </a:xfrm>
                <a:prstGeom prst="bentConnector3">
                  <a:avLst>
                    <a:gd name="adj1" fmla="val 50000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EEECE1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6" name="AutoShape 26"/>
                <p:cNvCxnSpPr>
                  <a:cxnSpLocks noChangeShapeType="1"/>
                </p:cNvCxnSpPr>
                <p:nvPr/>
              </p:nvCxnSpPr>
              <p:spPr bwMode="auto">
                <a:xfrm>
                  <a:off x="110690025" y="111937800"/>
                  <a:ext cx="2200275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EEECE1"/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37" name="Group 27"/>
              <p:cNvGrpSpPr>
                <a:grpSpLocks/>
              </p:cNvGrpSpPr>
              <p:nvPr/>
            </p:nvGrpSpPr>
            <p:grpSpPr bwMode="auto">
              <a:xfrm>
                <a:off x="105717975" y="107232450"/>
                <a:ext cx="7172325" cy="2014538"/>
                <a:chOff x="105717975" y="107232450"/>
                <a:chExt cx="7019925" cy="2014538"/>
              </a:xfrm>
            </p:grpSpPr>
            <p:cxnSp>
              <p:nvCxnSpPr>
                <p:cNvPr id="73" name="AutoShape 28"/>
                <p:cNvCxnSpPr>
                  <a:cxnSpLocks noChangeShapeType="1"/>
                  <a:stCxn id="34" idx="6"/>
                </p:cNvCxnSpPr>
                <p:nvPr/>
              </p:nvCxnSpPr>
              <p:spPr bwMode="auto">
                <a:xfrm flipV="1">
                  <a:off x="105717975" y="107232450"/>
                  <a:ext cx="5476875" cy="2014538"/>
                </a:xfrm>
                <a:prstGeom prst="bentConnector3">
                  <a:avLst>
                    <a:gd name="adj1" fmla="val 50000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EEECE1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4" name="AutoShape 29"/>
                <p:cNvCxnSpPr>
                  <a:cxnSpLocks noChangeShapeType="1"/>
                </p:cNvCxnSpPr>
                <p:nvPr/>
              </p:nvCxnSpPr>
              <p:spPr bwMode="auto">
                <a:xfrm>
                  <a:off x="111204375" y="107232450"/>
                  <a:ext cx="1533525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EEECE1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38" name="Text Box 30"/>
              <p:cNvSpPr txBox="1">
                <a:spLocks noChangeArrowheads="1"/>
              </p:cNvSpPr>
              <p:nvPr/>
            </p:nvSpPr>
            <p:spPr bwMode="auto">
              <a:xfrm>
                <a:off x="112890300" y="107041950"/>
                <a:ext cx="533400" cy="390525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+5V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Text Box 31"/>
              <p:cNvSpPr txBox="1">
                <a:spLocks noChangeArrowheads="1"/>
              </p:cNvSpPr>
              <p:nvPr/>
            </p:nvSpPr>
            <p:spPr bwMode="auto">
              <a:xfrm>
                <a:off x="112921200" y="111743325"/>
                <a:ext cx="533400" cy="390525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0V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AutoShape 32"/>
              <p:cNvSpPr>
                <a:spLocks noChangeArrowheads="1"/>
              </p:cNvSpPr>
              <p:nvPr/>
            </p:nvSpPr>
            <p:spPr bwMode="auto">
              <a:xfrm>
                <a:off x="109307250" y="107181600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1" name="AutoShape 33"/>
              <p:cNvSpPr>
                <a:spLocks noChangeArrowheads="1"/>
              </p:cNvSpPr>
              <p:nvPr/>
            </p:nvSpPr>
            <p:spPr bwMode="auto">
              <a:xfrm>
                <a:off x="110716950" y="107172075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2" name="AutoShape 34"/>
              <p:cNvSpPr>
                <a:spLocks noChangeArrowheads="1"/>
              </p:cNvSpPr>
              <p:nvPr/>
            </p:nvSpPr>
            <p:spPr bwMode="auto">
              <a:xfrm>
                <a:off x="112012350" y="107181600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grpSp>
            <p:nvGrpSpPr>
              <p:cNvPr id="43" name="Group 35"/>
              <p:cNvGrpSpPr>
                <a:grpSpLocks/>
              </p:cNvGrpSpPr>
              <p:nvPr/>
            </p:nvGrpSpPr>
            <p:grpSpPr bwMode="auto">
              <a:xfrm>
                <a:off x="111804450" y="107984925"/>
                <a:ext cx="533400" cy="542925"/>
                <a:chOff x="109785150" y="107927775"/>
                <a:chExt cx="1485900" cy="1495425"/>
              </a:xfrm>
            </p:grpSpPr>
            <p:sp>
              <p:nvSpPr>
                <p:cNvPr id="71" name="Oval 36"/>
                <p:cNvSpPr>
                  <a:spLocks noChangeArrowheads="1"/>
                </p:cNvSpPr>
                <p:nvPr/>
              </p:nvSpPr>
              <p:spPr bwMode="auto">
                <a:xfrm>
                  <a:off x="109785150" y="107927775"/>
                  <a:ext cx="1485900" cy="1495425"/>
                </a:xfrm>
                <a:prstGeom prst="ellipse">
                  <a:avLst/>
                </a:prstGeom>
                <a:solidFill>
                  <a:srgbClr val="FFFFFF"/>
                </a:solidFill>
                <a:ln w="9525" algn="in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68686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36576" tIns="36576" rIns="36576" bIns="36576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2" name="Rectangle 37"/>
                <p:cNvSpPr>
                  <a:spLocks noChangeArrowheads="1"/>
                </p:cNvSpPr>
                <p:nvPr/>
              </p:nvSpPr>
              <p:spPr bwMode="auto">
                <a:xfrm>
                  <a:off x="110232825" y="108156375"/>
                  <a:ext cx="581025" cy="1000125"/>
                </a:xfrm>
                <a:prstGeom prst="rect">
                  <a:avLst/>
                </a:prstGeom>
                <a:solidFill>
                  <a:srgbClr val="FFFFFF"/>
                </a:solidFill>
                <a:ln w="9525" algn="in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68686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36576" tIns="36576" rIns="36576" bIns="36576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</p:grpSp>
          <p:cxnSp>
            <p:nvCxnSpPr>
              <p:cNvPr id="44" name="AutoShape 38"/>
              <p:cNvCxnSpPr>
                <a:cxnSpLocks noChangeShapeType="1"/>
              </p:cNvCxnSpPr>
              <p:nvPr/>
            </p:nvCxnSpPr>
            <p:spPr bwMode="auto">
              <a:xfrm flipV="1">
                <a:off x="112061625" y="107299125"/>
                <a:ext cx="0" cy="76200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sp>
            <p:nvSpPr>
              <p:cNvPr id="45" name="AutoShape 39"/>
              <p:cNvSpPr>
                <a:spLocks noChangeArrowheads="1"/>
              </p:cNvSpPr>
              <p:nvPr/>
            </p:nvSpPr>
            <p:spPr bwMode="auto">
              <a:xfrm>
                <a:off x="112025250" y="111882750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6" name="AutoShape 40"/>
              <p:cNvSpPr>
                <a:spLocks noChangeArrowheads="1"/>
              </p:cNvSpPr>
              <p:nvPr/>
            </p:nvSpPr>
            <p:spPr bwMode="auto">
              <a:xfrm>
                <a:off x="110710800" y="111882750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7" name="AutoShape 41"/>
              <p:cNvSpPr>
                <a:spLocks noChangeArrowheads="1"/>
              </p:cNvSpPr>
              <p:nvPr/>
            </p:nvSpPr>
            <p:spPr bwMode="auto">
              <a:xfrm>
                <a:off x="109303800" y="111889800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cxnSp>
            <p:nvCxnSpPr>
              <p:cNvPr id="48" name="AutoShape 42"/>
              <p:cNvCxnSpPr>
                <a:cxnSpLocks noChangeShapeType="1"/>
              </p:cNvCxnSpPr>
              <p:nvPr/>
            </p:nvCxnSpPr>
            <p:spPr bwMode="auto">
              <a:xfrm flipH="1">
                <a:off x="112309275" y="107670600"/>
                <a:ext cx="247650" cy="26670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9" name="AutoShape 43"/>
              <p:cNvCxnSpPr>
                <a:cxnSpLocks noChangeShapeType="1"/>
              </p:cNvCxnSpPr>
              <p:nvPr/>
            </p:nvCxnSpPr>
            <p:spPr bwMode="auto">
              <a:xfrm flipH="1">
                <a:off x="112423575" y="107784900"/>
                <a:ext cx="247650" cy="266700"/>
              </a:xfrm>
              <a:prstGeom prst="straightConnector1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0" name="AutoShape 44"/>
              <p:cNvCxnSpPr>
                <a:cxnSpLocks noChangeShapeType="1"/>
              </p:cNvCxnSpPr>
              <p:nvPr/>
            </p:nvCxnSpPr>
            <p:spPr bwMode="auto">
              <a:xfrm>
                <a:off x="112071150" y="108432600"/>
                <a:ext cx="9525" cy="118110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sp>
            <p:nvSpPr>
              <p:cNvPr id="51" name="AutoShape 45"/>
              <p:cNvSpPr>
                <a:spLocks noChangeArrowheads="1"/>
              </p:cNvSpPr>
              <p:nvPr/>
            </p:nvSpPr>
            <p:spPr bwMode="auto">
              <a:xfrm>
                <a:off x="112017675" y="109509525"/>
                <a:ext cx="123825" cy="123825"/>
              </a:xfrm>
              <a:prstGeom prst="flowChartConnector">
                <a:avLst/>
              </a:prstGeom>
              <a:solidFill>
                <a:srgbClr val="0000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cxnSp>
            <p:nvCxnSpPr>
              <p:cNvPr id="52" name="AutoShape 46"/>
              <p:cNvCxnSpPr>
                <a:cxnSpLocks noChangeShapeType="1"/>
                <a:stCxn id="51" idx="2"/>
                <a:endCxn id="29" idx="3"/>
              </p:cNvCxnSpPr>
              <p:nvPr/>
            </p:nvCxnSpPr>
            <p:spPr bwMode="auto">
              <a:xfrm rot="10800000" flipV="1">
                <a:off x="108190052" y="109571438"/>
                <a:ext cx="3827623" cy="1688794"/>
              </a:xfrm>
              <a:prstGeom prst="bentConnector3">
                <a:avLst>
                  <a:gd name="adj1" fmla="val 719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3" name="AutoShape 47"/>
              <p:cNvCxnSpPr>
                <a:cxnSpLocks noChangeShapeType="1"/>
              </p:cNvCxnSpPr>
              <p:nvPr/>
            </p:nvCxnSpPr>
            <p:spPr bwMode="auto">
              <a:xfrm>
                <a:off x="112080675" y="109613700"/>
                <a:ext cx="0" cy="227647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sp>
            <p:nvSpPr>
              <p:cNvPr id="54" name="Rectangle 48"/>
              <p:cNvSpPr>
                <a:spLocks noChangeArrowheads="1"/>
              </p:cNvSpPr>
              <p:nvPr/>
            </p:nvSpPr>
            <p:spPr bwMode="auto">
              <a:xfrm>
                <a:off x="111966375" y="109994700"/>
                <a:ext cx="219075" cy="457200"/>
              </a:xfrm>
              <a:prstGeom prst="rect">
                <a:avLst/>
              </a:prstGeom>
              <a:solidFill>
                <a:srgbClr val="FFFFFF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5" name="Rectangle 49"/>
              <p:cNvSpPr>
                <a:spLocks noChangeArrowheads="1"/>
              </p:cNvSpPr>
              <p:nvPr/>
            </p:nvSpPr>
            <p:spPr bwMode="auto">
              <a:xfrm>
                <a:off x="111978675" y="110899125"/>
                <a:ext cx="219075" cy="457200"/>
              </a:xfrm>
              <a:prstGeom prst="rect">
                <a:avLst/>
              </a:prstGeom>
              <a:solidFill>
                <a:srgbClr val="FFFFFF"/>
              </a:solidFill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6" name="Rectangle 50"/>
              <p:cNvSpPr>
                <a:spLocks noChangeArrowheads="1"/>
              </p:cNvSpPr>
              <p:nvPr/>
            </p:nvSpPr>
            <p:spPr bwMode="auto">
              <a:xfrm>
                <a:off x="110328075" y="107670600"/>
                <a:ext cx="942975" cy="1438275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lang="en-GB" sz="1600" dirty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Humidity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Sensor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Rectangle 51"/>
              <p:cNvSpPr>
                <a:spLocks noChangeArrowheads="1"/>
              </p:cNvSpPr>
              <p:nvPr/>
            </p:nvSpPr>
            <p:spPr bwMode="auto">
              <a:xfrm>
                <a:off x="108813600" y="107689650"/>
                <a:ext cx="1162050" cy="1438275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Temperature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Sensor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Text Box 52"/>
              <p:cNvSpPr txBox="1">
                <a:spLocks noChangeArrowheads="1"/>
              </p:cNvSpPr>
              <p:nvPr/>
            </p:nvSpPr>
            <p:spPr bwMode="auto">
              <a:xfrm>
                <a:off x="109111486" y="107692449"/>
                <a:ext cx="511141" cy="300590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+5V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Text Box 53"/>
              <p:cNvSpPr txBox="1">
                <a:spLocks noChangeArrowheads="1"/>
              </p:cNvSpPr>
              <p:nvPr/>
            </p:nvSpPr>
            <p:spPr bwMode="auto">
              <a:xfrm>
                <a:off x="108816211" y="108835449"/>
                <a:ext cx="511141" cy="300590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Out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Text Box 54"/>
              <p:cNvSpPr txBox="1">
                <a:spLocks noChangeArrowheads="1"/>
              </p:cNvSpPr>
              <p:nvPr/>
            </p:nvSpPr>
            <p:spPr bwMode="auto">
              <a:xfrm>
                <a:off x="109473436" y="108835449"/>
                <a:ext cx="511141" cy="300590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0V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Text Box 55"/>
              <p:cNvSpPr txBox="1">
                <a:spLocks noChangeArrowheads="1"/>
              </p:cNvSpPr>
              <p:nvPr/>
            </p:nvSpPr>
            <p:spPr bwMode="auto">
              <a:xfrm>
                <a:off x="110521186" y="107682924"/>
                <a:ext cx="511141" cy="300590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+5V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Text Box 56"/>
              <p:cNvSpPr txBox="1">
                <a:spLocks noChangeArrowheads="1"/>
              </p:cNvSpPr>
              <p:nvPr/>
            </p:nvSpPr>
            <p:spPr bwMode="auto">
              <a:xfrm>
                <a:off x="110330686" y="108806874"/>
                <a:ext cx="511141" cy="300590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Out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Text Box 57"/>
              <p:cNvSpPr txBox="1">
                <a:spLocks noChangeArrowheads="1"/>
              </p:cNvSpPr>
              <p:nvPr/>
            </p:nvSpPr>
            <p:spPr bwMode="auto">
              <a:xfrm>
                <a:off x="109473436" y="108835449"/>
                <a:ext cx="511141" cy="300590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0V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Text Box 58"/>
              <p:cNvSpPr txBox="1">
                <a:spLocks noChangeArrowheads="1"/>
              </p:cNvSpPr>
              <p:nvPr/>
            </p:nvSpPr>
            <p:spPr bwMode="auto">
              <a:xfrm>
                <a:off x="110835511" y="108806874"/>
                <a:ext cx="444466" cy="300590"/>
              </a:xfrm>
              <a:prstGeom prst="rect">
                <a:avLst/>
              </a:prstGeom>
              <a:noFill/>
              <a:ln w="9525" algn="in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0V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5" name="AutoShape 59"/>
              <p:cNvCxnSpPr>
                <a:cxnSpLocks noChangeShapeType="1"/>
              </p:cNvCxnSpPr>
              <p:nvPr/>
            </p:nvCxnSpPr>
            <p:spPr bwMode="auto">
              <a:xfrm flipV="1">
                <a:off x="110766225" y="107289600"/>
                <a:ext cx="0" cy="38100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6" name="AutoShape 60"/>
              <p:cNvCxnSpPr>
                <a:cxnSpLocks noChangeShapeType="1"/>
              </p:cNvCxnSpPr>
              <p:nvPr/>
            </p:nvCxnSpPr>
            <p:spPr bwMode="auto">
              <a:xfrm flipV="1">
                <a:off x="109366050" y="107289600"/>
                <a:ext cx="0" cy="381000"/>
              </a:xfrm>
              <a:prstGeom prst="straightConnector1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7" name="AutoShape 61"/>
              <p:cNvCxnSpPr>
                <a:cxnSpLocks noChangeShapeType="1"/>
                <a:stCxn id="59" idx="2"/>
                <a:endCxn id="27" idx="3"/>
              </p:cNvCxnSpPr>
              <p:nvPr/>
            </p:nvCxnSpPr>
            <p:spPr bwMode="auto">
              <a:xfrm rot="5400000">
                <a:off x="108048393" y="109280333"/>
                <a:ext cx="1167683" cy="879095"/>
              </a:xfrm>
              <a:prstGeom prst="bentConnector2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8" name="AutoShape 62"/>
              <p:cNvCxnSpPr>
                <a:cxnSpLocks noChangeShapeType="1"/>
                <a:stCxn id="62" idx="2"/>
                <a:endCxn id="28" idx="3"/>
              </p:cNvCxnSpPr>
              <p:nvPr/>
            </p:nvCxnSpPr>
            <p:spPr bwMode="auto">
              <a:xfrm rot="5400000">
                <a:off x="108550352" y="108746027"/>
                <a:ext cx="1674467" cy="2397342"/>
              </a:xfrm>
              <a:prstGeom prst="bentConnector2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9" name="AutoShape 63"/>
              <p:cNvCxnSpPr>
                <a:cxnSpLocks noChangeShapeType="1"/>
                <a:stCxn id="63" idx="2"/>
                <a:endCxn id="47" idx="0"/>
              </p:cNvCxnSpPr>
              <p:nvPr/>
            </p:nvCxnSpPr>
            <p:spPr bwMode="auto">
              <a:xfrm rot="5400000">
                <a:off x="108170479" y="110331273"/>
                <a:ext cx="2753761" cy="363294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" name="AutoShape 64"/>
              <p:cNvCxnSpPr>
                <a:cxnSpLocks noChangeShapeType="1"/>
                <a:stCxn id="64" idx="2"/>
                <a:endCxn id="46" idx="0"/>
              </p:cNvCxnSpPr>
              <p:nvPr/>
            </p:nvCxnSpPr>
            <p:spPr bwMode="auto">
              <a:xfrm rot="5400000">
                <a:off x="109527586" y="110352591"/>
                <a:ext cx="2775286" cy="285031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77" name="TextBox 76"/>
          <p:cNvSpPr txBox="1"/>
          <p:nvPr/>
        </p:nvSpPr>
        <p:spPr>
          <a:xfrm>
            <a:off x="193976" y="923126"/>
            <a:ext cx="24194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2060"/>
                </a:solidFill>
                <a:latin typeface="+mj-lt"/>
              </a:rPr>
              <a:t>Circuit Diagram</a:t>
            </a:r>
            <a:endParaRPr lang="en-GB" sz="40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80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2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18521" y="70324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>
                <a:solidFill>
                  <a:srgbClr val="002060"/>
                </a:solidFill>
              </a:rPr>
              <a:t>Pi in the Sky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22947" y="1697047"/>
            <a:ext cx="2160240" cy="8094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Raspberry Pi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(Dyalog APL)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58652" y="2454260"/>
            <a:ext cx="216024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  <a:r>
              <a:rPr lang="en-GB" dirty="0" smtClean="0">
                <a:solidFill>
                  <a:schemeClr val="tx1"/>
                </a:solidFill>
              </a:rPr>
              <a:t>rduino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58652" y="4326468"/>
            <a:ext cx="216024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Sensors</a:t>
            </a:r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165164"/>
              </p:ext>
            </p:extLst>
          </p:nvPr>
        </p:nvGraphicFramePr>
        <p:xfrm>
          <a:off x="1453937" y="5426391"/>
          <a:ext cx="3456384" cy="11125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/>
                <a:gridCol w="1728192"/>
              </a:tblGrid>
              <a:tr h="370841">
                <a:tc gridSpan="2">
                  <a:txBody>
                    <a:bodyPr/>
                    <a:lstStyle/>
                    <a:p>
                      <a:pPr algn="ctr"/>
                      <a:r>
                        <a:rPr lang="en-GB" b="1" i="0" dirty="0" smtClean="0"/>
                        <a:t>KEY</a:t>
                      </a:r>
                      <a:endParaRPr lang="en-GB" b="1" i="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i="0" dirty="0" smtClean="0"/>
                        <a:t>USER REQUEST</a:t>
                      </a:r>
                      <a:endParaRPr lang="en-GB" b="1" i="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b="1" i="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i="0" dirty="0" smtClean="0"/>
                        <a:t>SYSTEM</a:t>
                      </a:r>
                      <a:r>
                        <a:rPr lang="en-GB" b="1" i="0" baseline="0" dirty="0" smtClean="0"/>
                        <a:t> RESULT</a:t>
                      </a:r>
                      <a:endParaRPr lang="en-GB" b="1" i="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b="1" i="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7515236" y="2454260"/>
            <a:ext cx="216024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APL, HTML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(MiServer)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15236" y="4326468"/>
            <a:ext cx="216024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User Interface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848983" y="5113313"/>
            <a:ext cx="1440160" cy="951909"/>
            <a:chOff x="6970401" y="4934870"/>
            <a:chExt cx="1440160" cy="951909"/>
          </a:xfrm>
        </p:grpSpPr>
        <p:sp>
          <p:nvSpPr>
            <p:cNvPr id="19" name="Oval 18"/>
            <p:cNvSpPr/>
            <p:nvPr/>
          </p:nvSpPr>
          <p:spPr>
            <a:xfrm>
              <a:off x="7258433" y="5022683"/>
              <a:ext cx="864096" cy="86409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chemeClr val="bg1"/>
                  </a:solidFill>
                </a:rPr>
                <a:t>USER</a:t>
              </a:r>
              <a:endParaRPr lang="en-GB" sz="14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0" name="Straight Connector 19"/>
            <p:cNvCxnSpPr>
              <a:stCxn id="19" idx="6"/>
            </p:cNvCxnSpPr>
            <p:nvPr/>
          </p:nvCxnSpPr>
          <p:spPr>
            <a:xfrm flipV="1">
              <a:off x="8122529" y="5186898"/>
              <a:ext cx="288032" cy="26783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9" idx="2"/>
            </p:cNvCxnSpPr>
            <p:nvPr/>
          </p:nvCxnSpPr>
          <p:spPr>
            <a:xfrm flipH="1" flipV="1">
              <a:off x="6970401" y="5186898"/>
              <a:ext cx="288032" cy="26783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970401" y="4934870"/>
              <a:ext cx="72008" cy="25202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338553" y="4934870"/>
              <a:ext cx="72008" cy="25202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/>
          <p:cNvCxnSpPr/>
          <p:nvPr/>
        </p:nvCxnSpPr>
        <p:spPr>
          <a:xfrm flipV="1">
            <a:off x="9243428" y="3246348"/>
            <a:ext cx="0" cy="108012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7083187" y="1786384"/>
            <a:ext cx="2196246" cy="66787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618692" y="1786384"/>
            <a:ext cx="2304255" cy="66787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618692" y="3246348"/>
            <a:ext cx="0" cy="108012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986844" y="3246348"/>
            <a:ext cx="0" cy="108012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12" idx="1"/>
          </p:cNvCxnSpPr>
          <p:nvPr/>
        </p:nvCxnSpPr>
        <p:spPr>
          <a:xfrm flipV="1">
            <a:off x="3842828" y="2101756"/>
            <a:ext cx="1080119" cy="35250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2" idx="3"/>
          </p:cNvCxnSpPr>
          <p:nvPr/>
        </p:nvCxnSpPr>
        <p:spPr>
          <a:xfrm>
            <a:off x="7083187" y="2101756"/>
            <a:ext cx="1080121" cy="35250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8012440" y="3239082"/>
            <a:ext cx="6852" cy="108738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509872" y="849094"/>
            <a:ext cx="5188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2060"/>
                </a:solidFill>
                <a:latin typeface="+mj-lt"/>
              </a:rPr>
              <a:t>System Flow Diagram</a:t>
            </a:r>
            <a:endParaRPr lang="en-GB" sz="40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747431" y="5998547"/>
            <a:ext cx="671461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747430" y="6363784"/>
            <a:ext cx="671461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7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6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9034" y="32699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Private</a:t>
            </a:r>
            <a:r>
              <a:rPr lang="en-GB" sz="5000" b="1" dirty="0" smtClean="0">
                <a:solidFill>
                  <a:srgbClr val="002060"/>
                </a:solidFill>
              </a:rPr>
              <a:t> </a:t>
            </a:r>
            <a:r>
              <a:rPr lang="en-GB" sz="5000" dirty="0" smtClean="0">
                <a:solidFill>
                  <a:srgbClr val="002060"/>
                </a:solidFill>
              </a:rPr>
              <a:t>Pi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pic>
        <p:nvPicPr>
          <p:cNvPr id="12" name="Picture 8" descr="http://www.hardware.diigiit.com/image/cache/data/arduino/Mini/arduino-mini-front-500x500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403" y="2265539"/>
            <a:ext cx="2877185" cy="287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upload.wikimedia.org/wikipedia/commons/9/90/Front_of_Raspberry_P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076" b="89993" l="9979" r="93597">
                        <a14:foregroundMark x1="59018" y1="81844" x2="39648" y2="80986"/>
                        <a14:foregroundMark x1="86713" y1="83488" x2="87353" y2="57184"/>
                        <a14:foregroundMark x1="78655" y1="53038" x2="93597" y2="52609"/>
                        <a14:foregroundMark x1="54002" y1="19585" x2="51227" y2="7076"/>
                        <a14:foregroundMark x1="30630" y1="73910" x2="11313" y2="71766"/>
                        <a14:foregroundMark x1="20971" y1="55897" x2="21612" y2="41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54" y="881704"/>
            <a:ext cx="2904941" cy="216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rved Right Arrow 13"/>
          <p:cNvSpPr/>
          <p:nvPr/>
        </p:nvSpPr>
        <p:spPr>
          <a:xfrm rot="20515894">
            <a:off x="3050309" y="1198455"/>
            <a:ext cx="132862" cy="3324217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Curved Right Arrow 14"/>
          <p:cNvSpPr/>
          <p:nvPr/>
        </p:nvSpPr>
        <p:spPr>
          <a:xfrm rot="20198141">
            <a:off x="3210261" y="1133560"/>
            <a:ext cx="218442" cy="3503107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1858620" y="1325393"/>
            <a:ext cx="811424" cy="1946827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5" idx="4"/>
          </p:cNvCxnSpPr>
          <p:nvPr/>
        </p:nvCxnSpPr>
        <p:spPr>
          <a:xfrm flipV="1">
            <a:off x="1858620" y="1258936"/>
            <a:ext cx="877331" cy="222918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8" name="Picture 10" descr="http://img.dxcdn.com/productimages/sku_120542_1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019" y="3120334"/>
            <a:ext cx="3099491" cy="309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/>
          <p:nvPr/>
        </p:nvCxnSpPr>
        <p:spPr>
          <a:xfrm>
            <a:off x="1858620" y="3049678"/>
            <a:ext cx="3298975" cy="146697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55197" y="3049678"/>
            <a:ext cx="3102398" cy="154522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95183" y="3049678"/>
            <a:ext cx="2862412" cy="16576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735951" y="3049678"/>
            <a:ext cx="2421644" cy="17503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966526" y="3049678"/>
            <a:ext cx="2191069" cy="186391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176719" y="3049678"/>
            <a:ext cx="1994361" cy="19484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5" name="Smiley Face 24"/>
          <p:cNvSpPr/>
          <p:nvPr/>
        </p:nvSpPr>
        <p:spPr>
          <a:xfrm>
            <a:off x="9254380" y="4026183"/>
            <a:ext cx="1425146" cy="1342768"/>
          </a:xfrm>
          <a:prstGeom prst="smileyFace">
            <a:avLst>
              <a:gd name="adj" fmla="val -4653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Bent Arrow 25"/>
          <p:cNvSpPr/>
          <p:nvPr/>
        </p:nvSpPr>
        <p:spPr>
          <a:xfrm rot="16200000">
            <a:off x="7731204" y="3383800"/>
            <a:ext cx="1474573" cy="1285103"/>
          </a:xfrm>
          <a:prstGeom prst="ben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7" name="Picture 16" descr="http://www.optima-systems.co.uk/wp-content/uploads/2012/08/DSCF4946-90x90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328" y="4291065"/>
            <a:ext cx="85725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Inline images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222" y="1423999"/>
            <a:ext cx="3334355" cy="176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87750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pic>
        <p:nvPicPr>
          <p:cNvPr id="11" name="C8BADB8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5400000">
            <a:off x="2669732" y="1495866"/>
            <a:ext cx="6852533" cy="3860801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07099" y="326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 smtClean="0">
                <a:solidFill>
                  <a:srgbClr val="002060"/>
                </a:solidFill>
                <a:latin typeface="+mn-lt"/>
              </a:rPr>
              <a:t>Maiden Voyage</a:t>
            </a:r>
            <a:endParaRPr lang="en-GB" sz="4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66100" y="5080000"/>
            <a:ext cx="3975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002060"/>
                </a:solidFill>
              </a:rPr>
              <a:t>Should have implemented a stop button…</a:t>
            </a:r>
            <a:endParaRPr lang="en-GB" sz="3200" dirty="0">
              <a:solidFill>
                <a:srgbClr val="002060"/>
              </a:solidFill>
            </a:endParaRPr>
          </a:p>
        </p:txBody>
      </p:sp>
      <p:pic>
        <p:nvPicPr>
          <p:cNvPr id="14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9" y="70324"/>
            <a:ext cx="625413" cy="46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966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63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1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4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9034" y="70324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Racing Pi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0173" y="2191265"/>
            <a:ext cx="57088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Robot with 4 wheels. </a:t>
            </a: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Use a motor for speed and another motor for directions (servo).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Distance Sensor at the front of the robot.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Record where the robot goes. (PiCamera)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Control it via MiServer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53686" y="1509021"/>
            <a:ext cx="3065445" cy="24373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32988" y="1611942"/>
            <a:ext cx="3196868" cy="22839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7" y="4396961"/>
            <a:ext cx="2924856" cy="1959389"/>
          </a:xfrm>
          <a:prstGeom prst="rect">
            <a:avLst/>
          </a:prstGeom>
        </p:spPr>
      </p:pic>
      <p:pic>
        <p:nvPicPr>
          <p:cNvPr id="17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94" y="178013"/>
            <a:ext cx="12024706" cy="648978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39" y="340213"/>
            <a:ext cx="10434196" cy="612841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5219700" y="3213337"/>
            <a:ext cx="4762500" cy="67061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IN_20131016_161312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303" y="178013"/>
            <a:ext cx="12087697" cy="6286026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flipV="1">
            <a:off x="5305158" y="1814783"/>
            <a:ext cx="5226264" cy="2762125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71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9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9034" y="70324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Racing Pi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22" t="1029" r="4022" b="-1029"/>
          <a:stretch/>
        </p:blipFill>
        <p:spPr>
          <a:xfrm>
            <a:off x="11280261" y="6057788"/>
            <a:ext cx="819264" cy="800212"/>
          </a:xfrm>
          <a:prstGeom prst="rect">
            <a:avLst/>
          </a:prstGeom>
        </p:spPr>
      </p:pic>
      <p:pic>
        <p:nvPicPr>
          <p:cNvPr id="13" name="Picture 12" descr="C:\Users\shaquil.OPTIMASYSTEMS\Pictures\pi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429" b="80985" l="8418" r="877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10" t="20609" r="12081" b="20003"/>
          <a:stretch/>
        </p:blipFill>
        <p:spPr bwMode="auto">
          <a:xfrm>
            <a:off x="145619" y="3219719"/>
            <a:ext cx="2830199" cy="17171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227054" y="2841664"/>
            <a:ext cx="6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APL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Arrow Connector 19"/>
          <p:cNvCxnSpPr>
            <a:stCxn id="13" idx="3"/>
          </p:cNvCxnSpPr>
          <p:nvPr/>
        </p:nvCxnSpPr>
        <p:spPr>
          <a:xfrm>
            <a:off x="2975818" y="4078285"/>
            <a:ext cx="565872" cy="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https://www.liquidware.com/system/0000/3648/Arduino_Uno_Angl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111" b="93111" l="3778" r="98000">
                        <a14:backgroundMark x1="8667" y1="22889" x2="9556" y2="18889"/>
                        <a14:backgroundMark x1="17333" y1="20889" x2="17333" y2="20889"/>
                        <a14:backgroundMark x1="11222" y1="30111" x2="11222" y2="30111"/>
                        <a14:backgroundMark x1="10778" y1="31667" x2="10778" y2="31667"/>
                        <a14:backgroundMark x1="15667" y1="29111" x2="15667" y2="29111"/>
                        <a14:backgroundMark x1="19000" y1="27000" x2="21444" y2="27000"/>
                        <a14:backgroundMark x1="25222" y1="26000" x2="25556" y2="24444"/>
                        <a14:backgroundMark x1="26000" y1="21889" x2="26000" y2="21889"/>
                        <a14:backgroundMark x1="29333" y1="20889" x2="29333" y2="20889"/>
                        <a14:backgroundMark x1="33444" y1="19889" x2="33444" y2="19889"/>
                        <a14:backgroundMark x1="34667" y1="19333" x2="34667" y2="19333"/>
                        <a14:backgroundMark x1="36333" y1="18333" x2="35444" y2="15778"/>
                        <a14:backgroundMark x1="35444" y1="14778" x2="35444" y2="14778"/>
                        <a14:backgroundMark x1="33444" y1="15222" x2="31000" y2="16333"/>
                        <a14:backgroundMark x1="28444" y1="16333" x2="25222" y2="16333"/>
                        <a14:backgroundMark x1="23111" y1="15222" x2="21111" y2="14222"/>
                        <a14:backgroundMark x1="19889" y1="12667" x2="19889" y2="12667"/>
                        <a14:backgroundMark x1="19000" y1="12222" x2="19000" y2="13778"/>
                        <a14:backgroundMark x1="17333" y1="16333" x2="17333" y2="16333"/>
                        <a14:backgroundMark x1="20222" y1="18333" x2="22333" y2="17333"/>
                        <a14:backgroundMark x1="22333" y1="17333" x2="22333" y2="17333"/>
                        <a14:backgroundMark x1="21889" y1="16778" x2="19889" y2="16778"/>
                        <a14:backgroundMark x1="18222" y1="16333" x2="16111" y2="16333"/>
                        <a14:backgroundMark x1="14111" y1="15222" x2="12889" y2="15222"/>
                        <a14:backgroundMark x1="12000" y1="14778" x2="12000" y2="14778"/>
                        <a14:backgroundMark x1="10778" y1="13778" x2="9556" y2="13778"/>
                        <a14:backgroundMark x1="8333" y1="13222" x2="8333" y2="13222"/>
                        <a14:backgroundMark x1="7111" y1="13222" x2="7111" y2="13222"/>
                        <a14:backgroundMark x1="7111" y1="13222" x2="7111" y2="13222"/>
                        <a14:backgroundMark x1="6222" y1="18333" x2="6222" y2="20333"/>
                        <a14:backgroundMark x1="6222" y1="20889" x2="6222" y2="20889"/>
                        <a14:backgroundMark x1="5889" y1="25556" x2="5444" y2="27000"/>
                        <a14:backgroundMark x1="6222" y1="38333" x2="6222" y2="38333"/>
                        <a14:backgroundMark x1="6667" y1="38333" x2="6667" y2="38333"/>
                        <a14:backgroundMark x1="8667" y1="39333" x2="8667" y2="39333"/>
                        <a14:backgroundMark x1="12889" y1="38778" x2="12889" y2="38778"/>
                        <a14:backgroundMark x1="15667" y1="33667" x2="15667" y2="33667"/>
                        <a14:backgroundMark x1="19889" y1="33667" x2="19889" y2="33667"/>
                        <a14:backgroundMark x1="21889" y1="31111" x2="23111" y2="29556"/>
                        <a14:backgroundMark x1="27222" y1="27000" x2="28889" y2="25556"/>
                        <a14:backgroundMark x1="32556" y1="24444" x2="32556" y2="24444"/>
                        <a14:backgroundMark x1="40444" y1="15778" x2="40444" y2="15778"/>
                        <a14:backgroundMark x1="45000" y1="16333" x2="45000" y2="16333"/>
                        <a14:backgroundMark x1="39556" y1="20333" x2="39556" y2="20333"/>
                        <a14:backgroundMark x1="12444" y1="24444" x2="12444" y2="24444"/>
                        <a14:backgroundMark x1="6222" y1="32667" x2="6222" y2="32667"/>
                        <a14:backgroundMark x1="17778" y1="39889" x2="17778" y2="39889"/>
                        <a14:backgroundMark x1="7444" y1="43889" x2="7444" y2="43889"/>
                        <a14:backgroundMark x1="5889" y1="48000" x2="5889" y2="48000"/>
                        <a14:backgroundMark x1="10778" y1="43444" x2="10778" y2="43444"/>
                        <a14:backgroundMark x1="8333" y1="74667" x2="8667" y2="78778"/>
                        <a14:backgroundMark x1="8667" y1="84333" x2="8667" y2="84333"/>
                        <a14:backgroundMark x1="12889" y1="89000" x2="12889" y2="89000"/>
                        <a14:backgroundMark x1="17333" y1="83333" x2="17333" y2="83333"/>
                        <a14:backgroundMark x1="17778" y1="80333" x2="17778" y2="80333"/>
                        <a14:backgroundMark x1="19000" y1="79222" x2="19000" y2="79222"/>
                        <a14:backgroundMark x1="19444" y1="77222" x2="19444" y2="77222"/>
                        <a14:backgroundMark x1="21889" y1="77778" x2="21889" y2="77778"/>
                        <a14:backgroundMark x1="24000" y1="78222" x2="24000" y2="78222"/>
                        <a14:backgroundMark x1="27222" y1="81778" x2="27222" y2="81778"/>
                        <a14:backgroundMark x1="29333" y1="83889" x2="29333" y2="83889"/>
                        <a14:backgroundMark x1="32222" y1="85889" x2="32222" y2="85889"/>
                        <a14:backgroundMark x1="33000" y1="87444" x2="33000" y2="87444"/>
                        <a14:backgroundMark x1="35111" y1="88444" x2="35111" y2="88444"/>
                        <a14:backgroundMark x1="15333" y1="90000" x2="15333" y2="90000"/>
                        <a14:backgroundMark x1="18556" y1="89000" x2="19889" y2="88444"/>
                        <a14:backgroundMark x1="19889" y1="88444" x2="19889" y2="88444"/>
                        <a14:backgroundMark x1="19889" y1="87444" x2="19889" y2="87444"/>
                        <a14:backgroundMark x1="20222" y1="87000" x2="20222" y2="87000"/>
                        <a14:backgroundMark x1="20222" y1="86444" x2="20222" y2="86444"/>
                        <a14:backgroundMark x1="21444" y1="85444" x2="21444" y2="85444"/>
                        <a14:backgroundMark x1="22667" y1="85889" x2="22667" y2="85889"/>
                        <a14:backgroundMark x1="23556" y1="87444" x2="23556" y2="87444"/>
                        <a14:backgroundMark x1="23556" y1="87444" x2="23556" y2="87444"/>
                        <a14:backgroundMark x1="24333" y1="88444" x2="24333" y2="88444"/>
                        <a14:backgroundMark x1="25556" y1="89000" x2="25556" y2="89000"/>
                        <a14:backgroundMark x1="27667" y1="89000" x2="27667" y2="89000"/>
                        <a14:backgroundMark x1="29667" y1="90556" x2="29667" y2="90556"/>
                        <a14:backgroundMark x1="30556" y1="91000" x2="30556" y2="91000"/>
                        <a14:backgroundMark x1="23556" y1="82889" x2="23556" y2="82889"/>
                        <a14:backgroundMark x1="14444" y1="85444" x2="12444" y2="84889"/>
                        <a14:backgroundMark x1="10333" y1="83333" x2="10333" y2="83333"/>
                        <a14:backgroundMark x1="11222" y1="82333" x2="11222" y2="82333"/>
                        <a14:backgroundMark x1="11556" y1="81778" x2="12889" y2="80333"/>
                        <a14:backgroundMark x1="12889" y1="79222" x2="14444" y2="77778"/>
                        <a14:backgroundMark x1="15333" y1="77222" x2="15333" y2="77222"/>
                        <a14:backgroundMark x1="16556" y1="76222" x2="16556" y2="76222"/>
                        <a14:backgroundMark x1="17000" y1="74667" x2="17333" y2="73111"/>
                        <a14:backgroundMark x1="17333" y1="72556" x2="17333" y2="72556"/>
                        <a14:backgroundMark x1="17333" y1="72556" x2="17333" y2="72556"/>
                        <a14:backgroundMark x1="7111" y1="70000" x2="5889" y2="68556"/>
                        <a14:backgroundMark x1="9556" y1="71111" x2="9556" y2="71111"/>
                        <a14:backgroundMark x1="5444" y1="76222" x2="5444" y2="76222"/>
                        <a14:backgroundMark x1="5444" y1="78222" x2="5444" y2="78222"/>
                        <a14:backgroundMark x1="5444" y1="79222" x2="5444" y2="79222"/>
                        <a14:backgroundMark x1="5444" y1="79222" x2="5444" y2="81778"/>
                        <a14:backgroundMark x1="5444" y1="84333" x2="5444" y2="84333"/>
                        <a14:backgroundMark x1="5444" y1="84889" x2="5444" y2="84889"/>
                        <a14:backgroundMark x1="5444" y1="85444" x2="5444" y2="85444"/>
                        <a14:backgroundMark x1="5444" y1="86444" x2="5444" y2="86444"/>
                        <a14:backgroundMark x1="5444" y1="87000" x2="5444" y2="87000"/>
                        <a14:backgroundMark x1="5889" y1="87000" x2="5889" y2="87000"/>
                        <a14:backgroundMark x1="6667" y1="87444" x2="6667" y2="87444"/>
                        <a14:backgroundMark x1="7444" y1="88000" x2="7444" y2="88000"/>
                        <a14:backgroundMark x1="8667" y1="88444" x2="8667" y2="88444"/>
                        <a14:backgroundMark x1="8667" y1="88444" x2="8667" y2="88444"/>
                        <a14:backgroundMark x1="8667" y1="89000" x2="8667" y2="89000"/>
                        <a14:backgroundMark x1="9556" y1="90000" x2="9556" y2="90000"/>
                        <a14:backgroundMark x1="9556" y1="90000" x2="9556" y2="90000"/>
                        <a14:backgroundMark x1="12000" y1="90556" x2="12000" y2="9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690" y="3219719"/>
            <a:ext cx="2135730" cy="171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135533" y="2850387"/>
            <a:ext cx="1041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C Code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503985" y="2236744"/>
            <a:ext cx="3258384" cy="1914487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C:\Users\shaquil.OPTIMASYSTEMS\Pictures\IMG_0819_1024x1024.jpg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4" b="97527" l="6563" r="9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200" y="1000334"/>
            <a:ext cx="1950414" cy="1326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C:\Users\shaquil.OPTIMASYSTEMS\Pictures\servo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3" t="14626" r="33518" b="15567"/>
          <a:stretch/>
        </p:blipFill>
        <p:spPr bwMode="auto">
          <a:xfrm>
            <a:off x="8909343" y="2406153"/>
            <a:ext cx="1656467" cy="16271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 descr="C:\Users\shaquil.OPTIMASYSTEMS\Pictures\sensor.jpg"/>
          <p:cNvPicPr/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2664" b="65284" l="20875" r="72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60" t="28586" r="21385" b="30638"/>
          <a:stretch/>
        </p:blipFill>
        <p:spPr bwMode="auto">
          <a:xfrm>
            <a:off x="8773342" y="4147974"/>
            <a:ext cx="1950413" cy="9314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 flipV="1">
            <a:off x="5503985" y="3769149"/>
            <a:ext cx="3306647" cy="430513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527479" y="3540174"/>
            <a:ext cx="2123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Turn right and left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69597" y="2187642"/>
            <a:ext cx="2063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Forwards and Backwards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8723" y="4379802"/>
            <a:ext cx="2170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To check if there is any “danger”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2" descr="http://www.raspberrypi-spy.co.uk/wp-content/uploads/2013/05/pi_camera_module_09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031" y="5239723"/>
            <a:ext cx="1888753" cy="141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Straight Arrow Connector 31"/>
          <p:cNvCxnSpPr/>
          <p:nvPr/>
        </p:nvCxnSpPr>
        <p:spPr>
          <a:xfrm>
            <a:off x="2664069" y="4598377"/>
            <a:ext cx="6071983" cy="1718206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961395" y="5218791"/>
            <a:ext cx="1811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Records where the robot goes.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5503985" y="4278838"/>
            <a:ext cx="3405358" cy="146492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019033" y="1245494"/>
            <a:ext cx="4153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2060"/>
                </a:solidFill>
                <a:latin typeface="+mj-lt"/>
              </a:rPr>
              <a:t>Diagram</a:t>
            </a:r>
            <a:endParaRPr lang="en-GB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58285" y="1441950"/>
            <a:ext cx="1238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Motor Controller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617276" y="2841664"/>
            <a:ext cx="123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Servo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635282" y="4250343"/>
            <a:ext cx="1238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Ultrasonic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b="1" dirty="0" smtClean="0">
                <a:solidFill>
                  <a:srgbClr val="0070C0"/>
                </a:solidFill>
              </a:rPr>
              <a:t>Distance Sensor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565810" y="5488189"/>
            <a:ext cx="123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Pi Camera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41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45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8" grpId="0"/>
      <p:bldP spid="29" grpId="0"/>
      <p:bldP spid="30" grpId="0"/>
      <p:bldP spid="33" grpId="0"/>
      <p:bldP spid="2" grpId="0"/>
      <p:bldP spid="35" grpId="0"/>
      <p:bldP spid="36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22" t="1029" r="4022" b="-1029"/>
          <a:stretch/>
        </p:blipFill>
        <p:spPr>
          <a:xfrm>
            <a:off x="11280261" y="6057788"/>
            <a:ext cx="819264" cy="8002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59007" y="2068146"/>
            <a:ext cx="927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 smtClean="0">
                <a:solidFill>
                  <a:srgbClr val="002060"/>
                </a:solidFill>
                <a:latin typeface="+mj-lt"/>
              </a:rPr>
              <a:t>DEMO TIME</a:t>
            </a:r>
            <a:endParaRPr lang="en-GB" sz="138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1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23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5286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8289" y="1617484"/>
            <a:ext cx="109845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0070C0"/>
                </a:solidFill>
                <a:latin typeface="+mj-lt"/>
              </a:rPr>
              <a:t>	Jason Rivers</a:t>
            </a:r>
          </a:p>
          <a:p>
            <a:r>
              <a:rPr lang="en-GB" sz="4400" b="1" dirty="0" smtClean="0">
                <a:solidFill>
                  <a:srgbClr val="0070C0"/>
                </a:solidFill>
                <a:latin typeface="+mj-lt"/>
              </a:rPr>
              <a:t>	Morten </a:t>
            </a:r>
            <a:r>
              <a:rPr lang="en-GB" sz="4400" b="1" dirty="0" err="1" smtClean="0">
                <a:solidFill>
                  <a:srgbClr val="0070C0"/>
                </a:solidFill>
                <a:latin typeface="+mj-lt"/>
              </a:rPr>
              <a:t>Kromberg</a:t>
            </a:r>
            <a:endParaRPr lang="en-GB" sz="4400" b="1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sz="4400" b="1" dirty="0" smtClean="0">
                <a:solidFill>
                  <a:srgbClr val="0070C0"/>
                </a:solidFill>
                <a:latin typeface="+mj-lt"/>
              </a:rPr>
              <a:t>	Liam Flanagan</a:t>
            </a:r>
          </a:p>
          <a:p>
            <a:r>
              <a:rPr lang="en-GB" sz="4400" b="1" dirty="0" smtClean="0">
                <a:solidFill>
                  <a:srgbClr val="0070C0"/>
                </a:solidFill>
                <a:latin typeface="+mj-lt"/>
              </a:rPr>
              <a:t>	Dyalog team</a:t>
            </a:r>
          </a:p>
          <a:p>
            <a:pPr algn="ctr"/>
            <a:endParaRPr lang="en-GB" sz="4400" b="1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en-GB" sz="4400" b="1" u="sng" dirty="0" smtClean="0">
                <a:solidFill>
                  <a:srgbClr val="0070C0"/>
                </a:solidFill>
                <a:latin typeface="+mj-lt"/>
              </a:rPr>
              <a:t>Paul Grosvenor</a:t>
            </a:r>
            <a:r>
              <a:rPr lang="en-GB" sz="4400" b="1" u="sng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GB" sz="4400" b="1" u="sng" dirty="0" smtClean="0">
                <a:solidFill>
                  <a:srgbClr val="0070C0"/>
                </a:solidFill>
                <a:latin typeface="+mj-lt"/>
              </a:rPr>
              <a:t>and Optima Systems</a:t>
            </a:r>
            <a:endParaRPr lang="en-GB" sz="4400" b="1" u="sng" dirty="0" smtClean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23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://www.techila.fi/wp-content/uploads/2010/07/Dyalog-300x5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769" y="1934130"/>
            <a:ext cx="4167349" cy="81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986015" y="678916"/>
            <a:ext cx="51215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Special Thanks to: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1029" name="Picture 4" descr="Description: Description: Optima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197" y="3216162"/>
            <a:ext cx="4631589" cy="147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37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5286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8888" y="4195740"/>
            <a:ext cx="109845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 smtClean="0">
                <a:solidFill>
                  <a:srgbClr val="002060"/>
                </a:solidFill>
                <a:latin typeface="+mj-lt"/>
              </a:rPr>
              <a:t>Any Questions?</a:t>
            </a:r>
            <a:endParaRPr lang="en-GB" sz="115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1356" y="1145059"/>
            <a:ext cx="10984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0070C0"/>
                </a:solidFill>
                <a:latin typeface="+mj-lt"/>
              </a:rPr>
              <a:t>THANK YOU FOR LISTENING</a:t>
            </a:r>
            <a:endParaRPr lang="en-GB" sz="6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935" y="2265960"/>
            <a:ext cx="60156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James Greeley – </a:t>
            </a:r>
            <a:r>
              <a:rPr lang="en-GB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Private Pi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Robot</a:t>
            </a:r>
          </a:p>
          <a:p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Samuel Gutsell – </a:t>
            </a:r>
            <a:r>
              <a:rPr lang="en-GB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 in the Sky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Weather Station</a:t>
            </a:r>
          </a:p>
          <a:p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Shaquil Sidiki – </a:t>
            </a:r>
            <a:r>
              <a:rPr lang="en-GB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Racing Pi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Robot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594918" y="70325"/>
            <a:ext cx="6837405" cy="1074734"/>
            <a:chOff x="-433304" y="332656"/>
            <a:chExt cx="9001000" cy="1296144"/>
          </a:xfrm>
        </p:grpSpPr>
        <p:sp>
          <p:nvSpPr>
            <p:cNvPr id="16" name="Up Ribbon 15"/>
            <p:cNvSpPr/>
            <p:nvPr/>
          </p:nvSpPr>
          <p:spPr>
            <a:xfrm>
              <a:off x="-433304" y="332656"/>
              <a:ext cx="9001000" cy="1296144"/>
            </a:xfrm>
            <a:prstGeom prst="ribbon2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7" name="Picture 2" descr="C:\Users\samuel\Desktop\MiServer\Intro\Styles\Images\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6639" y="476670"/>
              <a:ext cx="4221116" cy="6926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6952234" y="2265960"/>
            <a:ext cx="4721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2060"/>
                </a:solidFill>
              </a:rPr>
              <a:t>Contact Us:</a:t>
            </a:r>
          </a:p>
          <a:p>
            <a:r>
              <a:rPr lang="en-GB" sz="2000" dirty="0" smtClean="0">
                <a:solidFill>
                  <a:srgbClr val="0070C0"/>
                </a:solidFill>
              </a:rPr>
              <a:t>Optima House, Mill Court, Spindle Way, Crawley, RH10 1TT</a:t>
            </a:r>
          </a:p>
          <a:p>
            <a:r>
              <a:rPr lang="en-GB" sz="2000" dirty="0" smtClean="0">
                <a:solidFill>
                  <a:srgbClr val="0070C0"/>
                </a:solidFill>
              </a:rPr>
              <a:t>01293 562 700</a:t>
            </a:r>
          </a:p>
          <a:p>
            <a:r>
              <a:rPr lang="en-GB" sz="2000" dirty="0" smtClean="0">
                <a:solidFill>
                  <a:srgbClr val="0070C0"/>
                </a:solidFill>
                <a:hlinkClick r:id="rId6"/>
              </a:rPr>
              <a:t>www.optima-systems.co.uk</a:t>
            </a:r>
            <a:endParaRPr lang="en-GB" sz="2000" dirty="0" smtClean="0">
              <a:solidFill>
                <a:srgbClr val="0070C0"/>
              </a:solidFill>
            </a:endParaRPr>
          </a:p>
          <a:p>
            <a:r>
              <a:rPr lang="en-GB" sz="2000" dirty="0">
                <a:solidFill>
                  <a:srgbClr val="0070C0"/>
                </a:solidFill>
                <a:hlinkClick r:id="rId7"/>
              </a:rPr>
              <a:t>http://</a:t>
            </a:r>
            <a:r>
              <a:rPr lang="en-GB" sz="2000" dirty="0" smtClean="0">
                <a:solidFill>
                  <a:srgbClr val="0070C0"/>
                </a:solidFill>
                <a:hlinkClick r:id="rId7"/>
              </a:rPr>
              <a:t>threeblindmiceapl.wordpress.com</a:t>
            </a:r>
            <a:endParaRPr lang="en-GB" sz="2000" dirty="0" smtClean="0">
              <a:solidFill>
                <a:srgbClr val="0070C0"/>
              </a:solidFill>
            </a:endParaRPr>
          </a:p>
          <a:p>
            <a:endParaRPr lang="en-GB" sz="2000" dirty="0" smtClean="0">
              <a:solidFill>
                <a:srgbClr val="0070C0"/>
              </a:solidFill>
            </a:endParaRPr>
          </a:p>
        </p:txBody>
      </p:sp>
      <p:pic>
        <p:nvPicPr>
          <p:cNvPr id="18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23" y="211640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70739" y="211640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97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017" y="6057788"/>
            <a:ext cx="819264" cy="800212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52335" y="32745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About Us</a:t>
            </a:r>
            <a:endParaRPr lang="en-GB" sz="50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543049"/>
            <a:ext cx="10439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Former apprentices at Optima Systems Ltd (UK)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Trainee APL Programmers since August 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Have been using APL for just over 1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Blog</a:t>
            </a:r>
            <a:r>
              <a:rPr lang="en-GB" sz="2000" dirty="0"/>
              <a:t>: http://</a:t>
            </a:r>
            <a:r>
              <a:rPr lang="en-GB" sz="2000" dirty="0" smtClean="0"/>
              <a:t>threeblindmiceapl.wordpress.com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074" name="Picture 2" descr="Working har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144" y="3207223"/>
            <a:ext cx="3437810" cy="282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PL Cour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954" y="2187700"/>
            <a:ext cx="2778288" cy="384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03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017" y="6057788"/>
            <a:ext cx="819264" cy="800212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599" y="1558842"/>
            <a:ext cx="104394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Last conference Dyalog discussed using APL on Raspberry </a:t>
            </a:r>
            <a:r>
              <a:rPr lang="en-GB" sz="2000" dirty="0"/>
              <a:t>P</a:t>
            </a:r>
            <a:r>
              <a:rPr lang="en-GB" sz="2000" dirty="0" smtClean="0"/>
              <a:t>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Asked </a:t>
            </a:r>
            <a:r>
              <a:rPr lang="en-GB" sz="2000" dirty="0"/>
              <a:t>to investigate Raspberry Pi’s by Paul Grosvenor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In May he asked us to think of a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Our budget was £</a:t>
            </a:r>
            <a:r>
              <a:rPr lang="en-GB" sz="2000" dirty="0"/>
              <a:t>150 (242.26 US </a:t>
            </a:r>
            <a:r>
              <a:rPr lang="en-GB" sz="2000" dirty="0" smtClean="0"/>
              <a:t>Dollar) 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We had until August to finish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We each chose individual projects to </a:t>
            </a:r>
            <a:r>
              <a:rPr lang="en-GB" sz="2000" dirty="0" smtClean="0"/>
              <a:t>undertake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A Raspberry Pi that has Dyalog APL running MiServer, which is </a:t>
            </a:r>
            <a:r>
              <a:rPr lang="en-GB" sz="2000" dirty="0" smtClean="0"/>
              <a:t>various hardware components</a:t>
            </a:r>
            <a:endParaRPr lang="en-GB" sz="2000" dirty="0"/>
          </a:p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163738" y="32745"/>
            <a:ext cx="53311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Project Background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12" name="Picture 4" descr="https://1.gravatar.com/avatar/435d33250d0b501ebd8634227b298a67?d=https%3A%2F%2Fidenticons.github.com%2Faab35a195cc381f2e56c60959ebbc03f.png&amp;s=4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523" y="2327482"/>
            <a:ext cx="1697318" cy="169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6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14" y="-5816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7721" y="70324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Hardware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pic>
        <p:nvPicPr>
          <p:cNvPr id="2050" name="Picture 2" descr="http://www.raspberrypi-spy.co.uk/wp-content/uploads/2013/02/edimax_7811un_wifi_dongle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321" y="856941"/>
            <a:ext cx="4046322" cy="30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dlnmh9ip6v2uc.cloudfront.net/tutorialimages/RaspberryPi/Pi-boar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7" y="3233559"/>
            <a:ext cx="3421028" cy="252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andisk Ultra Secure 16GB SD Card - 30MB/s - Class 10 - SDHC UHS-I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750" r="96250">
                        <a14:foregroundMark x1="60500" y1="33667" x2="55250" y2="55000"/>
                        <a14:foregroundMark x1="63250" y1="31667" x2="66250" y2="51000"/>
                        <a14:foregroundMark x1="47500" y1="45667" x2="52250" y2="69667"/>
                        <a14:foregroundMark x1="46000" y1="52000" x2="61000" y2="52000"/>
                        <a14:foregroundMark x1="32750" y1="79667" x2="45750" y2="7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075" y="1060591"/>
            <a:ext cx="3212612" cy="240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ww.modmypi.com/image/cache/data/raspberry-pi-expansion-boards/raspberry-pi/raspberry-pi-camera-board-close-800x80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55125" y1="29750" x2="80250" y2="8625"/>
                        <a14:foregroundMark x1="50000" y1="23500" x2="66000" y2="4625"/>
                        <a14:foregroundMark x1="43750" y1="21250" x2="60875" y2="1750"/>
                        <a14:foregroundMark x1="66625" y1="23500" x2="92250" y2="5750"/>
                        <a14:foregroundMark x1="75750" y1="28125" x2="99750" y2="31000"/>
                        <a14:foregroundMark x1="75750" y1="37250" x2="99125" y2="47500"/>
                        <a14:foregroundMark x1="87125" y1="22375" x2="99750" y2="24625"/>
                        <a14:foregroundMark x1="93500" y1="13750" x2="99125" y2="6375"/>
                        <a14:foregroundMark x1="79750" y1="16625" x2="71750" y2="625"/>
                        <a14:backgroundMark x1="60875" y1="63000" x2="60875" y2="6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89507">
            <a:off x="7731687" y="1508553"/>
            <a:ext cx="1302559" cy="130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www.bananarobotics.com/shop/image/cache/data/sku/BR/0/1/0/0/0/BR010001-L298N-Dual-H-Bridge-Motor-Driver/L298N-Dual-H-Bridge-Motor-Driver-600x600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765" y="4054658"/>
            <a:ext cx="2923762" cy="292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www.bizoner.com/bmz_cache/6/68d39efcf84aea9eec0de61ca0cc8989.image.450x365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577" y="3996120"/>
            <a:ext cx="2634987" cy="213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olimex.files.wordpress.com/2013/06/chassis-4-2.jpg?w=48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874" y="2854329"/>
            <a:ext cx="1725544" cy="116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3320" y="984661"/>
            <a:ext cx="151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Wi-Fi Dongle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£5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$8.07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4081" y="5759111"/>
            <a:ext cx="151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Raspberry Pi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b="1" dirty="0" smtClean="0">
                <a:solidFill>
                  <a:srgbClr val="0070C0"/>
                </a:solidFill>
              </a:rPr>
              <a:t>£28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$45.21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01293" y="1752957"/>
            <a:ext cx="923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SD Card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£13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£20.99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88985" y="5915849"/>
            <a:ext cx="1887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James’ Chassis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£25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b="1" dirty="0" smtClean="0">
                <a:solidFill>
                  <a:srgbClr val="0070C0"/>
                </a:solidFill>
              </a:rPr>
              <a:t>$40.37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69107" y="1615336"/>
            <a:ext cx="151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Pi Camera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b="1" dirty="0" smtClean="0">
                <a:solidFill>
                  <a:srgbClr val="0070C0"/>
                </a:solidFill>
              </a:rPr>
              <a:t>£15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b="1" dirty="0" smtClean="0">
                <a:solidFill>
                  <a:srgbClr val="0070C0"/>
                </a:solidFill>
              </a:rPr>
              <a:t>$24.22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34990" y="4973983"/>
            <a:ext cx="1803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Motor Controller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£20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$32.29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47874" y="1885744"/>
            <a:ext cx="1874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solidFill>
                  <a:srgbClr val="0070C0"/>
                </a:solidFill>
              </a:rPr>
              <a:t>Shaquil’s</a:t>
            </a:r>
            <a:r>
              <a:rPr lang="en-GB" b="1" dirty="0" smtClean="0">
                <a:solidFill>
                  <a:srgbClr val="0070C0"/>
                </a:solidFill>
              </a:rPr>
              <a:t> Chassis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£15</a:t>
            </a:r>
          </a:p>
          <a:p>
            <a:r>
              <a:rPr lang="en-GB" b="1" dirty="0" smtClean="0">
                <a:solidFill>
                  <a:srgbClr val="0070C0"/>
                </a:solidFill>
              </a:rPr>
              <a:t>$24.22</a:t>
            </a:r>
          </a:p>
          <a:p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24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18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87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6" name="Picture 4" descr="http://upload.wikimedia.org/wikipedia/commons/3/3d/RaspberryP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59" b="96941" l="4150" r="95139">
                        <a14:foregroundMark x1="37183" y1="18819" x2="33507" y2="12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77" y="0"/>
            <a:ext cx="102882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04285" y="1144817"/>
            <a:ext cx="36224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Raspberry 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brain of the project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Runs </a:t>
            </a:r>
            <a:r>
              <a:rPr lang="en-GB" sz="2000" dirty="0"/>
              <a:t>L</a:t>
            </a:r>
            <a:r>
              <a:rPr lang="en-GB" sz="2000" dirty="0" smtClean="0"/>
              <a:t>inux distribution optimised for Raspberry </a:t>
            </a:r>
            <a:r>
              <a:rPr lang="en-GB" sz="2000" dirty="0"/>
              <a:t>P</a:t>
            </a:r>
            <a:r>
              <a:rPr lang="en-GB" sz="2000" dirty="0" smtClean="0"/>
              <a:t>i called Raspbian Wheezy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Runs Dyalog APL 13.2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80543" y="6389733"/>
            <a:ext cx="280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2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43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2.70833E-6 0 L -0.32148 0.0018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1" y="9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wikia.com/homefront/images/d/d0/Britain_fla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964"/>
            <a:ext cx="12192000" cy="725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1" y="2838659"/>
            <a:ext cx="6980386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solidFill>
                  <a:schemeClr val="bg1"/>
                </a:solidFill>
                <a:latin typeface="+mj-lt"/>
              </a:rPr>
              <a:t>1 millionth Raspberry </a:t>
            </a:r>
            <a:r>
              <a:rPr lang="en-GB" sz="5400" b="1" dirty="0" smtClean="0">
                <a:latin typeface="+mj-lt"/>
              </a:rPr>
              <a:t>Pi</a:t>
            </a:r>
            <a:r>
              <a:rPr lang="en-GB" sz="5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5400" b="1" dirty="0" smtClean="0">
                <a:latin typeface="+mj-lt"/>
              </a:rPr>
              <a:t>Bak</a:t>
            </a:r>
            <a:r>
              <a:rPr lang="en-GB" sz="5400" b="1" dirty="0" smtClean="0">
                <a:solidFill>
                  <a:schemeClr val="bg1"/>
                </a:solidFill>
                <a:latin typeface="+mj-lt"/>
              </a:rPr>
              <a:t>ed in </a:t>
            </a:r>
            <a:r>
              <a:rPr lang="en-GB" sz="5400" b="1" dirty="0" smtClean="0">
                <a:latin typeface="+mj-lt"/>
              </a:rPr>
              <a:t>Great B</a:t>
            </a:r>
            <a:r>
              <a:rPr lang="en-GB" sz="5400" b="1" dirty="0" smtClean="0">
                <a:solidFill>
                  <a:schemeClr val="bg1"/>
                </a:solidFill>
                <a:latin typeface="+mj-lt"/>
              </a:rPr>
              <a:t>ritai</a:t>
            </a:r>
            <a:r>
              <a:rPr lang="en-GB" sz="5400" b="1" dirty="0" smtClean="0">
                <a:latin typeface="+mj-lt"/>
              </a:rPr>
              <a:t>n</a:t>
            </a:r>
            <a:endParaRPr lang="en-GB" sz="5400" b="1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" y="296161"/>
            <a:ext cx="10544175" cy="62596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24" b="98810" l="9302" r="895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017" y="6057788"/>
            <a:ext cx="819264" cy="80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1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951" y="-682283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026" name="Picture 2" descr="http://www.robotsimple.com/image/cache/00205.01-1200x1200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8718">
            <a:off x="865217" y="-1663952"/>
            <a:ext cx="10461564" cy="1046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963064" y="1118088"/>
            <a:ext cx="362243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Arduino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Basic Input/output device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Uses I2C to interface with Raspberry 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endParaRPr lang="en-US" dirty="0"/>
          </a:p>
        </p:txBody>
      </p:sp>
      <p:pic>
        <p:nvPicPr>
          <p:cNvPr id="16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56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-0.26068 -0.0101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34" y="-50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9034" y="70324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Software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8263" y="2059174"/>
            <a:ext cx="70162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 smtClean="0"/>
              <a:t>Raspbian</a:t>
            </a:r>
            <a:r>
              <a:rPr lang="en-GB" sz="2000" dirty="0" smtClean="0"/>
              <a:t> –Linux based Raspberry Pi OS 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Dyalog 13.2 </a:t>
            </a:r>
            <a:r>
              <a:rPr lang="en-GB" sz="2000" dirty="0" smtClean="0"/>
              <a:t>Linux   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Putty – A open source SSH client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Samba – Allow us to map the raspberry pi as a network drive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Arduino IDE – develop C code for Arduino communications</a:t>
            </a:r>
          </a:p>
          <a:p>
            <a:endParaRPr lang="en-GB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2787" y="2482371"/>
            <a:ext cx="1825281" cy="20741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25" b="96094" l="4297" r="9609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4849" y="4070353"/>
            <a:ext cx="1743073" cy="17430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49270" y="1138267"/>
            <a:ext cx="2724148" cy="1593627"/>
          </a:xfrm>
          <a:prstGeom prst="rect">
            <a:avLst/>
          </a:prstGeom>
        </p:spPr>
      </p:pic>
      <p:pic>
        <p:nvPicPr>
          <p:cNvPr id="14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03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93999"/>
            <a:ext cx="12192001" cy="754028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Optima Systems LTD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A417D-758A-40B6-9ECA-479D3925B003}" type="slidenum"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fld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9034" y="70324"/>
            <a:ext cx="415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smtClean="0">
                <a:solidFill>
                  <a:srgbClr val="002060"/>
                </a:solidFill>
              </a:rPr>
              <a:t>Problems</a:t>
            </a:r>
            <a:endParaRPr lang="en-GB" sz="5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6"/>
          <a:stretch/>
        </p:blipFill>
        <p:spPr>
          <a:xfrm>
            <a:off x="8382966" y="70324"/>
            <a:ext cx="3626840" cy="78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786" y="6057788"/>
            <a:ext cx="819264" cy="800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2593" y="1849437"/>
            <a:ext cx="53134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Soldering </a:t>
            </a:r>
            <a:r>
              <a:rPr lang="en-GB" sz="2000" dirty="0"/>
              <a:t>the </a:t>
            </a:r>
            <a:r>
              <a:rPr lang="en-GB" sz="2000" dirty="0" smtClean="0"/>
              <a:t>Arduino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Re-programming the </a:t>
            </a:r>
            <a:r>
              <a:rPr lang="en-GB" sz="2000" dirty="0" smtClean="0"/>
              <a:t>Arduino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Wiring. Trying to make things look </a:t>
            </a:r>
            <a:r>
              <a:rPr lang="en-GB" sz="2000" dirty="0" smtClean="0"/>
              <a:t>neat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Big base to support </a:t>
            </a:r>
            <a:r>
              <a:rPr lang="en-GB" sz="2000" dirty="0" smtClean="0"/>
              <a:t>the hardware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SD card </a:t>
            </a:r>
            <a:r>
              <a:rPr lang="en-GB" sz="2000" dirty="0" smtClean="0"/>
              <a:t>corruption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Power problems</a:t>
            </a:r>
          </a:p>
          <a:p>
            <a:pPr algn="ctr"/>
            <a:endParaRPr lang="en-GB" sz="2000" dirty="0"/>
          </a:p>
        </p:txBody>
      </p:sp>
      <p:pic>
        <p:nvPicPr>
          <p:cNvPr id="2050" name="Picture 2" descr="http://www.helpful.com/sites/default/files/imagecache/article_image/images/computer_problems_virus_stres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1849437"/>
            <a:ext cx="6191250" cy="3238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underconsideration.com/brandnew/archives/twitter_comparison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8" y="106402"/>
            <a:ext cx="409443" cy="3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20484" y="106402"/>
            <a:ext cx="226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@OptimaSystemsUK</a:t>
            </a:r>
            <a:endParaRPr lang="en-GB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http://www.robotsimple.com/image/cache/00205.01-1200x12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8718">
            <a:off x="3892590" y="1164431"/>
            <a:ext cx="1931153" cy="193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obot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16" y="1614501"/>
            <a:ext cx="6378909" cy="444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d1dr2mxwsd2nqe.cloudfront.net/media/catalog/product/cache/1/image/9df78eab33525d08d6e5fb8d27136e95/i/r/iracer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17" y="1551478"/>
            <a:ext cx="6411228" cy="471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69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646</Words>
  <Application>Microsoft Office PowerPoint</Application>
  <PresentationFormat>Widescreen</PresentationFormat>
  <Paragraphs>247</Paragraphs>
  <Slides>19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Shaquil Sidiki</dc:creator>
  <cp:lastModifiedBy>Shaquil</cp:lastModifiedBy>
  <cp:revision>100</cp:revision>
  <dcterms:created xsi:type="dcterms:W3CDTF">2013-09-19T10:24:37Z</dcterms:created>
  <dcterms:modified xsi:type="dcterms:W3CDTF">2013-10-24T05:10:49Z</dcterms:modified>
</cp:coreProperties>
</file>