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50" r:id="rId1"/>
  </p:sldMasterIdLst>
  <p:notesMasterIdLst>
    <p:notesMasterId r:id="rId13"/>
  </p:notesMasterIdLst>
  <p:sldIdLst>
    <p:sldId id="256" r:id="rId2"/>
    <p:sldId id="267" r:id="rId3"/>
    <p:sldId id="258" r:id="rId4"/>
    <p:sldId id="260" r:id="rId5"/>
    <p:sldId id="259" r:id="rId6"/>
    <p:sldId id="261" r:id="rId7"/>
    <p:sldId id="268" r:id="rId8"/>
    <p:sldId id="265" r:id="rId9"/>
    <p:sldId id="263" r:id="rId10"/>
    <p:sldId id="264" r:id="rId11"/>
    <p:sldId id="266" r:id="rId12"/>
  </p:sldIdLst>
  <p:sldSz cx="9144000" cy="6858000" type="screen4x3"/>
  <p:notesSz cx="6718300" cy="985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32" autoAdjust="0"/>
    <p:restoredTop sz="94660" autoAdjust="0"/>
  </p:normalViewPr>
  <p:slideViewPr>
    <p:cSldViewPr>
      <p:cViewPr varScale="1">
        <p:scale>
          <a:sx n="89" d="100"/>
          <a:sy n="89" d="100"/>
        </p:scale>
        <p:origin x="1219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5482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5350" y="739775"/>
            <a:ext cx="4927600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830" y="4681220"/>
            <a:ext cx="5374640" cy="4434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6073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5482" y="936073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CB69223-2A7E-4679-8394-C16FA4EA79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006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9pPr>
          </a:lstStyle>
          <a:p>
            <a:pPr eaLnBrk="1" hangingPunct="1"/>
            <a:fld id="{54F46E95-09C8-4B6A-84A1-65DE253C0A87}" type="slidenum">
              <a:rPr lang="en-US" sz="1200" smtClean="0">
                <a:latin typeface="Arial" charset="0"/>
              </a:rPr>
              <a:pPr eaLnBrk="1" hangingPunct="1"/>
              <a:t>0</a:t>
            </a:fld>
            <a:endParaRPr lang="en-US" sz="1200" smtClean="0">
              <a:latin typeface="Arial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a-DK" smtClean="0"/>
          </a:p>
        </p:txBody>
      </p:sp>
    </p:spTree>
    <p:extLst>
      <p:ext uri="{BB962C8B-B14F-4D97-AF65-F5344CB8AC3E}">
        <p14:creationId xmlns:p14="http://schemas.microsoft.com/office/powerpoint/2010/main" val="42726401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1610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2680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0040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8776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dirty="0" smtClean="0"/>
              <a:t>Slide </a:t>
            </a:r>
            <a:fld id="{C97E963A-2A83-41F9-AAD2-89FEDADEA62A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5575" y="620689"/>
            <a:ext cx="7632849" cy="925683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755575" y="1700213"/>
            <a:ext cx="7632849" cy="38893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338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611560" y="1125538"/>
            <a:ext cx="3744788" cy="4464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Content Placeholder 4"/>
          <p:cNvSpPr>
            <a:spLocks noGrp="1"/>
          </p:cNvSpPr>
          <p:nvPr>
            <p:ph sz="quarter" idx="12"/>
          </p:nvPr>
        </p:nvSpPr>
        <p:spPr>
          <a:xfrm>
            <a:off x="4595813" y="1125538"/>
            <a:ext cx="3744788" cy="4464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5476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Bod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755576" y="908721"/>
            <a:ext cx="7632848" cy="468052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7467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55577" y="908720"/>
            <a:ext cx="7632774" cy="468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C97E963A-2A83-41F9-AAD2-89FEDADEA62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06165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da-DK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 sz="2000">
                <a:latin typeface="+mn-lt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 sz="2000">
                <a:latin typeface="+mn-lt"/>
              </a:defRPr>
            </a:lvl1pPr>
          </a:lstStyle>
          <a:p>
            <a:pPr>
              <a:defRPr/>
            </a:pPr>
            <a:r>
              <a:rPr lang="da-DK" smtClean="0"/>
              <a:t>Parallel Programming</a:t>
            </a:r>
            <a:endParaRPr lang="da-DK" dirty="0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  <a:prstGeom prst="rect">
            <a:avLst/>
          </a:prstGeom>
          <a:ln/>
        </p:spPr>
        <p:txBody>
          <a:bodyPr/>
          <a:lstStyle>
            <a:lvl1pPr algn="ctr">
              <a:defRPr sz="2000">
                <a:latin typeface="+mn-lt"/>
              </a:defRPr>
            </a:lvl1pPr>
          </a:lstStyle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39328353"/>
      </p:ext>
    </p:extLst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%18dyalogpower-768x1024.gif%20%20%20%20%20%20%20%20%20%20%20%20%20%20%20%20%20%20%20%20%20%20%20%20%20%20%20%20%20%20%20%20%20%20%20%20%20%20%2000020D4A%06extern%20%20%20%20%20%20%20%20%20%20%20%20%20%20%20%20%20%20%20%20%20%20%20%20%20BC21CDDC:" TargetMode="External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yalogpower-768x1024.gif                                       00020D4Aextern                         BC21CDDC:"/>
          <p:cNvPicPr>
            <a:picLocks noChangeAspect="1" noChangeArrowheads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951" y="-42144"/>
            <a:ext cx="9191626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587898"/>
            <a:ext cx="953263" cy="93610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6421615"/>
            <a:ext cx="1274959" cy="19637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3567113" y="633723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 dirty="0" smtClean="0"/>
              <a:t>Slide </a:t>
            </a:r>
            <a:fld id="{4D6A1F21-6DDA-4D75-917B-3675E7404BBE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5" r:id="rId2"/>
    <p:sldLayoutId id="2147483664" r:id="rId3"/>
    <p:sldLayoutId id="2147483663" r:id="rId4"/>
    <p:sldLayoutId id="2147483666" r:id="rId5"/>
  </p:sldLayoutIdLst>
  <p:timing>
    <p:tnLst>
      <p:par>
        <p:cTn id="1" dur="indefinite" restart="never" nodeType="tmRoot"/>
      </p:par>
    </p:tnLst>
  </p:timing>
  <p:hf sldNum="0"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 baseline="0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800">
          <a:solidFill>
            <a:srgbClr val="3333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2400">
          <a:solidFill>
            <a:srgbClr val="3333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000">
          <a:solidFill>
            <a:srgbClr val="3333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2276872"/>
            <a:ext cx="3248354" cy="3888336"/>
          </a:xfrm>
          <a:prstGeom prst="rect">
            <a:avLst/>
          </a:prstGeom>
        </p:spPr>
      </p:pic>
      <p:sp>
        <p:nvSpPr>
          <p:cNvPr id="6" name="Title Placeholder 4"/>
          <p:cNvSpPr txBox="1">
            <a:spLocks/>
          </p:cNvSpPr>
          <p:nvPr/>
        </p:nvSpPr>
        <p:spPr>
          <a:xfrm>
            <a:off x="652463" y="620689"/>
            <a:ext cx="7886700" cy="1589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baseline="0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US" sz="3600" kern="0" dirty="0" smtClean="0"/>
              <a:t>Parallel Programming with v14.0</a:t>
            </a:r>
            <a:endParaRPr lang="en-GB" sz="3600" kern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The </a:t>
            </a:r>
            <a:r>
              <a:rPr lang="da-DK" dirty="0" err="1" smtClean="0"/>
              <a:t>Goal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772816"/>
            <a:ext cx="7772400" cy="4114800"/>
          </a:xfrm>
        </p:spPr>
        <p:txBody>
          <a:bodyPr/>
          <a:lstStyle/>
          <a:p>
            <a:r>
              <a:rPr lang="da-DK" sz="2800" dirty="0" smtClean="0"/>
              <a:t>Provide ”deterministic” parallelism in a form which integrates well with APL </a:t>
            </a:r>
            <a:r>
              <a:rPr lang="da-DK" sz="2800" dirty="0" err="1" smtClean="0"/>
              <a:t>thinking</a:t>
            </a:r>
            <a:endParaRPr lang="da-DK" sz="2800" dirty="0" smtClean="0"/>
          </a:p>
          <a:p>
            <a:pPr lvl="1"/>
            <a:r>
              <a:rPr lang="da-DK" sz="2400" dirty="0" smtClean="0"/>
              <a:t>Same </a:t>
            </a:r>
            <a:r>
              <a:rPr lang="da-DK" sz="2400" dirty="0" err="1" smtClean="0"/>
              <a:t>result</a:t>
            </a:r>
            <a:r>
              <a:rPr lang="da-DK" sz="2400" dirty="0" smtClean="0"/>
              <a:t> with or </a:t>
            </a:r>
            <a:r>
              <a:rPr lang="da-DK" sz="2400" dirty="0" err="1" smtClean="0"/>
              <a:t>without</a:t>
            </a:r>
            <a:r>
              <a:rPr lang="da-DK" sz="2400" dirty="0" smtClean="0"/>
              <a:t> </a:t>
            </a:r>
            <a:r>
              <a:rPr lang="da-DK" sz="2400" dirty="0" err="1" smtClean="0"/>
              <a:t>use</a:t>
            </a:r>
            <a:r>
              <a:rPr lang="da-DK" sz="2400" dirty="0" smtClean="0"/>
              <a:t> of parallel features</a:t>
            </a:r>
          </a:p>
          <a:p>
            <a:pPr lvl="1"/>
            <a:r>
              <a:rPr lang="da-DK" sz="2400" dirty="0" err="1" smtClean="0"/>
              <a:t>Reason</a:t>
            </a:r>
            <a:r>
              <a:rPr lang="da-DK" sz="2400" dirty="0" smtClean="0"/>
              <a:t> </a:t>
            </a:r>
            <a:r>
              <a:rPr lang="da-DK" sz="2400" dirty="0" err="1" smtClean="0"/>
              <a:t>about</a:t>
            </a:r>
            <a:r>
              <a:rPr lang="da-DK" sz="2400" dirty="0" smtClean="0"/>
              <a:t> parallel </a:t>
            </a:r>
            <a:r>
              <a:rPr lang="da-DK" sz="2400" dirty="0" err="1" smtClean="0"/>
              <a:t>code</a:t>
            </a:r>
            <a:r>
              <a:rPr lang="da-DK" sz="2400" dirty="0" smtClean="0"/>
              <a:t> </a:t>
            </a:r>
            <a:r>
              <a:rPr lang="da-DK" sz="2400" dirty="0" err="1" smtClean="0"/>
              <a:t>without</a:t>
            </a:r>
            <a:r>
              <a:rPr lang="da-DK" sz="2400" dirty="0" smtClean="0"/>
              <a:t> </a:t>
            </a:r>
            <a:r>
              <a:rPr lang="da-DK" sz="2400" dirty="0" err="1" smtClean="0"/>
              <a:t>difficulty</a:t>
            </a:r>
            <a:endParaRPr lang="da-DK" sz="2800" dirty="0" smtClean="0"/>
          </a:p>
          <a:p>
            <a:r>
              <a:rPr lang="da-DK" sz="2800" dirty="0" smtClean="0"/>
              <a:t>”Bang for the </a:t>
            </a:r>
            <a:r>
              <a:rPr lang="da-DK" sz="2800" dirty="0" err="1" smtClean="0"/>
              <a:t>buck</a:t>
            </a:r>
            <a:r>
              <a:rPr lang="da-DK" sz="2800" dirty="0" smtClean="0"/>
              <a:t>”, here and now, for ”coarse grained” parallelism</a:t>
            </a:r>
          </a:p>
          <a:p>
            <a:r>
              <a:rPr lang="da-DK" sz="2800" dirty="0" smtClean="0"/>
              <a:t>Potential to extend to compiled APL for fine-grained data parallel applications</a:t>
            </a:r>
            <a:endParaRPr lang="da-DK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Parallel Programming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5771236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8278688" cy="1143000"/>
          </a:xfrm>
        </p:spPr>
        <p:txBody>
          <a:bodyPr/>
          <a:lstStyle/>
          <a:p>
            <a:r>
              <a:rPr lang="da-DK" dirty="0" smtClean="0"/>
              <a:t>Future Work </a:t>
            </a:r>
            <a:r>
              <a:rPr lang="da-DK" dirty="0" err="1" smtClean="0"/>
              <a:t>Areas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24000"/>
            <a:ext cx="7772400" cy="4114800"/>
          </a:xfrm>
        </p:spPr>
        <p:txBody>
          <a:bodyPr/>
          <a:lstStyle/>
          <a:p>
            <a:r>
              <a:rPr lang="da-DK" sz="2000" dirty="0" smtClean="0"/>
              <a:t>How to share code between Isolates &amp; parent?</a:t>
            </a:r>
          </a:p>
          <a:p>
            <a:pPr lvl="1"/>
            <a:r>
              <a:rPr lang="da-DK" sz="1800" dirty="0" smtClean="0"/>
              <a:t>Memory-mapped shared code?</a:t>
            </a:r>
          </a:p>
          <a:p>
            <a:r>
              <a:rPr lang="da-DK" sz="2000" dirty="0" smtClean="0"/>
              <a:t>How to </a:t>
            </a:r>
            <a:r>
              <a:rPr lang="da-DK" sz="2000" dirty="0" err="1" smtClean="0"/>
              <a:t>share</a:t>
            </a:r>
            <a:r>
              <a:rPr lang="da-DK" sz="2000" dirty="0" smtClean="0"/>
              <a:t> large </a:t>
            </a:r>
            <a:r>
              <a:rPr lang="da-DK" sz="2000" dirty="0" err="1" smtClean="0"/>
              <a:t>quantities</a:t>
            </a:r>
            <a:r>
              <a:rPr lang="da-DK" sz="2000" dirty="0" smtClean="0"/>
              <a:t> of DATA </a:t>
            </a:r>
          </a:p>
          <a:p>
            <a:pPr lvl="1"/>
            <a:r>
              <a:rPr lang="da-DK" sz="1800" dirty="0" smtClean="0"/>
              <a:t>Enhance memory-mapped files?</a:t>
            </a:r>
          </a:p>
          <a:p>
            <a:pPr lvl="1"/>
            <a:r>
              <a:rPr lang="da-DK" sz="1800" dirty="0" smtClean="0"/>
              <a:t>n-</a:t>
            </a:r>
            <a:r>
              <a:rPr lang="da-DK" sz="1800" dirty="0" err="1" smtClean="0"/>
              <a:t>way</a:t>
            </a:r>
            <a:r>
              <a:rPr lang="da-DK" sz="1800" dirty="0" smtClean="0"/>
              <a:t> (or 1:many) </a:t>
            </a:r>
            <a:r>
              <a:rPr lang="da-DK" sz="1800" dirty="0" err="1" smtClean="0"/>
              <a:t>shared</a:t>
            </a:r>
            <a:r>
              <a:rPr lang="da-DK" sz="1800" dirty="0" smtClean="0"/>
              <a:t> variables?</a:t>
            </a:r>
          </a:p>
          <a:p>
            <a:r>
              <a:rPr lang="da-DK" sz="2000" dirty="0" err="1" smtClean="0"/>
              <a:t>Left</a:t>
            </a:r>
            <a:r>
              <a:rPr lang="da-DK" sz="2000" dirty="0" smtClean="0"/>
              <a:t> argument to </a:t>
            </a:r>
            <a:r>
              <a:rPr lang="da-DK" sz="2000" dirty="0" smtClean="0">
                <a:latin typeface="APL385 Unicode" panose="020B0709000202000203" pitchFamily="49" charset="0"/>
              </a:rPr>
              <a:t>¤</a:t>
            </a:r>
            <a:r>
              <a:rPr lang="da-DK" sz="2000" dirty="0" smtClean="0"/>
              <a:t> to specify WHERE to launch</a:t>
            </a:r>
          </a:p>
          <a:p>
            <a:pPr lvl="1"/>
            <a:r>
              <a:rPr lang="da-DK" sz="1800" dirty="0" smtClean="0"/>
              <a:t>On the cloud, in a cluster, </a:t>
            </a:r>
            <a:r>
              <a:rPr lang="da-DK" sz="1800" dirty="0" err="1" smtClean="0"/>
              <a:t>etc</a:t>
            </a:r>
            <a:r>
              <a:rPr lang="da-DK" sz="1800" dirty="0" smtClean="0"/>
              <a:t> (</a:t>
            </a:r>
            <a:r>
              <a:rPr lang="da-DK" sz="1800" dirty="0" err="1" smtClean="0"/>
              <a:t>please</a:t>
            </a:r>
            <a:r>
              <a:rPr lang="da-DK" sz="1800" dirty="0" smtClean="0"/>
              <a:t> </a:t>
            </a:r>
            <a:r>
              <a:rPr lang="da-DK" sz="1800" dirty="0" err="1" smtClean="0"/>
              <a:t>enter</a:t>
            </a:r>
            <a:r>
              <a:rPr lang="da-DK" sz="1800" dirty="0" smtClean="0"/>
              <a:t> </a:t>
            </a:r>
            <a:r>
              <a:rPr lang="da-DK" sz="1800" dirty="0" err="1" smtClean="0"/>
              <a:t>credit</a:t>
            </a:r>
            <a:r>
              <a:rPr lang="da-DK" sz="1800" dirty="0" smtClean="0"/>
              <a:t> card #)</a:t>
            </a:r>
          </a:p>
          <a:p>
            <a:r>
              <a:rPr lang="da-DK" sz="2000" dirty="0" smtClean="0"/>
              <a:t>Performance: Thread pooling / scheduling, interaction between futures &amp; isolates</a:t>
            </a:r>
          </a:p>
          <a:p>
            <a:r>
              <a:rPr lang="da-DK" sz="2000" dirty="0" smtClean="0"/>
              <a:t>Error handling / debugging</a:t>
            </a:r>
          </a:p>
          <a:p>
            <a:pPr lvl="1"/>
            <a:r>
              <a:rPr lang="da-DK" sz="1800" dirty="0" smtClean="0"/>
              <a:t>RIDE </a:t>
            </a:r>
            <a:r>
              <a:rPr lang="da-DK" sz="1800" dirty="0"/>
              <a:t>”process manager” </a:t>
            </a:r>
            <a:r>
              <a:rPr lang="da-DK" sz="1800" dirty="0" err="1" smtClean="0"/>
              <a:t>project</a:t>
            </a:r>
            <a:r>
              <a:rPr lang="da-DK" sz="1800" dirty="0" smtClean="0"/>
              <a:t> ...</a:t>
            </a:r>
          </a:p>
          <a:p>
            <a:r>
              <a:rPr lang="da-DK" sz="2200" dirty="0" smtClean="0"/>
              <a:t>Full Integration </a:t>
            </a:r>
            <a:r>
              <a:rPr lang="da-DK" sz="2200" dirty="0" err="1" smtClean="0"/>
              <a:t>into</a:t>
            </a:r>
            <a:r>
              <a:rPr lang="da-DK" sz="2200" dirty="0" smtClean="0"/>
              <a:t> interpreter (and compiler?)</a:t>
            </a:r>
          </a:p>
          <a:p>
            <a:endParaRPr lang="da-DK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Parallel Programming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0940716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Parallel Paths to </a:t>
            </a:r>
            <a:br>
              <a:rPr lang="da-DK" dirty="0" smtClean="0"/>
            </a:br>
            <a:r>
              <a:rPr lang="da-DK" dirty="0" smtClean="0"/>
              <a:t>Parallel Performance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060848"/>
            <a:ext cx="7772400" cy="411480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da-DK" sz="2400" dirty="0"/>
              <a:t>Parallel Compiler Research</a:t>
            </a:r>
          </a:p>
          <a:p>
            <a:pPr lvl="1"/>
            <a:r>
              <a:rPr lang="da-DK" sz="2000" dirty="0"/>
              <a:t>”</a:t>
            </a:r>
            <a:r>
              <a:rPr lang="da-DK" sz="2000" dirty="0" err="1"/>
              <a:t>Concurrent</a:t>
            </a:r>
            <a:r>
              <a:rPr lang="da-DK" sz="2000" dirty="0"/>
              <a:t> Dfns Compiler” </a:t>
            </a:r>
            <a:r>
              <a:rPr lang="da-DK" sz="2000" dirty="0" err="1"/>
              <a:t>targets</a:t>
            </a:r>
            <a:r>
              <a:rPr lang="da-DK" sz="2000" dirty="0"/>
              <a:t> fine-</a:t>
            </a:r>
            <a:r>
              <a:rPr lang="da-DK" sz="2000" dirty="0" err="1"/>
              <a:t>grained</a:t>
            </a:r>
            <a:r>
              <a:rPr lang="da-DK" sz="2000" dirty="0"/>
              <a:t> </a:t>
            </a:r>
            <a:r>
              <a:rPr lang="da-DK" sz="2000" dirty="0" err="1"/>
              <a:t>parallelism</a:t>
            </a:r>
            <a:r>
              <a:rPr lang="da-DK" sz="2000" dirty="0"/>
              <a:t> on </a:t>
            </a:r>
            <a:r>
              <a:rPr lang="da-DK" sz="2000" dirty="0" err="1"/>
              <a:t>massively</a:t>
            </a:r>
            <a:r>
              <a:rPr lang="da-DK" sz="2000" dirty="0"/>
              <a:t> parallel hardware</a:t>
            </a:r>
          </a:p>
          <a:p>
            <a:pPr lvl="1"/>
            <a:r>
              <a:rPr lang="da-DK" sz="2000" dirty="0"/>
              <a:t>Aaron </a:t>
            </a:r>
            <a:r>
              <a:rPr lang="da-DK" sz="2000" dirty="0" err="1"/>
              <a:t>Hsu</a:t>
            </a:r>
            <a:r>
              <a:rPr lang="da-DK" sz="2000" dirty="0"/>
              <a:t>, U. of Indiana, Tuesday 13:30</a:t>
            </a:r>
          </a:p>
          <a:p>
            <a:pPr marL="514350" indent="-514350">
              <a:buFont typeface="+mj-lt"/>
              <a:buAutoNum type="arabicPeriod"/>
            </a:pPr>
            <a:r>
              <a:rPr lang="da-DK" sz="2400" dirty="0"/>
              <a:t>New Parser / ”Compiler” for Dyalog APL</a:t>
            </a:r>
          </a:p>
          <a:p>
            <a:pPr lvl="1"/>
            <a:r>
              <a:rPr lang="da-DK" sz="2000" dirty="0" err="1"/>
              <a:t>Some</a:t>
            </a:r>
            <a:r>
              <a:rPr lang="da-DK" sz="2000" dirty="0"/>
              <a:t> </a:t>
            </a:r>
            <a:r>
              <a:rPr lang="da-DK" sz="2000" dirty="0" err="1"/>
              <a:t>optimisations</a:t>
            </a:r>
            <a:r>
              <a:rPr lang="da-DK" sz="2000" dirty="0"/>
              <a:t> </a:t>
            </a:r>
            <a:r>
              <a:rPr lang="da-DK" sz="2000" dirty="0" err="1" smtClean="0"/>
              <a:t>will</a:t>
            </a:r>
            <a:r>
              <a:rPr lang="da-DK" sz="2000" dirty="0" smtClean="0"/>
              <a:t> go parallel</a:t>
            </a:r>
            <a:endParaRPr lang="da-DK" sz="2000" dirty="0"/>
          </a:p>
          <a:p>
            <a:pPr lvl="1"/>
            <a:r>
              <a:rPr lang="da-DK" sz="2000" dirty="0"/>
              <a:t>Nick </a:t>
            </a:r>
            <a:r>
              <a:rPr lang="da-DK" sz="2000" dirty="0" err="1" smtClean="0"/>
              <a:t>Nikolov</a:t>
            </a:r>
            <a:r>
              <a:rPr lang="da-DK" sz="2000" dirty="0"/>
              <a:t>, </a:t>
            </a:r>
            <a:r>
              <a:rPr lang="da-DK" sz="2000" dirty="0" err="1"/>
              <a:t>tomorrow</a:t>
            </a:r>
            <a:r>
              <a:rPr lang="da-DK" sz="2000" dirty="0"/>
              <a:t> at 14:15</a:t>
            </a:r>
          </a:p>
          <a:p>
            <a:pPr marL="514350" indent="-514350">
              <a:buFont typeface="+mj-lt"/>
              <a:buAutoNum type="arabicPeriod"/>
            </a:pPr>
            <a:r>
              <a:rPr lang="da-DK" sz="2400" dirty="0"/>
              <a:t>V14.0 Futures and </a:t>
            </a:r>
            <a:r>
              <a:rPr lang="da-DK" sz="2400" dirty="0" err="1"/>
              <a:t>Isolates</a:t>
            </a:r>
            <a:endParaRPr lang="da-DK" sz="2400" dirty="0"/>
          </a:p>
          <a:p>
            <a:pPr lvl="1"/>
            <a:r>
              <a:rPr lang="da-DK" sz="2000" dirty="0" err="1" smtClean="0"/>
              <a:t>Coarse-grained</a:t>
            </a:r>
            <a:r>
              <a:rPr lang="da-DK" sz="2000" dirty="0" smtClean="0"/>
              <a:t> </a:t>
            </a:r>
            <a:r>
              <a:rPr lang="da-DK" sz="2000" dirty="0" err="1"/>
              <a:t>parallelism</a:t>
            </a:r>
            <a:r>
              <a:rPr lang="da-DK" sz="2000" dirty="0"/>
              <a:t>, </a:t>
            </a:r>
            <a:r>
              <a:rPr lang="da-DK" sz="2000" dirty="0" err="1"/>
              <a:t>here</a:t>
            </a:r>
            <a:r>
              <a:rPr lang="da-DK" sz="2000" dirty="0"/>
              <a:t> and </a:t>
            </a:r>
            <a:r>
              <a:rPr lang="da-DK" sz="2000" dirty="0" err="1"/>
              <a:t>now</a:t>
            </a:r>
            <a:r>
              <a:rPr lang="da-DK" sz="2000" dirty="0"/>
              <a:t>, on ”</a:t>
            </a:r>
            <a:r>
              <a:rPr lang="da-DK" sz="2000" dirty="0" err="1"/>
              <a:t>typical</a:t>
            </a:r>
            <a:r>
              <a:rPr lang="da-DK" sz="2000" dirty="0"/>
              <a:t>” </a:t>
            </a:r>
            <a:r>
              <a:rPr lang="da-DK" sz="2000" dirty="0" smtClean="0"/>
              <a:t>hardware</a:t>
            </a:r>
          </a:p>
          <a:p>
            <a:pPr lvl="1"/>
            <a:r>
              <a:rPr lang="da-DK" sz="2000" dirty="0" smtClean="0"/>
              <a:t>(</a:t>
            </a:r>
            <a:r>
              <a:rPr lang="da-DK" sz="2000" dirty="0" err="1" smtClean="0"/>
              <a:t>Me</a:t>
            </a:r>
            <a:r>
              <a:rPr lang="da-DK" sz="2000" dirty="0" smtClean="0"/>
              <a:t>, </a:t>
            </a:r>
            <a:r>
              <a:rPr lang="da-DK" sz="2000" dirty="0" err="1" smtClean="0"/>
              <a:t>now</a:t>
            </a:r>
            <a:r>
              <a:rPr lang="da-DK" sz="2000" dirty="0"/>
              <a:t>)</a:t>
            </a:r>
            <a:endParaRPr lang="en-GB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Parallel Programming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6517934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Futures and Isolates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800" dirty="0" err="1" smtClean="0"/>
              <a:t>Goal</a:t>
            </a:r>
            <a:r>
              <a:rPr lang="da-DK" sz="2800" dirty="0" smtClean="0"/>
              <a:t>: </a:t>
            </a:r>
            <a:r>
              <a:rPr lang="da-DK" sz="2800" dirty="0" err="1" smtClean="0"/>
              <a:t>Allow</a:t>
            </a:r>
            <a:r>
              <a:rPr lang="da-DK" sz="2800" dirty="0" smtClean="0"/>
              <a:t> the APL </a:t>
            </a:r>
            <a:r>
              <a:rPr lang="da-DK" sz="2800" dirty="0" err="1" smtClean="0"/>
              <a:t>user</a:t>
            </a:r>
            <a:r>
              <a:rPr lang="da-DK" sz="2800" dirty="0" smtClean="0"/>
              <a:t> to explicitly express parallelism in a ”natural” way</a:t>
            </a:r>
          </a:p>
          <a:p>
            <a:r>
              <a:rPr lang="da-DK" sz="2800" dirty="0" smtClean="0"/>
              <a:t>In the interpreter, </a:t>
            </a:r>
            <a:r>
              <a:rPr lang="da-DK" sz="2800" dirty="0"/>
              <a:t>f</a:t>
            </a:r>
            <a:r>
              <a:rPr lang="da-DK" sz="2800" dirty="0" smtClean="0"/>
              <a:t>utures and isolates enable coarse-grained ”task” parallelism</a:t>
            </a:r>
          </a:p>
          <a:p>
            <a:pPr lvl="1"/>
            <a:r>
              <a:rPr lang="da-DK" sz="2400" dirty="0" smtClean="0"/>
              <a:t>”coarse” = units of ~100ms or more</a:t>
            </a:r>
          </a:p>
          <a:p>
            <a:r>
              <a:rPr lang="da-DK" sz="2800" dirty="0" smtClean="0"/>
              <a:t>In the Co-Dfns compiler, futures can be used to express fine-grained, or ”data” parallelism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dirty="0" smtClean="0"/>
              <a:t>Parallel Programming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3612420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Isolates in Action</a:t>
            </a:r>
            <a:endParaRPr lang="da-DK" dirty="0"/>
          </a:p>
        </p:txBody>
      </p:sp>
      <p:sp>
        <p:nvSpPr>
          <p:cNvPr id="4" name="Oval 3"/>
          <p:cNvSpPr/>
          <p:nvPr/>
        </p:nvSpPr>
        <p:spPr bwMode="auto">
          <a:xfrm>
            <a:off x="2174954" y="1815005"/>
            <a:ext cx="3917911" cy="2736304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8" name="Chord 7"/>
          <p:cNvSpPr/>
          <p:nvPr/>
        </p:nvSpPr>
        <p:spPr bwMode="auto">
          <a:xfrm flipH="1">
            <a:off x="3205982" y="3183157"/>
            <a:ext cx="1855853" cy="2315334"/>
          </a:xfrm>
          <a:prstGeom prst="chord">
            <a:avLst>
              <a:gd name="adj1" fmla="val 21418589"/>
              <a:gd name="adj2" fmla="val 10994542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7" name="Chord 6"/>
          <p:cNvSpPr/>
          <p:nvPr/>
        </p:nvSpPr>
        <p:spPr bwMode="auto">
          <a:xfrm flipH="1">
            <a:off x="4767242" y="2945866"/>
            <a:ext cx="1649647" cy="2104849"/>
          </a:xfrm>
          <a:prstGeom prst="chord">
            <a:avLst>
              <a:gd name="adj1" fmla="val 1131296"/>
              <a:gd name="adj2" fmla="val 14370271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5" name="Chord 4"/>
          <p:cNvSpPr/>
          <p:nvPr/>
        </p:nvSpPr>
        <p:spPr bwMode="auto">
          <a:xfrm>
            <a:off x="1958930" y="2953700"/>
            <a:ext cx="1794961" cy="2104849"/>
          </a:xfrm>
          <a:prstGeom prst="chord">
            <a:avLst>
              <a:gd name="adj1" fmla="val 1131296"/>
              <a:gd name="adj2" fmla="val 13650061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Parallel Programming</a:t>
            </a:r>
            <a:endParaRPr lang="da-DK" dirty="0"/>
          </a:p>
        </p:txBody>
      </p:sp>
      <p:sp>
        <p:nvSpPr>
          <p:cNvPr id="10" name="TextBox 9"/>
          <p:cNvSpPr txBox="1"/>
          <p:nvPr/>
        </p:nvSpPr>
        <p:spPr>
          <a:xfrm>
            <a:off x="2118138" y="4135219"/>
            <a:ext cx="1476544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900" b="1" dirty="0" smtClean="0">
                <a:latin typeface="APL385 Unicode" pitchFamily="49" charset="0"/>
              </a:rPr>
              <a:t>X←1 2 3</a:t>
            </a:r>
            <a:endParaRPr lang="da-DK" sz="1900" b="1" dirty="0">
              <a:latin typeface="APL385 Unicode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53891" y="4607239"/>
            <a:ext cx="1178149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900" b="1" dirty="0" smtClean="0">
                <a:latin typeface="APL385 Unicode" pitchFamily="49" charset="0"/>
              </a:rPr>
              <a:t>X←4 5</a:t>
            </a:r>
            <a:endParaRPr lang="da-DK" sz="1900" b="1" dirty="0">
              <a:latin typeface="APL385 Unicode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50719" y="4069519"/>
            <a:ext cx="1152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000" b="1" dirty="0" smtClean="0">
                <a:latin typeface="APL385 Unicode" pitchFamily="49" charset="0"/>
              </a:rPr>
              <a:t>X←6</a:t>
            </a:r>
            <a:endParaRPr lang="da-DK" sz="2000" b="1" dirty="0">
              <a:latin typeface="APL385 Unicode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72626" y="2216669"/>
            <a:ext cx="420906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900" b="1" dirty="0" smtClean="0">
                <a:latin typeface="APL385 Unicode" pitchFamily="49" charset="0"/>
              </a:rPr>
              <a:t>  I3←isolate.New¨3</a:t>
            </a:r>
            <a:r>
              <a:rPr lang="da-DK" sz="1900" b="1" dirty="0">
                <a:latin typeface="APL385 Unicode" pitchFamily="49" charset="0"/>
              </a:rPr>
              <a:t>⍴⊂''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72626" y="2798436"/>
            <a:ext cx="420906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900" b="1" dirty="0" smtClean="0">
                <a:latin typeface="APL385 Unicode" pitchFamily="49" charset="0"/>
              </a:rPr>
              <a:t>  I3</a:t>
            </a:r>
            <a:r>
              <a:rPr lang="da-DK" sz="1900" b="1" dirty="0">
                <a:latin typeface="APL385 Unicode" pitchFamily="49" charset="0"/>
              </a:rPr>
              <a:t>.({(+⌿⍵</a:t>
            </a:r>
            <a:r>
              <a:rPr lang="da-DK" sz="1900" b="1" dirty="0" smtClean="0">
                <a:latin typeface="APL385 Unicode" pitchFamily="49" charset="0"/>
              </a:rPr>
              <a:t>)÷≢⍵}</a:t>
            </a:r>
            <a:r>
              <a:rPr lang="da-DK" sz="1900" b="1" dirty="0" smtClean="0">
                <a:solidFill>
                  <a:srgbClr val="333333"/>
                </a:solidFill>
                <a:latin typeface="APL385 Unicode" pitchFamily="49" charset="0"/>
              </a:rPr>
              <a:t>X)</a:t>
            </a:r>
            <a:endParaRPr lang="da-DK" sz="1900" b="1" dirty="0">
              <a:latin typeface="APL385 Unicode" pitchFamily="49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72626" y="2519023"/>
            <a:ext cx="420906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900" b="1" dirty="0" smtClean="0">
                <a:latin typeface="APL385 Unicode" pitchFamily="49" charset="0"/>
              </a:rPr>
              <a:t>  I3.X←(1 2 3)(4 5)6   </a:t>
            </a:r>
            <a:endParaRPr lang="da-DK" sz="1900" b="1" dirty="0">
              <a:latin typeface="APL385 Unicode" pitchFamily="49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323466" y="3133085"/>
            <a:ext cx="420906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900" b="1" dirty="0" smtClean="0">
                <a:solidFill>
                  <a:srgbClr val="333333"/>
                </a:solidFill>
                <a:latin typeface="APL385 Unicode" pitchFamily="49" charset="0"/>
              </a:rPr>
              <a:t>2 4.5 6</a:t>
            </a:r>
            <a:endParaRPr lang="da-DK" sz="1900" b="1" dirty="0">
              <a:latin typeface="APL385 Unicode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796318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46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7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0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51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2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5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56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7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  <p:bldP spid="5" grpId="0" animBg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4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Isolates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An </a:t>
            </a:r>
            <a:r>
              <a:rPr lang="da-DK" b="1" i="1" dirty="0"/>
              <a:t>I</a:t>
            </a:r>
            <a:r>
              <a:rPr lang="da-DK" b="1" i="1" dirty="0" smtClean="0"/>
              <a:t>solate</a:t>
            </a:r>
            <a:r>
              <a:rPr lang="da-DK" dirty="0" smtClean="0"/>
              <a:t> tastes, smells, looks like a Dyalog namespace, except that...</a:t>
            </a:r>
          </a:p>
          <a:p>
            <a:r>
              <a:rPr lang="da-DK" dirty="0" smtClean="0"/>
              <a:t>Expressions executed </a:t>
            </a:r>
            <a:r>
              <a:rPr lang="da-DK" b="1" i="1" dirty="0" smtClean="0"/>
              <a:t>in the isolate </a:t>
            </a:r>
            <a:r>
              <a:rPr lang="da-DK" dirty="0" smtClean="0"/>
              <a:t>run in a separate process from the main interpreter thread (”in parallel”)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Parallel Programming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5582562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Futures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800" dirty="0" smtClean="0"/>
              <a:t>The result of an expression executed in an Isolate is a </a:t>
            </a:r>
            <a:r>
              <a:rPr lang="da-DK" sz="2800" b="1" i="1" dirty="0" smtClean="0"/>
              <a:t>Future</a:t>
            </a:r>
          </a:p>
          <a:p>
            <a:r>
              <a:rPr lang="da-DK" sz="2800" dirty="0" smtClean="0"/>
              <a:t>Futures can be passed as arguments to functions without blocking</a:t>
            </a:r>
          </a:p>
          <a:p>
            <a:r>
              <a:rPr lang="da-DK" sz="2800" dirty="0" smtClean="0"/>
              <a:t>Structural functions can work on arrays containing futures without blocking</a:t>
            </a:r>
          </a:p>
          <a:p>
            <a:r>
              <a:rPr lang="da-DK" sz="2800" dirty="0" smtClean="0"/>
              <a:t>Primitives which need to reference the </a:t>
            </a:r>
            <a:r>
              <a:rPr lang="da-DK" sz="2800" b="1" i="1" dirty="0" smtClean="0"/>
              <a:t>value</a:t>
            </a:r>
            <a:r>
              <a:rPr lang="da-DK" sz="2800" dirty="0" smtClean="0"/>
              <a:t> will block</a:t>
            </a:r>
            <a:endParaRPr lang="da-DK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Parallel Programming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4234052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 bwMode="auto">
          <a:xfrm>
            <a:off x="3962400" y="1295400"/>
            <a:ext cx="4953000" cy="4800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A 2-Core Computer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smtClean="0"/>
              <a:t>How it Works…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dirty="0" smtClean="0"/>
              <a:t>Parallel Programming</a:t>
            </a:r>
            <a:endParaRPr lang="da-DK" dirty="0"/>
          </a:p>
        </p:txBody>
      </p:sp>
      <p:sp>
        <p:nvSpPr>
          <p:cNvPr id="6" name="Rectangle 5"/>
          <p:cNvSpPr/>
          <p:nvPr/>
        </p:nvSpPr>
        <p:spPr bwMode="auto">
          <a:xfrm>
            <a:off x="4038600" y="2050676"/>
            <a:ext cx="1905000" cy="1936937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A Dyalog</a:t>
            </a:r>
            <a:b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</a:b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Application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6934200" y="2050676"/>
            <a:ext cx="1905000" cy="19812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Isolate</a:t>
            </a:r>
            <a:b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</a:b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Process 1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6934200" y="4121523"/>
            <a:ext cx="1905000" cy="1905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Isolate</a:t>
            </a:r>
            <a:b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</a:b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Process</a:t>
            </a:r>
            <a:r>
              <a:rPr kumimoji="0" lang="en-GB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 2</a:t>
            </a:r>
            <a:endParaRPr kumimoji="0" lang="en-GB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 bwMode="auto">
          <a:xfrm flipV="1">
            <a:off x="5715000" y="2292723"/>
            <a:ext cx="1371600" cy="58987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 bwMode="auto">
          <a:xfrm>
            <a:off x="5753100" y="3079601"/>
            <a:ext cx="1333500" cy="127052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 bwMode="auto">
          <a:xfrm>
            <a:off x="7104529" y="2952078"/>
            <a:ext cx="1600200" cy="49530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charset="0"/>
              </a:rPr>
              <a:t>Isolate 1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7104529" y="4913779"/>
            <a:ext cx="1600200" cy="49530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charset="0"/>
              </a:rPr>
              <a:t>Isolate 2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5029200" y="80657"/>
            <a:ext cx="1905000" cy="30771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Dyalog Processes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7101840" y="80657"/>
            <a:ext cx="1905000" cy="307714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Namespaces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4191000" y="3452812"/>
            <a:ext cx="304800" cy="357187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charset="0"/>
              </a:rPr>
              <a:t>1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4550376" y="3452813"/>
            <a:ext cx="304800" cy="357186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charset="0"/>
              </a:rPr>
              <a:t>2</a:t>
            </a:r>
          </a:p>
        </p:txBody>
      </p:sp>
      <p:sp>
        <p:nvSpPr>
          <p:cNvPr id="26" name="Rectangle 25"/>
          <p:cNvSpPr/>
          <p:nvPr/>
        </p:nvSpPr>
        <p:spPr bwMode="auto">
          <a:xfrm>
            <a:off x="4913448" y="3452813"/>
            <a:ext cx="304800" cy="357186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charset="0"/>
              </a:rPr>
              <a:t>3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5295689" y="3452813"/>
            <a:ext cx="304800" cy="357186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charset="0"/>
              </a:rPr>
              <a:t>4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2966652" y="93233"/>
            <a:ext cx="1905000" cy="30771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Computers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228600" y="1295401"/>
            <a:ext cx="3561624" cy="4800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Another Computer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1076160" y="2050676"/>
            <a:ext cx="1905000" cy="19812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Isolate</a:t>
            </a:r>
            <a:b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</a:b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Process 1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1076160" y="4121523"/>
            <a:ext cx="1905000" cy="1905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Isolate</a:t>
            </a:r>
            <a:b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</a:b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Process</a:t>
            </a:r>
            <a:r>
              <a:rPr kumimoji="0" lang="en-GB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 2</a:t>
            </a:r>
            <a:endParaRPr kumimoji="0" lang="en-GB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charset="0"/>
            </a:endParaRPr>
          </a:p>
        </p:txBody>
      </p:sp>
      <p:cxnSp>
        <p:nvCxnSpPr>
          <p:cNvPr id="37" name="Straight Arrow Connector 36"/>
          <p:cNvCxnSpPr/>
          <p:nvPr/>
        </p:nvCxnSpPr>
        <p:spPr bwMode="auto">
          <a:xfrm flipH="1" flipV="1">
            <a:off x="2844000" y="2409018"/>
            <a:ext cx="1423200" cy="50451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 bwMode="auto">
          <a:xfrm flipV="1">
            <a:off x="2844000" y="3091143"/>
            <a:ext cx="1423200" cy="126326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4006025" y="4426759"/>
            <a:ext cx="1502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dirty="0" err="1">
                <a:latin typeface="APL385 Unicode" panose="020B0709000202000203" pitchFamily="49" charset="0"/>
              </a:rPr>
              <a:t>i</a:t>
            </a:r>
            <a:r>
              <a:rPr lang="en-GB" sz="1800" dirty="0" err="1" smtClean="0">
                <a:latin typeface="APL385 Unicode" panose="020B0709000202000203" pitchFamily="49" charset="0"/>
              </a:rPr>
              <a:t>ss</a:t>
            </a:r>
            <a:r>
              <a:rPr lang="en-GB" sz="1800" dirty="0" smtClean="0">
                <a:latin typeface="APL385 Unicode" panose="020B0709000202000203" pitchFamily="49" charset="0"/>
              </a:rPr>
              <a:t>←¤¨4⍴</a:t>
            </a:r>
            <a:r>
              <a:rPr lang="da-DK" sz="1800" dirty="0" smtClean="0">
                <a:latin typeface="APL385 Unicode" panose="020B0709000202000203" pitchFamily="49" charset="0"/>
              </a:rPr>
              <a:t>⊂⍬</a:t>
            </a:r>
            <a:endParaRPr lang="en-GB" sz="1800" dirty="0">
              <a:latin typeface="APL385 Unicode" panose="020B0709000202000203" pitchFamily="49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997233" y="4781556"/>
            <a:ext cx="2941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800" dirty="0" err="1" smtClean="0">
                <a:latin typeface="APL385 Unicode" panose="020B0709000202000203" pitchFamily="49" charset="0"/>
              </a:rPr>
              <a:t>AddServer</a:t>
            </a:r>
            <a:r>
              <a:rPr lang="da-DK" sz="1800" dirty="0" smtClean="0">
                <a:latin typeface="APL385 Unicode" panose="020B0709000202000203" pitchFamily="49" charset="0"/>
              </a:rPr>
              <a:t> '10.0.0.2'</a:t>
            </a:r>
            <a:endParaRPr lang="en-GB" sz="1800" dirty="0">
              <a:latin typeface="APL385 Unicode" panose="020B0709000202000203" pitchFamily="49" charset="0"/>
            </a:endParaRPr>
          </a:p>
        </p:txBody>
      </p:sp>
      <p:cxnSp>
        <p:nvCxnSpPr>
          <p:cNvPr id="57" name="Straight Arrow Connector 56"/>
          <p:cNvCxnSpPr/>
          <p:nvPr/>
        </p:nvCxnSpPr>
        <p:spPr bwMode="auto">
          <a:xfrm>
            <a:off x="6438900" y="774225"/>
            <a:ext cx="2283655" cy="86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5040923" y="608747"/>
            <a:ext cx="1371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dirty="0" smtClean="0">
                <a:latin typeface="+mn-lt"/>
              </a:rPr>
              <a:t>TCP Sockets</a:t>
            </a:r>
            <a:endParaRPr lang="en-GB" sz="1600" dirty="0">
              <a:latin typeface="+mn-lt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7101840" y="3492313"/>
            <a:ext cx="1600200" cy="49530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charset="0"/>
              </a:rPr>
              <a:t>Isolate 3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7101840" y="5460066"/>
            <a:ext cx="1600200" cy="49530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charset="0"/>
              </a:rPr>
              <a:t>Isolate 4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78394" y="1673691"/>
            <a:ext cx="3355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800" dirty="0" err="1" smtClean="0">
                <a:latin typeface="APL385 Unicode" panose="020B0709000202000203" pitchFamily="49" charset="0"/>
              </a:rPr>
              <a:t>StartServer</a:t>
            </a:r>
            <a:r>
              <a:rPr lang="da-DK" sz="1800" dirty="0">
                <a:latin typeface="APL385 Unicode" panose="020B0709000202000203" pitchFamily="49" charset="0"/>
              </a:rPr>
              <a:t> </a:t>
            </a:r>
            <a:r>
              <a:rPr lang="da-DK" sz="1800" dirty="0" smtClean="0">
                <a:latin typeface="APL385 Unicode" panose="020B0709000202000203" pitchFamily="49" charset="0"/>
              </a:rPr>
              <a:t>'ip=10.0.0'</a:t>
            </a:r>
            <a:endParaRPr lang="en-GB" sz="18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128361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3.7037E-7 L -0.63924 -0.07801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962" y="-3912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4.07407E-6 L -0.63924 -0.06945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962" y="-3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6" grpId="0" animBg="1"/>
      <p:bldP spid="17" grpId="0" animBg="1"/>
      <p:bldP spid="21" grpId="0" animBg="1"/>
      <p:bldP spid="24" grpId="0" animBg="1"/>
      <p:bldP spid="25" grpId="0" animBg="1"/>
      <p:bldP spid="26" grpId="0" animBg="1"/>
      <p:bldP spid="27" grpId="0" animBg="1"/>
      <p:bldP spid="33" grpId="0" animBg="1"/>
      <p:bldP spid="35" grpId="0" animBg="1"/>
      <p:bldP spid="36" grpId="0" animBg="1"/>
      <p:bldP spid="55" grpId="0"/>
      <p:bldP spid="56" grpId="0"/>
      <p:bldP spid="59" grpId="0"/>
      <p:bldP spid="18" grpId="0" animBg="1"/>
      <p:bldP spid="18" grpId="1" animBg="1"/>
      <p:bldP spid="19" grpId="0" animBg="1"/>
      <p:bldP spid="19" grpId="1" animBg="1"/>
      <p:bldP spid="3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In Dyalog v14.0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772816"/>
            <a:ext cx="8079432" cy="4114800"/>
          </a:xfrm>
        </p:spPr>
        <p:txBody>
          <a:bodyPr/>
          <a:lstStyle/>
          <a:p>
            <a:r>
              <a:rPr lang="da-DK" sz="2800" dirty="0"/>
              <a:t>Futures </a:t>
            </a:r>
            <a:r>
              <a:rPr lang="da-DK" sz="2800" dirty="0" err="1"/>
              <a:t>are</a:t>
            </a:r>
            <a:r>
              <a:rPr lang="da-DK" sz="2800" dirty="0"/>
              <a:t> a </a:t>
            </a:r>
            <a:r>
              <a:rPr lang="da-DK" sz="2800" dirty="0" err="1"/>
              <a:t>core</a:t>
            </a:r>
            <a:r>
              <a:rPr lang="da-DK" sz="2800" dirty="0"/>
              <a:t> </a:t>
            </a:r>
            <a:r>
              <a:rPr lang="da-DK" sz="2800" dirty="0" err="1"/>
              <a:t>language</a:t>
            </a:r>
            <a:r>
              <a:rPr lang="da-DK" sz="2800" dirty="0"/>
              <a:t> </a:t>
            </a:r>
            <a:r>
              <a:rPr lang="da-DK" sz="2800" dirty="0" smtClean="0"/>
              <a:t>feature</a:t>
            </a:r>
          </a:p>
          <a:p>
            <a:pPr lvl="1"/>
            <a:r>
              <a:rPr lang="da-DK" sz="2400" dirty="0" smtClean="0"/>
              <a:t>(John Daintree and Jay Foad)</a:t>
            </a:r>
            <a:endParaRPr lang="da-DK" sz="2400" dirty="0"/>
          </a:p>
          <a:p>
            <a:r>
              <a:rPr lang="da-DK" sz="2800" dirty="0" err="1" smtClean="0"/>
              <a:t>Isolates</a:t>
            </a:r>
            <a:r>
              <a:rPr lang="da-DK" sz="2800" dirty="0" smtClean="0"/>
              <a:t> and operators </a:t>
            </a:r>
            <a:r>
              <a:rPr lang="da-DK" sz="2800" dirty="0" err="1" smtClean="0"/>
              <a:t>are</a:t>
            </a:r>
            <a:r>
              <a:rPr lang="da-DK" sz="2800" dirty="0" smtClean="0"/>
              <a:t> </a:t>
            </a:r>
            <a:r>
              <a:rPr lang="da-DK" sz="2800" dirty="0" err="1" smtClean="0"/>
              <a:t>implemented</a:t>
            </a:r>
            <a:r>
              <a:rPr lang="da-DK" sz="2800" dirty="0" smtClean="0"/>
              <a:t> in APL</a:t>
            </a:r>
          </a:p>
          <a:p>
            <a:pPr lvl="1"/>
            <a:r>
              <a:rPr lang="da-DK" sz="2400" dirty="0" smtClean="0"/>
              <a:t>(Phil Last and Morten Kromberg)</a:t>
            </a:r>
            <a:endParaRPr lang="da-DK" sz="2800" dirty="0" smtClean="0"/>
          </a:p>
          <a:p>
            <a:r>
              <a:rPr lang="da-DK" sz="2800" dirty="0" smtClean="0"/>
              <a:t>Labelled as ”</a:t>
            </a:r>
            <a:r>
              <a:rPr lang="da-DK" sz="2800" dirty="0" err="1" smtClean="0"/>
              <a:t>experimental</a:t>
            </a:r>
            <a:r>
              <a:rPr lang="da-DK" sz="2800" dirty="0" smtClean="0"/>
              <a:t>”, so </a:t>
            </a:r>
            <a:r>
              <a:rPr lang="da-DK" sz="2800" dirty="0" err="1" smtClean="0"/>
              <a:t>some</a:t>
            </a:r>
            <a:r>
              <a:rPr lang="da-DK" sz="2800" dirty="0" smtClean="0"/>
              <a:t> </a:t>
            </a:r>
            <a:r>
              <a:rPr lang="da-DK" sz="2800" dirty="0" err="1" smtClean="0"/>
              <a:t>things</a:t>
            </a:r>
            <a:r>
              <a:rPr lang="da-DK" sz="2800" dirty="0" smtClean="0"/>
              <a:t> </a:t>
            </a:r>
            <a:r>
              <a:rPr lang="da-DK" sz="2800" dirty="0" err="1" smtClean="0"/>
              <a:t>may</a:t>
            </a:r>
            <a:r>
              <a:rPr lang="da-DK" sz="2800" dirty="0" smtClean="0"/>
              <a:t> </a:t>
            </a:r>
            <a:r>
              <a:rPr lang="da-DK" sz="2800" dirty="0" err="1" smtClean="0"/>
              <a:t>change</a:t>
            </a:r>
            <a:r>
              <a:rPr lang="da-DK" sz="2800" dirty="0" smtClean="0"/>
              <a:t> in v14.1</a:t>
            </a:r>
          </a:p>
          <a:p>
            <a:pPr lvl="1"/>
            <a:r>
              <a:rPr lang="da-DK" sz="2400" dirty="0" smtClean="0"/>
              <a:t>Fundamental </a:t>
            </a:r>
            <a:r>
              <a:rPr lang="da-DK" sz="2400" dirty="0" err="1" smtClean="0"/>
              <a:t>ideas</a:t>
            </a:r>
            <a:r>
              <a:rPr lang="da-DK" sz="2400" dirty="0" smtClean="0"/>
              <a:t> not </a:t>
            </a:r>
            <a:r>
              <a:rPr lang="da-DK" sz="2400" dirty="0" err="1" smtClean="0"/>
              <a:t>likely</a:t>
            </a:r>
            <a:r>
              <a:rPr lang="da-DK" sz="2400" dirty="0" smtClean="0"/>
              <a:t> to </a:t>
            </a:r>
            <a:r>
              <a:rPr lang="da-DK" sz="2400" dirty="0" err="1" smtClean="0"/>
              <a:t>change</a:t>
            </a:r>
            <a:endParaRPr lang="da-DK" sz="2400" dirty="0" smtClean="0"/>
          </a:p>
          <a:p>
            <a:pPr lvl="1"/>
            <a:r>
              <a:rPr lang="da-DK" sz="2400" dirty="0" err="1" smtClean="0"/>
              <a:t>Please</a:t>
            </a:r>
            <a:r>
              <a:rPr lang="da-DK" sz="2400" dirty="0" smtClean="0"/>
              <a:t> </a:t>
            </a:r>
            <a:r>
              <a:rPr lang="da-DK" sz="2400" dirty="0" err="1" smtClean="0"/>
              <a:t>experiment</a:t>
            </a:r>
            <a:r>
              <a:rPr lang="da-DK" sz="2400" dirty="0" smtClean="0"/>
              <a:t>, </a:t>
            </a:r>
            <a:r>
              <a:rPr lang="da-DK" sz="2400" dirty="0" err="1" smtClean="0"/>
              <a:t>help</a:t>
            </a:r>
            <a:r>
              <a:rPr lang="da-DK" sz="2400" dirty="0" smtClean="0"/>
              <a:t> </a:t>
            </a:r>
            <a:r>
              <a:rPr lang="da-DK" sz="2400" dirty="0" err="1" smtClean="0"/>
              <a:t>us</a:t>
            </a:r>
            <a:r>
              <a:rPr lang="da-DK" sz="2400" dirty="0" smtClean="0"/>
              <a:t> </a:t>
            </a:r>
            <a:r>
              <a:rPr lang="da-DK" sz="2400" dirty="0" err="1" smtClean="0"/>
              <a:t>finalize</a:t>
            </a:r>
            <a:r>
              <a:rPr lang="da-DK" sz="2400" dirty="0" smtClean="0"/>
              <a:t> the design and </a:t>
            </a:r>
            <a:r>
              <a:rPr lang="da-DK" sz="2400" dirty="0" err="1" smtClean="0"/>
              <a:t>turn</a:t>
            </a:r>
            <a:r>
              <a:rPr lang="da-DK" sz="2400" dirty="0" smtClean="0"/>
              <a:t> </a:t>
            </a:r>
            <a:r>
              <a:rPr lang="da-DK" sz="2400" dirty="0" err="1" smtClean="0"/>
              <a:t>isolates</a:t>
            </a:r>
            <a:r>
              <a:rPr lang="da-DK" sz="2400" dirty="0" smtClean="0"/>
              <a:t> </a:t>
            </a:r>
            <a:r>
              <a:rPr lang="da-DK" sz="2400" dirty="0" err="1" smtClean="0"/>
              <a:t>into</a:t>
            </a:r>
            <a:r>
              <a:rPr lang="da-DK" sz="2400" dirty="0" smtClean="0"/>
              <a:t> </a:t>
            </a:r>
            <a:r>
              <a:rPr lang="da-DK" sz="2400" dirty="0" err="1" smtClean="0"/>
              <a:t>industrial-strength</a:t>
            </a:r>
            <a:r>
              <a:rPr lang="da-DK" sz="2400" dirty="0" smtClean="0"/>
              <a:t> </a:t>
            </a:r>
            <a:r>
              <a:rPr lang="da-DK" sz="2400" dirty="0" err="1" smtClean="0"/>
              <a:t>tools</a:t>
            </a:r>
            <a:r>
              <a:rPr lang="da-DK" sz="2400" dirty="0" smtClean="0"/>
              <a:t>!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Parallel Programming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5019909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Demos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8350696" cy="4114800"/>
          </a:xfrm>
        </p:spPr>
        <p:txBody>
          <a:bodyPr/>
          <a:lstStyle/>
          <a:p>
            <a:pPr marL="0" indent="0">
              <a:buNone/>
            </a:pPr>
            <a:endParaRPr lang="da-DK" dirty="0">
              <a:latin typeface="APL385 Unicode" panose="020B0709000202000203" pitchFamily="49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Parallel Programming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2322983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 template 11 aug 2014">
  <a:themeElements>
    <a:clrScheme name="1_Dyalo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yalog">
      <a:majorFont>
        <a:latin typeface="Geneva"/>
        <a:ea typeface=""/>
        <a:cs typeface=""/>
      </a:majorFont>
      <a:minorFont>
        <a:latin typeface="Gene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lnDef>
  </a:objectDefaults>
  <a:extraClrSchemeLst>
    <a:extraClrScheme>
      <a:clrScheme name="1_Dyalo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aster Powerpoint template 18 aug 2014.potx" id="{D75E8AA9-851B-4AE5-B4A8-6C86A88EC8D9}" vid="{39B23ECB-5CBD-46BA-A539-2031A0E04786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Master Powerpoint template 18 aug 2014</Template>
  <TotalTime>5461</TotalTime>
  <Words>535</Words>
  <Application>Microsoft Office PowerPoint</Application>
  <PresentationFormat>On-screen Show (4:3)</PresentationFormat>
  <Paragraphs>97</Paragraphs>
  <Slides>11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APL385 Unicode</vt:lpstr>
      <vt:lpstr>Arial</vt:lpstr>
      <vt:lpstr>Geneva</vt:lpstr>
      <vt:lpstr>Times</vt:lpstr>
      <vt:lpstr>Powerpoint template 11 aug 2014</vt:lpstr>
      <vt:lpstr>PowerPoint Presentation</vt:lpstr>
      <vt:lpstr>Parallel Paths to  Parallel Performance</vt:lpstr>
      <vt:lpstr>Futures and Isolates</vt:lpstr>
      <vt:lpstr>Isolates in Action</vt:lpstr>
      <vt:lpstr>Isolates</vt:lpstr>
      <vt:lpstr>Futures</vt:lpstr>
      <vt:lpstr>How it Works…</vt:lpstr>
      <vt:lpstr>In Dyalog v14.0</vt:lpstr>
      <vt:lpstr>Demos</vt:lpstr>
      <vt:lpstr>The Goal</vt:lpstr>
      <vt:lpstr>Future Work Areas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Morten Kromberg</dc:creator>
  <cp:lastModifiedBy>Morten Kromberg</cp:lastModifiedBy>
  <cp:revision>69</cp:revision>
  <cp:lastPrinted>2014-08-15T09:52:37Z</cp:lastPrinted>
  <dcterms:created xsi:type="dcterms:W3CDTF">2014-09-05T07:01:50Z</dcterms:created>
  <dcterms:modified xsi:type="dcterms:W3CDTF">2014-09-26T11:54:00Z</dcterms:modified>
</cp:coreProperties>
</file>