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>
  <p:sldMasterIdLst>
    <p:sldMasterId id="2147483650" r:id="rId1"/>
  </p:sldMasterIdLst>
  <p:notesMasterIdLst>
    <p:notesMasterId r:id="rId14"/>
  </p:notesMasterIdLst>
  <p:sldIdLst>
    <p:sldId id="256" r:id="rId2"/>
    <p:sldId id="260" r:id="rId3"/>
    <p:sldId id="271" r:id="rId4"/>
    <p:sldId id="262" r:id="rId5"/>
    <p:sldId id="266" r:id="rId6"/>
    <p:sldId id="272" r:id="rId7"/>
    <p:sldId id="267" r:id="rId8"/>
    <p:sldId id="268" r:id="rId9"/>
    <p:sldId id="275" r:id="rId10"/>
    <p:sldId id="269" r:id="rId11"/>
    <p:sldId id="264" r:id="rId12"/>
    <p:sldId id="261" r:id="rId13"/>
  </p:sldIdLst>
  <p:sldSz cx="9144000" cy="6858000" type="screen4x3"/>
  <p:notesSz cx="6718300" cy="9855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" pitchFamily="18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32" autoAdjust="0"/>
    <p:restoredTop sz="94660" autoAdjust="0"/>
  </p:normalViewPr>
  <p:slideViewPr>
    <p:cSldViewPr>
      <p:cViewPr varScale="1">
        <p:scale>
          <a:sx n="49" d="100"/>
          <a:sy n="49" d="100"/>
        </p:scale>
        <p:origin x="72" y="1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05482" y="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95350" y="739775"/>
            <a:ext cx="4927600" cy="36957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1830" y="4681220"/>
            <a:ext cx="5374640" cy="4434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05482" y="9360730"/>
            <a:ext cx="2911263" cy="4927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CB69223-2A7E-4679-8394-C16FA4EA79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600667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  <a:cs typeface="Arial" charset="0"/>
              </a:defRPr>
            </a:lvl9pPr>
          </a:lstStyle>
          <a:p>
            <a:pPr eaLnBrk="1" hangingPunct="1"/>
            <a:fld id="{54F46E95-09C8-4B6A-84A1-65DE253C0A87}" type="slidenum">
              <a:rPr lang="en-US" sz="1200" smtClean="0">
                <a:latin typeface="Arial" charset="0"/>
              </a:rPr>
              <a:pPr eaLnBrk="1" hangingPunct="1"/>
              <a:t>0</a:t>
            </a:fld>
            <a:endParaRPr lang="en-US" sz="1200" smtClean="0">
              <a:latin typeface="Arial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da-DK" smtClean="0"/>
          </a:p>
        </p:txBody>
      </p:sp>
    </p:spTree>
    <p:extLst>
      <p:ext uri="{BB962C8B-B14F-4D97-AF65-F5344CB8AC3E}">
        <p14:creationId xmlns:p14="http://schemas.microsoft.com/office/powerpoint/2010/main" val="427264011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0207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03782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04558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020494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3351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7332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92888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57764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0472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dirty="0" smtClean="0"/>
              <a:t>Slide </a:t>
            </a:r>
            <a:fld id="{C97E963A-2A83-41F9-AAD2-89FEDADEA62A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20689"/>
            <a:ext cx="7632849" cy="92568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38893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338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1"/>
          </p:nvPr>
        </p:nvSpPr>
        <p:spPr>
          <a:xfrm>
            <a:off x="611560" y="1125538"/>
            <a:ext cx="3744788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  <p:sp>
        <p:nvSpPr>
          <p:cNvPr id="7" name="Content Placeholder 4"/>
          <p:cNvSpPr>
            <a:spLocks noGrp="1"/>
          </p:cNvSpPr>
          <p:nvPr>
            <p:ph sz="quarter" idx="12"/>
          </p:nvPr>
        </p:nvSpPr>
        <p:spPr>
          <a:xfrm>
            <a:off x="4595813" y="1125538"/>
            <a:ext cx="3744788" cy="446405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35476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4D6A1F21-6DDA-4D75-917B-3675E7404BBE}" type="slidenum">
              <a:rPr lang="en-GB" smtClean="0"/>
              <a:pPr/>
              <a:t>‹#›</a:t>
            </a:fld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>
          <a:xfrm>
            <a:off x="755576" y="908721"/>
            <a:ext cx="7632848" cy="468052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746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dy 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>
          <a:xfrm>
            <a:off x="755577" y="908720"/>
            <a:ext cx="7632774" cy="46805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r>
              <a:rPr lang="en-GB" smtClean="0"/>
              <a:t>Slide </a:t>
            </a:r>
            <a:fld id="{C97E963A-2A83-41F9-AAD2-89FEDADEA62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06165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  <a:prstGeom prst="rect">
            <a:avLst/>
          </a:prstGeom>
        </p:spPr>
        <p:txBody>
          <a:bodyPr/>
          <a:lstStyle>
            <a:lvl1pPr algn="ctr">
              <a:defRPr sz="20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WPF 3rd Party Controls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24600"/>
            <a:ext cx="1905000" cy="457200"/>
          </a:xfrm>
          <a:prstGeom prst="rect">
            <a:avLst/>
          </a:prstGeom>
        </p:spPr>
        <p:txBody>
          <a:bodyPr/>
          <a:lstStyle>
            <a:lvl1pPr algn="r">
              <a:defRPr sz="2000">
                <a:latin typeface="+mn-lt"/>
              </a:defRPr>
            </a:lvl1pPr>
          </a:lstStyle>
          <a:p>
            <a:pPr>
              <a:defRPr/>
            </a:pPr>
            <a:fld id="{41D299D7-7DA0-4BB5-87E2-A9F1EFCAB554}" type="slidenum">
              <a:rPr lang="da-DK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89312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%18dyalogpower-768x1024.gif%20%20%20%20%20%20%20%20%20%20%20%20%20%20%20%20%20%20%20%20%20%20%20%20%20%20%20%20%20%20%20%20%20%20%20%20%20%20%2000020D4A%06extern%20%20%20%20%20%20%20%20%20%20%20%20%20%20%20%20%20%20%20%20%20%20%20%20%20BC21CDDC:" TargetMode="External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yalogpower-768x1024.gif                                       00020D4Aextern                         BC21CDDC:"/>
          <p:cNvPicPr>
            <a:picLocks noChangeAspect="1" noChangeArrowheads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3951" y="-42144"/>
            <a:ext cx="9191626" cy="68865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587898"/>
            <a:ext cx="953263" cy="93610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6421615"/>
            <a:ext cx="1274959" cy="196373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3567113" y="6337238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GB" dirty="0" smtClean="0"/>
              <a:t>Slide </a:t>
            </a:r>
            <a:fld id="{4D6A1F21-6DDA-4D75-917B-3675E7404BBE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5" r:id="rId2"/>
    <p:sldLayoutId id="2147483664" r:id="rId3"/>
    <p:sldLayoutId id="2147483663" r:id="rId4"/>
    <p:sldLayoutId id="2147483666" r:id="rId5"/>
  </p:sldLayoutIdLst>
  <p:timing>
    <p:tnLst>
      <p:par>
        <p:cTn id="1" dur="indefinite" restart="never" nodeType="tmRoot"/>
      </p:par>
    </p:tnLst>
  </p:timing>
  <p:hf sldNum="0" hdr="0" dt="0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baseline="0">
          <a:solidFill>
            <a:srgbClr val="333333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 b="1">
          <a:solidFill>
            <a:srgbClr val="333333"/>
          </a:solidFill>
          <a:latin typeface="Geneva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3200">
          <a:solidFill>
            <a:srgbClr val="333333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800">
          <a:solidFill>
            <a:srgbClr val="333333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•"/>
        <a:defRPr sz="2400">
          <a:solidFill>
            <a:srgbClr val="333333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–"/>
        <a:defRPr sz="2000">
          <a:solidFill>
            <a:srgbClr val="333333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rgbClr val="FF8000"/>
        </a:buClr>
        <a:buChar char="»"/>
        <a:defRPr sz="2000">
          <a:solidFill>
            <a:srgbClr val="333333"/>
          </a:solidFill>
          <a:latin typeface="+mn-lt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2276872"/>
            <a:ext cx="3248354" cy="3888336"/>
          </a:xfrm>
          <a:prstGeom prst="rect">
            <a:avLst/>
          </a:prstGeom>
        </p:spPr>
      </p:pic>
      <p:sp>
        <p:nvSpPr>
          <p:cNvPr id="6" name="Title Placeholder 4"/>
          <p:cNvSpPr txBox="1">
            <a:spLocks/>
          </p:cNvSpPr>
          <p:nvPr/>
        </p:nvSpPr>
        <p:spPr>
          <a:xfrm>
            <a:off x="652463" y="620689"/>
            <a:ext cx="7886700" cy="158911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kern="0" dirty="0" smtClean="0"/>
              <a:t>WPF Third Party Controls</a:t>
            </a:r>
            <a:br>
              <a:rPr lang="en-US" kern="0" dirty="0" smtClean="0"/>
            </a:br>
            <a:r>
              <a:rPr lang="en-US" kern="0" dirty="0" err="1" smtClean="0"/>
              <a:t>Syncfusion</a:t>
            </a:r>
            <a:r>
              <a:rPr lang="en-US" kern="0" dirty="0" smtClean="0"/>
              <a:t> &amp; </a:t>
            </a:r>
            <a:r>
              <a:rPr lang="en-US" kern="0" dirty="0" err="1" smtClean="0"/>
              <a:t>APLGrid</a:t>
            </a:r>
            <a:endParaRPr lang="en-GB" kern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Examples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WPF 3rd Party Controls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94472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067800" cy="1143000"/>
          </a:xfrm>
        </p:spPr>
        <p:txBody>
          <a:bodyPr/>
          <a:lstStyle/>
          <a:p>
            <a:r>
              <a:rPr lang="da-DK" altLang="da-DK" dirty="0" smtClean="0">
                <a:solidFill>
                  <a:schemeClr val="tx1"/>
                </a:solidFill>
              </a:rPr>
              <a:t>Worth </a:t>
            </a:r>
            <a:r>
              <a:rPr lang="da-DK" altLang="da-DK" dirty="0" err="1" smtClean="0">
                <a:solidFill>
                  <a:schemeClr val="tx1"/>
                </a:solidFill>
              </a:rPr>
              <a:t>mentioning</a:t>
            </a:r>
            <a:r>
              <a:rPr lang="da-DK" altLang="da-DK" dirty="0" smtClean="0">
                <a:solidFill>
                  <a:schemeClr val="tx1"/>
                </a:solidFill>
              </a:rPr>
              <a:t> </a:t>
            </a:r>
            <a:r>
              <a:rPr lang="da-DK" altLang="da-DK" dirty="0" err="1" smtClean="0">
                <a:solidFill>
                  <a:schemeClr val="tx1"/>
                </a:solidFill>
              </a:rPr>
              <a:t>about</a:t>
            </a:r>
            <a:r>
              <a:rPr lang="da-DK" altLang="da-DK" dirty="0" smtClean="0">
                <a:solidFill>
                  <a:schemeClr val="tx1"/>
                </a:solidFill>
              </a:rPr>
              <a:t> WPF</a:t>
            </a:r>
            <a:endParaRPr lang="da-DK" altLang="da-DK" dirty="0" smtClean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533400" y="1794966"/>
            <a:ext cx="8229600" cy="4114800"/>
          </a:xfrm>
        </p:spPr>
        <p:txBody>
          <a:bodyPr/>
          <a:lstStyle/>
          <a:p>
            <a:r>
              <a:rPr lang="da-DK" altLang="da-DK" sz="2400" dirty="0" smtClean="0"/>
              <a:t>Controls </a:t>
            </a:r>
            <a:r>
              <a:rPr lang="da-DK" altLang="da-DK" sz="2400" dirty="0" err="1" smtClean="0"/>
              <a:t>can</a:t>
            </a:r>
            <a:r>
              <a:rPr lang="da-DK" altLang="da-DK" sz="2400" dirty="0" smtClean="0"/>
              <a:t> </a:t>
            </a:r>
            <a:r>
              <a:rPr lang="da-DK" altLang="da-DK" sz="2400" dirty="0" err="1" smtClean="0"/>
              <a:t>be</a:t>
            </a:r>
            <a:r>
              <a:rPr lang="da-DK" altLang="da-DK" sz="2400" dirty="0" smtClean="0"/>
              <a:t> </a:t>
            </a:r>
            <a:r>
              <a:rPr lang="da-DK" altLang="da-DK" sz="2400" dirty="0" err="1" smtClean="0"/>
              <a:t>defined</a:t>
            </a:r>
            <a:r>
              <a:rPr lang="da-DK" altLang="da-DK" sz="2400" dirty="0" smtClean="0"/>
              <a:t> </a:t>
            </a:r>
            <a:r>
              <a:rPr lang="da-DK" altLang="da-DK" sz="2400" dirty="0" err="1" smtClean="0"/>
              <a:t>directly</a:t>
            </a:r>
            <a:r>
              <a:rPr lang="da-DK" altLang="da-DK" sz="2400" dirty="0" smtClean="0"/>
              <a:t> from Dyalog:</a:t>
            </a:r>
            <a:endParaRPr lang="da-DK" altLang="da-DK" sz="2400" dirty="0"/>
          </a:p>
          <a:p>
            <a:pPr marL="457200" lvl="1" indent="0">
              <a:buNone/>
            </a:pPr>
            <a:r>
              <a:rPr lang="da-DK" altLang="da-DK" sz="1800" dirty="0" smtClean="0">
                <a:latin typeface="APL385 Unicode" panose="020B0709000202000203" pitchFamily="49" charset="0"/>
              </a:rPr>
              <a:t>(b1←⎕NEW Button).</a:t>
            </a:r>
            <a:r>
              <a:rPr lang="da-DK" altLang="da-DK" sz="1800" dirty="0" err="1" smtClean="0">
                <a:latin typeface="APL385 Unicode" panose="020B0709000202000203" pitchFamily="49" charset="0"/>
              </a:rPr>
              <a:t>Content</a:t>
            </a:r>
            <a:r>
              <a:rPr lang="da-DK" altLang="da-DK" sz="1800" dirty="0" err="1">
                <a:latin typeface="APL385 Unicode" panose="020B0709000202000203" pitchFamily="49" charset="0"/>
              </a:rPr>
              <a:t>←'Press</a:t>
            </a:r>
            <a:r>
              <a:rPr lang="da-DK" altLang="da-DK" sz="1800" dirty="0">
                <a:latin typeface="APL385 Unicode" panose="020B0709000202000203" pitchFamily="49" charset="0"/>
              </a:rPr>
              <a:t> </a:t>
            </a:r>
            <a:r>
              <a:rPr lang="da-DK" altLang="da-DK" sz="1800" dirty="0" err="1" smtClean="0">
                <a:latin typeface="APL385 Unicode" panose="020B0709000202000203" pitchFamily="49" charset="0"/>
              </a:rPr>
              <a:t>Me</a:t>
            </a:r>
            <a:r>
              <a:rPr lang="da-DK" altLang="da-DK" sz="1800" dirty="0" smtClean="0">
                <a:latin typeface="APL385 Unicode" panose="020B0709000202000203" pitchFamily="49" charset="0"/>
              </a:rPr>
              <a:t>!‘</a:t>
            </a:r>
          </a:p>
          <a:p>
            <a:pPr marL="0" indent="0">
              <a:buNone/>
            </a:pPr>
            <a:r>
              <a:rPr lang="da-DK" altLang="da-DK" sz="2400" dirty="0" smtClean="0"/>
              <a:t>    … or </a:t>
            </a:r>
            <a:r>
              <a:rPr lang="da-DK" altLang="da-DK" sz="2400" dirty="0" err="1" smtClean="0"/>
              <a:t>declaratively</a:t>
            </a:r>
            <a:r>
              <a:rPr lang="da-DK" altLang="da-DK" sz="2400" dirty="0" smtClean="0"/>
              <a:t> </a:t>
            </a:r>
            <a:r>
              <a:rPr lang="da-DK" altLang="da-DK" sz="2400" dirty="0" err="1" smtClean="0"/>
              <a:t>using</a:t>
            </a:r>
            <a:r>
              <a:rPr lang="da-DK" altLang="da-DK" sz="2400" dirty="0" smtClean="0"/>
              <a:t> XAML </a:t>
            </a:r>
            <a:r>
              <a:rPr lang="da-DK" altLang="da-DK" sz="2400" dirty="0" err="1" smtClean="0"/>
              <a:t>documents</a:t>
            </a:r>
            <a:endParaRPr lang="da-DK" altLang="da-DK" sz="2400" dirty="0" smtClean="0"/>
          </a:p>
          <a:p>
            <a:pPr marL="457200" lvl="1" indent="0">
              <a:buNone/>
            </a:pPr>
            <a:r>
              <a:rPr lang="en-US" altLang="en-US" sz="1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&lt;Button Content</a:t>
            </a:r>
            <a:r>
              <a:rPr lang="en-US" altLang="en-US" sz="1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altLang="en-US" sz="1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altLang="en-US" sz="1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Press Me!" /&gt;</a:t>
            </a:r>
          </a:p>
          <a:p>
            <a:r>
              <a:rPr lang="da-DK" altLang="da-DK" sz="2400" dirty="0" smtClean="0"/>
              <a:t>XAML </a:t>
            </a:r>
            <a:r>
              <a:rPr lang="da-DK" altLang="da-DK" sz="2400" dirty="0" err="1" smtClean="0"/>
              <a:t>simplifies</a:t>
            </a:r>
            <a:r>
              <a:rPr lang="da-DK" altLang="da-DK" sz="2400" dirty="0" smtClean="0"/>
              <a:t> separation of UI design from </a:t>
            </a:r>
            <a:r>
              <a:rPr lang="da-DK" altLang="da-DK" sz="2400" dirty="0" err="1" smtClean="0"/>
              <a:t>code</a:t>
            </a:r>
            <a:endParaRPr lang="da-DK" altLang="da-DK" sz="2400" dirty="0" smtClean="0"/>
          </a:p>
          <a:p>
            <a:r>
              <a:rPr lang="da-DK" altLang="da-DK" sz="2400" dirty="0" smtClean="0"/>
              <a:t>Data Binding </a:t>
            </a:r>
            <a:r>
              <a:rPr lang="da-DK" altLang="da-DK" sz="2400" dirty="0" err="1" smtClean="0"/>
              <a:t>allows</a:t>
            </a:r>
            <a:r>
              <a:rPr lang="da-DK" altLang="da-DK" sz="2400" dirty="0" smtClean="0"/>
              <a:t> separation of data model from business </a:t>
            </a:r>
            <a:r>
              <a:rPr lang="da-DK" altLang="da-DK" sz="2400" dirty="0" err="1" smtClean="0"/>
              <a:t>logic</a:t>
            </a:r>
            <a:endParaRPr lang="da-DK" altLang="da-DK" sz="2400" dirty="0" smtClean="0"/>
          </a:p>
          <a:p>
            <a:r>
              <a:rPr lang="da-DK" altLang="da-DK" sz="2400" dirty="0" err="1" smtClean="0"/>
              <a:t>We</a:t>
            </a:r>
            <a:r>
              <a:rPr lang="da-DK" altLang="da-DK" sz="2400" dirty="0" smtClean="0"/>
              <a:t> </a:t>
            </a:r>
            <a:r>
              <a:rPr lang="da-DK" altLang="da-DK" sz="2400" dirty="0" err="1" smtClean="0"/>
              <a:t>can</a:t>
            </a:r>
            <a:r>
              <a:rPr lang="da-DK" altLang="da-DK" sz="2400" dirty="0" smtClean="0"/>
              <a:t> </a:t>
            </a:r>
            <a:r>
              <a:rPr lang="da-DK" altLang="da-DK" sz="2400" dirty="0" err="1" smtClean="0"/>
              <a:t>benefit</a:t>
            </a:r>
            <a:r>
              <a:rPr lang="da-DK" altLang="da-DK" sz="2400" dirty="0" smtClean="0"/>
              <a:t> from </a:t>
            </a:r>
            <a:r>
              <a:rPr lang="da-DK" altLang="da-DK" sz="2400" dirty="0" err="1" smtClean="0"/>
              <a:t>work</a:t>
            </a:r>
            <a:r>
              <a:rPr lang="da-DK" altLang="da-DK" sz="2400" dirty="0" smtClean="0"/>
              <a:t> done by </a:t>
            </a:r>
            <a:r>
              <a:rPr lang="da-DK" altLang="da-DK" sz="2400" dirty="0" err="1" smtClean="0"/>
              <a:t>other</a:t>
            </a:r>
            <a:r>
              <a:rPr lang="da-DK" altLang="da-DK" sz="2400" dirty="0" smtClean="0"/>
              <a:t> WPF </a:t>
            </a:r>
            <a:r>
              <a:rPr lang="da-DK" altLang="da-DK" sz="2400" dirty="0" err="1" smtClean="0"/>
              <a:t>users</a:t>
            </a:r>
            <a:endParaRPr lang="da-DK" altLang="da-DK" sz="2400" dirty="0" smtClean="0"/>
          </a:p>
          <a:p>
            <a:pPr lvl="1"/>
            <a:r>
              <a:rPr lang="da-DK" altLang="da-DK" sz="2000" dirty="0" smtClean="0"/>
              <a:t>3rd party </a:t>
            </a:r>
            <a:r>
              <a:rPr lang="da-DK" altLang="da-DK" sz="2000" dirty="0" err="1" smtClean="0"/>
              <a:t>controls</a:t>
            </a:r>
            <a:r>
              <a:rPr lang="da-DK" altLang="da-DK" sz="2000" dirty="0" smtClean="0"/>
              <a:t> </a:t>
            </a:r>
            <a:r>
              <a:rPr lang="da-DK" altLang="da-DK" sz="2000" dirty="0" err="1" smtClean="0"/>
              <a:t>can</a:t>
            </a:r>
            <a:r>
              <a:rPr lang="da-DK" altLang="da-DK" sz="2000" dirty="0" smtClean="0"/>
              <a:t> </a:t>
            </a:r>
            <a:r>
              <a:rPr lang="da-DK" altLang="da-DK" sz="2000" dirty="0" err="1" smtClean="0"/>
              <a:t>be</a:t>
            </a:r>
            <a:r>
              <a:rPr lang="da-DK" altLang="da-DK" sz="2000" dirty="0" smtClean="0"/>
              <a:t> </a:t>
            </a:r>
            <a:r>
              <a:rPr lang="da-DK" altLang="da-DK" sz="2000" dirty="0" err="1" smtClean="0"/>
              <a:t>used</a:t>
            </a:r>
            <a:r>
              <a:rPr lang="da-DK" altLang="da-DK" sz="2000" dirty="0" smtClean="0"/>
              <a:t> from APL</a:t>
            </a:r>
          </a:p>
          <a:p>
            <a:pPr lvl="1"/>
            <a:r>
              <a:rPr lang="da-DK" altLang="da-DK" sz="2000" dirty="0" smtClean="0"/>
              <a:t>With XAML, </a:t>
            </a:r>
            <a:r>
              <a:rPr lang="da-DK" altLang="da-DK" sz="2000" dirty="0" err="1" smtClean="0"/>
              <a:t>no</a:t>
            </a:r>
            <a:r>
              <a:rPr lang="da-DK" altLang="da-DK" sz="2000" dirty="0" smtClean="0"/>
              <a:t> </a:t>
            </a:r>
            <a:r>
              <a:rPr lang="da-DK" altLang="da-DK" sz="2000" dirty="0" err="1" smtClean="0"/>
              <a:t>changes</a:t>
            </a:r>
            <a:r>
              <a:rPr lang="da-DK" altLang="da-DK" sz="2000" dirty="0" smtClean="0"/>
              <a:t>. C# samples ”</a:t>
            </a:r>
            <a:r>
              <a:rPr lang="da-DK" altLang="da-DK" sz="2000" dirty="0" err="1" smtClean="0"/>
              <a:t>easily</a:t>
            </a:r>
            <a:r>
              <a:rPr lang="da-DK" altLang="da-DK" sz="2000" dirty="0" smtClean="0"/>
              <a:t>” </a:t>
            </a:r>
            <a:r>
              <a:rPr lang="da-DK" altLang="da-DK" sz="2000" dirty="0" err="1" smtClean="0"/>
              <a:t>transliterated</a:t>
            </a:r>
            <a:r>
              <a:rPr lang="da-DK" altLang="da-DK" sz="2000" dirty="0" smtClean="0"/>
              <a:t>.</a:t>
            </a:r>
          </a:p>
          <a:p>
            <a:pPr lvl="1"/>
            <a:endParaRPr lang="da-DK" altLang="da-DK" sz="2000" dirty="0"/>
          </a:p>
          <a:p>
            <a:pPr marL="457200" lvl="1" indent="0">
              <a:buNone/>
            </a:pPr>
            <a:endParaRPr lang="da-DK" altLang="en-US" sz="2000" dirty="0">
              <a:cs typeface="Courier New" panose="02070309020205020404" pitchFamily="49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WPF 3</a:t>
            </a:r>
            <a:r>
              <a:rPr lang="en-US" baseline="30000" dirty="0" smtClean="0"/>
              <a:t>rd</a:t>
            </a:r>
            <a:r>
              <a:rPr lang="en-US" dirty="0" smtClean="0"/>
              <a:t> Party Controls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2579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altLang="da-DK" dirty="0" err="1" smtClean="0"/>
              <a:t>Available</a:t>
            </a:r>
            <a:r>
              <a:rPr lang="da-DK" altLang="da-DK" dirty="0" smtClean="0"/>
              <a:t> Now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077200" cy="4114800"/>
          </a:xfrm>
        </p:spPr>
        <p:txBody>
          <a:bodyPr/>
          <a:lstStyle/>
          <a:p>
            <a:r>
              <a:rPr lang="da-DK" altLang="da-DK" sz="2800" dirty="0" err="1" smtClean="0"/>
              <a:t>Syncfusion</a:t>
            </a:r>
            <a:r>
              <a:rPr lang="da-DK" altLang="da-DK" sz="2800" dirty="0" smtClean="0"/>
              <a:t> v12.1 </a:t>
            </a:r>
            <a:r>
              <a:rPr lang="da-DK" altLang="da-DK" sz="2800" dirty="0" err="1" smtClean="0"/>
              <a:t>libraries</a:t>
            </a:r>
            <a:r>
              <a:rPr lang="da-DK" altLang="da-DK" sz="2800" dirty="0" smtClean="0"/>
              <a:t> </a:t>
            </a:r>
            <a:r>
              <a:rPr lang="da-DK" altLang="da-DK" sz="2800" dirty="0" err="1" smtClean="0"/>
              <a:t>were</a:t>
            </a:r>
            <a:r>
              <a:rPr lang="da-DK" altLang="da-DK" sz="2800" dirty="0" smtClean="0"/>
              <a:t> </a:t>
            </a:r>
            <a:r>
              <a:rPr lang="da-DK" altLang="da-DK" sz="2800" dirty="0" err="1" smtClean="0"/>
              <a:t>shipped</a:t>
            </a:r>
            <a:r>
              <a:rPr lang="da-DK" altLang="da-DK" sz="2800" dirty="0" smtClean="0"/>
              <a:t> with Dyalog v14.0 in June</a:t>
            </a:r>
          </a:p>
          <a:p>
            <a:r>
              <a:rPr lang="da-DK" altLang="da-DK" sz="2800" dirty="0" smtClean="0"/>
              <a:t>Updates </a:t>
            </a:r>
            <a:r>
              <a:rPr lang="da-DK" altLang="da-DK" sz="2800" dirty="0" err="1" smtClean="0"/>
              <a:t>available</a:t>
            </a:r>
            <a:r>
              <a:rPr lang="da-DK" altLang="da-DK" sz="2800" dirty="0" smtClean="0"/>
              <a:t> (v12.3 in </a:t>
            </a:r>
            <a:r>
              <a:rPr lang="da-DK" altLang="da-DK" sz="2800" dirty="0" err="1" smtClean="0"/>
              <a:t>October</a:t>
            </a:r>
            <a:r>
              <a:rPr lang="da-DK" altLang="da-DK" sz="2800" dirty="0" smtClean="0"/>
              <a:t>)</a:t>
            </a:r>
          </a:p>
          <a:p>
            <a:r>
              <a:rPr lang="da-DK" altLang="da-DK" sz="2800" dirty="0" smtClean="0"/>
              <a:t>For </a:t>
            </a:r>
            <a:r>
              <a:rPr lang="da-DK" altLang="da-DK" sz="2800" dirty="0" err="1" smtClean="0"/>
              <a:t>production</a:t>
            </a:r>
            <a:r>
              <a:rPr lang="da-DK" altLang="da-DK" sz="2800" dirty="0" smtClean="0"/>
              <a:t> </a:t>
            </a:r>
            <a:r>
              <a:rPr lang="da-DK" altLang="da-DK" sz="2800" dirty="0" err="1" smtClean="0"/>
              <a:t>use</a:t>
            </a:r>
            <a:r>
              <a:rPr lang="da-DK" altLang="da-DK" sz="2800" dirty="0" smtClean="0"/>
              <a:t>, Dyalog </a:t>
            </a:r>
            <a:r>
              <a:rPr lang="da-DK" altLang="da-DK" sz="2800" dirty="0" err="1" smtClean="0"/>
              <a:t>recommends</a:t>
            </a:r>
            <a:r>
              <a:rPr lang="da-DK" altLang="da-DK" sz="2800" dirty="0" smtClean="0"/>
              <a:t> </a:t>
            </a:r>
            <a:r>
              <a:rPr lang="da-DK" altLang="da-DK" sz="2800" dirty="0" err="1" smtClean="0"/>
              <a:t>that</a:t>
            </a:r>
            <a:r>
              <a:rPr lang="da-DK" altLang="da-DK" sz="2800" dirty="0" smtClean="0"/>
              <a:t> </a:t>
            </a:r>
            <a:r>
              <a:rPr lang="da-DK" altLang="da-DK" sz="2800" dirty="0" err="1" smtClean="0"/>
              <a:t>you</a:t>
            </a:r>
            <a:r>
              <a:rPr lang="da-DK" altLang="da-DK" sz="2800" dirty="0" smtClean="0"/>
              <a:t> </a:t>
            </a:r>
            <a:r>
              <a:rPr lang="da-DK" altLang="da-DK" sz="2800" dirty="0" err="1" smtClean="0"/>
              <a:t>become</a:t>
            </a:r>
            <a:r>
              <a:rPr lang="da-DK" altLang="da-DK" sz="2800" dirty="0" smtClean="0"/>
              <a:t> a </a:t>
            </a:r>
            <a:r>
              <a:rPr lang="da-DK" altLang="da-DK" sz="2800" dirty="0" err="1" smtClean="0"/>
              <a:t>direct</a:t>
            </a:r>
            <a:r>
              <a:rPr lang="da-DK" altLang="da-DK" sz="2800" dirty="0" smtClean="0"/>
              <a:t> </a:t>
            </a:r>
            <a:r>
              <a:rPr lang="da-DK" altLang="da-DK" sz="2800" dirty="0" err="1" smtClean="0"/>
              <a:t>customer</a:t>
            </a:r>
            <a:r>
              <a:rPr lang="da-DK" altLang="da-DK" sz="2800" dirty="0" smtClean="0"/>
              <a:t> of </a:t>
            </a:r>
            <a:r>
              <a:rPr lang="da-DK" altLang="da-DK" sz="2800" dirty="0" err="1" smtClean="0"/>
              <a:t>Syncfusion</a:t>
            </a:r>
            <a:endParaRPr lang="da-DK" altLang="da-DK" sz="2800" dirty="0" smtClean="0"/>
          </a:p>
          <a:p>
            <a:r>
              <a:rPr lang="da-DK" altLang="da-DK" sz="2800" dirty="0" err="1" smtClean="0"/>
              <a:t>Remember</a:t>
            </a:r>
            <a:r>
              <a:rPr lang="da-DK" altLang="da-DK" sz="2800" dirty="0" smtClean="0"/>
              <a:t> </a:t>
            </a:r>
            <a:r>
              <a:rPr lang="da-DK" altLang="da-DK" sz="2800" dirty="0" err="1" smtClean="0"/>
              <a:t>you</a:t>
            </a:r>
            <a:r>
              <a:rPr lang="da-DK" altLang="da-DK" sz="2800" dirty="0" smtClean="0"/>
              <a:t> </a:t>
            </a:r>
            <a:r>
              <a:rPr lang="da-DK" altLang="da-DK" sz="2800" dirty="0" err="1" smtClean="0"/>
              <a:t>can</a:t>
            </a:r>
            <a:r>
              <a:rPr lang="da-DK" altLang="da-DK" sz="2800" dirty="0" smtClean="0"/>
              <a:t> </a:t>
            </a:r>
            <a:r>
              <a:rPr lang="da-DK" altLang="da-DK" sz="2800" dirty="0" err="1" smtClean="0"/>
              <a:t>combine</a:t>
            </a:r>
            <a:r>
              <a:rPr lang="da-DK" altLang="da-DK" sz="2800" dirty="0" smtClean="0"/>
              <a:t> WPF and  + </a:t>
            </a:r>
            <a:r>
              <a:rPr lang="da-DK" altLang="da-DK" sz="2800" dirty="0" smtClean="0">
                <a:latin typeface="APL385 Unicode" panose="020B0709000202000203" pitchFamily="49" charset="0"/>
              </a:rPr>
              <a:t>⎕WC</a:t>
            </a:r>
          </a:p>
          <a:p>
            <a:r>
              <a:rPr lang="da-DK" altLang="da-DK" sz="2800" dirty="0" smtClean="0"/>
              <a:t>Tools and </a:t>
            </a:r>
            <a:r>
              <a:rPr lang="da-DK" altLang="da-DK" sz="2800" dirty="0" err="1" smtClean="0"/>
              <a:t>tutorials</a:t>
            </a:r>
            <a:r>
              <a:rPr lang="da-DK" altLang="da-DK" sz="2800" dirty="0" smtClean="0"/>
              <a:t> still ”</a:t>
            </a:r>
            <a:r>
              <a:rPr lang="da-DK" altLang="da-DK" sz="2800" dirty="0" err="1" smtClean="0"/>
              <a:t>work</a:t>
            </a:r>
            <a:r>
              <a:rPr lang="da-DK" altLang="da-DK" sz="2800" dirty="0" smtClean="0"/>
              <a:t> in </a:t>
            </a:r>
            <a:r>
              <a:rPr lang="da-DK" altLang="da-DK" sz="2800" dirty="0" err="1" smtClean="0"/>
              <a:t>progress</a:t>
            </a:r>
            <a:r>
              <a:rPr lang="da-DK" altLang="da-DK" sz="2800" dirty="0" smtClean="0"/>
              <a:t>”, but APL </a:t>
            </a:r>
            <a:r>
              <a:rPr lang="da-DK" altLang="da-DK" sz="2800" dirty="0" err="1" smtClean="0"/>
              <a:t>examples</a:t>
            </a:r>
            <a:r>
              <a:rPr lang="da-DK" altLang="da-DK" sz="2800" dirty="0" smtClean="0"/>
              <a:t> </a:t>
            </a:r>
            <a:r>
              <a:rPr lang="da-DK" altLang="da-DK" sz="2800" dirty="0" err="1" smtClean="0"/>
              <a:t>are</a:t>
            </a:r>
            <a:r>
              <a:rPr lang="da-DK" altLang="da-DK" sz="2800" dirty="0" smtClean="0"/>
              <a:t> </a:t>
            </a:r>
            <a:r>
              <a:rPr lang="da-DK" altLang="da-DK" sz="2800" dirty="0" err="1" smtClean="0"/>
              <a:t>starting</a:t>
            </a:r>
            <a:r>
              <a:rPr lang="da-DK" altLang="da-DK" sz="2800" dirty="0" smtClean="0"/>
              <a:t> to </a:t>
            </a:r>
            <a:r>
              <a:rPr lang="da-DK" altLang="da-DK" sz="2800" dirty="0" err="1" smtClean="0"/>
              <a:t>accumulate</a:t>
            </a:r>
            <a:endParaRPr lang="da-DK" altLang="da-DK" sz="28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WPF 3</a:t>
            </a:r>
            <a:r>
              <a:rPr lang="en-US" baseline="30000" dirty="0" smtClean="0"/>
              <a:t>rd</a:t>
            </a:r>
            <a:r>
              <a:rPr lang="en-US" dirty="0" smtClean="0"/>
              <a:t> Party Controls</a:t>
            </a:r>
            <a:endParaRPr lang="en-US" dirty="0"/>
          </a:p>
        </p:txBody>
      </p:sp>
      <p:sp>
        <p:nvSpPr>
          <p:cNvPr id="17415" name="AutoShape 2" descr="data:image/jpeg;base64,/9j/4AAQSkZJRgABAQAAAQABAAD/2wCEAAkGBxQSEhUUEhIUFRUUFxQYGBYUGBQYFRUZFxUXGBgZGBUYHCggGB4lHhcVITEhJSsrLi4uGB8zODMuNygtMC0BCgoKDg0OGhAQGy8mICQsLCwsLCwsLCwsLCwsLCwsOCwsLCwsLCwsLCwsLCwsLC0sLCwsLCwsLDcsLCssLCwsLf/AABEIAKAA8AMBIgACEQEDEQH/xAAbAAABBQEBAAAAAAAAAAAAAAAFAAEDBAYCB//EADsQAAIBAwMCBAQEAwcEAwAAAAECEQADIQQSMQVBEyJRYQYycYFCUpGhI7HwBxRicsHR4TNDktKCovH/xAAaAQADAQEBAQAAAAAAAAAAAAAAAQIDBAYF/8QAJxEAAgICAgEDAwUAAAAAAAAAAAECESExAxJBBBNRBSLwFGFxscH/2gAMAwEAAhEDEQA/APZKVKlVEipUqVACpqelQA1PTUqAFSpUqAFTU5pjQAqVNQ/r/V10lh7ziQsAKDBdiYVZ7Se/ahgEKaa8hT+07UI83hbMnFhVMsPQAAv9zXGq+OtffuqV2aVEKsbY8111BBh/QGI+/FKwPYJpprMfD3xgmoOy6Baun5cyjzwFY8HtB57Vo91FjO5ppppqr1DqVqwFa9cW2HdUUsYBZgSBPaYNFjLc0zuFEkwPeql/VkcY96H6uGALH6d8nHFZuY6LD9ZBMWk8SO+5VEzwAck81b0euS6PKSCOVbDr9R/rWT1vTvDYliI4AtqeM/NEz+wFRWtVNws7Xd04bEz7ehjsDmp9xorqjcE1zNDOna9mJRoaOLiyFaORnkjvFEN1aKVktUdzTVzNODTAelSpUCLlKlSqiRUqVKgBUqVKgBUqVNQA9VtdqAijIG4hQTxJ9/2HvFWKi1NrcIwZwQRIIPII71LVrALYItai5aYkBnQnz2zJcH81s9/dO/Ig4JizdDKGQ7lPBGeO3+kc0NtaeMTI/CD8yeon8Q9JyKiOnAJIUSxk/wCIxEn1Md6+Py/UP083xtWdS4lyK0ETqhPGPX/isZ/auu/T2V3EA3WPlMHFv1H1I+9aH+8iYyYOYHy/7UN+J+m29RaCtc8MqSyMcrJEGV7jjiub0v1h9uvNr+iuT0yq4nl2ltW7QIVVQZ3EYn1JbmqFixp9xNtDNs7iygjPfz/cGCYiquu60qkqoJYR6iJyOee0fWhGu63dbaoJTbnyz7428QP+a9AclB/WaxCzC5cZQsTbkqGJ7nyyQcQRPsa1fwZ8Z39Sr2mZwLSoZnc53lhtDclRt+teSW7jPEksSe5JJJPqckk16L/Z70e8lm9ceyUW4wA8QG238NTlJ58zkERSloGb/pvWXQrGUYxDMY3HMKT8rH8uZrNf2v8AV7d/T6S2jjz3rjtP4fDthfMBMZu/tVHrHWxprq2ro+dFHisCw8pYKHT8R4gye2KF/EV86q7b8YNYCIwUuoE7oKkqvyA7QPUelQm0JEnwz8XanQ/wb267YIwA/mVeN1m6OR6Zx6ivTem6+1eCnShnQgAxhU7Q+4zuxwJOc15CENqbbqCp82xj5TPDowmCfzDnvMVP0fVPp74bTXmBuKASBDAEkbXHBYSYP3ETFT5NEz2bWeHajxGCFuFyXb6IMmgF/WLvIt2ju9TDPB9Af4dof+RPpQ3Q6eVYhmDORL/M5z3Lc+meKlt6ZHY3Qd+6CDMqAMeWPvmkXRMLzPqNMA0M96WKsxbZaRmZS5yRO0QAB7Vti1ZHp2mb+9rdZYt2rLqvGXuMJgegC8+9ae24bINXFiZYDV2GqAV2Kslks11NRg04NNMRfpClSqyBUqVKgB6VKlQA1KlVJuoiEZBuDXvBMyNpDMrH3grSsKLtMTWV1nWQ6t5g1ttRb2NwFVVsXQDjMkt9Jq9Z+IbYtl7txZ8S8sLkkJddAdo9gPao9xA1QS16nbKxuBHIwc5HPpNUhqAQZkRMg8j3+negNn4wt3rjLt8JEE7rjAFjMGey/vVrT9Ttai01y04cKGBjkGOD/p615f6xyN8+FhJKzt9M04mb6/8AFx406ywIEjggHILe/FAOq9Ve9p7xdjjS3iVIgKzEAgfmgR+tXtCqW0D3oRSyJkgKQ87SW7cRVL49e7YtApbDLcV0YnJUM6FWIHsAJOKXp4x92MVHN4f8HVytRiY+7phqWbz7WuXhuclm2W1s+UFZgiQOM4HpWfuWHAUuhG4eUkESAYJUn5hIIkelGOn3wO0wGkdwYgQZ7ffmiVgLA8REIW0ArNBa0JkQswTxn6/b0quGPB8qTB3w5oGF63c2EqhLHBkqBmPzRI4r0C5YF3bdtXWt3rc7HI8rKYJVhMFT5TQO3cNtrgAc21cBSqsQHaWBlz5WEH6hcjvRW3rrKL/CliWckDiTkHcfl5Jj3nvVXZg3nAV6ho/FtWzfuEXgd48JV8NDKwTcfcW+WYWOfagvxFoDuW54qXw+2Q7BLoJESVJnbMwwED0FPc1e5CtxfI8ggE+xyOGyB2rl+oL5ztG7xEuAjhiD+FQIU4Byfek1RXbrsDM+xSI8WzPE7WQn8SuAdhP5oKn07VX0zrbuBgSV3YJAUkZOVBIH60QUi54jAi1cUXLpEFi8vJUBRAwTiIMZAxWp+FuhaNtpcrcvtLiyyxbU91RM7yvuTjgUng0hJS0Wuk6T+8WxtG5D3khTyDJ788UdsaMJAwfSBAHsBRAyYgxHaMe0elNbcNgxP9fpUmtlcintsQZBqw4j3/mKj2g5oAtWNSDzg/sf9qtChZt+lKzrYcWwdxmCB+D6t2+nP0q1IVBYV0KrhqkVqtCCdKlSmtDMVKoxeXxBbnzFS0eqhgpI+hI/WhJ6xuS00hX8W2txAfz3LloCSOC6/tUuSCgnrNWlq29y40JbBLHmAOZ+kg1xqNZ4d3ZcAVCqQ853vc8PbEcZXPvWI678R21takFtq6hFZhhiBe0lxR8pnyvaWSPX3rL9Q+MGuXdqkWbb+I3ikkuniXLF0ts4BR7ZgycNUOd6KSNc3xGfC05dgt61akuxWGa7pL/mj2exHvIrMdQ+Mk32WsLu/jOzb9yiW1Fm8IHsVYH/ADVitZ1IELcukm6s7mlT5SDCBexVmZvo1DTrnulltJ8omRgKWmTjCjGKnLHaQV1fU2e0q3rgZVcsA0ACECyAOcKFq70HqDajclqf4fmMwBtdjGO8f7UO0HQVZz490vcUD+FbMYwZN04j/KP0q7pLoUi3aFsyGX+EJWbQBY9ySQSYPoaGlREm3oL9QTAAVdp/EJYyJ3De3zDI4xxT/DCpbdouPaZlKkSNjKVOM4kEyJ9av2bLSy6hizMsC2gUlGEyNxaADAIwcjAyKF63S7SIdd0SdhJ2kdiY9/euPlh2+16IcvbaksnHxVqVv2F0wt5tXP8ArGNjASAU7tIIBHAg5NP0Uk/w79y7ctC3C8QAhDAKp+nJ3GQMVPZ6aLlverG7f3gC1wSIJ3FoI2iDnMfervSdWqO2VDqCbiqYCYgy/CgxG3nk+1VxcUeNdYr8/wAHKc+Rd7MZ1PpJw3qNwaBJLZG77ioNFe8wRxtY7yflhgVx9/Y/6VsLuqsXHI/M1vAXykKT5VJ/f1oL17pCF3FpW2STwJEHJQ/iSD82Jiuu/DMoOSWdFrRKhts2D5FuFXI2zwwOZhvL39abUW3st5jK8K0QB6K47c4Pf2oDZ1L2yVfkqEtsAOFafMAfQivRbe25prdwm2fFTdtj5ZJ8rRgkjsPQ0q6mydZRnb2qVQJwWkBYJJPoqjLfQVHa6fcLjdKliALY810kmPlXCn2kk+1GtL0w22NrTJuvFA5kDeyNuhRd4ECYXAgCeat6vpoi27WGTcgIklSxxhh+Ej7Gic6HTmsAE2bYJUEllkG7k+GwMEBRgNIIBJgZ55FlbOMiRj7EGRnsQcgjIqqWZJtPK7IICgbM92bkiIz3Iz2q3pdUG7zWbZXEqZrOj9fCof7zcJ2xDlSSF/xleYP4o4yfWtEyBgDIIIkMCCCD3BGCK86HqKv9E6l4DgTttFiXSJXMyyD/ALbTBJGDmQTmkn8mrRsVcjB/Wc0151SJME8KMsft2+pqieqq5YW/LtjduEXBMxCEeUGDDGZg1AqkzkqDzB87f5n7fb9apIDvUX2uSJKIMbVPmb1l+Y9ljvk1Z6TZC8AAAYAEAfaoAgiBgeg4FEdEuPr/AKYq0hNltalFMi12Fq0iLClU+tWDc095By1q4BHM7DH7xVus18fKz6VrYSVeJYTKlWBWAOcjvVSdIzusme+IPjK3vtEPFzbcIChh5bos3rRJGOUg/esT1L4qvXZZD4E3CSqtux47XvmInyucERQHruuNsoHgsiKggxK5G6aHpYv3gTi3bbALHap9YJEtMjjFZ0XaRb1GuRGbgbxwBJgDMx6zNVbd6/fA8NSADBYkhRmNu44z6DvRjp/w6iwWBZsgeKNoLKQGQ253WyQRBafoINaLT6UZ2zG24g3D51bbNsoDAjkEDO4fZWkZS5fgzek+GkR51buJaGlT8wjy7SQzN9YHtRbWPaUDYptW1/MwznmANqn6T2q/rLiXQtttzbpQeUwWAykgeRhzPIn9Y+l/D6KdPqWbxWt3XFy1dhg9sghCLbCFwSCPXPapU09gk6+9Am3phfPiMrPb3EqCptrdhv4i27nBEiGWDBINae0q7C9tVsBQoW3b3tHIzcweAMwAYFcaTw0RtNp7Ze2rM6qIDJPq+QF7ScmP0vacNcg3SrZ2hEZAoAEszMk+UegyT9qZEpXhaB9zVHbtUKiwAQojj19f+KhXRhl3FwoMhRyxYDCwMjMDv8wxRHWaYG2rpbKyXxGdojaWUztJk/pVC08EEHzDgiJx6iolG8mLdbAul6q1kh7RO5ThgSNp+3H0qAM1zBOBJgAR7naOTV/qPT4JZeYznB9iT+zfr2NDSIOJHscFSPWtIpHTxqNYJbljH2n/AJB9P5UQ0HWGQbSdpggXAPMJjk8xj+jFUbNyRBkxmPr6Hsaq3boGPmPED+WP5c1TXyaMLXui72JQI0sARtMAsDMBhnscesVpzbIVJRFXCAiVCrI3MSJO0cwMgUH6Dae3bBcQ4eQpg+WOCO3rzP0rR2NQHzDE4kSZPuWBkZ42j/apOdJJ/lFTTdQTT3y0I6of+z5VueUgspfhs9yBjmtzbuW79uRDo0zPII5BHKsDgjkV5v1e1tdTabcfRcZ53CO44x+3FaXo3SNVbQ3F223MDwrkgXFAMb4+U8R3+bgkmjxTNOOX3NIofFfwwTaYIZQ+uCuZgkcf5uK8zN67pm23AYH4oiPTd/7DBr2nSdaViQQ1t1+e2/zL7nsyzjcMGhvxF8NpfXdbQE58ixJn8n/rWVddaOnD2YXSdRBAzRXTMHKr6kD9xWR6j0R7BDWjuUgkoJBEchZ4PPlNFfhLqQe8CcBAztg+WBxHbkc01Tygytno7v2qDU61LSlnYAD1NZTVfGKPc8KzubkeIo8sjgCeR7iqWn6Tc1J36hi+fKmQv1iZP9ZFW2RKa8FzU/FF6+8aRYVTm43y/Qetej9Hdmtgsm04xxOOY7TQTofRtsHaBHGBj+vatZaWrjF7ZKvbO1FdAU4FPVjLhNQ6kBlKkSCIIruo3qqIPL/ij4Wt2rpulQVIPn2l2QwY8hbbJ43Gs1aAS4WQsS0wzQWgqQVY8H09PYcV7Nq9OHBVhIPb+v64rzTr3w69m6NubZ+Vsz9IEkn+u9YSi0/2Obki08FQM5t48xbxJH5x5Bye+Me9aXQaW2IubvFYgEEH5vzAnkMD61Q0Gg2ou4qY3lZ4aCCymPl7evf0q02tRC3hid2CeNy9g3IMTyKKGl8kuq6Y9y0dTpt25S4u28nxAIYXAv5wDn83tVO9dXVJKgFzkQTNyf5n27z7Va6L1YpcZlyygb0naDb5Bn1BkhjxJ9YNvrnSVg6vS5ttua6gEFWB8zqvYggh07ET2rHl47zHDR18Uk41LRi16kEUpsJQEtKkK0+4KkN6CRiiequAAFixCk7WlCx3AGR5QACFInsB70/Ueni8PEtgeJEkCP4o/MpH4h+/1ofZ1RiCrLIA3CWU7eCU/mR7UcXIpr4a2jOcHDD14YXt6hpVtwghMNgkARgnJn6gVH1BgVYxDWyu4kCSHkRPeMc+9VLFwSu4gtnO24Z9JByck/sKKtpJADsRAJiPO5zkrP8ADA9/WtTJptAnTIzthJnjuQPxfUVQ6t00rkDge8gASB7rBwe3uDjTNoyJUIofy43GVkHcC5MGZ7xI4kiqWyJBEEHj0pkK4GY0nSrt3LHwl5yPNHsvf7wK0PTel27cC2vmiNxy0e7dh7CBVgmrb64kTEvkkkna+DtBEdif37UMrt22c3NIQsgggfNEwsnBmMj3+tFul9AZnBI8hHzMCCD/AIVPzg4zWbfVtaKXXO9ot7bQZlhkIYhTswTxHooya9C6R1i3qrYuI07uQcMCezDsealujaHHF5H6Z0y3pwfDB3HlicnMwPyj2FWhzXGrvi2smdowTBIXB8zRnaIyRxz2NUtLqlvqyXEUOoUXbRIYLuyrK2N9tolXETHYgwGyVaIerdKtaxQQ210LBLqZZHU7SCMTHBU9vrWb0fUr2luizqVAJ+Vl/wCncExuU9jxKnucTR/VoNM394ualbdrAum7JN0BSFBz5nGIf5oG0hsEY/rPxSnUxd06WFNhbbNvvg7zcJC2iqfgBJJmSTHaivI7IviTSgXUexdeNULrtbBM7l2y0k4BLqDxWZf4fFzUMR4wQ/Nu2qx4IVoMR75rR9K6Vd8oa6WFtNihRA27p83qcD9K1fTeiBYkcU0nLKIbvAA6J8Nqs7UABiffH61r9D0tU7Zq/Y04AxVlVrVRSElRxbSKnWmC10BTGdUqQp4oAsGuSK7rmqJILiUL1uj3HJ8pgMDnj5XX0Ix9R9BRkiq923RV4E1Z5trOl3xeZG8wJndgKZ4k9+/6GoLg2mNwOdu5ZKMR2DcE+1brqvTheQo329j7+38qxN9biBbLM2y20qhiAQTn1PJ71zy7RdGNRVqRWvWiSGQ7biGVb09jR34c66Vl0XEqt20M7TIVSnv2A74UZlqFWLasCGn6AdjM59RjB59ai1GnYMLtvaLiqFIAxcHcNxyMYobFGfR2aDrvTxatnVaUB7DAuVtx5DzvQ/knkD5SJ+mc1bJeQXVXa7RuTsSY8wH4TM/WKP8AQPiEWwbufBJ/iqRLW2wJwOe0R58ABQknPfGWl2vp10jhbGsLf9PlQCNwRuyxJjtmsp8XaaktnWuSLh1eTiz1BrY2oFUwQSBJ/wDI8fapdPry1wE7go+YqwLRmJYiMScxMGh95EsgeM+3O0A+wnJ+maO2OiXmA2Wjt7GIB/WtDkbfhEAKjcxYbUU7nPlG2Q3m9YP4sH9aIXLiESy7mBIB4WAcwFFRf3NrbQGG5Z3EyoSD+4qle6kinaBuHBcHn3UY/n3570knYlGT8ZJ1YoQfeBMQfoO/2oZ1O/qbj/w0hA9oPeGQFuSd5UnzBYYFRHCz81Ben6zU3bhsGyb18cOZjYPmaAO2OI+1afRWihUXWUsoG4gCCw57wAfWYrQ0cehV6wbW0K5AabjW7x3chQIMCdpOcDGfsK6X1m7avTbkMCd28fMvO1lHPY4j1GeTOr6SCXN241xiTtUdu4k8449o98BrWlQx4ilhcRhbZBuyBgAD5oO2R2mkxqVOkerfD3XrerWV8rr86E5U+pPce/61kfiX440ulugaO0NRqdrorAt4FpSwLgEYaWCkhQBjJFZfpumuXfFts7+eyyLdcMWUEbfPt5wTB796IfD/AMGeHG+4XCyFVd2yJng9pzFEYm6kmBr2l1evuK987m25LE+Gu5pARAAEgY8szjNbno/Q9qKvZf8A7H1jt/zRnRdLC9qM2LEVoofINlTR6AL2oglupVSpAtUI4C10BXUU9IDmKeKeKVACFKnpUAWDTUqVUSMRUbLUprkigCnet0C690vxl8v/AFBx/iA/Ca0rLVS/bpNKSpkyj2VHnqn2iO3cGuiaO/EHTN03UHmA8w/MPUf61nrdzdOCI9a5mmsM5GmnTIWSCz2wNxENgSfpPB9x61Q1Tq5sm4GYW2YqBG0bipZgn5vKMSBijlq0WMKJ7/TvJPFVrlmyt0eJB4mPkBkEkzzif9jSyCUvAY6Xp7VzUIY3ACRMQSBIgfvR/qWsFoeJfcKokTnPOEHJMemfpWO6frSLitbtxvYi2h+dQq7zBBiYERnn2o5e6mt8q7pbYgYbapOc81rGNqzq43SM58Y9X8a1ZuOPD33SltSc3FCTvcDE7sL6Z9az7XQoEnkgCBLMTwFAySfQVf8A7RAt5EUkRufM5BCZIHcCQD/mFAOm9Fu6mxcUoRqtK9q9avhiDdtuIKBuMbQ6xzJ96Zq2FejHxmut8psObb2X3JeO4CCewUwyx6j6VoLShlgbVQZz83cH6cR+lDvhzSm07Xbu6695WW6ztBJYzkkNMekH2iiLWtxHtIn1z6ft6nvUt0zFtPRIdESr7SNjCAWXmSCJOIMbuJ9DSXRiWC+csZZyoBOIIA/CJE/X7Vd0mgLALnaO3b9OBR3R9MA7U1FvZUYArR9MnnOSfueTRyxogKuJYipglbJJaLIkt1Mq10BXUUAc7aenp6QxiKanpRQAqanpUgGp6VMaALFKlSFUSKkaVKgDkionWpjXJFAA7VWSQQGKkgww5B9fesy3SVd3MKjgSybiFQyRuECdh5B7QRHcbG4tUr9oHn9uf1qZRUiXFPZS6f0yDcW7aCqQVDKwBMyfKFHAkQxMyOKBfFfRXT+OG3LCi4xGd2BvYDGcT+tarRXYItN/8GOJ/wAM+ufsf2FazqSG0V1ltFcvNu1bcvcULhWLxG6Zwo7iayLcVVHnvUBvtrDm3ctsLlq4pyjdp9p79vpVLXfG9ySL2msG6GILBXUsfUqjbTRfq5VmW9ZKhmJZragjwCCBBjEnMr2zzUQ6d4s3NlpSNwViGKgjIUjjuApb6QapSow7dXRX1nwnf1tldXd1NkDKG0qlFtj5gqGSLhYGe2QM+mjsBUtqEYyJCjIMGCwJWCM5jj+dUOkdOcDzsW7hTkKSZOOATWi0XTPUTSVy0VmWQfY0rOf2/wDyP6+tHND0v2olpNABRG3aitIwSLSorafSACrQSpAKeKoojinAruKUUDGininApUgGpRT0xoAalSpUAKlSpUgGpqemNAFilSpVRIqVKlQAqY09MTQBwwqvcWrJqNxQAL1dgMu0gESDBEiQQR/KvMOs9DZbpN4m6WJIJyM9goxuGcn7CvWriVR1ehW5G4cVE43lESTaMN03pi+Gq27RUjkzx9IHBzjtAotpum+2eJ7/APFaa1pABAECp7ejApLj8sIxSBmj6d7UWsaYCp0t1KFrQs5VK7ikBXVADUqelQM5NKnpUgFSpUqBipjT0qAOSKVPTUANSpUqQDUjT01AH//Z"/>
          <p:cNvSpPr>
            <a:spLocks noChangeAspect="1" noChangeArrowheads="1"/>
          </p:cNvSpPr>
          <p:nvPr/>
        </p:nvSpPr>
        <p:spPr bwMode="auto">
          <a:xfrm>
            <a:off x="168275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Geneva"/>
              </a:defRPr>
            </a:lvl1pPr>
            <a:lvl2pPr marL="742950" indent="-285750">
              <a:spcBef>
                <a:spcPct val="20000"/>
              </a:spcBef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Geneva"/>
              </a:defRPr>
            </a:lvl2pPr>
            <a:lvl3pPr marL="1143000" indent="-228600">
              <a:spcBef>
                <a:spcPct val="20000"/>
              </a:spcBef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Geneva"/>
              </a:defRPr>
            </a:lvl3pPr>
            <a:lvl4pPr marL="1600200" indent="-228600">
              <a:spcBef>
                <a:spcPct val="20000"/>
              </a:spcBef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Geneva"/>
              </a:defRPr>
            </a:lvl4pPr>
            <a:lvl5pPr marL="2057400" indent="-228600">
              <a:spcBef>
                <a:spcPct val="20000"/>
              </a:spcBef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da-DK" altLang="da-DK" sz="240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17416" name="AutoShape 4" descr="data:image/jpeg;base64,/9j/4AAQSkZJRgABAQAAAQABAAD/2wCEAAkGBxQSEhUUEhIUFRUUFxQYGBYUGBQYFRUZFxUXGBgZGBUYHCggGB4lHhcVITEhJSsrLi4uGB8zODMuNygtMC0BCgoKDg0OGhAQGy8mICQsLCwsLCwsLCwsLCwsLCwsOCwsLCwsLCwsLCwsLCwsLC0sLCwsLCwsLDcsLCssLCwsLf/AABEIAKAA8AMBIgACEQEDEQH/xAAbAAABBQEBAAAAAAAAAAAAAAAFAAEDBAYCB//EADsQAAIBAwMCBAQEAwcEAwAAAAECEQADIQQSMQVBEyJRYQYycYFCUpGhI7HwBxRicsHR4TNDktKCovH/xAAaAQADAQEBAQAAAAAAAAAAAAAAAQIDBAYF/8QAJxEAAgICAgEDAwUAAAAAAAAAAAECESExAxJBBBNRBSLwFGFxscH/2gAMAwEAAhEDEQA/APZKVKlVEipUqVACpqelQA1PTUqAFSpUqAFTU5pjQAqVNQ/r/V10lh7ziQsAKDBdiYVZ7Se/ahgEKaa8hT+07UI83hbMnFhVMsPQAAv9zXGq+OtffuqV2aVEKsbY8111BBh/QGI+/FKwPYJpprMfD3xgmoOy6Baun5cyjzwFY8HtB57Vo91FjO5ppppqr1DqVqwFa9cW2HdUUsYBZgSBPaYNFjLc0zuFEkwPeql/VkcY96H6uGALH6d8nHFZuY6LD9ZBMWk8SO+5VEzwAck81b0euS6PKSCOVbDr9R/rWT1vTvDYliI4AtqeM/NEz+wFRWtVNws7Xd04bEz7ehjsDmp9xorqjcE1zNDOna9mJRoaOLiyFaORnkjvFEN1aKVktUdzTVzNODTAelSpUCLlKlSqiRUqVKgBUqVKgBUqVNQA9VtdqAijIG4hQTxJ9/2HvFWKi1NrcIwZwQRIIPII71LVrALYItai5aYkBnQnz2zJcH81s9/dO/Ig4JizdDKGQ7lPBGeO3+kc0NtaeMTI/CD8yeon8Q9JyKiOnAJIUSxk/wCIxEn1Md6+Py/UP083xtWdS4lyK0ETqhPGPX/isZ/auu/T2V3EA3WPlMHFv1H1I+9aH+8iYyYOYHy/7UN+J+m29RaCtc8MqSyMcrJEGV7jjiub0v1h9uvNr+iuT0yq4nl2ltW7QIVVQZ3EYn1JbmqFixp9xNtDNs7iygjPfz/cGCYiquu60qkqoJYR6iJyOee0fWhGu63dbaoJTbnyz7428QP+a9AclB/WaxCzC5cZQsTbkqGJ7nyyQcQRPsa1fwZ8Z39Sr2mZwLSoZnc53lhtDclRt+teSW7jPEksSe5JJJPqckk16L/Z70e8lm9ceyUW4wA8QG238NTlJ58zkERSloGb/pvWXQrGUYxDMY3HMKT8rH8uZrNf2v8AV7d/T6S2jjz3rjtP4fDthfMBMZu/tVHrHWxprq2ro+dFHisCw8pYKHT8R4gye2KF/EV86q7b8YNYCIwUuoE7oKkqvyA7QPUelQm0JEnwz8XanQ/wb267YIwA/mVeN1m6OR6Zx6ivTem6+1eCnShnQgAxhU7Q+4zuxwJOc15CENqbbqCp82xj5TPDowmCfzDnvMVP0fVPp74bTXmBuKASBDAEkbXHBYSYP3ETFT5NEz2bWeHajxGCFuFyXb6IMmgF/WLvIt2ju9TDPB9Af4dof+RPpQ3Q6eVYhmDORL/M5z3Lc+meKlt6ZHY3Qd+6CDMqAMeWPvmkXRMLzPqNMA0M96WKsxbZaRmZS5yRO0QAB7Vti1ZHp2mb+9rdZYt2rLqvGXuMJgegC8+9ae24bINXFiZYDV2GqAV2Kslks11NRg04NNMRfpClSqyBUqVKgB6VKlQA1KlVJuoiEZBuDXvBMyNpDMrH3grSsKLtMTWV1nWQ6t5g1ttRb2NwFVVsXQDjMkt9Jq9Z+IbYtl7txZ8S8sLkkJddAdo9gPao9xA1QS16nbKxuBHIwc5HPpNUhqAQZkRMg8j3+negNn4wt3rjLt8JEE7rjAFjMGey/vVrT9Ttai01y04cKGBjkGOD/p615f6xyN8+FhJKzt9M04mb6/8AFx406ywIEjggHILe/FAOq9Ve9p7xdjjS3iVIgKzEAgfmgR+tXtCqW0D3oRSyJkgKQ87SW7cRVL49e7YtApbDLcV0YnJUM6FWIHsAJOKXp4x92MVHN4f8HVytRiY+7phqWbz7WuXhuclm2W1s+UFZgiQOM4HpWfuWHAUuhG4eUkESAYJUn5hIIkelGOn3wO0wGkdwYgQZ7ffmiVgLA8REIW0ArNBa0JkQswTxn6/b0quGPB8qTB3w5oGF63c2EqhLHBkqBmPzRI4r0C5YF3bdtXWt3rc7HI8rKYJVhMFT5TQO3cNtrgAc21cBSqsQHaWBlz5WEH6hcjvRW3rrKL/CliWckDiTkHcfl5Jj3nvVXZg3nAV6ho/FtWzfuEXgd48JV8NDKwTcfcW+WYWOfagvxFoDuW54qXw+2Q7BLoJESVJnbMwwED0FPc1e5CtxfI8ggE+xyOGyB2rl+oL5ztG7xEuAjhiD+FQIU4Byfek1RXbrsDM+xSI8WzPE7WQn8SuAdhP5oKn07VX0zrbuBgSV3YJAUkZOVBIH60QUi54jAi1cUXLpEFi8vJUBRAwTiIMZAxWp+FuhaNtpcrcvtLiyyxbU91RM7yvuTjgUng0hJS0Wuk6T+8WxtG5D3khTyDJ788UdsaMJAwfSBAHsBRAyYgxHaMe0elNbcNgxP9fpUmtlcintsQZBqw4j3/mKj2g5oAtWNSDzg/sf9qtChZt+lKzrYcWwdxmCB+D6t2+nP0q1IVBYV0KrhqkVqtCCdKlSmtDMVKoxeXxBbnzFS0eqhgpI+hI/WhJ6xuS00hX8W2txAfz3LloCSOC6/tUuSCgnrNWlq29y40JbBLHmAOZ+kg1xqNZ4d3ZcAVCqQ853vc8PbEcZXPvWI678R21takFtq6hFZhhiBe0lxR8pnyvaWSPX3rL9Q+MGuXdqkWbb+I3ikkuniXLF0ts4BR7ZgycNUOd6KSNc3xGfC05dgt61akuxWGa7pL/mj2exHvIrMdQ+Mk32WsLu/jOzb9yiW1Fm8IHsVYH/ADVitZ1IELcukm6s7mlT5SDCBexVmZvo1DTrnulltJ8omRgKWmTjCjGKnLHaQV1fU2e0q3rgZVcsA0ACECyAOcKFq70HqDajclqf4fmMwBtdjGO8f7UO0HQVZz490vcUD+FbMYwZN04j/KP0q7pLoUi3aFsyGX+EJWbQBY9ySQSYPoaGlREm3oL9QTAAVdp/EJYyJ3De3zDI4xxT/DCpbdouPaZlKkSNjKVOM4kEyJ9av2bLSy6hizMsC2gUlGEyNxaADAIwcjAyKF63S7SIdd0SdhJ2kdiY9/euPlh2+16IcvbaksnHxVqVv2F0wt5tXP8ArGNjASAU7tIIBHAg5NP0Uk/w79y7ctC3C8QAhDAKp+nJ3GQMVPZ6aLlverG7f3gC1wSIJ3FoI2iDnMfervSdWqO2VDqCbiqYCYgy/CgxG3nk+1VxcUeNdYr8/wAHKc+Rd7MZ1PpJw3qNwaBJLZG77ioNFe8wRxtY7yflhgVx9/Y/6VsLuqsXHI/M1vAXykKT5VJ/f1oL17pCF3FpW2STwJEHJQ/iSD82Jiuu/DMoOSWdFrRKhts2D5FuFXI2zwwOZhvL39abUW3st5jK8K0QB6K47c4Pf2oDZ1L2yVfkqEtsAOFafMAfQivRbe25prdwm2fFTdtj5ZJ8rRgkjsPQ0q6mydZRnb2qVQJwWkBYJJPoqjLfQVHa6fcLjdKliALY810kmPlXCn2kk+1GtL0w22NrTJuvFA5kDeyNuhRd4ECYXAgCeat6vpoi27WGTcgIklSxxhh+Ej7Gic6HTmsAE2bYJUEllkG7k+GwMEBRgNIIBJgZ55FlbOMiRj7EGRnsQcgjIqqWZJtPK7IICgbM92bkiIz3Iz2q3pdUG7zWbZXEqZrOj9fCof7zcJ2xDlSSF/xleYP4o4yfWtEyBgDIIIkMCCCD3BGCK86HqKv9E6l4DgTttFiXSJXMyyD/ALbTBJGDmQTmkn8mrRsVcjB/Wc0151SJME8KMsft2+pqieqq5YW/LtjduEXBMxCEeUGDDGZg1AqkzkqDzB87f5n7fb9apIDvUX2uSJKIMbVPmb1l+Y9ljvk1Z6TZC8AAAYAEAfaoAgiBgeg4FEdEuPr/AKYq0hNltalFMi12Fq0iLClU+tWDc095By1q4BHM7DH7xVus18fKz6VrYSVeJYTKlWBWAOcjvVSdIzusme+IPjK3vtEPFzbcIChh5bos3rRJGOUg/esT1L4qvXZZD4E3CSqtux47XvmInyucERQHruuNsoHgsiKggxK5G6aHpYv3gTi3bbALHap9YJEtMjjFZ0XaRb1GuRGbgbxwBJgDMx6zNVbd6/fA8NSADBYkhRmNu44z6DvRjp/w6iwWBZsgeKNoLKQGQ253WyQRBafoINaLT6UZ2zG24g3D51bbNsoDAjkEDO4fZWkZS5fgzek+GkR51buJaGlT8wjy7SQzN9YHtRbWPaUDYptW1/MwznmANqn6T2q/rLiXQtttzbpQeUwWAykgeRhzPIn9Y+l/D6KdPqWbxWt3XFy1dhg9sghCLbCFwSCPXPapU09gk6+9Am3phfPiMrPb3EqCptrdhv4i27nBEiGWDBINae0q7C9tVsBQoW3b3tHIzcweAMwAYFcaTw0RtNp7Ze2rM6qIDJPq+QF7ScmP0vacNcg3SrZ2hEZAoAEszMk+UegyT9qZEpXhaB9zVHbtUKiwAQojj19f+KhXRhl3FwoMhRyxYDCwMjMDv8wxRHWaYG2rpbKyXxGdojaWUztJk/pVC08EEHzDgiJx6iolG8mLdbAul6q1kh7RO5ThgSNp+3H0qAM1zBOBJgAR7naOTV/qPT4JZeYznB9iT+zfr2NDSIOJHscFSPWtIpHTxqNYJbljH2n/AJB9P5UQ0HWGQbSdpggXAPMJjk8xj+jFUbNyRBkxmPr6Hsaq3boGPmPED+WP5c1TXyaMLXui72JQI0sARtMAsDMBhnscesVpzbIVJRFXCAiVCrI3MSJO0cwMgUH6Dae3bBcQ4eQpg+WOCO3rzP0rR2NQHzDE4kSZPuWBkZ42j/apOdJJ/lFTTdQTT3y0I6of+z5VueUgspfhs9yBjmtzbuW79uRDo0zPII5BHKsDgjkV5v1e1tdTabcfRcZ53CO44x+3FaXo3SNVbQ3F223MDwrkgXFAMb4+U8R3+bgkmjxTNOOX3NIofFfwwTaYIZQ+uCuZgkcf5uK8zN67pm23AYH4oiPTd/7DBr2nSdaViQQ1t1+e2/zL7nsyzjcMGhvxF8NpfXdbQE58ixJn8n/rWVddaOnD2YXSdRBAzRXTMHKr6kD9xWR6j0R7BDWjuUgkoJBEchZ4PPlNFfhLqQe8CcBAztg+WBxHbkc01Tygytno7v2qDU61LSlnYAD1NZTVfGKPc8KzubkeIo8sjgCeR7iqWn6Tc1J36hi+fKmQv1iZP9ZFW2RKa8FzU/FF6+8aRYVTm43y/Qetej9Hdmtgsm04xxOOY7TQTofRtsHaBHGBj+vatZaWrjF7ZKvbO1FdAU4FPVjLhNQ6kBlKkSCIIruo3qqIPL/ij4Wt2rpulQVIPn2l2QwY8hbbJ43Gs1aAS4WQsS0wzQWgqQVY8H09PYcV7Nq9OHBVhIPb+v64rzTr3w69m6NubZ+Vsz9IEkn+u9YSi0/2Obki08FQM5t48xbxJH5x5Bye+Me9aXQaW2IubvFYgEEH5vzAnkMD61Q0Gg2ou4qY3lZ4aCCymPl7evf0q02tRC3hid2CeNy9g3IMTyKKGl8kuq6Y9y0dTpt25S4u28nxAIYXAv5wDn83tVO9dXVJKgFzkQTNyf5n27z7Va6L1YpcZlyygb0naDb5Bn1BkhjxJ9YNvrnSVg6vS5ttua6gEFWB8zqvYggh07ET2rHl47zHDR18Uk41LRi16kEUpsJQEtKkK0+4KkN6CRiiequAAFixCk7WlCx3AGR5QACFInsB70/Ueni8PEtgeJEkCP4o/MpH4h+/1ofZ1RiCrLIA3CWU7eCU/mR7UcXIpr4a2jOcHDD14YXt6hpVtwghMNgkARgnJn6gVH1BgVYxDWyu4kCSHkRPeMc+9VLFwSu4gtnO24Z9JByck/sKKtpJADsRAJiPO5zkrP8ADA9/WtTJptAnTIzthJnjuQPxfUVQ6t00rkDge8gASB7rBwe3uDjTNoyJUIofy43GVkHcC5MGZ7xI4kiqWyJBEEHj0pkK4GY0nSrt3LHwl5yPNHsvf7wK0PTel27cC2vmiNxy0e7dh7CBVgmrb64kTEvkkkna+DtBEdif37UMrt22c3NIQsgggfNEwsnBmMj3+tFul9AZnBI8hHzMCCD/AIVPzg4zWbfVtaKXXO9ot7bQZlhkIYhTswTxHooya9C6R1i3qrYuI07uQcMCezDsealujaHHF5H6Z0y3pwfDB3HlicnMwPyj2FWhzXGrvi2smdowTBIXB8zRnaIyRxz2NUtLqlvqyXEUOoUXbRIYLuyrK2N9tolXETHYgwGyVaIerdKtaxQQ210LBLqZZHU7SCMTHBU9vrWb0fUr2luizqVAJ+Vl/wCncExuU9jxKnucTR/VoNM394ualbdrAum7JN0BSFBz5nGIf5oG0hsEY/rPxSnUxd06WFNhbbNvvg7zcJC2iqfgBJJmSTHaivI7IviTSgXUexdeNULrtbBM7l2y0k4BLqDxWZf4fFzUMR4wQ/Nu2qx4IVoMR75rR9K6Vd8oa6WFtNihRA27p83qcD9K1fTeiBYkcU0nLKIbvAA6J8Nqs7UABiffH61r9D0tU7Zq/Y04AxVlVrVRSElRxbSKnWmC10BTGdUqQp4oAsGuSK7rmqJILiUL1uj3HJ8pgMDnj5XX0Ix9R9BRkiq923RV4E1Z5trOl3xeZG8wJndgKZ4k9+/6GoLg2mNwOdu5ZKMR2DcE+1brqvTheQo329j7+38qxN9biBbLM2y20qhiAQTn1PJ71zy7RdGNRVqRWvWiSGQ7biGVb09jR34c66Vl0XEqt20M7TIVSnv2A74UZlqFWLasCGn6AdjM59RjB59ai1GnYMLtvaLiqFIAxcHcNxyMYobFGfR2aDrvTxatnVaUB7DAuVtx5DzvQ/knkD5SJ+mc1bJeQXVXa7RuTsSY8wH4TM/WKP8AQPiEWwbufBJ/iqRLW2wJwOe0R58ABQknPfGWl2vp10jhbGsLf9PlQCNwRuyxJjtmsp8XaaktnWuSLh1eTiz1BrY2oFUwQSBJ/wDI8fapdPry1wE7go+YqwLRmJYiMScxMGh95EsgeM+3O0A+wnJ+maO2OiXmA2Wjt7GIB/WtDkbfhEAKjcxYbUU7nPlG2Q3m9YP4sH9aIXLiESy7mBIB4WAcwFFRf3NrbQGG5Z3EyoSD+4qle6kinaBuHBcHn3UY/n3570knYlGT8ZJ1YoQfeBMQfoO/2oZ1O/qbj/w0hA9oPeGQFuSd5UnzBYYFRHCz81Ben6zU3bhsGyb18cOZjYPmaAO2OI+1afRWihUXWUsoG4gCCw57wAfWYrQ0cehV6wbW0K5AabjW7x3chQIMCdpOcDGfsK6X1m7avTbkMCd28fMvO1lHPY4j1GeTOr6SCXN241xiTtUdu4k8449o98BrWlQx4ilhcRhbZBuyBgAD5oO2R2mkxqVOkerfD3XrerWV8rr86E5U+pPce/61kfiX440ulugaO0NRqdrorAt4FpSwLgEYaWCkhQBjJFZfpumuXfFts7+eyyLdcMWUEbfPt5wTB796IfD/AMGeHG+4XCyFVd2yJng9pzFEYm6kmBr2l1evuK987m25LE+Gu5pARAAEgY8szjNbno/Q9qKvZf8A7H1jt/zRnRdLC9qM2LEVoofINlTR6AL2oglupVSpAtUI4C10BXUU9IDmKeKeKVACFKnpUAWDTUqVUSMRUbLUprkigCnet0C690vxl8v/AFBx/iA/Ca0rLVS/bpNKSpkyj2VHnqn2iO3cGuiaO/EHTN03UHmA8w/MPUf61nrdzdOCI9a5mmsM5GmnTIWSCz2wNxENgSfpPB9x61Q1Tq5sm4GYW2YqBG0bipZgn5vKMSBijlq0WMKJ7/TvJPFVrlmyt0eJB4mPkBkEkzzif9jSyCUvAY6Xp7VzUIY3ACRMQSBIgfvR/qWsFoeJfcKokTnPOEHJMemfpWO6frSLitbtxvYi2h+dQq7zBBiYERnn2o5e6mt8q7pbYgYbapOc81rGNqzq43SM58Y9X8a1ZuOPD33SltSc3FCTvcDE7sL6Z9az7XQoEnkgCBLMTwFAySfQVf8A7RAt5EUkRufM5BCZIHcCQD/mFAOm9Fu6mxcUoRqtK9q9avhiDdtuIKBuMbQ6xzJ96Zq2FejHxmut8psObb2X3JeO4CCewUwyx6j6VoLShlgbVQZz83cH6cR+lDvhzSm07Xbu6695WW6ztBJYzkkNMekH2iiLWtxHtIn1z6ft6nvUt0zFtPRIdESr7SNjCAWXmSCJOIMbuJ9DSXRiWC+csZZyoBOIIA/CJE/X7Vd0mgLALnaO3b9OBR3R9MA7U1FvZUYArR9MnnOSfueTRyxogKuJYipglbJJaLIkt1Mq10BXUUAc7aenp6QxiKanpRQAqanpUgGp6VMaALFKlSFUSKkaVKgDkionWpjXJFAA7VWSQQGKkgww5B9fesy3SVd3MKjgSybiFQyRuECdh5B7QRHcbG4tUr9oHn9uf1qZRUiXFPZS6f0yDcW7aCqQVDKwBMyfKFHAkQxMyOKBfFfRXT+OG3LCi4xGd2BvYDGcT+tarRXYItN/8GOJ/wAM+ufsf2FazqSG0V1ltFcvNu1bcvcULhWLxG6Zwo7iayLcVVHnvUBvtrDm3ctsLlq4pyjdp9p79vpVLXfG9ySL2msG6GILBXUsfUqjbTRfq5VmW9ZKhmJZragjwCCBBjEnMr2zzUQ6d4s3NlpSNwViGKgjIUjjuApb6QapSow7dXRX1nwnf1tldXd1NkDKG0qlFtj5gqGSLhYGe2QM+mjsBUtqEYyJCjIMGCwJWCM5jj+dUOkdOcDzsW7hTkKSZOOATWi0XTPUTSVy0VmWQfY0rOf2/wDyP6+tHND0v2olpNABRG3aitIwSLSorafSACrQSpAKeKoojinAruKUUDGininApUgGpRT0xoAalSpUAKlSpUgGpqemNAFilSpVRIqVKlQAqY09MTQBwwqvcWrJqNxQAL1dgMu0gESDBEiQQR/KvMOs9DZbpN4m6WJIJyM9goxuGcn7CvWriVR1ehW5G4cVE43lESTaMN03pi+Gq27RUjkzx9IHBzjtAotpum+2eJ7/APFaa1pABAECp7ejApLj8sIxSBmj6d7UWsaYCp0t1KFrQs5VK7ikBXVADUqelQM5NKnpUgFSpUqBipjT0qAOSKVPTUANSpUqQDUjT01AH//Z"/>
          <p:cNvSpPr>
            <a:spLocks noChangeAspect="1" noChangeArrowheads="1"/>
          </p:cNvSpPr>
          <p:nvPr/>
        </p:nvSpPr>
        <p:spPr bwMode="auto">
          <a:xfrm>
            <a:off x="320675" y="-301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Geneva"/>
              </a:defRPr>
            </a:lvl1pPr>
            <a:lvl2pPr marL="742950" indent="-285750">
              <a:spcBef>
                <a:spcPct val="20000"/>
              </a:spcBef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Geneva"/>
              </a:defRPr>
            </a:lvl2pPr>
            <a:lvl3pPr marL="1143000" indent="-228600">
              <a:spcBef>
                <a:spcPct val="20000"/>
              </a:spcBef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Geneva"/>
              </a:defRPr>
            </a:lvl3pPr>
            <a:lvl4pPr marL="1600200" indent="-228600">
              <a:spcBef>
                <a:spcPct val="20000"/>
              </a:spcBef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Geneva"/>
              </a:defRPr>
            </a:lvl4pPr>
            <a:lvl5pPr marL="2057400" indent="-228600">
              <a:spcBef>
                <a:spcPct val="20000"/>
              </a:spcBef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da-DK" altLang="da-DK" sz="2400">
              <a:solidFill>
                <a:schemeClr val="tx1"/>
              </a:solidFill>
              <a:latin typeface="Times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47208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067800" cy="1143000"/>
          </a:xfrm>
        </p:spPr>
        <p:txBody>
          <a:bodyPr/>
          <a:lstStyle/>
          <a:p>
            <a:r>
              <a:rPr lang="da-DK" altLang="da-DK" dirty="0" smtClean="0">
                <a:solidFill>
                  <a:srgbClr val="FFC000"/>
                </a:solidFill>
              </a:rPr>
              <a:t>WPF</a:t>
            </a:r>
            <a:r>
              <a:rPr lang="da-DK" altLang="da-DK" dirty="0" smtClean="0"/>
              <a:t> 3rd Party Controls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533400" y="1794966"/>
            <a:ext cx="8229600" cy="4114800"/>
          </a:xfrm>
        </p:spPr>
        <p:txBody>
          <a:bodyPr/>
          <a:lstStyle/>
          <a:p>
            <a:r>
              <a:rPr lang="da-DK" altLang="da-DK" sz="2400" dirty="0" smtClean="0"/>
              <a:t>WPF = Windows Presentation Foundation</a:t>
            </a:r>
          </a:p>
          <a:p>
            <a:r>
              <a:rPr lang="da-DK" altLang="da-DK" sz="2400" dirty="0" smtClean="0"/>
              <a:t>State of the art platform for Windows Desktop </a:t>
            </a:r>
            <a:r>
              <a:rPr lang="da-DK" altLang="da-DK" sz="2400" dirty="0" err="1" smtClean="0"/>
              <a:t>applications</a:t>
            </a:r>
            <a:endParaRPr lang="da-DK" altLang="da-DK" sz="2400" dirty="0" smtClean="0"/>
          </a:p>
          <a:p>
            <a:r>
              <a:rPr lang="da-DK" altLang="da-DK" sz="2400" dirty="0" err="1" smtClean="0"/>
              <a:t>Consists</a:t>
            </a:r>
            <a:r>
              <a:rPr lang="da-DK" altLang="da-DK" sz="2400" dirty="0" smtClean="0"/>
              <a:t> of </a:t>
            </a:r>
            <a:r>
              <a:rPr lang="da-DK" altLang="da-DK" sz="2400" dirty="0" err="1" smtClean="0"/>
              <a:t>Microsoft.Net</a:t>
            </a:r>
            <a:r>
              <a:rPr lang="da-DK" altLang="da-DK" sz="2400" dirty="0" smtClean="0"/>
              <a:t> </a:t>
            </a:r>
            <a:r>
              <a:rPr lang="da-DK" altLang="da-DK" sz="2400" dirty="0" err="1" smtClean="0"/>
              <a:t>classes</a:t>
            </a:r>
            <a:r>
              <a:rPr lang="da-DK" altLang="da-DK" sz="2400" dirty="0" smtClean="0"/>
              <a:t> </a:t>
            </a:r>
            <a:r>
              <a:rPr lang="da-DK" altLang="da-DK" sz="2400" dirty="0" err="1" smtClean="0"/>
              <a:t>that</a:t>
            </a:r>
            <a:r>
              <a:rPr lang="da-DK" altLang="da-DK" sz="2400" dirty="0" smtClean="0"/>
              <a:t> </a:t>
            </a:r>
            <a:r>
              <a:rPr lang="da-DK" altLang="da-DK" sz="2400" dirty="0" err="1" smtClean="0"/>
              <a:t>can</a:t>
            </a:r>
            <a:r>
              <a:rPr lang="da-DK" altLang="da-DK" sz="2400" dirty="0" smtClean="0"/>
              <a:t> </a:t>
            </a:r>
            <a:r>
              <a:rPr lang="da-DK" altLang="da-DK" sz="2400" dirty="0" err="1" smtClean="0"/>
              <a:t>be</a:t>
            </a:r>
            <a:r>
              <a:rPr lang="da-DK" altLang="da-DK" sz="2400" dirty="0" smtClean="0"/>
              <a:t> </a:t>
            </a:r>
            <a:r>
              <a:rPr lang="da-DK" altLang="da-DK" sz="2400" dirty="0" err="1" smtClean="0"/>
              <a:t>manipulated</a:t>
            </a:r>
            <a:r>
              <a:rPr lang="da-DK" altLang="da-DK" sz="2400" dirty="0" smtClean="0"/>
              <a:t> by Dyalog </a:t>
            </a:r>
            <a:r>
              <a:rPr lang="da-DK" altLang="da-DK" sz="2400" dirty="0" err="1" smtClean="0"/>
              <a:t>application</a:t>
            </a:r>
            <a:r>
              <a:rPr lang="da-DK" altLang="da-DK" sz="2400" dirty="0" smtClean="0"/>
              <a:t> </a:t>
            </a:r>
            <a:r>
              <a:rPr lang="da-DK" altLang="da-DK" sz="2400" dirty="0" err="1" smtClean="0"/>
              <a:t>code</a:t>
            </a:r>
            <a:endParaRPr lang="da-DK" altLang="da-DK" sz="2400" dirty="0" smtClean="0"/>
          </a:p>
          <a:p>
            <a:endParaRPr lang="da-DK" altLang="da-DK" sz="2400" dirty="0" smtClean="0"/>
          </a:p>
          <a:p>
            <a:r>
              <a:rPr lang="da-DK" altLang="da-DK" sz="2400" dirty="0" smtClean="0"/>
              <a:t>It is an </a:t>
            </a:r>
            <a:r>
              <a:rPr lang="da-DK" altLang="da-DK" sz="2400" dirty="0" err="1" smtClean="0"/>
              <a:t>important</a:t>
            </a:r>
            <a:r>
              <a:rPr lang="da-DK" altLang="da-DK" sz="2400" dirty="0" smtClean="0"/>
              <a:t> </a:t>
            </a:r>
            <a:r>
              <a:rPr lang="da-DK" altLang="da-DK" sz="2400" dirty="0" err="1" smtClean="0"/>
              <a:t>goal</a:t>
            </a:r>
            <a:r>
              <a:rPr lang="da-DK" altLang="da-DK" sz="2400" dirty="0" smtClean="0"/>
              <a:t> for Dyalog to </a:t>
            </a:r>
            <a:r>
              <a:rPr lang="da-DK" altLang="da-DK" sz="2400" dirty="0" err="1" smtClean="0"/>
              <a:t>make</a:t>
            </a:r>
            <a:r>
              <a:rPr lang="da-DK" altLang="da-DK" sz="2400" dirty="0" smtClean="0"/>
              <a:t> WPF </a:t>
            </a:r>
            <a:r>
              <a:rPr lang="da-DK" altLang="da-DK" sz="2400" dirty="0" err="1" smtClean="0"/>
              <a:t>easy</a:t>
            </a:r>
            <a:r>
              <a:rPr lang="da-DK" altLang="da-DK" sz="2400" dirty="0" smtClean="0"/>
              <a:t> to </a:t>
            </a:r>
            <a:r>
              <a:rPr lang="da-DK" altLang="da-DK" sz="2400" dirty="0" err="1" smtClean="0"/>
              <a:t>use</a:t>
            </a:r>
            <a:r>
              <a:rPr lang="da-DK" altLang="da-DK" sz="2400" dirty="0" smtClean="0"/>
              <a:t> in </a:t>
            </a:r>
            <a:r>
              <a:rPr lang="da-DK" altLang="da-DK" sz="2400" dirty="0" err="1" smtClean="0"/>
              <a:t>applications</a:t>
            </a:r>
            <a:r>
              <a:rPr lang="da-DK" altLang="da-DK" sz="2400" dirty="0" smtClean="0"/>
              <a:t>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WPF 3</a:t>
            </a:r>
            <a:r>
              <a:rPr lang="en-US" baseline="30000" dirty="0" smtClean="0"/>
              <a:t>rd</a:t>
            </a:r>
            <a:r>
              <a:rPr lang="en-US" dirty="0" smtClean="0"/>
              <a:t> Party Controls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265300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067800" cy="1143000"/>
          </a:xfrm>
        </p:spPr>
        <p:txBody>
          <a:bodyPr/>
          <a:lstStyle/>
          <a:p>
            <a:r>
              <a:rPr lang="da-DK" altLang="da-DK" dirty="0" smtClean="0">
                <a:solidFill>
                  <a:schemeClr val="tx1"/>
                </a:solidFill>
              </a:rPr>
              <a:t>WPF </a:t>
            </a:r>
            <a:r>
              <a:rPr lang="da-DK" altLang="da-DK" dirty="0" smtClean="0"/>
              <a:t>3rd Party </a:t>
            </a:r>
            <a:r>
              <a:rPr lang="da-DK" altLang="da-DK" dirty="0" smtClean="0">
                <a:solidFill>
                  <a:srgbClr val="FFC000"/>
                </a:solidFill>
              </a:rPr>
              <a:t>Controls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533400" y="1794966"/>
            <a:ext cx="8229600" cy="4114800"/>
          </a:xfrm>
        </p:spPr>
        <p:txBody>
          <a:bodyPr/>
          <a:lstStyle/>
          <a:p>
            <a:r>
              <a:rPr lang="da-DK" altLang="da-DK" sz="2400" dirty="0" smtClean="0"/>
              <a:t>”Controls” </a:t>
            </a:r>
            <a:r>
              <a:rPr lang="da-DK" altLang="da-DK" sz="2400" dirty="0" err="1" smtClean="0"/>
              <a:t>are</a:t>
            </a:r>
            <a:r>
              <a:rPr lang="da-DK" altLang="da-DK" sz="2400" dirty="0" smtClean="0"/>
              <a:t> the elements </a:t>
            </a:r>
            <a:r>
              <a:rPr lang="da-DK" altLang="da-DK" sz="2400" dirty="0" err="1" smtClean="0"/>
              <a:t>that</a:t>
            </a:r>
            <a:r>
              <a:rPr lang="da-DK" altLang="da-DK" sz="2400" dirty="0" smtClean="0"/>
              <a:t> a </a:t>
            </a:r>
            <a:r>
              <a:rPr lang="da-DK" altLang="da-DK" sz="2400" dirty="0" err="1" smtClean="0"/>
              <a:t>user</a:t>
            </a:r>
            <a:r>
              <a:rPr lang="da-DK" altLang="da-DK" sz="2400" dirty="0" smtClean="0"/>
              <a:t> interface is </a:t>
            </a:r>
            <a:r>
              <a:rPr lang="da-DK" altLang="da-DK" sz="2400" dirty="0" err="1" smtClean="0"/>
              <a:t>composed</a:t>
            </a:r>
            <a:r>
              <a:rPr lang="da-DK" altLang="da-DK" sz="2400" dirty="0" smtClean="0"/>
              <a:t> of.</a:t>
            </a:r>
          </a:p>
          <a:p>
            <a:r>
              <a:rPr lang="da-DK" altLang="da-DK" sz="2400" dirty="0" smtClean="0"/>
              <a:t>WPF </a:t>
            </a:r>
            <a:r>
              <a:rPr lang="da-DK" altLang="da-DK" sz="2400" dirty="0" err="1" smtClean="0"/>
              <a:t>comes</a:t>
            </a:r>
            <a:r>
              <a:rPr lang="da-DK" altLang="da-DK" sz="2400" dirty="0" smtClean="0"/>
              <a:t> with a set of </a:t>
            </a:r>
            <a:r>
              <a:rPr lang="da-DK" altLang="da-DK" sz="2400" dirty="0" err="1" smtClean="0"/>
              <a:t>common</a:t>
            </a:r>
            <a:r>
              <a:rPr lang="da-DK" altLang="da-DK" sz="2400" dirty="0" smtClean="0"/>
              <a:t> </a:t>
            </a:r>
            <a:r>
              <a:rPr lang="da-DK" altLang="da-DK" sz="2400" dirty="0" err="1" smtClean="0"/>
              <a:t>controls</a:t>
            </a:r>
            <a:r>
              <a:rPr lang="da-DK" altLang="da-DK" sz="2400" dirty="0" smtClean="0"/>
              <a:t>, </a:t>
            </a:r>
            <a:r>
              <a:rPr lang="da-DK" altLang="da-DK" sz="2400" dirty="0" err="1" smtClean="0"/>
              <a:t>like</a:t>
            </a:r>
            <a:r>
              <a:rPr lang="da-DK" altLang="da-DK" sz="2400" dirty="0" smtClean="0"/>
              <a:t>:</a:t>
            </a:r>
          </a:p>
          <a:p>
            <a:pPr lvl="1"/>
            <a:r>
              <a:rPr lang="da-DK" altLang="da-DK" sz="2000" dirty="0" smtClean="0"/>
              <a:t>Button, </a:t>
            </a:r>
            <a:r>
              <a:rPr lang="da-DK" altLang="da-DK" sz="2000" dirty="0" err="1" smtClean="0"/>
              <a:t>CheckBox</a:t>
            </a:r>
            <a:r>
              <a:rPr lang="da-DK" altLang="da-DK" sz="2000" dirty="0" smtClean="0"/>
              <a:t>, </a:t>
            </a:r>
            <a:r>
              <a:rPr lang="da-DK" altLang="da-DK" sz="2000" dirty="0" err="1" smtClean="0"/>
              <a:t>ComboBox</a:t>
            </a:r>
            <a:r>
              <a:rPr lang="da-DK" altLang="da-DK" sz="2000" dirty="0" smtClean="0"/>
              <a:t>, Image, Label, </a:t>
            </a:r>
            <a:r>
              <a:rPr lang="da-DK" altLang="da-DK" sz="2000" dirty="0" err="1" smtClean="0"/>
              <a:t>ListBox</a:t>
            </a:r>
            <a:r>
              <a:rPr lang="da-DK" altLang="da-DK" sz="2000" dirty="0" smtClean="0"/>
              <a:t>, </a:t>
            </a:r>
            <a:r>
              <a:rPr lang="da-DK" altLang="da-DK" sz="2000" dirty="0" err="1" smtClean="0"/>
              <a:t>RadioButton</a:t>
            </a:r>
            <a:r>
              <a:rPr lang="da-DK" altLang="da-DK" sz="2000" dirty="0" smtClean="0"/>
              <a:t>, </a:t>
            </a:r>
            <a:r>
              <a:rPr lang="da-DK" altLang="da-DK" sz="2000" dirty="0" err="1" smtClean="0"/>
              <a:t>TextBox</a:t>
            </a:r>
            <a:endParaRPr lang="da-DK" altLang="da-DK" sz="2000" dirty="0" smtClean="0"/>
          </a:p>
          <a:p>
            <a:r>
              <a:rPr lang="da-DK" altLang="da-DK" sz="2400" dirty="0" smtClean="0"/>
              <a:t>Plus ”layout” </a:t>
            </a:r>
            <a:r>
              <a:rPr lang="da-DK" altLang="da-DK" sz="2400" dirty="0" err="1" smtClean="0"/>
              <a:t>controls</a:t>
            </a:r>
            <a:r>
              <a:rPr lang="da-DK" altLang="da-DK" sz="2400" dirty="0" smtClean="0"/>
              <a:t> </a:t>
            </a:r>
            <a:r>
              <a:rPr lang="da-DK" altLang="da-DK" sz="2400" dirty="0" err="1" smtClean="0"/>
              <a:t>used</a:t>
            </a:r>
            <a:r>
              <a:rPr lang="da-DK" altLang="da-DK" sz="2400" dirty="0" smtClean="0"/>
              <a:t> to organise </a:t>
            </a:r>
            <a:r>
              <a:rPr lang="da-DK" altLang="da-DK" sz="2400" dirty="0" err="1" smtClean="0"/>
              <a:t>others</a:t>
            </a:r>
            <a:r>
              <a:rPr lang="da-DK" altLang="da-DK" sz="2400" dirty="0" smtClean="0"/>
              <a:t>:</a:t>
            </a:r>
          </a:p>
          <a:p>
            <a:pPr lvl="1"/>
            <a:r>
              <a:rPr lang="da-DK" altLang="da-DK" sz="2000" dirty="0" err="1" smtClean="0"/>
              <a:t>Canvas</a:t>
            </a:r>
            <a:r>
              <a:rPr lang="da-DK" altLang="da-DK" sz="2000" dirty="0" smtClean="0"/>
              <a:t>, </a:t>
            </a:r>
            <a:r>
              <a:rPr lang="da-DK" altLang="da-DK" sz="2000" dirty="0" err="1" smtClean="0"/>
              <a:t>StackPanel</a:t>
            </a:r>
            <a:r>
              <a:rPr lang="da-DK" altLang="da-DK" sz="2000" dirty="0" smtClean="0"/>
              <a:t>, </a:t>
            </a:r>
            <a:r>
              <a:rPr lang="da-DK" altLang="da-DK" sz="2000" dirty="0" err="1" smtClean="0"/>
              <a:t>DockPanel</a:t>
            </a:r>
            <a:r>
              <a:rPr lang="da-DK" altLang="da-DK" sz="2000" dirty="0" smtClean="0"/>
              <a:t>, </a:t>
            </a:r>
            <a:r>
              <a:rPr lang="da-DK" altLang="da-DK" sz="2000" dirty="0" err="1" smtClean="0"/>
              <a:t>WrapPanel</a:t>
            </a:r>
            <a:r>
              <a:rPr lang="da-DK" altLang="da-DK" sz="2000" dirty="0" smtClean="0"/>
              <a:t>, </a:t>
            </a:r>
            <a:r>
              <a:rPr lang="da-DK" altLang="da-DK" sz="2000" dirty="0" err="1" smtClean="0"/>
              <a:t>Gird</a:t>
            </a:r>
            <a:r>
              <a:rPr lang="da-DK" altLang="da-DK" sz="2000" dirty="0" smtClean="0"/>
              <a:t>, </a:t>
            </a:r>
            <a:r>
              <a:rPr lang="da-DK" altLang="da-DK" sz="2000" dirty="0" err="1" smtClean="0"/>
              <a:t>TabControl</a:t>
            </a:r>
            <a:r>
              <a:rPr lang="da-DK" altLang="da-DK" sz="2000" dirty="0" smtClean="0"/>
              <a:t>, </a:t>
            </a:r>
            <a:r>
              <a:rPr lang="da-DK" altLang="da-DK" sz="2000" dirty="0" err="1" smtClean="0"/>
              <a:t>Canvas</a:t>
            </a:r>
            <a:endParaRPr lang="da-DK" altLang="da-DK" sz="2000" dirty="0" smtClean="0"/>
          </a:p>
          <a:p>
            <a:pPr lvl="1"/>
            <a:endParaRPr lang="da-DK" altLang="da-DK" sz="2000" dirty="0"/>
          </a:p>
          <a:p>
            <a:r>
              <a:rPr lang="da-DK" altLang="da-DK" sz="2400" dirty="0" err="1" smtClean="0"/>
              <a:t>These</a:t>
            </a:r>
            <a:r>
              <a:rPr lang="da-DK" altLang="da-DK" sz="2400" dirty="0" smtClean="0"/>
              <a:t> </a:t>
            </a:r>
            <a:r>
              <a:rPr lang="da-DK" altLang="da-DK" sz="2400" dirty="0" err="1" smtClean="0"/>
              <a:t>are</a:t>
            </a:r>
            <a:r>
              <a:rPr lang="da-DK" altLang="da-DK" sz="2400" dirty="0" smtClean="0"/>
              <a:t> </a:t>
            </a:r>
            <a:r>
              <a:rPr lang="da-DK" altLang="da-DK" sz="2400" dirty="0" err="1" smtClean="0"/>
              <a:t>only</a:t>
            </a:r>
            <a:r>
              <a:rPr lang="da-DK" altLang="da-DK" sz="2400" dirty="0" smtClean="0"/>
              <a:t> sufficient for the most basic </a:t>
            </a:r>
            <a:r>
              <a:rPr lang="da-DK" altLang="da-DK" sz="2400" dirty="0" err="1" smtClean="0"/>
              <a:t>applications</a:t>
            </a:r>
            <a:endParaRPr lang="da-DK" altLang="da-DK" sz="2400" dirty="0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WPF 3</a:t>
            </a:r>
            <a:r>
              <a:rPr lang="en-US" baseline="30000" dirty="0" smtClean="0"/>
              <a:t>rd</a:t>
            </a:r>
            <a:r>
              <a:rPr lang="en-US" dirty="0" smtClean="0"/>
              <a:t> Party Controls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07668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0" y="609600"/>
            <a:ext cx="9067800" cy="1143000"/>
          </a:xfrm>
        </p:spPr>
        <p:txBody>
          <a:bodyPr/>
          <a:lstStyle/>
          <a:p>
            <a:r>
              <a:rPr lang="da-DK" altLang="da-DK" dirty="0" smtClean="0"/>
              <a:t>WPF </a:t>
            </a:r>
            <a:r>
              <a:rPr lang="da-DK" altLang="da-DK" dirty="0" smtClean="0">
                <a:solidFill>
                  <a:srgbClr val="FFC000"/>
                </a:solidFill>
              </a:rPr>
              <a:t>3rd Party </a:t>
            </a:r>
            <a:r>
              <a:rPr lang="da-DK" altLang="da-DK" dirty="0" smtClean="0"/>
              <a:t>Controls</a:t>
            </a:r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>
          <a:xfrm>
            <a:off x="685800" y="1981200"/>
            <a:ext cx="8229600" cy="4114800"/>
          </a:xfrm>
        </p:spPr>
        <p:txBody>
          <a:bodyPr/>
          <a:lstStyle/>
          <a:p>
            <a:r>
              <a:rPr lang="da-DK" altLang="da-DK" dirty="0" smtClean="0"/>
              <a:t>3rd Party: Not </a:t>
            </a:r>
            <a:r>
              <a:rPr lang="da-DK" altLang="da-DK" b="1" dirty="0" smtClean="0"/>
              <a:t>Microsoft</a:t>
            </a:r>
            <a:r>
              <a:rPr lang="da-DK" altLang="da-DK" dirty="0" smtClean="0"/>
              <a:t> and not </a:t>
            </a:r>
            <a:r>
              <a:rPr lang="da-DK" altLang="da-DK" b="1" dirty="0" err="1" smtClean="0"/>
              <a:t>You</a:t>
            </a:r>
            <a:r>
              <a:rPr lang="da-DK" altLang="da-DK" dirty="0" smtClean="0"/>
              <a:t>, but…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WPF 3</a:t>
            </a:r>
            <a:r>
              <a:rPr lang="en-US" baseline="30000" dirty="0" smtClean="0"/>
              <a:t>rd</a:t>
            </a:r>
            <a:r>
              <a:rPr lang="en-US" dirty="0" smtClean="0"/>
              <a:t> Party Controls</a:t>
            </a:r>
            <a:endParaRPr lang="en-US" dirty="0"/>
          </a:p>
        </p:txBody>
      </p:sp>
      <p:sp>
        <p:nvSpPr>
          <p:cNvPr id="17415" name="AutoShape 2" descr="data:image/jpeg;base64,/9j/4AAQSkZJRgABAQAAAQABAAD/2wCEAAkGBxQSEhUUEhIUFRUUFxQYGBYUGBQYFRUZFxUXGBgZGBUYHCggGB4lHhcVITEhJSsrLi4uGB8zODMuNygtMC0BCgoKDg0OGhAQGy8mICQsLCwsLCwsLCwsLCwsLCwsOCwsLCwsLCwsLCwsLCwsLC0sLCwsLCwsLDcsLCssLCwsLf/AABEIAKAA8AMBIgACEQEDEQH/xAAbAAABBQEBAAAAAAAAAAAAAAAFAAEDBAYCB//EADsQAAIBAwMCBAQEAwcEAwAAAAECEQADIQQSMQVBEyJRYQYycYFCUpGhI7HwBxRicsHR4TNDktKCovH/xAAaAQADAQEBAQAAAAAAAAAAAAAAAQIDBAYF/8QAJxEAAgICAgEDAwUAAAAAAAAAAAECESExAxJBBBNRBSLwFGFxscH/2gAMAwEAAhEDEQA/APZKVKlVEipUqVACpqelQA1PTUqAFSpUqAFTU5pjQAqVNQ/r/V10lh7ziQsAKDBdiYVZ7Se/ahgEKaa8hT+07UI83hbMnFhVMsPQAAv9zXGq+OtffuqV2aVEKsbY8111BBh/QGI+/FKwPYJpprMfD3xgmoOy6Baun5cyjzwFY8HtB57Vo91FjO5ppppqr1DqVqwFa9cW2HdUUsYBZgSBPaYNFjLc0zuFEkwPeql/VkcY96H6uGALH6d8nHFZuY6LD9ZBMWk8SO+5VEzwAck81b0euS6PKSCOVbDr9R/rWT1vTvDYliI4AtqeM/NEz+wFRWtVNws7Xd04bEz7ehjsDmp9xorqjcE1zNDOna9mJRoaOLiyFaORnkjvFEN1aKVktUdzTVzNODTAelSpUCLlKlSqiRUqVKgBUqVKgBUqVNQA9VtdqAijIG4hQTxJ9/2HvFWKi1NrcIwZwQRIIPII71LVrALYItai5aYkBnQnz2zJcH81s9/dO/Ig4JizdDKGQ7lPBGeO3+kc0NtaeMTI/CD8yeon8Q9JyKiOnAJIUSxk/wCIxEn1Md6+Py/UP083xtWdS4lyK0ETqhPGPX/isZ/auu/T2V3EA3WPlMHFv1H1I+9aH+8iYyYOYHy/7UN+J+m29RaCtc8MqSyMcrJEGV7jjiub0v1h9uvNr+iuT0yq4nl2ltW7QIVVQZ3EYn1JbmqFixp9xNtDNs7iygjPfz/cGCYiquu60qkqoJYR6iJyOee0fWhGu63dbaoJTbnyz7428QP+a9AclB/WaxCzC5cZQsTbkqGJ7nyyQcQRPsa1fwZ8Z39Sr2mZwLSoZnc53lhtDclRt+teSW7jPEksSe5JJJPqckk16L/Z70e8lm9ceyUW4wA8QG238NTlJ58zkERSloGb/pvWXQrGUYxDMY3HMKT8rH8uZrNf2v8AV7d/T6S2jjz3rjtP4fDthfMBMZu/tVHrHWxprq2ro+dFHisCw8pYKHT8R4gye2KF/EV86q7b8YNYCIwUuoE7oKkqvyA7QPUelQm0JEnwz8XanQ/wb267YIwA/mVeN1m6OR6Zx6ivTem6+1eCnShnQgAxhU7Q+4zuxwJOc15CENqbbqCp82xj5TPDowmCfzDnvMVP0fVPp74bTXmBuKASBDAEkbXHBYSYP3ETFT5NEz2bWeHajxGCFuFyXb6IMmgF/WLvIt2ju9TDPB9Af4dof+RPpQ3Q6eVYhmDORL/M5z3Lc+meKlt6ZHY3Qd+6CDMqAMeWPvmkXRMLzPqNMA0M96WKsxbZaRmZS5yRO0QAB7Vti1ZHp2mb+9rdZYt2rLqvGXuMJgegC8+9ae24bINXFiZYDV2GqAV2Kslks11NRg04NNMRfpClSqyBUqVKgB6VKlQA1KlVJuoiEZBuDXvBMyNpDMrH3grSsKLtMTWV1nWQ6t5g1ttRb2NwFVVsXQDjMkt9Jq9Z+IbYtl7txZ8S8sLkkJddAdo9gPao9xA1QS16nbKxuBHIwc5HPpNUhqAQZkRMg8j3+negNn4wt3rjLt8JEE7rjAFjMGey/vVrT9Ttai01y04cKGBjkGOD/p615f6xyN8+FhJKzt9M04mb6/8AFx406ywIEjggHILe/FAOq9Ve9p7xdjjS3iVIgKzEAgfmgR+tXtCqW0D3oRSyJkgKQ87SW7cRVL49e7YtApbDLcV0YnJUM6FWIHsAJOKXp4x92MVHN4f8HVytRiY+7phqWbz7WuXhuclm2W1s+UFZgiQOM4HpWfuWHAUuhG4eUkESAYJUn5hIIkelGOn3wO0wGkdwYgQZ7ffmiVgLA8REIW0ArNBa0JkQswTxn6/b0quGPB8qTB3w5oGF63c2EqhLHBkqBmPzRI4r0C5YF3bdtXWt3rc7HI8rKYJVhMFT5TQO3cNtrgAc21cBSqsQHaWBlz5WEH6hcjvRW3rrKL/CliWckDiTkHcfl5Jj3nvVXZg3nAV6ho/FtWzfuEXgd48JV8NDKwTcfcW+WYWOfagvxFoDuW54qXw+2Q7BLoJESVJnbMwwED0FPc1e5CtxfI8ggE+xyOGyB2rl+oL5ztG7xEuAjhiD+FQIU4Byfek1RXbrsDM+xSI8WzPE7WQn8SuAdhP5oKn07VX0zrbuBgSV3YJAUkZOVBIH60QUi54jAi1cUXLpEFi8vJUBRAwTiIMZAxWp+FuhaNtpcrcvtLiyyxbU91RM7yvuTjgUng0hJS0Wuk6T+8WxtG5D3khTyDJ788UdsaMJAwfSBAHsBRAyYgxHaMe0elNbcNgxP9fpUmtlcintsQZBqw4j3/mKj2g5oAtWNSDzg/sf9qtChZt+lKzrYcWwdxmCB+D6t2+nP0q1IVBYV0KrhqkVqtCCdKlSmtDMVKoxeXxBbnzFS0eqhgpI+hI/WhJ6xuS00hX8W2txAfz3LloCSOC6/tUuSCgnrNWlq29y40JbBLHmAOZ+kg1xqNZ4d3ZcAVCqQ853vc8PbEcZXPvWI678R21takFtq6hFZhhiBe0lxR8pnyvaWSPX3rL9Q+MGuXdqkWbb+I3ikkuniXLF0ts4BR7ZgycNUOd6KSNc3xGfC05dgt61akuxWGa7pL/mj2exHvIrMdQ+Mk32WsLu/jOzb9yiW1Fm8IHsVYH/ADVitZ1IELcukm6s7mlT5SDCBexVmZvo1DTrnulltJ8omRgKWmTjCjGKnLHaQV1fU2e0q3rgZVcsA0ACECyAOcKFq70HqDajclqf4fmMwBtdjGO8f7UO0HQVZz490vcUD+FbMYwZN04j/KP0q7pLoUi3aFsyGX+EJWbQBY9ySQSYPoaGlREm3oL9QTAAVdp/EJYyJ3De3zDI4xxT/DCpbdouPaZlKkSNjKVOM4kEyJ9av2bLSy6hizMsC2gUlGEyNxaADAIwcjAyKF63S7SIdd0SdhJ2kdiY9/euPlh2+16IcvbaksnHxVqVv2F0wt5tXP8ArGNjASAU7tIIBHAg5NP0Uk/w79y7ctC3C8QAhDAKp+nJ3GQMVPZ6aLlverG7f3gC1wSIJ3FoI2iDnMfervSdWqO2VDqCbiqYCYgy/CgxG3nk+1VxcUeNdYr8/wAHKc+Rd7MZ1PpJw3qNwaBJLZG77ioNFe8wRxtY7yflhgVx9/Y/6VsLuqsXHI/M1vAXykKT5VJ/f1oL17pCF3FpW2STwJEHJQ/iSD82Jiuu/DMoOSWdFrRKhts2D5FuFXI2zwwOZhvL39abUW3st5jK8K0QB6K47c4Pf2oDZ1L2yVfkqEtsAOFafMAfQivRbe25prdwm2fFTdtj5ZJ8rRgkjsPQ0q6mydZRnb2qVQJwWkBYJJPoqjLfQVHa6fcLjdKliALY810kmPlXCn2kk+1GtL0w22NrTJuvFA5kDeyNuhRd4ECYXAgCeat6vpoi27WGTcgIklSxxhh+Ej7Gic6HTmsAE2bYJUEllkG7k+GwMEBRgNIIBJgZ55FlbOMiRj7EGRnsQcgjIqqWZJtPK7IICgbM92bkiIz3Iz2q3pdUG7zWbZXEqZrOj9fCof7zcJ2xDlSSF/xleYP4o4yfWtEyBgDIIIkMCCCD3BGCK86HqKv9E6l4DgTttFiXSJXMyyD/ALbTBJGDmQTmkn8mrRsVcjB/Wc0151SJME8KMsft2+pqieqq5YW/LtjduEXBMxCEeUGDDGZg1AqkzkqDzB87f5n7fb9apIDvUX2uSJKIMbVPmb1l+Y9ljvk1Z6TZC8AAAYAEAfaoAgiBgeg4FEdEuPr/AKYq0hNltalFMi12Fq0iLClU+tWDc095By1q4BHM7DH7xVus18fKz6VrYSVeJYTKlWBWAOcjvVSdIzusme+IPjK3vtEPFzbcIChh5bos3rRJGOUg/esT1L4qvXZZD4E3CSqtux47XvmInyucERQHruuNsoHgsiKggxK5G6aHpYv3gTi3bbALHap9YJEtMjjFZ0XaRb1GuRGbgbxwBJgDMx6zNVbd6/fA8NSADBYkhRmNu44z6DvRjp/w6iwWBZsgeKNoLKQGQ253WyQRBafoINaLT6UZ2zG24g3D51bbNsoDAjkEDO4fZWkZS5fgzek+GkR51buJaGlT8wjy7SQzN9YHtRbWPaUDYptW1/MwznmANqn6T2q/rLiXQtttzbpQeUwWAykgeRhzPIn9Y+l/D6KdPqWbxWt3XFy1dhg9sghCLbCFwSCPXPapU09gk6+9Am3phfPiMrPb3EqCptrdhv4i27nBEiGWDBINae0q7C9tVsBQoW3b3tHIzcweAMwAYFcaTw0RtNp7Ze2rM6qIDJPq+QF7ScmP0vacNcg3SrZ2hEZAoAEszMk+UegyT9qZEpXhaB9zVHbtUKiwAQojj19f+KhXRhl3FwoMhRyxYDCwMjMDv8wxRHWaYG2rpbKyXxGdojaWUztJk/pVC08EEHzDgiJx6iolG8mLdbAul6q1kh7RO5ThgSNp+3H0qAM1zBOBJgAR7naOTV/qPT4JZeYznB9iT+zfr2NDSIOJHscFSPWtIpHTxqNYJbljH2n/AJB9P5UQ0HWGQbSdpggXAPMJjk8xj+jFUbNyRBkxmPr6Hsaq3boGPmPED+WP5c1TXyaMLXui72JQI0sARtMAsDMBhnscesVpzbIVJRFXCAiVCrI3MSJO0cwMgUH6Dae3bBcQ4eQpg+WOCO3rzP0rR2NQHzDE4kSZPuWBkZ42j/apOdJJ/lFTTdQTT3y0I6of+z5VueUgspfhs9yBjmtzbuW79uRDo0zPII5BHKsDgjkV5v1e1tdTabcfRcZ53CO44x+3FaXo3SNVbQ3F223MDwrkgXFAMb4+U8R3+bgkmjxTNOOX3NIofFfwwTaYIZQ+uCuZgkcf5uK8zN67pm23AYH4oiPTd/7DBr2nSdaViQQ1t1+e2/zL7nsyzjcMGhvxF8NpfXdbQE58ixJn8n/rWVddaOnD2YXSdRBAzRXTMHKr6kD9xWR6j0R7BDWjuUgkoJBEchZ4PPlNFfhLqQe8CcBAztg+WBxHbkc01Tygytno7v2qDU61LSlnYAD1NZTVfGKPc8KzubkeIo8sjgCeR7iqWn6Tc1J36hi+fKmQv1iZP9ZFW2RKa8FzU/FF6+8aRYVTm43y/Qetej9Hdmtgsm04xxOOY7TQTofRtsHaBHGBj+vatZaWrjF7ZKvbO1FdAU4FPVjLhNQ6kBlKkSCIIruo3qqIPL/ij4Wt2rpulQVIPn2l2QwY8hbbJ43Gs1aAS4WQsS0wzQWgqQVY8H09PYcV7Nq9OHBVhIPb+v64rzTr3w69m6NubZ+Vsz9IEkn+u9YSi0/2Obki08FQM5t48xbxJH5x5Bye+Me9aXQaW2IubvFYgEEH5vzAnkMD61Q0Gg2ou4qY3lZ4aCCymPl7evf0q02tRC3hid2CeNy9g3IMTyKKGl8kuq6Y9y0dTpt25S4u28nxAIYXAv5wDn83tVO9dXVJKgFzkQTNyf5n27z7Va6L1YpcZlyygb0naDb5Bn1BkhjxJ9YNvrnSVg6vS5ttua6gEFWB8zqvYggh07ET2rHl47zHDR18Uk41LRi16kEUpsJQEtKkK0+4KkN6CRiiequAAFixCk7WlCx3AGR5QACFInsB70/Ueni8PEtgeJEkCP4o/MpH4h+/1ofZ1RiCrLIA3CWU7eCU/mR7UcXIpr4a2jOcHDD14YXt6hpVtwghMNgkARgnJn6gVH1BgVYxDWyu4kCSHkRPeMc+9VLFwSu4gtnO24Z9JByck/sKKtpJADsRAJiPO5zkrP8ADA9/WtTJptAnTIzthJnjuQPxfUVQ6t00rkDge8gASB7rBwe3uDjTNoyJUIofy43GVkHcC5MGZ7xI4kiqWyJBEEHj0pkK4GY0nSrt3LHwl5yPNHsvf7wK0PTel27cC2vmiNxy0e7dh7CBVgmrb64kTEvkkkna+DtBEdif37UMrt22c3NIQsgggfNEwsnBmMj3+tFul9AZnBI8hHzMCCD/AIVPzg4zWbfVtaKXXO9ot7bQZlhkIYhTswTxHooya9C6R1i3qrYuI07uQcMCezDsealujaHHF5H6Z0y3pwfDB3HlicnMwPyj2FWhzXGrvi2smdowTBIXB8zRnaIyRxz2NUtLqlvqyXEUOoUXbRIYLuyrK2N9tolXETHYgwGyVaIerdKtaxQQ210LBLqZZHU7SCMTHBU9vrWb0fUr2luizqVAJ+Vl/wCncExuU9jxKnucTR/VoNM394ualbdrAum7JN0BSFBz5nGIf5oG0hsEY/rPxSnUxd06WFNhbbNvvg7zcJC2iqfgBJJmSTHaivI7IviTSgXUexdeNULrtbBM7l2y0k4BLqDxWZf4fFzUMR4wQ/Nu2qx4IVoMR75rR9K6Vd8oa6WFtNihRA27p83qcD9K1fTeiBYkcU0nLKIbvAA6J8Nqs7UABiffH61r9D0tU7Zq/Y04AxVlVrVRSElRxbSKnWmC10BTGdUqQp4oAsGuSK7rmqJILiUL1uj3HJ8pgMDnj5XX0Ix9R9BRkiq923RV4E1Z5trOl3xeZG8wJndgKZ4k9+/6GoLg2mNwOdu5ZKMR2DcE+1brqvTheQo329j7+38qxN9biBbLM2y20qhiAQTn1PJ71zy7RdGNRVqRWvWiSGQ7biGVb09jR34c66Vl0XEqt20M7TIVSnv2A74UZlqFWLasCGn6AdjM59RjB59ai1GnYMLtvaLiqFIAxcHcNxyMYobFGfR2aDrvTxatnVaUB7DAuVtx5DzvQ/knkD5SJ+mc1bJeQXVXa7RuTsSY8wH4TM/WKP8AQPiEWwbufBJ/iqRLW2wJwOe0R58ABQknPfGWl2vp10jhbGsLf9PlQCNwRuyxJjtmsp8XaaktnWuSLh1eTiz1BrY2oFUwQSBJ/wDI8fapdPry1wE7go+YqwLRmJYiMScxMGh95EsgeM+3O0A+wnJ+maO2OiXmA2Wjt7GIB/WtDkbfhEAKjcxYbUU7nPlG2Q3m9YP4sH9aIXLiESy7mBIB4WAcwFFRf3NrbQGG5Z3EyoSD+4qle6kinaBuHBcHn3UY/n3570knYlGT8ZJ1YoQfeBMQfoO/2oZ1O/qbj/w0hA9oPeGQFuSd5UnzBYYFRHCz81Ben6zU3bhsGyb18cOZjYPmaAO2OI+1afRWihUXWUsoG4gCCw57wAfWYrQ0cehV6wbW0K5AabjW7x3chQIMCdpOcDGfsK6X1m7avTbkMCd28fMvO1lHPY4j1GeTOr6SCXN241xiTtUdu4k8449o98BrWlQx4ilhcRhbZBuyBgAD5oO2R2mkxqVOkerfD3XrerWV8rr86E5U+pPce/61kfiX440ulugaO0NRqdrorAt4FpSwLgEYaWCkhQBjJFZfpumuXfFts7+eyyLdcMWUEbfPt5wTB796IfD/AMGeHG+4XCyFVd2yJng9pzFEYm6kmBr2l1evuK987m25LE+Gu5pARAAEgY8szjNbno/Q9qKvZf8A7H1jt/zRnRdLC9qM2LEVoofINlTR6AL2oglupVSpAtUI4C10BXUU9IDmKeKeKVACFKnpUAWDTUqVUSMRUbLUprkigCnet0C690vxl8v/AFBx/iA/Ca0rLVS/bpNKSpkyj2VHnqn2iO3cGuiaO/EHTN03UHmA8w/MPUf61nrdzdOCI9a5mmsM5GmnTIWSCz2wNxENgSfpPB9x61Q1Tq5sm4GYW2YqBG0bipZgn5vKMSBijlq0WMKJ7/TvJPFVrlmyt0eJB4mPkBkEkzzif9jSyCUvAY6Xp7VzUIY3ACRMQSBIgfvR/qWsFoeJfcKokTnPOEHJMemfpWO6frSLitbtxvYi2h+dQq7zBBiYERnn2o5e6mt8q7pbYgYbapOc81rGNqzq43SM58Y9X8a1ZuOPD33SltSc3FCTvcDE7sL6Z9az7XQoEnkgCBLMTwFAySfQVf8A7RAt5EUkRufM5BCZIHcCQD/mFAOm9Fu6mxcUoRqtK9q9avhiDdtuIKBuMbQ6xzJ96Zq2FejHxmut8psObb2X3JeO4CCewUwyx6j6VoLShlgbVQZz83cH6cR+lDvhzSm07Xbu6695WW6ztBJYzkkNMekH2iiLWtxHtIn1z6ft6nvUt0zFtPRIdESr7SNjCAWXmSCJOIMbuJ9DSXRiWC+csZZyoBOIIA/CJE/X7Vd0mgLALnaO3b9OBR3R9MA7U1FvZUYArR9MnnOSfueTRyxogKuJYipglbJJaLIkt1Mq10BXUUAc7aenp6QxiKanpRQAqanpUgGp6VMaALFKlSFUSKkaVKgDkionWpjXJFAA7VWSQQGKkgww5B9fesy3SVd3MKjgSybiFQyRuECdh5B7QRHcbG4tUr9oHn9uf1qZRUiXFPZS6f0yDcW7aCqQVDKwBMyfKFHAkQxMyOKBfFfRXT+OG3LCi4xGd2BvYDGcT+tarRXYItN/8GOJ/wAM+ufsf2FazqSG0V1ltFcvNu1bcvcULhWLxG6Zwo7iayLcVVHnvUBvtrDm3ctsLlq4pyjdp9p79vpVLXfG9ySL2msG6GILBXUsfUqjbTRfq5VmW9ZKhmJZragjwCCBBjEnMr2zzUQ6d4s3NlpSNwViGKgjIUjjuApb6QapSow7dXRX1nwnf1tldXd1NkDKG0qlFtj5gqGSLhYGe2QM+mjsBUtqEYyJCjIMGCwJWCM5jj+dUOkdOcDzsW7hTkKSZOOATWi0XTPUTSVy0VmWQfY0rOf2/wDyP6+tHND0v2olpNABRG3aitIwSLSorafSACrQSpAKeKoojinAruKUUDGininApUgGpRT0xoAalSpUAKlSpUgGpqemNAFilSpVRIqVKlQAqY09MTQBwwqvcWrJqNxQAL1dgMu0gESDBEiQQR/KvMOs9DZbpN4m6WJIJyM9goxuGcn7CvWriVR1ehW5G4cVE43lESTaMN03pi+Gq27RUjkzx9IHBzjtAotpum+2eJ7/APFaa1pABAECp7ejApLj8sIxSBmj6d7UWsaYCp0t1KFrQs5VK7ikBXVADUqelQM5NKnpUgFSpUqBipjT0qAOSKVPTUANSpUqQDUjT01AH//Z"/>
          <p:cNvSpPr>
            <a:spLocks noChangeAspect="1" noChangeArrowheads="1"/>
          </p:cNvSpPr>
          <p:nvPr/>
        </p:nvSpPr>
        <p:spPr bwMode="auto">
          <a:xfrm>
            <a:off x="168275" y="-1825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Geneva"/>
              </a:defRPr>
            </a:lvl1pPr>
            <a:lvl2pPr marL="742950" indent="-285750">
              <a:spcBef>
                <a:spcPct val="20000"/>
              </a:spcBef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Geneva"/>
              </a:defRPr>
            </a:lvl2pPr>
            <a:lvl3pPr marL="1143000" indent="-228600">
              <a:spcBef>
                <a:spcPct val="20000"/>
              </a:spcBef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Geneva"/>
              </a:defRPr>
            </a:lvl3pPr>
            <a:lvl4pPr marL="1600200" indent="-228600">
              <a:spcBef>
                <a:spcPct val="20000"/>
              </a:spcBef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Geneva"/>
              </a:defRPr>
            </a:lvl4pPr>
            <a:lvl5pPr marL="2057400" indent="-228600">
              <a:spcBef>
                <a:spcPct val="20000"/>
              </a:spcBef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da-DK" altLang="da-DK" sz="240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17416" name="AutoShape 4" descr="data:image/jpeg;base64,/9j/4AAQSkZJRgABAQAAAQABAAD/2wCEAAkGBxQSEhUUEhIUFRUUFxQYGBYUGBQYFRUZFxUXGBgZGBUYHCggGB4lHhcVITEhJSsrLi4uGB8zODMuNygtMC0BCgoKDg0OGhAQGy8mICQsLCwsLCwsLCwsLCwsLCwsOCwsLCwsLCwsLCwsLCwsLC0sLCwsLCwsLDcsLCssLCwsLf/AABEIAKAA8AMBIgACEQEDEQH/xAAbAAABBQEBAAAAAAAAAAAAAAAFAAEDBAYCB//EADsQAAIBAwMCBAQEAwcEAwAAAAECEQADIQQSMQVBEyJRYQYycYFCUpGhI7HwBxRicsHR4TNDktKCovH/xAAaAQADAQEBAQAAAAAAAAAAAAAAAQIDBAYF/8QAJxEAAgICAgEDAwUAAAAAAAAAAAECESExAxJBBBNRBSLwFGFxscH/2gAMAwEAAhEDEQA/APZKVKlVEipUqVACpqelQA1PTUqAFSpUqAFTU5pjQAqVNQ/r/V10lh7ziQsAKDBdiYVZ7Se/ahgEKaa8hT+07UI83hbMnFhVMsPQAAv9zXGq+OtffuqV2aVEKsbY8111BBh/QGI+/FKwPYJpprMfD3xgmoOy6Baun5cyjzwFY8HtB57Vo91FjO5ppppqr1DqVqwFa9cW2HdUUsYBZgSBPaYNFjLc0zuFEkwPeql/VkcY96H6uGALH6d8nHFZuY6LD9ZBMWk8SO+5VEzwAck81b0euS6PKSCOVbDr9R/rWT1vTvDYliI4AtqeM/NEz+wFRWtVNws7Xd04bEz7ehjsDmp9xorqjcE1zNDOna9mJRoaOLiyFaORnkjvFEN1aKVktUdzTVzNODTAelSpUCLlKlSqiRUqVKgBUqVKgBUqVNQA9VtdqAijIG4hQTxJ9/2HvFWKi1NrcIwZwQRIIPII71LVrALYItai5aYkBnQnz2zJcH81s9/dO/Ig4JizdDKGQ7lPBGeO3+kc0NtaeMTI/CD8yeon8Q9JyKiOnAJIUSxk/wCIxEn1Md6+Py/UP083xtWdS4lyK0ETqhPGPX/isZ/auu/T2V3EA3WPlMHFv1H1I+9aH+8iYyYOYHy/7UN+J+m29RaCtc8MqSyMcrJEGV7jjiub0v1h9uvNr+iuT0yq4nl2ltW7QIVVQZ3EYn1JbmqFixp9xNtDNs7iygjPfz/cGCYiquu60qkqoJYR6iJyOee0fWhGu63dbaoJTbnyz7428QP+a9AclB/WaxCzC5cZQsTbkqGJ7nyyQcQRPsa1fwZ8Z39Sr2mZwLSoZnc53lhtDclRt+teSW7jPEksSe5JJJPqckk16L/Z70e8lm9ceyUW4wA8QG238NTlJ58zkERSloGb/pvWXQrGUYxDMY3HMKT8rH8uZrNf2v8AV7d/T6S2jjz3rjtP4fDthfMBMZu/tVHrHWxprq2ro+dFHisCw8pYKHT8R4gye2KF/EV86q7b8YNYCIwUuoE7oKkqvyA7QPUelQm0JEnwz8XanQ/wb267YIwA/mVeN1m6OR6Zx6ivTem6+1eCnShnQgAxhU7Q+4zuxwJOc15CENqbbqCp82xj5TPDowmCfzDnvMVP0fVPp74bTXmBuKASBDAEkbXHBYSYP3ETFT5NEz2bWeHajxGCFuFyXb6IMmgF/WLvIt2ju9TDPB9Af4dof+RPpQ3Q6eVYhmDORL/M5z3Lc+meKlt6ZHY3Qd+6CDMqAMeWPvmkXRMLzPqNMA0M96WKsxbZaRmZS5yRO0QAB7Vti1ZHp2mb+9rdZYt2rLqvGXuMJgegC8+9ae24bINXFiZYDV2GqAV2Kslks11NRg04NNMRfpClSqyBUqVKgB6VKlQA1KlVJuoiEZBuDXvBMyNpDMrH3grSsKLtMTWV1nWQ6t5g1ttRb2NwFVVsXQDjMkt9Jq9Z+IbYtl7txZ8S8sLkkJddAdo9gPao9xA1QS16nbKxuBHIwc5HPpNUhqAQZkRMg8j3+negNn4wt3rjLt8JEE7rjAFjMGey/vVrT9Ttai01y04cKGBjkGOD/p615f6xyN8+FhJKzt9M04mb6/8AFx406ywIEjggHILe/FAOq9Ve9p7xdjjS3iVIgKzEAgfmgR+tXtCqW0D3oRSyJkgKQ87SW7cRVL49e7YtApbDLcV0YnJUM6FWIHsAJOKXp4x92MVHN4f8HVytRiY+7phqWbz7WuXhuclm2W1s+UFZgiQOM4HpWfuWHAUuhG4eUkESAYJUn5hIIkelGOn3wO0wGkdwYgQZ7ffmiVgLA8REIW0ArNBa0JkQswTxn6/b0quGPB8qTB3w5oGF63c2EqhLHBkqBmPzRI4r0C5YF3bdtXWt3rc7HI8rKYJVhMFT5TQO3cNtrgAc21cBSqsQHaWBlz5WEH6hcjvRW3rrKL/CliWckDiTkHcfl5Jj3nvVXZg3nAV6ho/FtWzfuEXgd48JV8NDKwTcfcW+WYWOfagvxFoDuW54qXw+2Q7BLoJESVJnbMwwED0FPc1e5CtxfI8ggE+xyOGyB2rl+oL5ztG7xEuAjhiD+FQIU4Byfek1RXbrsDM+xSI8WzPE7WQn8SuAdhP5oKn07VX0zrbuBgSV3YJAUkZOVBIH60QUi54jAi1cUXLpEFi8vJUBRAwTiIMZAxWp+FuhaNtpcrcvtLiyyxbU91RM7yvuTjgUng0hJS0Wuk6T+8WxtG5D3khTyDJ788UdsaMJAwfSBAHsBRAyYgxHaMe0elNbcNgxP9fpUmtlcintsQZBqw4j3/mKj2g5oAtWNSDzg/sf9qtChZt+lKzrYcWwdxmCB+D6t2+nP0q1IVBYV0KrhqkVqtCCdKlSmtDMVKoxeXxBbnzFS0eqhgpI+hI/WhJ6xuS00hX8W2txAfz3LloCSOC6/tUuSCgnrNWlq29y40JbBLHmAOZ+kg1xqNZ4d3ZcAVCqQ853vc8PbEcZXPvWI678R21takFtq6hFZhhiBe0lxR8pnyvaWSPX3rL9Q+MGuXdqkWbb+I3ikkuniXLF0ts4BR7ZgycNUOd6KSNc3xGfC05dgt61akuxWGa7pL/mj2exHvIrMdQ+Mk32WsLu/jOzb9yiW1Fm8IHsVYH/ADVitZ1IELcukm6s7mlT5SDCBexVmZvo1DTrnulltJ8omRgKWmTjCjGKnLHaQV1fU2e0q3rgZVcsA0ACECyAOcKFq70HqDajclqf4fmMwBtdjGO8f7UO0HQVZz490vcUD+FbMYwZN04j/KP0q7pLoUi3aFsyGX+EJWbQBY9ySQSYPoaGlREm3oL9QTAAVdp/EJYyJ3De3zDI4xxT/DCpbdouPaZlKkSNjKVOM4kEyJ9av2bLSy6hizMsC2gUlGEyNxaADAIwcjAyKF63S7SIdd0SdhJ2kdiY9/euPlh2+16IcvbaksnHxVqVv2F0wt5tXP8ArGNjASAU7tIIBHAg5NP0Uk/w79y7ctC3C8QAhDAKp+nJ3GQMVPZ6aLlverG7f3gC1wSIJ3FoI2iDnMfervSdWqO2VDqCbiqYCYgy/CgxG3nk+1VxcUeNdYr8/wAHKc+Rd7MZ1PpJw3qNwaBJLZG77ioNFe8wRxtY7yflhgVx9/Y/6VsLuqsXHI/M1vAXykKT5VJ/f1oL17pCF3FpW2STwJEHJQ/iSD82Jiuu/DMoOSWdFrRKhts2D5FuFXI2zwwOZhvL39abUW3st5jK8K0QB6K47c4Pf2oDZ1L2yVfkqEtsAOFafMAfQivRbe25prdwm2fFTdtj5ZJ8rRgkjsPQ0q6mydZRnb2qVQJwWkBYJJPoqjLfQVHa6fcLjdKliALY810kmPlXCn2kk+1GtL0w22NrTJuvFA5kDeyNuhRd4ECYXAgCeat6vpoi27WGTcgIklSxxhh+Ej7Gic6HTmsAE2bYJUEllkG7k+GwMEBRgNIIBJgZ55FlbOMiRj7EGRnsQcgjIqqWZJtPK7IICgbM92bkiIz3Iz2q3pdUG7zWbZXEqZrOj9fCof7zcJ2xDlSSF/xleYP4o4yfWtEyBgDIIIkMCCCD3BGCK86HqKv9E6l4DgTttFiXSJXMyyD/ALbTBJGDmQTmkn8mrRsVcjB/Wc0151SJME8KMsft2+pqieqq5YW/LtjduEXBMxCEeUGDDGZg1AqkzkqDzB87f5n7fb9apIDvUX2uSJKIMbVPmb1l+Y9ljvk1Z6TZC8AAAYAEAfaoAgiBgeg4FEdEuPr/AKYq0hNltalFMi12Fq0iLClU+tWDc095By1q4BHM7DH7xVus18fKz6VrYSVeJYTKlWBWAOcjvVSdIzusme+IPjK3vtEPFzbcIChh5bos3rRJGOUg/esT1L4qvXZZD4E3CSqtux47XvmInyucERQHruuNsoHgsiKggxK5G6aHpYv3gTi3bbALHap9YJEtMjjFZ0XaRb1GuRGbgbxwBJgDMx6zNVbd6/fA8NSADBYkhRmNu44z6DvRjp/w6iwWBZsgeKNoLKQGQ253WyQRBafoINaLT6UZ2zG24g3D51bbNsoDAjkEDO4fZWkZS5fgzek+GkR51buJaGlT8wjy7SQzN9YHtRbWPaUDYptW1/MwznmANqn6T2q/rLiXQtttzbpQeUwWAykgeRhzPIn9Y+l/D6KdPqWbxWt3XFy1dhg9sghCLbCFwSCPXPapU09gk6+9Am3phfPiMrPb3EqCptrdhv4i27nBEiGWDBINae0q7C9tVsBQoW3b3tHIzcweAMwAYFcaTw0RtNp7Ze2rM6qIDJPq+QF7ScmP0vacNcg3SrZ2hEZAoAEszMk+UegyT9qZEpXhaB9zVHbtUKiwAQojj19f+KhXRhl3FwoMhRyxYDCwMjMDv8wxRHWaYG2rpbKyXxGdojaWUztJk/pVC08EEHzDgiJx6iolG8mLdbAul6q1kh7RO5ThgSNp+3H0qAM1zBOBJgAR7naOTV/qPT4JZeYznB9iT+zfr2NDSIOJHscFSPWtIpHTxqNYJbljH2n/AJB9P5UQ0HWGQbSdpggXAPMJjk8xj+jFUbNyRBkxmPr6Hsaq3boGPmPED+WP5c1TXyaMLXui72JQI0sARtMAsDMBhnscesVpzbIVJRFXCAiVCrI3MSJO0cwMgUH6Dae3bBcQ4eQpg+WOCO3rzP0rR2NQHzDE4kSZPuWBkZ42j/apOdJJ/lFTTdQTT3y0I6of+z5VueUgspfhs9yBjmtzbuW79uRDo0zPII5BHKsDgjkV5v1e1tdTabcfRcZ53CO44x+3FaXo3SNVbQ3F223MDwrkgXFAMb4+U8R3+bgkmjxTNOOX3NIofFfwwTaYIZQ+uCuZgkcf5uK8zN67pm23AYH4oiPTd/7DBr2nSdaViQQ1t1+e2/zL7nsyzjcMGhvxF8NpfXdbQE58ixJn8n/rWVddaOnD2YXSdRBAzRXTMHKr6kD9xWR6j0R7BDWjuUgkoJBEchZ4PPlNFfhLqQe8CcBAztg+WBxHbkc01Tygytno7v2qDU61LSlnYAD1NZTVfGKPc8KzubkeIo8sjgCeR7iqWn6Tc1J36hi+fKmQv1iZP9ZFW2RKa8FzU/FF6+8aRYVTm43y/Qetej9Hdmtgsm04xxOOY7TQTofRtsHaBHGBj+vatZaWrjF7ZKvbO1FdAU4FPVjLhNQ6kBlKkSCIIruo3qqIPL/ij4Wt2rpulQVIPn2l2QwY8hbbJ43Gs1aAS4WQsS0wzQWgqQVY8H09PYcV7Nq9OHBVhIPb+v64rzTr3w69m6NubZ+Vsz9IEkn+u9YSi0/2Obki08FQM5t48xbxJH5x5Bye+Me9aXQaW2IubvFYgEEH5vzAnkMD61Q0Gg2ou4qY3lZ4aCCymPl7evf0q02tRC3hid2CeNy9g3IMTyKKGl8kuq6Y9y0dTpt25S4u28nxAIYXAv5wDn83tVO9dXVJKgFzkQTNyf5n27z7Va6L1YpcZlyygb0naDb5Bn1BkhjxJ9YNvrnSVg6vS5ttua6gEFWB8zqvYggh07ET2rHl47zHDR18Uk41LRi16kEUpsJQEtKkK0+4KkN6CRiiequAAFixCk7WlCx3AGR5QACFInsB70/Ueni8PEtgeJEkCP4o/MpH4h+/1ofZ1RiCrLIA3CWU7eCU/mR7UcXIpr4a2jOcHDD14YXt6hpVtwghMNgkARgnJn6gVH1BgVYxDWyu4kCSHkRPeMc+9VLFwSu4gtnO24Z9JByck/sKKtpJADsRAJiPO5zkrP8ADA9/WtTJptAnTIzthJnjuQPxfUVQ6t00rkDge8gASB7rBwe3uDjTNoyJUIofy43GVkHcC5MGZ7xI4kiqWyJBEEHj0pkK4GY0nSrt3LHwl5yPNHsvf7wK0PTel27cC2vmiNxy0e7dh7CBVgmrb64kTEvkkkna+DtBEdif37UMrt22c3NIQsgggfNEwsnBmMj3+tFul9AZnBI8hHzMCCD/AIVPzg4zWbfVtaKXXO9ot7bQZlhkIYhTswTxHooya9C6R1i3qrYuI07uQcMCezDsealujaHHF5H6Z0y3pwfDB3HlicnMwPyj2FWhzXGrvi2smdowTBIXB8zRnaIyRxz2NUtLqlvqyXEUOoUXbRIYLuyrK2N9tolXETHYgwGyVaIerdKtaxQQ210LBLqZZHU7SCMTHBU9vrWb0fUr2luizqVAJ+Vl/wCncExuU9jxKnucTR/VoNM394ualbdrAum7JN0BSFBz5nGIf5oG0hsEY/rPxSnUxd06WFNhbbNvvg7zcJC2iqfgBJJmSTHaivI7IviTSgXUexdeNULrtbBM7l2y0k4BLqDxWZf4fFzUMR4wQ/Nu2qx4IVoMR75rR9K6Vd8oa6WFtNihRA27p83qcD9K1fTeiBYkcU0nLKIbvAA6J8Nqs7UABiffH61r9D0tU7Zq/Y04AxVlVrVRSElRxbSKnWmC10BTGdUqQp4oAsGuSK7rmqJILiUL1uj3HJ8pgMDnj5XX0Ix9R9BRkiq923RV4E1Z5trOl3xeZG8wJndgKZ4k9+/6GoLg2mNwOdu5ZKMR2DcE+1brqvTheQo329j7+38qxN9biBbLM2y20qhiAQTn1PJ71zy7RdGNRVqRWvWiSGQ7biGVb09jR34c66Vl0XEqt20M7TIVSnv2A74UZlqFWLasCGn6AdjM59RjB59ai1GnYMLtvaLiqFIAxcHcNxyMYobFGfR2aDrvTxatnVaUB7DAuVtx5DzvQ/knkD5SJ+mc1bJeQXVXa7RuTsSY8wH4TM/WKP8AQPiEWwbufBJ/iqRLW2wJwOe0R58ABQknPfGWl2vp10jhbGsLf9PlQCNwRuyxJjtmsp8XaaktnWuSLh1eTiz1BrY2oFUwQSBJ/wDI8fapdPry1wE7go+YqwLRmJYiMScxMGh95EsgeM+3O0A+wnJ+maO2OiXmA2Wjt7GIB/WtDkbfhEAKjcxYbUU7nPlG2Q3m9YP4sH9aIXLiESy7mBIB4WAcwFFRf3NrbQGG5Z3EyoSD+4qle6kinaBuHBcHn3UY/n3570knYlGT8ZJ1YoQfeBMQfoO/2oZ1O/qbj/w0hA9oPeGQFuSd5UnzBYYFRHCz81Ben6zU3bhsGyb18cOZjYPmaAO2OI+1afRWihUXWUsoG4gCCw57wAfWYrQ0cehV6wbW0K5AabjW7x3chQIMCdpOcDGfsK6X1m7avTbkMCd28fMvO1lHPY4j1GeTOr6SCXN241xiTtUdu4k8449o98BrWlQx4ilhcRhbZBuyBgAD5oO2R2mkxqVOkerfD3XrerWV8rr86E5U+pPce/61kfiX440ulugaO0NRqdrorAt4FpSwLgEYaWCkhQBjJFZfpumuXfFts7+eyyLdcMWUEbfPt5wTB796IfD/AMGeHG+4XCyFVd2yJng9pzFEYm6kmBr2l1evuK987m25LE+Gu5pARAAEgY8szjNbno/Q9qKvZf8A7H1jt/zRnRdLC9qM2LEVoofINlTR6AL2oglupVSpAtUI4C10BXUU9IDmKeKeKVACFKnpUAWDTUqVUSMRUbLUprkigCnet0C690vxl8v/AFBx/iA/Ca0rLVS/bpNKSpkyj2VHnqn2iO3cGuiaO/EHTN03UHmA8w/MPUf61nrdzdOCI9a5mmsM5GmnTIWSCz2wNxENgSfpPB9x61Q1Tq5sm4GYW2YqBG0bipZgn5vKMSBijlq0WMKJ7/TvJPFVrlmyt0eJB4mPkBkEkzzif9jSyCUvAY6Xp7VzUIY3ACRMQSBIgfvR/qWsFoeJfcKokTnPOEHJMemfpWO6frSLitbtxvYi2h+dQq7zBBiYERnn2o5e6mt8q7pbYgYbapOc81rGNqzq43SM58Y9X8a1ZuOPD33SltSc3FCTvcDE7sL6Z9az7XQoEnkgCBLMTwFAySfQVf8A7RAt5EUkRufM5BCZIHcCQD/mFAOm9Fu6mxcUoRqtK9q9avhiDdtuIKBuMbQ6xzJ96Zq2FejHxmut8psObb2X3JeO4CCewUwyx6j6VoLShlgbVQZz83cH6cR+lDvhzSm07Xbu6695WW6ztBJYzkkNMekH2iiLWtxHtIn1z6ft6nvUt0zFtPRIdESr7SNjCAWXmSCJOIMbuJ9DSXRiWC+csZZyoBOIIA/CJE/X7Vd0mgLALnaO3b9OBR3R9MA7U1FvZUYArR9MnnOSfueTRyxogKuJYipglbJJaLIkt1Mq10BXUUAc7aenp6QxiKanpRQAqanpUgGp6VMaALFKlSFUSKkaVKgDkionWpjXJFAA7VWSQQGKkgww5B9fesy3SVd3MKjgSybiFQyRuECdh5B7QRHcbG4tUr9oHn9uf1qZRUiXFPZS6f0yDcW7aCqQVDKwBMyfKFHAkQxMyOKBfFfRXT+OG3LCi4xGd2BvYDGcT+tarRXYItN/8GOJ/wAM+ufsf2FazqSG0V1ltFcvNu1bcvcULhWLxG6Zwo7iayLcVVHnvUBvtrDm3ctsLlq4pyjdp9p79vpVLXfG9ySL2msG6GILBXUsfUqjbTRfq5VmW9ZKhmJZragjwCCBBjEnMr2zzUQ6d4s3NlpSNwViGKgjIUjjuApb6QapSow7dXRX1nwnf1tldXd1NkDKG0qlFtj5gqGSLhYGe2QM+mjsBUtqEYyJCjIMGCwJWCM5jj+dUOkdOcDzsW7hTkKSZOOATWi0XTPUTSVy0VmWQfY0rOf2/wDyP6+tHND0v2olpNABRG3aitIwSLSorafSACrQSpAKeKoojinAruKUUDGininApUgGpRT0xoAalSpUAKlSpUgGpqemNAFilSpVRIqVKlQAqY09MTQBwwqvcWrJqNxQAL1dgMu0gESDBEiQQR/KvMOs9DZbpN4m6WJIJyM9goxuGcn7CvWriVR1ehW5G4cVE43lESTaMN03pi+Gq27RUjkzx9IHBzjtAotpum+2eJ7/APFaa1pABAECp7ejApLj8sIxSBmj6d7UWsaYCp0t1KFrQs5VK7ikBXVADUqelQM5NKnpUgFSpUqBipjT0qAOSKVPTUANSpUqQDUjT01AH//Z"/>
          <p:cNvSpPr>
            <a:spLocks noChangeAspect="1" noChangeArrowheads="1"/>
          </p:cNvSpPr>
          <p:nvPr/>
        </p:nvSpPr>
        <p:spPr bwMode="auto">
          <a:xfrm>
            <a:off x="320675" y="-301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Geneva"/>
              </a:defRPr>
            </a:lvl1pPr>
            <a:lvl2pPr marL="742950" indent="-285750">
              <a:spcBef>
                <a:spcPct val="20000"/>
              </a:spcBef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Geneva"/>
              </a:defRPr>
            </a:lvl2pPr>
            <a:lvl3pPr marL="1143000" indent="-228600">
              <a:spcBef>
                <a:spcPct val="20000"/>
              </a:spcBef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Geneva"/>
              </a:defRPr>
            </a:lvl3pPr>
            <a:lvl4pPr marL="1600200" indent="-228600">
              <a:spcBef>
                <a:spcPct val="20000"/>
              </a:spcBef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Geneva"/>
              </a:defRPr>
            </a:lvl4pPr>
            <a:lvl5pPr marL="2057400" indent="-228600">
              <a:spcBef>
                <a:spcPct val="20000"/>
              </a:spcBef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Geneva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endParaRPr lang="da-DK" altLang="da-DK" sz="2400">
              <a:solidFill>
                <a:schemeClr val="tx1"/>
              </a:solidFill>
              <a:latin typeface="Times" pitchFamily="18" charset="0"/>
            </a:endParaRPr>
          </a:p>
        </p:txBody>
      </p:sp>
      <p:sp>
        <p:nvSpPr>
          <p:cNvPr id="2" name="Rounded Rectangle 1"/>
          <p:cNvSpPr/>
          <p:nvPr/>
        </p:nvSpPr>
        <p:spPr bwMode="auto">
          <a:xfrm>
            <a:off x="4258267" y="2824478"/>
            <a:ext cx="2057400" cy="5334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i="0" u="none" strike="noStrike" normalizeH="0" baseline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cs typeface="Arial" charset="0"/>
              </a:rPr>
              <a:t>Mindscape</a:t>
            </a:r>
          </a:p>
        </p:txBody>
      </p:sp>
      <p:sp>
        <p:nvSpPr>
          <p:cNvPr id="16" name="Rounded Rectangle 15"/>
          <p:cNvSpPr/>
          <p:nvPr/>
        </p:nvSpPr>
        <p:spPr bwMode="auto">
          <a:xfrm>
            <a:off x="1676400" y="3219583"/>
            <a:ext cx="2401872" cy="5334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i="0" u="none" strike="noStrike" normalizeH="0" baseline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cs typeface="Arial" charset="0"/>
              </a:rPr>
              <a:t>Component Art</a:t>
            </a:r>
          </a:p>
        </p:txBody>
      </p:sp>
      <p:sp>
        <p:nvSpPr>
          <p:cNvPr id="17" name="Rounded Rectangle 16"/>
          <p:cNvSpPr/>
          <p:nvPr/>
        </p:nvSpPr>
        <p:spPr bwMode="auto">
          <a:xfrm>
            <a:off x="925687" y="3931680"/>
            <a:ext cx="2401872" cy="5334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i="0" u="none" strike="noStrike" normalizeH="0" baseline="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cs typeface="Arial" charset="0"/>
              </a:rPr>
              <a:t>Infragistics</a:t>
            </a:r>
            <a:endParaRPr kumimoji="0" lang="en-GB" sz="2400" i="0" u="none" strike="noStrike" normalizeH="0" baseline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cs typeface="Arial" charset="0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963009" y="4761232"/>
            <a:ext cx="2401872" cy="5334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i="0" u="none" strike="noStrike" normalizeH="0" baseline="0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cs typeface="Arial" charset="0"/>
              </a:rPr>
              <a:t>DevExpress</a:t>
            </a:r>
            <a:endParaRPr kumimoji="0" lang="en-GB" sz="2400" i="0" u="none" strike="noStrike" normalizeH="0" baseline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cs typeface="Arial" charset="0"/>
            </a:endParaRPr>
          </a:p>
        </p:txBody>
      </p:sp>
      <p:sp>
        <p:nvSpPr>
          <p:cNvPr id="19" name="Rounded Rectangle 18"/>
          <p:cNvSpPr/>
          <p:nvPr/>
        </p:nvSpPr>
        <p:spPr bwMode="auto">
          <a:xfrm>
            <a:off x="1640889" y="5428616"/>
            <a:ext cx="2401872" cy="5334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2400" i="0" u="none" strike="noStrike" normalizeH="0" baseline="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  <a:cs typeface="Arial" charset="0"/>
              </a:rPr>
              <a:t>Ice Blue</a:t>
            </a:r>
          </a:p>
        </p:txBody>
      </p:sp>
      <p:sp>
        <p:nvSpPr>
          <p:cNvPr id="21" name="Rounded Rectangle 20"/>
          <p:cNvSpPr/>
          <p:nvPr/>
        </p:nvSpPr>
        <p:spPr bwMode="auto">
          <a:xfrm>
            <a:off x="4216248" y="5639020"/>
            <a:ext cx="2401872" cy="5334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Divelements</a:t>
            </a:r>
            <a:endParaRPr kumimoji="0" lang="en-GB" sz="2400" i="0" u="none" strike="noStrike" normalizeH="0" baseline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cs typeface="Arial" charset="0"/>
            </a:endParaRPr>
          </a:p>
        </p:txBody>
      </p:sp>
      <p:sp>
        <p:nvSpPr>
          <p:cNvPr id="22" name="Rounded Rectangle 21"/>
          <p:cNvSpPr/>
          <p:nvPr/>
        </p:nvSpPr>
        <p:spPr bwMode="auto">
          <a:xfrm>
            <a:off x="6315667" y="5048901"/>
            <a:ext cx="2401872" cy="5334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Binary Mission</a:t>
            </a:r>
            <a:endParaRPr kumimoji="0" lang="en-GB" sz="2400" i="0" u="none" strike="noStrike" normalizeH="0" baseline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cs typeface="Arial" charset="0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7038358" y="4429756"/>
            <a:ext cx="1877042" cy="5334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Xceed</a:t>
            </a:r>
            <a:endParaRPr kumimoji="0" lang="en-GB" sz="2400" i="0" u="none" strike="noStrike" normalizeH="0" baseline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cs typeface="Arial" charset="0"/>
            </a:endParaRPr>
          </a:p>
        </p:txBody>
      </p:sp>
      <p:sp>
        <p:nvSpPr>
          <p:cNvPr id="24" name="Rounded Rectangle 23"/>
          <p:cNvSpPr/>
          <p:nvPr/>
        </p:nvSpPr>
        <p:spPr bwMode="auto">
          <a:xfrm>
            <a:off x="6902486" y="3752983"/>
            <a:ext cx="1800842" cy="5334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Telerik</a:t>
            </a:r>
            <a:endParaRPr kumimoji="0" lang="en-GB" sz="2400" i="0" u="none" strike="noStrike" normalizeH="0" baseline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cs typeface="Arial" charset="0"/>
            </a:endParaRPr>
          </a:p>
        </p:txBody>
      </p:sp>
      <p:sp>
        <p:nvSpPr>
          <p:cNvPr id="25" name="Rounded Rectangle 24"/>
          <p:cNvSpPr/>
          <p:nvPr/>
        </p:nvSpPr>
        <p:spPr bwMode="auto">
          <a:xfrm>
            <a:off x="6477000" y="3147897"/>
            <a:ext cx="1737066" cy="53340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Actipro</a:t>
            </a:r>
            <a:endParaRPr kumimoji="0" lang="en-GB" sz="2400" i="0" u="none" strike="noStrike" normalizeH="0" baseline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cs typeface="Arial" charset="0"/>
            </a:endParaRPr>
          </a:p>
        </p:txBody>
      </p:sp>
      <p:sp>
        <p:nvSpPr>
          <p:cNvPr id="26" name="Rounded Rectangle 25"/>
          <p:cNvSpPr/>
          <p:nvPr/>
        </p:nvSpPr>
        <p:spPr bwMode="auto">
          <a:xfrm>
            <a:off x="4176807" y="3854879"/>
            <a:ext cx="1944672" cy="533400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err="1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Syncfusion</a:t>
            </a:r>
            <a:endParaRPr kumimoji="0" lang="en-GB" sz="2400" i="0" u="none" strike="noStrike" normalizeH="0" baseline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cs typeface="Arial" charset="0"/>
            </a:endParaRPr>
          </a:p>
        </p:txBody>
      </p:sp>
      <p:sp>
        <p:nvSpPr>
          <p:cNvPr id="27" name="Rounded Rectangle 26"/>
          <p:cNvSpPr/>
          <p:nvPr/>
        </p:nvSpPr>
        <p:spPr bwMode="auto">
          <a:xfrm>
            <a:off x="3810000" y="4541119"/>
            <a:ext cx="2401872" cy="533400"/>
          </a:xfrm>
          <a:prstGeom prst="roundRect">
            <a:avLst/>
          </a:prstGeom>
          <a:solidFill>
            <a:srgbClr val="FFC0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GB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+mn-lt"/>
              </a:rPr>
              <a:t>MJH Software</a:t>
            </a:r>
            <a:endParaRPr kumimoji="0" lang="en-GB" sz="2400" i="0" u="none" strike="noStrike" normalizeH="0" baseline="0" dirty="0" smtClean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+mn-lt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867885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6" grpId="0" animBg="1"/>
      <p:bldP spid="17" grpId="0" animBg="1"/>
      <p:bldP spid="18" grpId="0" animBg="1"/>
      <p:bldP spid="19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982553"/>
            <a:ext cx="5614392" cy="1143000"/>
          </a:xfrm>
        </p:spPr>
        <p:txBody>
          <a:bodyPr/>
          <a:lstStyle/>
          <a:p>
            <a:pPr algn="r"/>
            <a:r>
              <a:rPr lang="da-DK" dirty="0" smtClean="0"/>
              <a:t>           Libraries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b="1" i="1" dirty="0" smtClean="0"/>
              <a:t>Syncfusion</a:t>
            </a:r>
            <a:r>
              <a:rPr lang="da-DK" sz="2400" dirty="0" smtClean="0"/>
              <a:t> is a leading vendor of ”enterprise class” components for many platforms</a:t>
            </a:r>
            <a:endParaRPr lang="da-DK" sz="2000" dirty="0" smtClean="0"/>
          </a:p>
          <a:p>
            <a:pPr lvl="1"/>
            <a:r>
              <a:rPr lang="da-DK" sz="2000" dirty="0" smtClean="0"/>
              <a:t>ASP.NET, Mobile, Silverlight, WinForms, Windows Phone, WinRT, WPF, Javascript</a:t>
            </a:r>
            <a:br>
              <a:rPr lang="da-DK" sz="2000" dirty="0" smtClean="0"/>
            </a:br>
            <a:r>
              <a:rPr lang="da-DK" sz="2000" dirty="0" smtClean="0"/>
              <a:t>and Windows 8</a:t>
            </a:r>
          </a:p>
          <a:p>
            <a:r>
              <a:rPr lang="da-DK" sz="2400" dirty="0" smtClean="0"/>
              <a:t>Dyalog has acquired the rights to bundle the </a:t>
            </a:r>
            <a:r>
              <a:rPr lang="da-DK" sz="2400" b="1" i="1" dirty="0" smtClean="0"/>
              <a:t>WPF</a:t>
            </a:r>
            <a:r>
              <a:rPr lang="da-DK" sz="2400" baseline="0" dirty="0" smtClean="0"/>
              <a:t> and </a:t>
            </a:r>
            <a:r>
              <a:rPr lang="da-DK" sz="2400" b="1" i="1" baseline="0" dirty="0" smtClean="0"/>
              <a:t>Javascript</a:t>
            </a:r>
            <a:r>
              <a:rPr lang="da-DK" sz="2400" baseline="0" dirty="0" smtClean="0"/>
              <a:t> libraries with APL</a:t>
            </a:r>
            <a:endParaRPr lang="da-DK" sz="2000" baseline="0" dirty="0" smtClean="0"/>
          </a:p>
          <a:p>
            <a:r>
              <a:rPr lang="da-DK" sz="2400" b="1" baseline="0" dirty="0" smtClean="0"/>
              <a:t>WPF</a:t>
            </a:r>
            <a:r>
              <a:rPr lang="da-DK" sz="2400" dirty="0" smtClean="0"/>
              <a:t> 110+ controls: grids, charts, guages, menus, calendars, editor plus file format library for Excel, Word and PDF</a:t>
            </a:r>
          </a:p>
          <a:p>
            <a:r>
              <a:rPr lang="da-DK" sz="2400" b="1" dirty="0" smtClean="0"/>
              <a:t>    (</a:t>
            </a:r>
            <a:r>
              <a:rPr lang="da-DK" sz="2400" b="1" dirty="0" err="1" smtClean="0"/>
              <a:t>Javascript</a:t>
            </a:r>
            <a:r>
              <a:rPr lang="da-DK" sz="2400" dirty="0"/>
              <a:t> </a:t>
            </a:r>
            <a:r>
              <a:rPr lang="da-DK" sz="2400" dirty="0" smtClean="0"/>
              <a:t>70 </a:t>
            </a:r>
            <a:r>
              <a:rPr lang="da-DK" sz="2400" dirty="0" err="1" smtClean="0"/>
              <a:t>controls</a:t>
            </a:r>
            <a:r>
              <a:rPr lang="da-DK" sz="2400" dirty="0" smtClean="0"/>
              <a:t>)</a:t>
            </a:r>
            <a:endParaRPr lang="da-DK" sz="2000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da-DK" smtClean="0"/>
              <a:t>WPF 3rd Party Controls</a:t>
            </a:r>
            <a:endParaRPr lang="da-DK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6419" y="3173040"/>
            <a:ext cx="3851920" cy="3684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15622"/>
            <a:ext cx="3888432" cy="894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95949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dirty="0" err="1" smtClean="0"/>
              <a:t>Syncfusion</a:t>
            </a:r>
            <a:r>
              <a:rPr lang="en-GB" sz="2800" dirty="0" smtClean="0"/>
              <a:t> WPF Controls (September 2014)</a:t>
            </a:r>
            <a:endParaRPr lang="en-GB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WPF 3rd Party Controls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34862"/>
            <a:ext cx="9144000" cy="5753242"/>
          </a:xfrm>
          <a:prstGeom prst="rect">
            <a:avLst/>
          </a:prstGeom>
        </p:spPr>
      </p:pic>
      <p:pic>
        <p:nvPicPr>
          <p:cNvPr id="7" name="Picture 2" descr="http://www.syncfusion.com/content/en-us/products/images/wpf/date-time-edit/date-time-edit.png?v=1007201420562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4546" y="1339843"/>
            <a:ext cx="2108310" cy="4102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ttp://www.syncfusion.com/content/en-us/products/images/wpf/ribbon/ribbon-tab.png?v=1007201420562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4391" y="1189096"/>
            <a:ext cx="4257744" cy="1695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www.syncfusion.com/content/en-US/products/images/wpf/tree-view/multiple-selection.png?v=1007201420562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0883" y="3263025"/>
            <a:ext cx="2309943" cy="32724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http://www.syncfusion.com/content/en-us/products/images/wpf/calculator/ft-calculator-1.png?v=1007201420561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97226" y="4139653"/>
            <a:ext cx="2020920" cy="2748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http://www.syncfusion.com/content/en-us/products/images/wpf/range-navigator/features/tooltip.png?v=1007201420562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68" y="1422606"/>
            <a:ext cx="4507712" cy="1642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http://www.syncfusion.com/content/en-us/products/images/wpf/circular-gauge/circular-gauge.png?v=1007201420562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2537599"/>
            <a:ext cx="2424277" cy="17066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826512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7704" y="982553"/>
            <a:ext cx="5614392" cy="1143000"/>
          </a:xfrm>
        </p:spPr>
        <p:txBody>
          <a:bodyPr/>
          <a:lstStyle/>
          <a:p>
            <a:pPr algn="r"/>
            <a:r>
              <a:rPr lang="da-DK" dirty="0" smtClean="0"/>
              <a:t>           Libraries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baseline="0" dirty="0" smtClean="0"/>
              <a:t>Dyalog users have the rights to distribute these controls as components of applications written in APL</a:t>
            </a:r>
          </a:p>
          <a:p>
            <a:pPr lvl="1"/>
            <a:r>
              <a:rPr lang="da-DK" sz="2000" dirty="0" smtClean="0"/>
              <a:t>Under the same terms as the Dyalog Licence that is being used (including non-commercial and educational licences)</a:t>
            </a:r>
            <a:endParaRPr lang="da-DK" sz="2000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da-DK" smtClean="0"/>
              <a:t>WPF 3rd Party Controls</a:t>
            </a:r>
            <a:endParaRPr lang="da-DK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9336" y="3573016"/>
            <a:ext cx="3314448" cy="31707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15622"/>
            <a:ext cx="3888432" cy="894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487855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1028700"/>
            <a:ext cx="5614392" cy="1143000"/>
          </a:xfrm>
        </p:spPr>
        <p:txBody>
          <a:bodyPr/>
          <a:lstStyle/>
          <a:p>
            <a:pPr algn="r"/>
            <a:r>
              <a:rPr lang="da-DK" sz="4400" dirty="0" smtClean="0">
                <a:solidFill>
                  <a:srgbClr val="00B050"/>
                </a:solidFill>
              </a:rPr>
              <a:t>Grid Control</a:t>
            </a:r>
            <a:endParaRPr lang="da-DK" sz="4400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286000"/>
            <a:ext cx="7772400" cy="3810000"/>
          </a:xfrm>
        </p:spPr>
        <p:txBody>
          <a:bodyPr/>
          <a:lstStyle/>
          <a:p>
            <a:r>
              <a:rPr lang="da-DK" sz="2400" dirty="0" smtClean="0"/>
              <a:t>The most </a:t>
            </a:r>
            <a:r>
              <a:rPr lang="da-DK" sz="2400" dirty="0" err="1" smtClean="0"/>
              <a:t>complex</a:t>
            </a:r>
            <a:r>
              <a:rPr lang="da-DK" sz="2400" dirty="0"/>
              <a:t> </a:t>
            </a:r>
            <a:r>
              <a:rPr lang="da-DK" sz="2400" dirty="0" err="1" smtClean="0"/>
              <a:t>control</a:t>
            </a:r>
            <a:r>
              <a:rPr lang="da-DK" sz="2400" dirty="0" smtClean="0"/>
              <a:t> </a:t>
            </a:r>
            <a:r>
              <a:rPr lang="da-DK" sz="2400" dirty="0" err="1" smtClean="0"/>
              <a:t>provided</a:t>
            </a:r>
            <a:r>
              <a:rPr lang="da-DK" sz="2400" dirty="0" smtClean="0"/>
              <a:t> by </a:t>
            </a:r>
            <a:r>
              <a:rPr lang="da-DK" sz="2400" dirty="0" smtClean="0">
                <a:latin typeface="APL385 Unicode" panose="020B0709000202000203" pitchFamily="49" charset="0"/>
              </a:rPr>
              <a:t>⎕WC</a:t>
            </a:r>
            <a:r>
              <a:rPr lang="da-DK" sz="2400" dirty="0" smtClean="0"/>
              <a:t> is the </a:t>
            </a:r>
            <a:r>
              <a:rPr lang="da-DK" sz="2400" dirty="0" smtClean="0">
                <a:latin typeface="APL385 Unicode" panose="020B0709000202000203" pitchFamily="49" charset="0"/>
              </a:rPr>
              <a:t>Grid</a:t>
            </a:r>
            <a:r>
              <a:rPr lang="da-DK" sz="2400" dirty="0" smtClean="0"/>
              <a:t> </a:t>
            </a:r>
            <a:r>
              <a:rPr lang="da-DK" sz="2400" dirty="0" err="1" smtClean="0"/>
              <a:t>object</a:t>
            </a:r>
            <a:r>
              <a:rPr lang="da-DK" sz="2400" dirty="0" smtClean="0"/>
              <a:t>.</a:t>
            </a:r>
            <a:endParaRPr lang="da-DK" sz="2400" dirty="0"/>
          </a:p>
          <a:p>
            <a:r>
              <a:rPr lang="da-DK" sz="2400" dirty="0" smtClean="0"/>
              <a:t>It is </a:t>
            </a:r>
            <a:r>
              <a:rPr lang="da-DK" sz="2400" dirty="0" err="1" smtClean="0"/>
              <a:t>very</a:t>
            </a:r>
            <a:r>
              <a:rPr lang="da-DK" sz="2400" dirty="0" smtClean="0"/>
              <a:t> </a:t>
            </a:r>
            <a:r>
              <a:rPr lang="da-DK" sz="2400" dirty="0" err="1" smtClean="0"/>
              <a:t>widely</a:t>
            </a:r>
            <a:r>
              <a:rPr lang="da-DK" sz="2400" dirty="0" smtClean="0"/>
              <a:t> </a:t>
            </a:r>
            <a:r>
              <a:rPr lang="da-DK" sz="2400" dirty="0" err="1" smtClean="0"/>
              <a:t>used</a:t>
            </a:r>
            <a:r>
              <a:rPr lang="da-DK" sz="2400" dirty="0" smtClean="0"/>
              <a:t>; </a:t>
            </a:r>
            <a:r>
              <a:rPr lang="da-DK" sz="2400" dirty="0" err="1" smtClean="0"/>
              <a:t>migrating</a:t>
            </a:r>
            <a:r>
              <a:rPr lang="da-DK" sz="2400" dirty="0" smtClean="0"/>
              <a:t> to WFP </a:t>
            </a:r>
            <a:r>
              <a:rPr lang="da-DK" sz="2400" dirty="0" err="1" smtClean="0"/>
              <a:t>without</a:t>
            </a:r>
            <a:r>
              <a:rPr lang="da-DK" sz="2400" dirty="0" smtClean="0"/>
              <a:t> an </a:t>
            </a:r>
            <a:r>
              <a:rPr lang="da-DK" sz="2400" dirty="0" err="1" smtClean="0"/>
              <a:t>equivalent</a:t>
            </a:r>
            <a:r>
              <a:rPr lang="da-DK" sz="2400" dirty="0" smtClean="0"/>
              <a:t> </a:t>
            </a:r>
            <a:r>
              <a:rPr lang="da-DK" sz="2400" dirty="0" err="1" smtClean="0"/>
              <a:t>control</a:t>
            </a:r>
            <a:r>
              <a:rPr lang="da-DK" sz="2400" dirty="0" smtClean="0"/>
              <a:t> </a:t>
            </a:r>
            <a:r>
              <a:rPr lang="da-DK" sz="2400" dirty="0" err="1" smtClean="0"/>
              <a:t>would</a:t>
            </a:r>
            <a:r>
              <a:rPr lang="da-DK" sz="2400" dirty="0" smtClean="0"/>
              <a:t> </a:t>
            </a:r>
            <a:r>
              <a:rPr lang="da-DK" sz="2400" dirty="0" err="1" smtClean="0"/>
              <a:t>be</a:t>
            </a:r>
            <a:r>
              <a:rPr lang="da-DK" sz="2400" dirty="0" smtClean="0"/>
              <a:t> </a:t>
            </a:r>
            <a:r>
              <a:rPr lang="da-DK" sz="2400" dirty="0" err="1" smtClean="0"/>
              <a:t>hard</a:t>
            </a:r>
            <a:r>
              <a:rPr lang="da-DK" sz="2400" dirty="0" smtClean="0"/>
              <a:t> </a:t>
            </a:r>
            <a:r>
              <a:rPr lang="da-DK" sz="2400" dirty="0" err="1" smtClean="0"/>
              <a:t>work</a:t>
            </a:r>
            <a:r>
              <a:rPr lang="da-DK" sz="2400" dirty="0" smtClean="0"/>
              <a:t>.</a:t>
            </a:r>
            <a:endParaRPr lang="da-DK" sz="2400" dirty="0" smtClean="0"/>
          </a:p>
          <a:p>
            <a:r>
              <a:rPr lang="da-DK" sz="2400" dirty="0" smtClean="0"/>
              <a:t>Michael Hughes has </a:t>
            </a:r>
            <a:r>
              <a:rPr lang="da-DK" sz="2400" dirty="0" err="1" smtClean="0"/>
              <a:t>created</a:t>
            </a:r>
            <a:r>
              <a:rPr lang="da-DK" sz="2400" dirty="0" smtClean="0"/>
              <a:t> a Grid </a:t>
            </a:r>
            <a:r>
              <a:rPr lang="da-DK" sz="2400" dirty="0" err="1" smtClean="0"/>
              <a:t>control</a:t>
            </a:r>
            <a:r>
              <a:rPr lang="da-DK" sz="2400" dirty="0" smtClean="0"/>
              <a:t>, </a:t>
            </a:r>
            <a:r>
              <a:rPr lang="da-DK" sz="2400" dirty="0" err="1" smtClean="0"/>
              <a:t>built</a:t>
            </a:r>
            <a:r>
              <a:rPr lang="da-DK" sz="2400" dirty="0" smtClean="0"/>
              <a:t> upon the </a:t>
            </a:r>
            <a:r>
              <a:rPr lang="da-DK" sz="2400" dirty="0" err="1" smtClean="0"/>
              <a:t>Syncfusion</a:t>
            </a:r>
            <a:r>
              <a:rPr lang="da-DK" sz="2400" dirty="0" smtClean="0"/>
              <a:t> Grid, </a:t>
            </a:r>
            <a:r>
              <a:rPr lang="da-DK" sz="2400" dirty="0" err="1" smtClean="0"/>
              <a:t>which</a:t>
            </a:r>
            <a:r>
              <a:rPr lang="da-DK" sz="2400" dirty="0" smtClean="0"/>
              <a:t> </a:t>
            </a:r>
            <a:r>
              <a:rPr lang="da-DK" sz="2400" dirty="0" err="1" smtClean="0"/>
              <a:t>closely</a:t>
            </a:r>
            <a:r>
              <a:rPr lang="da-DK" sz="2400" dirty="0" smtClean="0"/>
              <a:t> </a:t>
            </a:r>
            <a:r>
              <a:rPr lang="da-DK" sz="2400" dirty="0" err="1" smtClean="0"/>
              <a:t>emulates</a:t>
            </a:r>
            <a:r>
              <a:rPr lang="da-DK" sz="2400" dirty="0" smtClean="0"/>
              <a:t> (and </a:t>
            </a:r>
            <a:r>
              <a:rPr lang="da-DK" sz="2400" dirty="0" err="1" smtClean="0"/>
              <a:t>extends</a:t>
            </a:r>
            <a:r>
              <a:rPr lang="da-DK" sz="2400" dirty="0" smtClean="0"/>
              <a:t>) the </a:t>
            </a:r>
            <a:r>
              <a:rPr lang="da-DK" sz="2400" dirty="0" smtClean="0">
                <a:latin typeface="APL385 Unicode" panose="020B0709000202000203" pitchFamily="49" charset="0"/>
              </a:rPr>
              <a:t>⎕WC</a:t>
            </a:r>
            <a:r>
              <a:rPr lang="da-DK" sz="2400" dirty="0" smtClean="0"/>
              <a:t> </a:t>
            </a:r>
            <a:r>
              <a:rPr lang="da-DK" sz="2400" dirty="0" smtClean="0">
                <a:latin typeface="APL385 Unicode" panose="020B0709000202000203" pitchFamily="49" charset="0"/>
              </a:rPr>
              <a:t>Grid</a:t>
            </a:r>
            <a:r>
              <a:rPr lang="da-DK" sz="2400" dirty="0" smtClean="0"/>
              <a:t>.</a:t>
            </a:r>
            <a:endParaRPr lang="da-DK" sz="2400" dirty="0"/>
          </a:p>
          <a:p>
            <a:r>
              <a:rPr lang="da-DK" sz="2400" dirty="0" smtClean="0"/>
              <a:t>Michael </a:t>
            </a:r>
            <a:r>
              <a:rPr lang="da-DK" sz="2400" dirty="0" err="1" smtClean="0"/>
              <a:t>will</a:t>
            </a:r>
            <a:r>
              <a:rPr lang="da-DK" sz="2400" dirty="0" smtClean="0"/>
              <a:t> </a:t>
            </a:r>
            <a:r>
              <a:rPr lang="da-DK" sz="2400" dirty="0" err="1" smtClean="0"/>
              <a:t>demonstrate</a:t>
            </a:r>
            <a:r>
              <a:rPr lang="da-DK" sz="2400" dirty="0" smtClean="0"/>
              <a:t> </a:t>
            </a:r>
            <a:r>
              <a:rPr lang="da-DK" sz="2400" dirty="0" err="1" smtClean="0"/>
              <a:t>this</a:t>
            </a:r>
            <a:r>
              <a:rPr lang="da-DK" sz="2400" dirty="0" smtClean="0"/>
              <a:t> component in the last</a:t>
            </a:r>
            <a:br>
              <a:rPr lang="da-DK" sz="2400" dirty="0" smtClean="0"/>
            </a:br>
            <a:r>
              <a:rPr lang="da-DK" sz="2400" dirty="0" smtClean="0"/>
              <a:t>   part of </a:t>
            </a:r>
            <a:r>
              <a:rPr lang="da-DK" sz="2400" dirty="0" err="1" smtClean="0"/>
              <a:t>this</a:t>
            </a:r>
            <a:r>
              <a:rPr lang="da-DK" sz="2400" dirty="0" smtClean="0"/>
              <a:t> session.</a:t>
            </a:r>
            <a:endParaRPr lang="da-DK" sz="2000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da-DK" smtClean="0"/>
              <a:t>WPF 3rd Party Controls</a:t>
            </a:r>
            <a:endParaRPr lang="da-DK" dirty="0"/>
          </a:p>
        </p:txBody>
      </p:sp>
      <p:pic>
        <p:nvPicPr>
          <p:cNvPr id="8" name="Picture 7" descr="D:\Dyalog\wpf\Images\MJH_lon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82553"/>
            <a:ext cx="2292985" cy="914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8270079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800" y="1028700"/>
            <a:ext cx="5614392" cy="1143000"/>
          </a:xfrm>
        </p:spPr>
        <p:txBody>
          <a:bodyPr/>
          <a:lstStyle/>
          <a:p>
            <a:pPr algn="r"/>
            <a:r>
              <a:rPr lang="da-DK" sz="4400" dirty="0" smtClean="0">
                <a:solidFill>
                  <a:srgbClr val="00B050"/>
                </a:solidFill>
              </a:rPr>
              <a:t>Grid Control</a:t>
            </a:r>
            <a:endParaRPr lang="da-DK" sz="4400" dirty="0">
              <a:solidFill>
                <a:srgbClr val="00B050"/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24600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da-DK" smtClean="0"/>
              <a:t>WPF 3rd Party Controls</a:t>
            </a:r>
            <a:endParaRPr lang="da-DK" dirty="0"/>
          </a:p>
        </p:txBody>
      </p:sp>
      <p:pic>
        <p:nvPicPr>
          <p:cNvPr id="8" name="Picture 7" descr="D:\Dyalog\wpf\Images\MJH_long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982553"/>
            <a:ext cx="2292985" cy="91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1" descr="image0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057400"/>
            <a:ext cx="7010400" cy="4089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333022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 template 11 aug 2014">
  <a:themeElements>
    <a:clrScheme name="1_Dyalo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Dyalog">
      <a:majorFont>
        <a:latin typeface="Geneva"/>
        <a:ea typeface=""/>
        <a:cs typeface=""/>
      </a:majorFont>
      <a:minorFont>
        <a:latin typeface="Genev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  <a:cs typeface="Arial" charset="0"/>
          </a:defRPr>
        </a:defPPr>
      </a:lstStyle>
    </a:lnDef>
  </a:objectDefaults>
  <a:extraClrSchemeLst>
    <a:extraClrScheme>
      <a:clrScheme name="1_Dyalo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Dyalog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Dyalog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Master Powerpoint template 18 aug 2014.potx" id="{D75E8AA9-851B-4AE5-B4A8-6C86A88EC8D9}" vid="{39B23ECB-5CBD-46BA-A539-2031A0E04786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Master Powerpoint template 18 aug 2014</Template>
  <TotalTime>3752</TotalTime>
  <Words>503</Words>
  <Application>Microsoft Office PowerPoint</Application>
  <PresentationFormat>On-screen Show (4:3)</PresentationFormat>
  <Paragraphs>83</Paragraphs>
  <Slides>12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APL385 Unicode</vt:lpstr>
      <vt:lpstr>Arial</vt:lpstr>
      <vt:lpstr>Courier New</vt:lpstr>
      <vt:lpstr>Geneva</vt:lpstr>
      <vt:lpstr>Times</vt:lpstr>
      <vt:lpstr>Powerpoint template 11 aug 2014</vt:lpstr>
      <vt:lpstr>PowerPoint Presentation</vt:lpstr>
      <vt:lpstr>WPF 3rd Party Controls</vt:lpstr>
      <vt:lpstr>WPF 3rd Party Controls</vt:lpstr>
      <vt:lpstr>WPF 3rd Party Controls</vt:lpstr>
      <vt:lpstr>           Libraries</vt:lpstr>
      <vt:lpstr>Syncfusion WPF Controls (September 2014)</vt:lpstr>
      <vt:lpstr>           Libraries</vt:lpstr>
      <vt:lpstr>Grid Control</vt:lpstr>
      <vt:lpstr>Grid Control</vt:lpstr>
      <vt:lpstr>Examples</vt:lpstr>
      <vt:lpstr>Worth mentioning about WPF</vt:lpstr>
      <vt:lpstr>Available Now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Morten Kromberg</dc:creator>
  <cp:lastModifiedBy>Morten Kromberg</cp:lastModifiedBy>
  <cp:revision>52</cp:revision>
  <cp:lastPrinted>2014-08-15T09:52:37Z</cp:lastPrinted>
  <dcterms:created xsi:type="dcterms:W3CDTF">2014-09-05T07:01:50Z</dcterms:created>
  <dcterms:modified xsi:type="dcterms:W3CDTF">2014-09-24T06:08:32Z</dcterms:modified>
</cp:coreProperties>
</file>