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77" r:id="rId3"/>
    <p:sldId id="276" r:id="rId4"/>
    <p:sldId id="257" r:id="rId5"/>
    <p:sldId id="259" r:id="rId6"/>
    <p:sldId id="260" r:id="rId7"/>
    <p:sldId id="261" r:id="rId8"/>
    <p:sldId id="263" r:id="rId9"/>
    <p:sldId id="268" r:id="rId10"/>
    <p:sldId id="267" r:id="rId11"/>
    <p:sldId id="273" r:id="rId12"/>
    <p:sldId id="274" r:id="rId13"/>
    <p:sldId id="266" r:id="rId14"/>
    <p:sldId id="262" r:id="rId15"/>
    <p:sldId id="269" r:id="rId16"/>
    <p:sldId id="270" r:id="rId17"/>
    <p:sldId id="271" r:id="rId18"/>
    <p:sldId id="264" r:id="rId19"/>
    <p:sldId id="265" r:id="rId20"/>
    <p:sldId id="272" r:id="rId21"/>
    <p:sldId id="275"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2" d="100"/>
          <a:sy n="92" d="100"/>
        </p:scale>
        <p:origin x="-134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116128F8-6DEF-4581-ACA7-A3EB52F2BDAA}" type="datetimeFigureOut">
              <a:rPr lang="en-GB" smtClean="0"/>
              <a:t>25/09/2014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7B9D61-B090-4EEB-81E0-99A18A66D9F9}" type="slidenum">
              <a:rPr lang="en-GB" smtClean="0"/>
              <a:t>‹#›</a:t>
            </a:fld>
            <a:endParaRPr lang="en-GB"/>
          </a:p>
        </p:txBody>
      </p:sp>
    </p:spTree>
    <p:extLst>
      <p:ext uri="{BB962C8B-B14F-4D97-AF65-F5344CB8AC3E}">
        <p14:creationId xmlns:p14="http://schemas.microsoft.com/office/powerpoint/2010/main" val="28758798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16128F8-6DEF-4581-ACA7-A3EB52F2BDAA}" type="datetimeFigureOut">
              <a:rPr lang="en-GB" smtClean="0"/>
              <a:t>25/09/2014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7B9D61-B090-4EEB-81E0-99A18A66D9F9}" type="slidenum">
              <a:rPr lang="en-GB" smtClean="0"/>
              <a:t>‹#›</a:t>
            </a:fld>
            <a:endParaRPr lang="en-GB"/>
          </a:p>
        </p:txBody>
      </p:sp>
    </p:spTree>
    <p:extLst>
      <p:ext uri="{BB962C8B-B14F-4D97-AF65-F5344CB8AC3E}">
        <p14:creationId xmlns:p14="http://schemas.microsoft.com/office/powerpoint/2010/main" val="206857237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16128F8-6DEF-4581-ACA7-A3EB52F2BDAA}" type="datetimeFigureOut">
              <a:rPr lang="en-GB" smtClean="0"/>
              <a:t>25/09/2014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7B9D61-B090-4EEB-81E0-99A18A66D9F9}" type="slidenum">
              <a:rPr lang="en-GB" smtClean="0"/>
              <a:t>‹#›</a:t>
            </a:fld>
            <a:endParaRPr lang="en-GB"/>
          </a:p>
        </p:txBody>
      </p:sp>
    </p:spTree>
    <p:extLst>
      <p:ext uri="{BB962C8B-B14F-4D97-AF65-F5344CB8AC3E}">
        <p14:creationId xmlns:p14="http://schemas.microsoft.com/office/powerpoint/2010/main" val="18999365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BD54F9-F1F2-4881-96CC-D1585C365C97}" type="datetimeFigureOut">
              <a:rPr lang="en-GB" smtClean="0"/>
              <a:t>25/09/2014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ACD9A5-4225-4776-8DD8-B1B21CCE9FCE}" type="slidenum">
              <a:rPr lang="en-GB" smtClean="0"/>
              <a:t>‹#›</a:t>
            </a:fld>
            <a:endParaRPr lang="en-GB"/>
          </a:p>
        </p:txBody>
      </p:sp>
    </p:spTree>
    <p:extLst>
      <p:ext uri="{BB962C8B-B14F-4D97-AF65-F5344CB8AC3E}">
        <p14:creationId xmlns:p14="http://schemas.microsoft.com/office/powerpoint/2010/main" val="3920653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BD54F9-F1F2-4881-96CC-D1585C365C97}" type="datetimeFigureOut">
              <a:rPr lang="en-GB" smtClean="0"/>
              <a:t>25/09/2014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ACD9A5-4225-4776-8DD8-B1B21CCE9FCE}" type="slidenum">
              <a:rPr lang="en-GB" smtClean="0"/>
              <a:t>‹#›</a:t>
            </a:fld>
            <a:endParaRPr lang="en-GB"/>
          </a:p>
        </p:txBody>
      </p:sp>
    </p:spTree>
    <p:extLst>
      <p:ext uri="{BB962C8B-B14F-4D97-AF65-F5344CB8AC3E}">
        <p14:creationId xmlns:p14="http://schemas.microsoft.com/office/powerpoint/2010/main" val="2654121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BD54F9-F1F2-4881-96CC-D1585C365C97}" type="datetimeFigureOut">
              <a:rPr lang="en-GB" smtClean="0"/>
              <a:t>25/09/2014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ACD9A5-4225-4776-8DD8-B1B21CCE9FCE}" type="slidenum">
              <a:rPr lang="en-GB" smtClean="0"/>
              <a:t>‹#›</a:t>
            </a:fld>
            <a:endParaRPr lang="en-GB"/>
          </a:p>
        </p:txBody>
      </p:sp>
    </p:spTree>
    <p:extLst>
      <p:ext uri="{BB962C8B-B14F-4D97-AF65-F5344CB8AC3E}">
        <p14:creationId xmlns:p14="http://schemas.microsoft.com/office/powerpoint/2010/main" val="42446930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BD54F9-F1F2-4881-96CC-D1585C365C97}" type="datetimeFigureOut">
              <a:rPr lang="en-GB" smtClean="0"/>
              <a:t>25/09/2014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7ACD9A5-4225-4776-8DD8-B1B21CCE9FCE}" type="slidenum">
              <a:rPr lang="en-GB" smtClean="0"/>
              <a:t>‹#›</a:t>
            </a:fld>
            <a:endParaRPr lang="en-GB"/>
          </a:p>
        </p:txBody>
      </p:sp>
    </p:spTree>
    <p:extLst>
      <p:ext uri="{BB962C8B-B14F-4D97-AF65-F5344CB8AC3E}">
        <p14:creationId xmlns:p14="http://schemas.microsoft.com/office/powerpoint/2010/main" val="22161813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BD54F9-F1F2-4881-96CC-D1585C365C97}" type="datetimeFigureOut">
              <a:rPr lang="en-GB" smtClean="0"/>
              <a:t>25/09/2014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7ACD9A5-4225-4776-8DD8-B1B21CCE9FCE}" type="slidenum">
              <a:rPr lang="en-GB" smtClean="0"/>
              <a:t>‹#›</a:t>
            </a:fld>
            <a:endParaRPr lang="en-GB"/>
          </a:p>
        </p:txBody>
      </p:sp>
    </p:spTree>
    <p:extLst>
      <p:ext uri="{BB962C8B-B14F-4D97-AF65-F5344CB8AC3E}">
        <p14:creationId xmlns:p14="http://schemas.microsoft.com/office/powerpoint/2010/main" val="249453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BD54F9-F1F2-4881-96CC-D1585C365C97}" type="datetimeFigureOut">
              <a:rPr lang="en-GB" smtClean="0"/>
              <a:t>25/09/2014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7ACD9A5-4225-4776-8DD8-B1B21CCE9FCE}" type="slidenum">
              <a:rPr lang="en-GB" smtClean="0"/>
              <a:t>‹#›</a:t>
            </a:fld>
            <a:endParaRPr lang="en-GB"/>
          </a:p>
        </p:txBody>
      </p:sp>
    </p:spTree>
    <p:extLst>
      <p:ext uri="{BB962C8B-B14F-4D97-AF65-F5344CB8AC3E}">
        <p14:creationId xmlns:p14="http://schemas.microsoft.com/office/powerpoint/2010/main" val="20194406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BD54F9-F1F2-4881-96CC-D1585C365C97}" type="datetimeFigureOut">
              <a:rPr lang="en-GB" smtClean="0"/>
              <a:t>25/09/2014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7ACD9A5-4225-4776-8DD8-B1B21CCE9FCE}" type="slidenum">
              <a:rPr lang="en-GB" smtClean="0"/>
              <a:t>‹#›</a:t>
            </a:fld>
            <a:endParaRPr lang="en-GB"/>
          </a:p>
        </p:txBody>
      </p:sp>
    </p:spTree>
    <p:extLst>
      <p:ext uri="{BB962C8B-B14F-4D97-AF65-F5344CB8AC3E}">
        <p14:creationId xmlns:p14="http://schemas.microsoft.com/office/powerpoint/2010/main" val="26102364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BD54F9-F1F2-4881-96CC-D1585C365C97}" type="datetimeFigureOut">
              <a:rPr lang="en-GB" smtClean="0"/>
              <a:t>25/09/2014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7ACD9A5-4225-4776-8DD8-B1B21CCE9FCE}" type="slidenum">
              <a:rPr lang="en-GB" smtClean="0"/>
              <a:t>‹#›</a:t>
            </a:fld>
            <a:endParaRPr lang="en-GB"/>
          </a:p>
        </p:txBody>
      </p:sp>
    </p:spTree>
    <p:extLst>
      <p:ext uri="{BB962C8B-B14F-4D97-AF65-F5344CB8AC3E}">
        <p14:creationId xmlns:p14="http://schemas.microsoft.com/office/powerpoint/2010/main" val="2472988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16128F8-6DEF-4581-ACA7-A3EB52F2BDAA}" type="datetimeFigureOut">
              <a:rPr lang="en-GB" smtClean="0"/>
              <a:t>25/09/2014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7B9D61-B090-4EEB-81E0-99A18A66D9F9}" type="slidenum">
              <a:rPr lang="en-GB" smtClean="0"/>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52320" y="116632"/>
            <a:ext cx="1475656" cy="627694"/>
          </a:xfrm>
          <a:prstGeom prst="rect">
            <a:avLst/>
          </a:prstGeom>
        </p:spPr>
      </p:pic>
    </p:spTree>
    <p:extLst>
      <p:ext uri="{BB962C8B-B14F-4D97-AF65-F5344CB8AC3E}">
        <p14:creationId xmlns:p14="http://schemas.microsoft.com/office/powerpoint/2010/main" val="908246400"/>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BD54F9-F1F2-4881-96CC-D1585C365C97}" type="datetimeFigureOut">
              <a:rPr lang="en-GB" smtClean="0"/>
              <a:t>25/09/2014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7ACD9A5-4225-4776-8DD8-B1B21CCE9FCE}" type="slidenum">
              <a:rPr lang="en-GB" smtClean="0"/>
              <a:t>‹#›</a:t>
            </a:fld>
            <a:endParaRPr lang="en-GB"/>
          </a:p>
        </p:txBody>
      </p:sp>
    </p:spTree>
    <p:extLst>
      <p:ext uri="{BB962C8B-B14F-4D97-AF65-F5344CB8AC3E}">
        <p14:creationId xmlns:p14="http://schemas.microsoft.com/office/powerpoint/2010/main" val="31255985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BD54F9-F1F2-4881-96CC-D1585C365C97}" type="datetimeFigureOut">
              <a:rPr lang="en-GB" smtClean="0"/>
              <a:t>25/09/2014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ACD9A5-4225-4776-8DD8-B1B21CCE9FCE}" type="slidenum">
              <a:rPr lang="en-GB" smtClean="0"/>
              <a:t>‹#›</a:t>
            </a:fld>
            <a:endParaRPr lang="en-GB"/>
          </a:p>
        </p:txBody>
      </p:sp>
    </p:spTree>
    <p:extLst>
      <p:ext uri="{BB962C8B-B14F-4D97-AF65-F5344CB8AC3E}">
        <p14:creationId xmlns:p14="http://schemas.microsoft.com/office/powerpoint/2010/main" val="42177976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BD54F9-F1F2-4881-96CC-D1585C365C97}" type="datetimeFigureOut">
              <a:rPr lang="en-GB" smtClean="0"/>
              <a:t>25/09/2014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ACD9A5-4225-4776-8DD8-B1B21CCE9FCE}" type="slidenum">
              <a:rPr lang="en-GB" smtClean="0"/>
              <a:t>‹#›</a:t>
            </a:fld>
            <a:endParaRPr lang="en-GB"/>
          </a:p>
        </p:txBody>
      </p:sp>
    </p:spTree>
    <p:extLst>
      <p:ext uri="{BB962C8B-B14F-4D97-AF65-F5344CB8AC3E}">
        <p14:creationId xmlns:p14="http://schemas.microsoft.com/office/powerpoint/2010/main" val="3231394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16128F8-6DEF-4581-ACA7-A3EB52F2BDAA}" type="datetimeFigureOut">
              <a:rPr lang="en-GB" smtClean="0"/>
              <a:t>25/09/2014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7B9D61-B090-4EEB-81E0-99A18A66D9F9}" type="slidenum">
              <a:rPr lang="en-GB" smtClean="0"/>
              <a:t>‹#›</a:t>
            </a:fld>
            <a:endParaRPr lang="en-GB"/>
          </a:p>
        </p:txBody>
      </p:sp>
    </p:spTree>
    <p:extLst>
      <p:ext uri="{BB962C8B-B14F-4D97-AF65-F5344CB8AC3E}">
        <p14:creationId xmlns:p14="http://schemas.microsoft.com/office/powerpoint/2010/main" val="1660077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116128F8-6DEF-4581-ACA7-A3EB52F2BDAA}" type="datetimeFigureOut">
              <a:rPr lang="en-GB" smtClean="0"/>
              <a:t>25/09/2014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7B9D61-B090-4EEB-81E0-99A18A66D9F9}" type="slidenum">
              <a:rPr lang="en-GB" smtClean="0"/>
              <a:t>‹#›</a:t>
            </a:fld>
            <a:endParaRPr lang="en-GB"/>
          </a:p>
        </p:txBody>
      </p:sp>
    </p:spTree>
    <p:extLst>
      <p:ext uri="{BB962C8B-B14F-4D97-AF65-F5344CB8AC3E}">
        <p14:creationId xmlns:p14="http://schemas.microsoft.com/office/powerpoint/2010/main" val="3213281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116128F8-6DEF-4581-ACA7-A3EB52F2BDAA}" type="datetimeFigureOut">
              <a:rPr lang="en-GB" smtClean="0"/>
              <a:t>25/09/2014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77B9D61-B090-4EEB-81E0-99A18A66D9F9}" type="slidenum">
              <a:rPr lang="en-GB" smtClean="0"/>
              <a:t>‹#›</a:t>
            </a:fld>
            <a:endParaRPr lang="en-GB"/>
          </a:p>
        </p:txBody>
      </p:sp>
    </p:spTree>
    <p:extLst>
      <p:ext uri="{BB962C8B-B14F-4D97-AF65-F5344CB8AC3E}">
        <p14:creationId xmlns:p14="http://schemas.microsoft.com/office/powerpoint/2010/main" val="113482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16128F8-6DEF-4581-ACA7-A3EB52F2BDAA}" type="datetimeFigureOut">
              <a:rPr lang="en-GB" smtClean="0"/>
              <a:t>25/09/2014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77B9D61-B090-4EEB-81E0-99A18A66D9F9}" type="slidenum">
              <a:rPr lang="en-GB" smtClean="0"/>
              <a:t>‹#›</a:t>
            </a:fld>
            <a:endParaRPr lang="en-GB"/>
          </a:p>
        </p:txBody>
      </p:sp>
    </p:spTree>
    <p:extLst>
      <p:ext uri="{BB962C8B-B14F-4D97-AF65-F5344CB8AC3E}">
        <p14:creationId xmlns:p14="http://schemas.microsoft.com/office/powerpoint/2010/main" val="14656078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6128F8-6DEF-4581-ACA7-A3EB52F2BDAA}" type="datetimeFigureOut">
              <a:rPr lang="en-GB" smtClean="0"/>
              <a:t>25/09/2014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77B9D61-B090-4EEB-81E0-99A18A66D9F9}" type="slidenum">
              <a:rPr lang="en-GB" smtClean="0"/>
              <a:t>‹#›</a:t>
            </a:fld>
            <a:endParaRPr lang="en-GB"/>
          </a:p>
        </p:txBody>
      </p:sp>
    </p:spTree>
    <p:extLst>
      <p:ext uri="{BB962C8B-B14F-4D97-AF65-F5344CB8AC3E}">
        <p14:creationId xmlns:p14="http://schemas.microsoft.com/office/powerpoint/2010/main" val="269900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6128F8-6DEF-4581-ACA7-A3EB52F2BDAA}" type="datetimeFigureOut">
              <a:rPr lang="en-GB" smtClean="0"/>
              <a:t>25/09/2014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7B9D61-B090-4EEB-81E0-99A18A66D9F9}" type="slidenum">
              <a:rPr lang="en-GB" smtClean="0"/>
              <a:t>‹#›</a:t>
            </a:fld>
            <a:endParaRPr lang="en-GB"/>
          </a:p>
        </p:txBody>
      </p:sp>
    </p:spTree>
    <p:extLst>
      <p:ext uri="{BB962C8B-B14F-4D97-AF65-F5344CB8AC3E}">
        <p14:creationId xmlns:p14="http://schemas.microsoft.com/office/powerpoint/2010/main" val="1970623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6128F8-6DEF-4581-ACA7-A3EB52F2BDAA}" type="datetimeFigureOut">
              <a:rPr lang="en-GB" smtClean="0"/>
              <a:t>25/09/2014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7B9D61-B090-4EEB-81E0-99A18A66D9F9}" type="slidenum">
              <a:rPr lang="en-GB" smtClean="0"/>
              <a:t>‹#›</a:t>
            </a:fld>
            <a:endParaRPr lang="en-GB"/>
          </a:p>
        </p:txBody>
      </p:sp>
    </p:spTree>
    <p:extLst>
      <p:ext uri="{BB962C8B-B14F-4D97-AF65-F5344CB8AC3E}">
        <p14:creationId xmlns:p14="http://schemas.microsoft.com/office/powerpoint/2010/main" val="1478513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6128F8-6DEF-4581-ACA7-A3EB52F2BDAA}" type="datetimeFigureOut">
              <a:rPr lang="en-GB" smtClean="0"/>
              <a:t>25/09/2014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7B9D61-B090-4EEB-81E0-99A18A66D9F9}" type="slidenum">
              <a:rPr lang="en-GB" smtClean="0"/>
              <a:t>‹#›</a:t>
            </a:fld>
            <a:endParaRPr lang="en-GB"/>
          </a:p>
        </p:txBody>
      </p:sp>
    </p:spTree>
    <p:extLst>
      <p:ext uri="{BB962C8B-B14F-4D97-AF65-F5344CB8AC3E}">
        <p14:creationId xmlns:p14="http://schemas.microsoft.com/office/powerpoint/2010/main" val="1919882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BD54F9-F1F2-4881-96CC-D1585C365C97}" type="datetimeFigureOut">
              <a:rPr lang="en-GB" smtClean="0"/>
              <a:t>25/09/2014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ACD9A5-4225-4776-8DD8-B1B21CCE9FCE}" type="slidenum">
              <a:rPr lang="en-GB" smtClean="0"/>
              <a:t>‹#›</a:t>
            </a:fld>
            <a:endParaRPr lang="en-GB"/>
          </a:p>
        </p:txBody>
      </p:sp>
    </p:spTree>
    <p:extLst>
      <p:ext uri="{BB962C8B-B14F-4D97-AF65-F5344CB8AC3E}">
        <p14:creationId xmlns:p14="http://schemas.microsoft.com/office/powerpoint/2010/main" val="12423636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gif"/><Relationship Id="rId1" Type="http://schemas.openxmlformats.org/officeDocument/2006/relationships/slideLayout" Target="../slideLayouts/slideLayout2.xml"/><Relationship Id="rId6" Type="http://schemas.openxmlformats.org/officeDocument/2006/relationships/image" Target="../media/image12.gif"/><Relationship Id="rId5" Type="http://schemas.openxmlformats.org/officeDocument/2006/relationships/image" Target="../media/image11.gif"/><Relationship Id="rId4" Type="http://schemas.openxmlformats.org/officeDocument/2006/relationships/image" Target="../media/image10.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School LASER with NFC</a:t>
            </a:r>
            <a:endParaRPr lang="en-GB" dirty="0"/>
          </a:p>
        </p:txBody>
      </p:sp>
      <p:sp>
        <p:nvSpPr>
          <p:cNvPr id="3" name="Subtitle 2"/>
          <p:cNvSpPr>
            <a:spLocks noGrp="1"/>
          </p:cNvSpPr>
          <p:nvPr>
            <p:ph type="subTitle" idx="1"/>
          </p:nvPr>
        </p:nvSpPr>
        <p:spPr/>
        <p:txBody>
          <a:bodyPr/>
          <a:lstStyle/>
          <a:p>
            <a:r>
              <a:rPr lang="en-GB" dirty="0" smtClean="0"/>
              <a:t>By Ziggi of Laser Learning</a:t>
            </a:r>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88024" y="404664"/>
            <a:ext cx="3995936" cy="1699735"/>
          </a:xfrm>
          <a:prstGeom prst="rect">
            <a:avLst/>
          </a:prstGeom>
        </p:spPr>
      </p:pic>
    </p:spTree>
    <p:extLst>
      <p:ext uri="{BB962C8B-B14F-4D97-AF65-F5344CB8AC3E}">
        <p14:creationId xmlns:p14="http://schemas.microsoft.com/office/powerpoint/2010/main" val="33203245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7250" y="2323848"/>
            <a:ext cx="2629499" cy="2210304"/>
          </a:xfrm>
          <a:prstGeom prst="rect">
            <a:avLst/>
          </a:prstGeom>
        </p:spPr>
      </p:pic>
    </p:spTree>
    <p:extLst>
      <p:ext uri="{BB962C8B-B14F-4D97-AF65-F5344CB8AC3E}">
        <p14:creationId xmlns:p14="http://schemas.microsoft.com/office/powerpoint/2010/main" val="2332638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3257250" y="2323848"/>
            <a:ext cx="2629499" cy="2210304"/>
          </a:xfrm>
          <a:prstGeom prst="rect">
            <a:avLst/>
          </a:prstGeom>
        </p:spPr>
      </p:pic>
      <p:sp>
        <p:nvSpPr>
          <p:cNvPr id="3" name="Title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mtClean="0"/>
              <a:t>ZIGGI-BANDS</a:t>
            </a:r>
            <a:endParaRPr lang="en-GB" dirty="0"/>
          </a:p>
        </p:txBody>
      </p:sp>
    </p:spTree>
    <p:extLst>
      <p:ext uri="{BB962C8B-B14F-4D97-AF65-F5344CB8AC3E}">
        <p14:creationId xmlns:p14="http://schemas.microsoft.com/office/powerpoint/2010/main" val="1155023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1143000"/>
          </a:xfrm>
        </p:spPr>
        <p:txBody>
          <a:bodyPr/>
          <a:lstStyle/>
          <a:p>
            <a:r>
              <a:rPr lang="en-GB" dirty="0" smtClean="0"/>
              <a:t>ZIGGI-BANDS</a:t>
            </a:r>
            <a:endParaRPr lang="en-GB" dirty="0"/>
          </a:p>
        </p:txBody>
      </p:sp>
      <p:sp>
        <p:nvSpPr>
          <p:cNvPr id="4" name="Content Placeholder 4"/>
          <p:cNvSpPr>
            <a:spLocks noGrp="1"/>
          </p:cNvSpPr>
          <p:nvPr>
            <p:ph idx="4294967295"/>
          </p:nvPr>
        </p:nvSpPr>
        <p:spPr>
          <a:xfrm>
            <a:off x="457200" y="1600200"/>
            <a:ext cx="8229600" cy="4525963"/>
          </a:xfrm>
        </p:spPr>
        <p:txBody>
          <a:bodyPr>
            <a:normAutofit/>
          </a:bodyPr>
          <a:lstStyle/>
          <a:p>
            <a:r>
              <a:rPr lang="en-GB" dirty="0" smtClean="0"/>
              <a:t>No personal data is stored on the band/tag</a:t>
            </a:r>
          </a:p>
          <a:p>
            <a:r>
              <a:rPr lang="en-GB" dirty="0" smtClean="0"/>
              <a:t>All devices must have secure login</a:t>
            </a:r>
          </a:p>
          <a:p>
            <a:r>
              <a:rPr lang="en-GB" dirty="0" smtClean="0"/>
              <a:t>All connection details on devices must be encrypted.</a:t>
            </a:r>
          </a:p>
          <a:p>
            <a:r>
              <a:rPr lang="en-GB" dirty="0" smtClean="0"/>
              <a:t>Proof of concept Easter 2014</a:t>
            </a:r>
          </a:p>
          <a:p>
            <a:r>
              <a:rPr lang="en-GB" dirty="0" smtClean="0"/>
              <a:t>Must be fast</a:t>
            </a:r>
          </a:p>
          <a:p>
            <a:r>
              <a:rPr lang="en-GB" dirty="0" smtClean="0"/>
              <a:t>History is kept</a:t>
            </a:r>
          </a:p>
        </p:txBody>
      </p:sp>
    </p:spTree>
    <p:extLst>
      <p:ext uri="{BB962C8B-B14F-4D97-AF65-F5344CB8AC3E}">
        <p14:creationId xmlns:p14="http://schemas.microsoft.com/office/powerpoint/2010/main" val="8986183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1143000"/>
          </a:xfrm>
        </p:spPr>
        <p:txBody>
          <a:bodyPr/>
          <a:lstStyle/>
          <a:p>
            <a:r>
              <a:rPr lang="en-GB" dirty="0" smtClean="0"/>
              <a:t>School LASER</a:t>
            </a:r>
            <a:endParaRPr lang="en-GB" dirty="0"/>
          </a:p>
        </p:txBody>
      </p:sp>
      <p:sp>
        <p:nvSpPr>
          <p:cNvPr id="3" name="Content Placeholder 2"/>
          <p:cNvSpPr>
            <a:spLocks noGrp="1"/>
          </p:cNvSpPr>
          <p:nvPr>
            <p:ph idx="4294967295"/>
          </p:nvPr>
        </p:nvSpPr>
        <p:spPr>
          <a:xfrm>
            <a:off x="457200" y="1600200"/>
            <a:ext cx="8229600" cy="4525963"/>
          </a:xfrm>
        </p:spPr>
        <p:txBody>
          <a:bodyPr/>
          <a:lstStyle/>
          <a:p>
            <a:r>
              <a:rPr lang="en-GB" dirty="0" smtClean="0"/>
              <a:t>Communication between </a:t>
            </a:r>
            <a:r>
              <a:rPr lang="en-GB" dirty="0"/>
              <a:t>s</a:t>
            </a:r>
            <a:r>
              <a:rPr lang="en-GB" dirty="0" smtClean="0"/>
              <a:t>taff, </a:t>
            </a:r>
            <a:r>
              <a:rPr lang="en-GB" dirty="0"/>
              <a:t>p</a:t>
            </a:r>
            <a:r>
              <a:rPr lang="en-GB" dirty="0" smtClean="0"/>
              <a:t>arents &amp; pupils</a:t>
            </a:r>
          </a:p>
          <a:p>
            <a:r>
              <a:rPr lang="en-GB" dirty="0" smtClean="0"/>
              <a:t>Homework Diary </a:t>
            </a:r>
          </a:p>
          <a:p>
            <a:r>
              <a:rPr lang="en-GB" dirty="0" smtClean="0"/>
              <a:t>Calendar</a:t>
            </a:r>
          </a:p>
          <a:p>
            <a:r>
              <a:rPr lang="en-GB" dirty="0" smtClean="0"/>
              <a:t>Notice board</a:t>
            </a:r>
          </a:p>
          <a:p>
            <a:r>
              <a:rPr lang="en-GB" dirty="0" smtClean="0"/>
              <a:t>After School Clubs booking</a:t>
            </a:r>
          </a:p>
          <a:p>
            <a:endParaRPr lang="en-GB" dirty="0" smtClean="0"/>
          </a:p>
        </p:txBody>
      </p:sp>
    </p:spTree>
    <p:extLst>
      <p:ext uri="{BB962C8B-B14F-4D97-AF65-F5344CB8AC3E}">
        <p14:creationId xmlns:p14="http://schemas.microsoft.com/office/powerpoint/2010/main" val="4460694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1143000"/>
          </a:xfrm>
        </p:spPr>
        <p:txBody>
          <a:bodyPr/>
          <a:lstStyle/>
          <a:p>
            <a:r>
              <a:rPr lang="en-GB" dirty="0" smtClean="0"/>
              <a:t>Parent View</a:t>
            </a: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1412775"/>
            <a:ext cx="8316416" cy="5009385"/>
          </a:xfrm>
          <a:prstGeom prst="rect">
            <a:avLst/>
          </a:prstGeom>
        </p:spPr>
      </p:pic>
    </p:spTree>
    <p:extLst>
      <p:ext uri="{BB962C8B-B14F-4D97-AF65-F5344CB8AC3E}">
        <p14:creationId xmlns:p14="http://schemas.microsoft.com/office/powerpoint/2010/main" val="31266230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1143000"/>
          </a:xfrm>
        </p:spPr>
        <p:txBody>
          <a:bodyPr/>
          <a:lstStyle/>
          <a:p>
            <a:r>
              <a:rPr lang="en-GB" dirty="0" smtClean="0"/>
              <a:t>Pupil View</a:t>
            </a: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60" y="1484784"/>
            <a:ext cx="8028384" cy="4833141"/>
          </a:xfrm>
          <a:prstGeom prst="rect">
            <a:avLst/>
          </a:prstGeom>
        </p:spPr>
      </p:pic>
    </p:spTree>
    <p:extLst>
      <p:ext uri="{BB962C8B-B14F-4D97-AF65-F5344CB8AC3E}">
        <p14:creationId xmlns:p14="http://schemas.microsoft.com/office/powerpoint/2010/main" val="27172596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1143000"/>
          </a:xfrm>
        </p:spPr>
        <p:txBody>
          <a:bodyPr/>
          <a:lstStyle/>
          <a:p>
            <a:r>
              <a:rPr lang="en-GB" dirty="0" smtClean="0"/>
              <a:t>Teacher View</a:t>
            </a: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1369232"/>
            <a:ext cx="8316416" cy="5028854"/>
          </a:xfrm>
          <a:prstGeom prst="rect">
            <a:avLst/>
          </a:prstGeom>
        </p:spPr>
      </p:pic>
    </p:spTree>
    <p:extLst>
      <p:ext uri="{BB962C8B-B14F-4D97-AF65-F5344CB8AC3E}">
        <p14:creationId xmlns:p14="http://schemas.microsoft.com/office/powerpoint/2010/main" val="22058405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1143000"/>
          </a:xfrm>
        </p:spPr>
        <p:txBody>
          <a:bodyPr/>
          <a:lstStyle/>
          <a:p>
            <a:r>
              <a:rPr lang="en-GB" dirty="0" smtClean="0"/>
              <a:t>Locations &amp; Buses</a:t>
            </a:r>
            <a:endParaRPr lang="en-GB" dirty="0"/>
          </a:p>
        </p:txBody>
      </p:sp>
      <p:sp>
        <p:nvSpPr>
          <p:cNvPr id="3" name="Content Placeholder 2"/>
          <p:cNvSpPr>
            <a:spLocks noGrp="1"/>
          </p:cNvSpPr>
          <p:nvPr>
            <p:ph idx="4294967295"/>
          </p:nvPr>
        </p:nvSpPr>
        <p:spPr>
          <a:xfrm>
            <a:off x="457200" y="1600200"/>
            <a:ext cx="3898776" cy="4525963"/>
          </a:xfrm>
        </p:spPr>
        <p:txBody>
          <a:bodyPr/>
          <a:lstStyle/>
          <a:p>
            <a:r>
              <a:rPr lang="en-GB" dirty="0" smtClean="0"/>
              <a:t>Upper School</a:t>
            </a:r>
          </a:p>
          <a:p>
            <a:r>
              <a:rPr lang="en-GB" dirty="0" smtClean="0"/>
              <a:t>Lower School</a:t>
            </a:r>
          </a:p>
          <a:p>
            <a:r>
              <a:rPr lang="en-GB" dirty="0" smtClean="0"/>
              <a:t>Lunch Hall</a:t>
            </a:r>
          </a:p>
          <a:p>
            <a:r>
              <a:rPr lang="en-GB" dirty="0" smtClean="0"/>
              <a:t>Swimming Pool</a:t>
            </a:r>
          </a:p>
          <a:p>
            <a:r>
              <a:rPr lang="en-GB" dirty="0" smtClean="0"/>
              <a:t>Super Stars</a:t>
            </a:r>
          </a:p>
          <a:p>
            <a:r>
              <a:rPr lang="en-GB" dirty="0" smtClean="0"/>
              <a:t>School Trips</a:t>
            </a:r>
          </a:p>
        </p:txBody>
      </p:sp>
      <p:sp>
        <p:nvSpPr>
          <p:cNvPr id="5" name="Content Placeholder 2"/>
          <p:cNvSpPr txBox="1">
            <a:spLocks/>
          </p:cNvSpPr>
          <p:nvPr/>
        </p:nvSpPr>
        <p:spPr>
          <a:xfrm>
            <a:off x="4716016" y="1752600"/>
            <a:ext cx="3898776"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smtClean="0"/>
              <a:t>Red Bus</a:t>
            </a:r>
          </a:p>
          <a:p>
            <a:r>
              <a:rPr lang="en-GB" dirty="0" smtClean="0"/>
              <a:t>Green Bus</a:t>
            </a:r>
          </a:p>
          <a:p>
            <a:r>
              <a:rPr lang="en-GB" dirty="0" smtClean="0"/>
              <a:t>Blue Bus</a:t>
            </a:r>
          </a:p>
          <a:p>
            <a:r>
              <a:rPr lang="en-GB" dirty="0" smtClean="0"/>
              <a:t>Yellow Bus</a:t>
            </a:r>
          </a:p>
          <a:p>
            <a:r>
              <a:rPr lang="en-GB" dirty="0" smtClean="0"/>
              <a:t>White Bus</a:t>
            </a:r>
            <a:endParaRPr lang="en-GB" dirty="0"/>
          </a:p>
        </p:txBody>
      </p:sp>
    </p:spTree>
    <p:extLst>
      <p:ext uri="{BB962C8B-B14F-4D97-AF65-F5344CB8AC3E}">
        <p14:creationId xmlns:p14="http://schemas.microsoft.com/office/powerpoint/2010/main" val="6133982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1143000"/>
          </a:xfrm>
        </p:spPr>
        <p:txBody>
          <a:bodyPr/>
          <a:lstStyle/>
          <a:p>
            <a:r>
              <a:rPr lang="en-GB" dirty="0" smtClean="0"/>
              <a:t>Device Mode</a:t>
            </a:r>
            <a:endParaRPr lang="en-GB" dirty="0"/>
          </a:p>
        </p:txBody>
      </p:sp>
      <p:sp>
        <p:nvSpPr>
          <p:cNvPr id="3" name="Content Placeholder 2"/>
          <p:cNvSpPr>
            <a:spLocks noGrp="1"/>
          </p:cNvSpPr>
          <p:nvPr>
            <p:ph idx="4294967295"/>
          </p:nvPr>
        </p:nvSpPr>
        <p:spPr>
          <a:xfrm>
            <a:off x="457200" y="1600200"/>
            <a:ext cx="8229600" cy="4525963"/>
          </a:xfrm>
        </p:spPr>
        <p:txBody>
          <a:bodyPr/>
          <a:lstStyle/>
          <a:p>
            <a:r>
              <a:rPr lang="en-GB" dirty="0" smtClean="0"/>
              <a:t>Front Desk – Location Tag</a:t>
            </a:r>
          </a:p>
          <a:p>
            <a:r>
              <a:rPr lang="en-GB" dirty="0" smtClean="0"/>
              <a:t>Identify</a:t>
            </a:r>
          </a:p>
          <a:p>
            <a:r>
              <a:rPr lang="en-GB" dirty="0" smtClean="0"/>
              <a:t>Identify and tag at location</a:t>
            </a:r>
          </a:p>
          <a:p>
            <a:r>
              <a:rPr lang="en-GB" dirty="0" smtClean="0"/>
              <a:t>Board bus</a:t>
            </a:r>
          </a:p>
          <a:p>
            <a:r>
              <a:rPr lang="en-GB" dirty="0" smtClean="0"/>
              <a:t>Alight from bus (get off bus)</a:t>
            </a:r>
          </a:p>
          <a:p>
            <a:r>
              <a:rPr lang="en-GB" dirty="0" smtClean="0"/>
              <a:t>Canteen</a:t>
            </a:r>
            <a:endParaRPr lang="en-GB" dirty="0"/>
          </a:p>
        </p:txBody>
      </p:sp>
    </p:spTree>
    <p:extLst>
      <p:ext uri="{BB962C8B-B14F-4D97-AF65-F5344CB8AC3E}">
        <p14:creationId xmlns:p14="http://schemas.microsoft.com/office/powerpoint/2010/main" val="1775540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39552" y="1196752"/>
            <a:ext cx="8229600" cy="4090466"/>
          </a:xfrm>
        </p:spPr>
        <p:txBody>
          <a:bodyPr>
            <a:noAutofit/>
          </a:bodyPr>
          <a:lstStyle/>
          <a:p>
            <a:r>
              <a:rPr lang="en-GB" sz="8800" dirty="0" smtClean="0"/>
              <a:t>Stop waffling on and demo the system Ziggi!!!!</a:t>
            </a:r>
            <a:endParaRPr lang="en-GB" sz="8800" dirty="0"/>
          </a:p>
        </p:txBody>
      </p:sp>
    </p:spTree>
    <p:extLst>
      <p:ext uri="{BB962C8B-B14F-4D97-AF65-F5344CB8AC3E}">
        <p14:creationId xmlns:p14="http://schemas.microsoft.com/office/powerpoint/2010/main" val="30254375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764704"/>
            <a:ext cx="7772400" cy="1467594"/>
          </a:xfrm>
        </p:spPr>
        <p:txBody>
          <a:bodyPr/>
          <a:lstStyle/>
          <a:p>
            <a:r>
              <a:rPr lang="en-GB" dirty="0" smtClean="0"/>
              <a:t>Who is Ziggi ?</a:t>
            </a:r>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97821" y="2204864"/>
            <a:ext cx="6516216" cy="3901685"/>
          </a:xfrm>
          <a:prstGeom prst="rect">
            <a:avLst/>
          </a:prstGeom>
        </p:spPr>
      </p:pic>
    </p:spTree>
    <p:extLst>
      <p:ext uri="{BB962C8B-B14F-4D97-AF65-F5344CB8AC3E}">
        <p14:creationId xmlns:p14="http://schemas.microsoft.com/office/powerpoint/2010/main" val="6114449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525940" y="1527385"/>
          <a:ext cx="4092120" cy="4671594"/>
        </p:xfrm>
        <a:graphic>
          <a:graphicData uri="http://schemas.openxmlformats.org/drawingml/2006/table">
            <a:tbl>
              <a:tblPr firstRow="1" firstCol="1" bandRow="1">
                <a:tableStyleId>{5C22544A-7EE6-4342-B048-85BDC9FD1C3A}</a:tableStyleId>
              </a:tblPr>
              <a:tblGrid>
                <a:gridCol w="818424"/>
                <a:gridCol w="818424"/>
                <a:gridCol w="818424"/>
                <a:gridCol w="818424"/>
                <a:gridCol w="818424"/>
              </a:tblGrid>
              <a:tr h="164822">
                <a:tc>
                  <a:txBody>
                    <a:bodyPr/>
                    <a:lstStyle/>
                    <a:p>
                      <a:endParaRPr lang="en-GB" sz="500">
                        <a:effectLst/>
                        <a:latin typeface="Times New Roman"/>
                      </a:endParaRPr>
                    </a:p>
                  </a:txBody>
                  <a:tcPr marL="14209" marR="14209" marT="14209" marB="14209" anchor="ctr"/>
                </a:tc>
                <a:tc>
                  <a:txBody>
                    <a:bodyPr/>
                    <a:lstStyle/>
                    <a:p>
                      <a:pPr algn="ctr">
                        <a:spcAft>
                          <a:spcPts val="0"/>
                        </a:spcAft>
                      </a:pPr>
                      <a:r>
                        <a:rPr lang="en-GB" sz="900">
                          <a:effectLst/>
                        </a:rPr>
                        <a:t>N/A</a:t>
                      </a:r>
                      <a:endParaRPr lang="en-GB" sz="600">
                        <a:effectLst/>
                        <a:latin typeface="Times New Roman"/>
                        <a:ea typeface="Calibri"/>
                      </a:endParaRPr>
                    </a:p>
                  </a:txBody>
                  <a:tcPr marL="14209" marR="14209" marT="14209" marB="14209" anchor="ctr"/>
                </a:tc>
                <a:tc>
                  <a:txBody>
                    <a:bodyPr/>
                    <a:lstStyle/>
                    <a:p>
                      <a:pPr algn="ctr">
                        <a:spcAft>
                          <a:spcPts val="0"/>
                        </a:spcAft>
                      </a:pPr>
                      <a:r>
                        <a:rPr lang="en-GB" sz="900">
                          <a:effectLst/>
                        </a:rPr>
                        <a:t>Meat Course</a:t>
                      </a:r>
                      <a:endParaRPr lang="en-GB" sz="600">
                        <a:effectLst/>
                        <a:latin typeface="Times New Roman"/>
                        <a:ea typeface="Calibri"/>
                      </a:endParaRPr>
                    </a:p>
                  </a:txBody>
                  <a:tcPr marL="14209" marR="14209" marT="14209" marB="14209" anchor="ctr"/>
                </a:tc>
                <a:tc>
                  <a:txBody>
                    <a:bodyPr/>
                    <a:lstStyle/>
                    <a:p>
                      <a:pPr algn="ctr">
                        <a:spcAft>
                          <a:spcPts val="0"/>
                        </a:spcAft>
                      </a:pPr>
                      <a:r>
                        <a:rPr lang="en-GB" sz="900">
                          <a:effectLst/>
                        </a:rPr>
                        <a:t>Vegetarian</a:t>
                      </a:r>
                      <a:endParaRPr lang="en-GB" sz="600">
                        <a:effectLst/>
                        <a:latin typeface="Times New Roman"/>
                        <a:ea typeface="Calibri"/>
                      </a:endParaRPr>
                    </a:p>
                  </a:txBody>
                  <a:tcPr marL="14209" marR="14209" marT="14209" marB="14209" anchor="ctr"/>
                </a:tc>
                <a:tc>
                  <a:txBody>
                    <a:bodyPr/>
                    <a:lstStyle/>
                    <a:p>
                      <a:pPr algn="ctr">
                        <a:spcAft>
                          <a:spcPts val="0"/>
                        </a:spcAft>
                      </a:pPr>
                      <a:r>
                        <a:rPr lang="en-GB" sz="900">
                          <a:effectLst/>
                        </a:rPr>
                        <a:t>Jacket potato</a:t>
                      </a:r>
                      <a:endParaRPr lang="en-GB" sz="600">
                        <a:effectLst/>
                        <a:latin typeface="Times New Roman"/>
                        <a:ea typeface="Calibri"/>
                      </a:endParaRPr>
                    </a:p>
                  </a:txBody>
                  <a:tcPr marL="14209" marR="14209" marT="14209" marB="14209" anchor="ctr"/>
                </a:tc>
              </a:tr>
              <a:tr h="104198">
                <a:tc>
                  <a:txBody>
                    <a:bodyPr/>
                    <a:lstStyle/>
                    <a:p>
                      <a:endParaRPr lang="en-GB" sz="500">
                        <a:effectLst/>
                        <a:latin typeface="Times New Roman"/>
                      </a:endParaRPr>
                    </a:p>
                  </a:txBody>
                  <a:tcPr marL="14209" marR="14209" marT="14209" marB="14209" anchor="ctr"/>
                </a:tc>
                <a:tc>
                  <a:txBody>
                    <a:bodyPr/>
                    <a:lstStyle/>
                    <a:p>
                      <a:endParaRPr lang="en-GB" sz="500">
                        <a:effectLst/>
                        <a:latin typeface="Times New Roman"/>
                      </a:endParaRPr>
                    </a:p>
                  </a:txBody>
                  <a:tcPr marL="14209" marR="14209" marT="14209" marB="14209" anchor="ctr"/>
                </a:tc>
                <a:tc>
                  <a:txBody>
                    <a:bodyPr/>
                    <a:lstStyle/>
                    <a:p>
                      <a:endParaRPr lang="en-GB" sz="500">
                        <a:effectLst/>
                        <a:latin typeface="Times New Roman"/>
                      </a:endParaRPr>
                    </a:p>
                  </a:txBody>
                  <a:tcPr marL="14209" marR="14209" marT="14209" marB="14209" anchor="ctr"/>
                </a:tc>
                <a:tc>
                  <a:txBody>
                    <a:bodyPr/>
                    <a:lstStyle/>
                    <a:p>
                      <a:endParaRPr lang="en-GB" sz="500">
                        <a:effectLst/>
                        <a:latin typeface="Times New Roman"/>
                      </a:endParaRPr>
                    </a:p>
                  </a:txBody>
                  <a:tcPr marL="14209" marR="14209" marT="14209" marB="14209" anchor="ctr"/>
                </a:tc>
                <a:tc>
                  <a:txBody>
                    <a:bodyPr/>
                    <a:lstStyle/>
                    <a:p>
                      <a:endParaRPr lang="en-GB" sz="500">
                        <a:effectLst/>
                        <a:latin typeface="Times New Roman"/>
                      </a:endParaRPr>
                    </a:p>
                  </a:txBody>
                  <a:tcPr marL="14209" marR="14209" marT="14209" marB="14209" anchor="ctr"/>
                </a:tc>
              </a:tr>
              <a:tr h="130721">
                <a:tc>
                  <a:txBody>
                    <a:bodyPr/>
                    <a:lstStyle/>
                    <a:p>
                      <a:pPr algn="ctr">
                        <a:spcAft>
                          <a:spcPts val="0"/>
                        </a:spcAft>
                      </a:pPr>
                      <a:r>
                        <a:rPr lang="en-GB" sz="700">
                          <a:effectLst/>
                        </a:rPr>
                        <a:t>Michelangelo</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10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8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8 </a:t>
                      </a:r>
                      <a:endParaRPr lang="en-GB" sz="600">
                        <a:effectLst/>
                        <a:latin typeface="Times New Roman"/>
                        <a:ea typeface="Calibri"/>
                      </a:endParaRPr>
                    </a:p>
                  </a:txBody>
                  <a:tcPr marL="14209" marR="14209" marT="14209" marB="14209" anchor="ctr"/>
                </a:tc>
              </a:tr>
              <a:tr h="130721">
                <a:tc>
                  <a:txBody>
                    <a:bodyPr/>
                    <a:lstStyle/>
                    <a:p>
                      <a:pPr algn="ctr">
                        <a:spcAft>
                          <a:spcPts val="0"/>
                        </a:spcAft>
                      </a:pPr>
                      <a:r>
                        <a:rPr lang="en-GB" sz="700">
                          <a:effectLst/>
                        </a:rPr>
                        <a:t>Leonardo</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0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13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9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4 </a:t>
                      </a:r>
                      <a:endParaRPr lang="en-GB" sz="600">
                        <a:effectLst/>
                        <a:latin typeface="Times New Roman"/>
                        <a:ea typeface="Calibri"/>
                      </a:endParaRPr>
                    </a:p>
                  </a:txBody>
                  <a:tcPr marL="14209" marR="14209" marT="14209" marB="14209" anchor="ctr"/>
                </a:tc>
              </a:tr>
              <a:tr h="130721">
                <a:tc>
                  <a:txBody>
                    <a:bodyPr/>
                    <a:lstStyle/>
                    <a:p>
                      <a:pPr algn="ctr">
                        <a:spcAft>
                          <a:spcPts val="0"/>
                        </a:spcAft>
                      </a:pPr>
                      <a:r>
                        <a:rPr lang="en-GB" sz="700">
                          <a:effectLst/>
                        </a:rPr>
                        <a:t>Raphael</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0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10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11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4 </a:t>
                      </a:r>
                      <a:endParaRPr lang="en-GB" sz="600">
                        <a:effectLst/>
                        <a:latin typeface="Times New Roman"/>
                        <a:ea typeface="Calibri"/>
                      </a:endParaRPr>
                    </a:p>
                  </a:txBody>
                  <a:tcPr marL="14209" marR="14209" marT="14209" marB="14209" anchor="ctr"/>
                </a:tc>
              </a:tr>
              <a:tr h="130721">
                <a:tc>
                  <a:txBody>
                    <a:bodyPr/>
                    <a:lstStyle/>
                    <a:p>
                      <a:pPr algn="ctr">
                        <a:spcAft>
                          <a:spcPts val="0"/>
                        </a:spcAft>
                      </a:pPr>
                      <a:r>
                        <a:rPr lang="en-GB" sz="700">
                          <a:effectLst/>
                        </a:rPr>
                        <a:t>Donatello</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13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8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4 </a:t>
                      </a:r>
                      <a:endParaRPr lang="en-GB" sz="600">
                        <a:effectLst/>
                        <a:latin typeface="Times New Roman"/>
                        <a:ea typeface="Calibri"/>
                      </a:endParaRPr>
                    </a:p>
                  </a:txBody>
                  <a:tcPr marL="14209" marR="14209" marT="14209" marB="14209" anchor="ctr"/>
                </a:tc>
              </a:tr>
              <a:tr h="130721">
                <a:tc>
                  <a:txBody>
                    <a:bodyPr/>
                    <a:lstStyle/>
                    <a:p>
                      <a:pPr algn="ctr">
                        <a:spcAft>
                          <a:spcPts val="0"/>
                        </a:spcAft>
                      </a:pPr>
                      <a:r>
                        <a:rPr lang="en-GB" sz="700">
                          <a:effectLst/>
                        </a:rPr>
                        <a:t>Rembrandt</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0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dirty="0">
                          <a:effectLst/>
                        </a:rPr>
                        <a:t>14 </a:t>
                      </a:r>
                      <a:endParaRPr lang="en-GB" sz="600" dirty="0">
                        <a:effectLst/>
                        <a:latin typeface="Times New Roman"/>
                        <a:ea typeface="Calibri"/>
                      </a:endParaRPr>
                    </a:p>
                  </a:txBody>
                  <a:tcPr marL="14209" marR="14209" marT="14209" marB="14209" anchor="ctr"/>
                </a:tc>
                <a:tc>
                  <a:txBody>
                    <a:bodyPr/>
                    <a:lstStyle/>
                    <a:p>
                      <a:pPr algn="ctr">
                        <a:spcAft>
                          <a:spcPts val="0"/>
                        </a:spcAft>
                      </a:pPr>
                      <a:r>
                        <a:rPr lang="en-GB" sz="700">
                          <a:effectLst/>
                        </a:rPr>
                        <a:t>6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6 </a:t>
                      </a:r>
                      <a:endParaRPr lang="en-GB" sz="600">
                        <a:effectLst/>
                        <a:latin typeface="Times New Roman"/>
                        <a:ea typeface="Calibri"/>
                      </a:endParaRPr>
                    </a:p>
                  </a:txBody>
                  <a:tcPr marL="14209" marR="14209" marT="14209" marB="14209" anchor="ctr"/>
                </a:tc>
              </a:tr>
              <a:tr h="130721">
                <a:tc>
                  <a:txBody>
                    <a:bodyPr/>
                    <a:lstStyle/>
                    <a:p>
                      <a:pPr algn="ctr">
                        <a:spcAft>
                          <a:spcPts val="0"/>
                        </a:spcAft>
                      </a:pPr>
                      <a:r>
                        <a:rPr lang="en-GB" sz="700">
                          <a:effectLst/>
                        </a:rPr>
                        <a:t>Turner</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7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10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9 </a:t>
                      </a:r>
                      <a:endParaRPr lang="en-GB" sz="600">
                        <a:effectLst/>
                        <a:latin typeface="Times New Roman"/>
                        <a:ea typeface="Calibri"/>
                      </a:endParaRPr>
                    </a:p>
                  </a:txBody>
                  <a:tcPr marL="14209" marR="14209" marT="14209" marB="14209" anchor="ctr"/>
                </a:tc>
              </a:tr>
              <a:tr h="130721">
                <a:tc>
                  <a:txBody>
                    <a:bodyPr/>
                    <a:lstStyle/>
                    <a:p>
                      <a:pPr algn="ctr">
                        <a:spcAft>
                          <a:spcPts val="0"/>
                        </a:spcAft>
                      </a:pPr>
                      <a:r>
                        <a:rPr lang="en-GB" sz="700">
                          <a:effectLst/>
                        </a:rPr>
                        <a:t>Constable</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0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12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4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9 </a:t>
                      </a:r>
                      <a:endParaRPr lang="en-GB" sz="600">
                        <a:effectLst/>
                        <a:latin typeface="Times New Roman"/>
                        <a:ea typeface="Calibri"/>
                      </a:endParaRPr>
                    </a:p>
                  </a:txBody>
                  <a:tcPr marL="14209" marR="14209" marT="14209" marB="14209" anchor="ctr"/>
                </a:tc>
              </a:tr>
              <a:tr h="130721">
                <a:tc>
                  <a:txBody>
                    <a:bodyPr/>
                    <a:lstStyle/>
                    <a:p>
                      <a:pPr algn="ctr">
                        <a:spcAft>
                          <a:spcPts val="0"/>
                        </a:spcAft>
                      </a:pPr>
                      <a:r>
                        <a:rPr lang="en-GB" sz="700">
                          <a:effectLst/>
                        </a:rPr>
                        <a:t>Reubens</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0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12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5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9 </a:t>
                      </a:r>
                      <a:endParaRPr lang="en-GB" sz="600">
                        <a:effectLst/>
                        <a:latin typeface="Times New Roman"/>
                        <a:ea typeface="Calibri"/>
                      </a:endParaRPr>
                    </a:p>
                  </a:txBody>
                  <a:tcPr marL="14209" marR="14209" marT="14209" marB="14209" anchor="ctr"/>
                </a:tc>
              </a:tr>
              <a:tr h="130721">
                <a:tc>
                  <a:txBody>
                    <a:bodyPr/>
                    <a:lstStyle/>
                    <a:p>
                      <a:pPr algn="ctr">
                        <a:spcAft>
                          <a:spcPts val="0"/>
                        </a:spcAft>
                      </a:pPr>
                      <a:r>
                        <a:rPr lang="en-GB" sz="700">
                          <a:effectLst/>
                        </a:rPr>
                        <a:t>Kauffman</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0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13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8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6 </a:t>
                      </a:r>
                      <a:endParaRPr lang="en-GB" sz="600">
                        <a:effectLst/>
                        <a:latin typeface="Times New Roman"/>
                        <a:ea typeface="Calibri"/>
                      </a:endParaRPr>
                    </a:p>
                  </a:txBody>
                  <a:tcPr marL="14209" marR="14209" marT="14209" marB="14209" anchor="ctr"/>
                </a:tc>
              </a:tr>
              <a:tr h="130721">
                <a:tc>
                  <a:txBody>
                    <a:bodyPr/>
                    <a:lstStyle/>
                    <a:p>
                      <a:pPr algn="ctr">
                        <a:spcAft>
                          <a:spcPts val="0"/>
                        </a:spcAft>
                      </a:pPr>
                      <a:r>
                        <a:rPr lang="en-GB" sz="700">
                          <a:effectLst/>
                        </a:rPr>
                        <a:t>Blake</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13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4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9 </a:t>
                      </a:r>
                      <a:endParaRPr lang="en-GB" sz="600">
                        <a:effectLst/>
                        <a:latin typeface="Times New Roman"/>
                        <a:ea typeface="Calibri"/>
                      </a:endParaRPr>
                    </a:p>
                  </a:txBody>
                  <a:tcPr marL="14209" marR="14209" marT="14209" marB="14209" anchor="ctr"/>
                </a:tc>
              </a:tr>
              <a:tr h="130721">
                <a:tc>
                  <a:txBody>
                    <a:bodyPr/>
                    <a:lstStyle/>
                    <a:p>
                      <a:pPr algn="ctr">
                        <a:spcAft>
                          <a:spcPts val="0"/>
                        </a:spcAft>
                      </a:pPr>
                      <a:r>
                        <a:rPr lang="en-GB" sz="700">
                          <a:effectLst/>
                        </a:rPr>
                        <a:t>Goya</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6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11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8 </a:t>
                      </a:r>
                      <a:endParaRPr lang="en-GB" sz="600">
                        <a:effectLst/>
                        <a:latin typeface="Times New Roman"/>
                        <a:ea typeface="Calibri"/>
                      </a:endParaRPr>
                    </a:p>
                  </a:txBody>
                  <a:tcPr marL="14209" marR="14209" marT="14209" marB="14209" anchor="ctr"/>
                </a:tc>
              </a:tr>
              <a:tr h="130721">
                <a:tc>
                  <a:txBody>
                    <a:bodyPr/>
                    <a:lstStyle/>
                    <a:p>
                      <a:pPr algn="ctr">
                        <a:spcAft>
                          <a:spcPts val="0"/>
                        </a:spcAft>
                      </a:pPr>
                      <a:r>
                        <a:rPr lang="en-GB" sz="700">
                          <a:effectLst/>
                        </a:rPr>
                        <a:t>Beale</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0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10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11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5 </a:t>
                      </a:r>
                      <a:endParaRPr lang="en-GB" sz="600">
                        <a:effectLst/>
                        <a:latin typeface="Times New Roman"/>
                        <a:ea typeface="Calibri"/>
                      </a:endParaRPr>
                    </a:p>
                  </a:txBody>
                  <a:tcPr marL="14209" marR="14209" marT="14209" marB="14209" anchor="ctr"/>
                </a:tc>
              </a:tr>
              <a:tr h="233024">
                <a:tc>
                  <a:txBody>
                    <a:bodyPr/>
                    <a:lstStyle/>
                    <a:p>
                      <a:pPr algn="ctr">
                        <a:spcAft>
                          <a:spcPts val="0"/>
                        </a:spcAft>
                      </a:pPr>
                      <a:r>
                        <a:rPr lang="en-GB" sz="700">
                          <a:effectLst/>
                        </a:rPr>
                        <a:t>Lower School Sub-Total</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5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133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95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81 </a:t>
                      </a:r>
                      <a:endParaRPr lang="en-GB" sz="600">
                        <a:effectLst/>
                        <a:latin typeface="Times New Roman"/>
                        <a:ea typeface="Calibri"/>
                      </a:endParaRPr>
                    </a:p>
                  </a:txBody>
                  <a:tcPr marL="14209" marR="14209" marT="14209" marB="14209" anchor="ctr"/>
                </a:tc>
              </a:tr>
              <a:tr h="130721">
                <a:tc>
                  <a:txBody>
                    <a:bodyPr/>
                    <a:lstStyle/>
                    <a:p>
                      <a:pPr algn="ctr">
                        <a:spcAft>
                          <a:spcPts val="0"/>
                        </a:spcAft>
                      </a:pPr>
                      <a:r>
                        <a:rPr lang="en-GB" sz="700">
                          <a:effectLst/>
                        </a:rPr>
                        <a:t>Monet</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5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8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12 </a:t>
                      </a:r>
                      <a:endParaRPr lang="en-GB" sz="600">
                        <a:effectLst/>
                        <a:latin typeface="Times New Roman"/>
                        <a:ea typeface="Calibri"/>
                      </a:endParaRPr>
                    </a:p>
                  </a:txBody>
                  <a:tcPr marL="14209" marR="14209" marT="14209" marB="14209" anchor="ctr"/>
                </a:tc>
              </a:tr>
              <a:tr h="130721">
                <a:tc>
                  <a:txBody>
                    <a:bodyPr/>
                    <a:lstStyle/>
                    <a:p>
                      <a:pPr algn="ctr">
                        <a:spcAft>
                          <a:spcPts val="0"/>
                        </a:spcAft>
                      </a:pPr>
                      <a:r>
                        <a:rPr lang="en-GB" sz="700">
                          <a:effectLst/>
                        </a:rPr>
                        <a:t>Degas</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0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8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7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9 </a:t>
                      </a:r>
                      <a:endParaRPr lang="en-GB" sz="600">
                        <a:effectLst/>
                        <a:latin typeface="Times New Roman"/>
                        <a:ea typeface="Calibri"/>
                      </a:endParaRPr>
                    </a:p>
                  </a:txBody>
                  <a:tcPr marL="14209" marR="14209" marT="14209" marB="14209" anchor="ctr"/>
                </a:tc>
              </a:tr>
              <a:tr h="130721">
                <a:tc>
                  <a:txBody>
                    <a:bodyPr/>
                    <a:lstStyle/>
                    <a:p>
                      <a:pPr algn="ctr">
                        <a:spcAft>
                          <a:spcPts val="0"/>
                        </a:spcAft>
                      </a:pPr>
                      <a:r>
                        <a:rPr lang="en-GB" sz="700">
                          <a:effectLst/>
                        </a:rPr>
                        <a:t>Dali</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0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8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4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14 </a:t>
                      </a:r>
                      <a:endParaRPr lang="en-GB" sz="600">
                        <a:effectLst/>
                        <a:latin typeface="Times New Roman"/>
                        <a:ea typeface="Calibri"/>
                      </a:endParaRPr>
                    </a:p>
                  </a:txBody>
                  <a:tcPr marL="14209" marR="14209" marT="14209" marB="14209" anchor="ctr"/>
                </a:tc>
              </a:tr>
              <a:tr h="130721">
                <a:tc>
                  <a:txBody>
                    <a:bodyPr/>
                    <a:lstStyle/>
                    <a:p>
                      <a:pPr algn="ctr">
                        <a:spcAft>
                          <a:spcPts val="0"/>
                        </a:spcAft>
                      </a:pPr>
                      <a:r>
                        <a:rPr lang="en-GB" sz="700">
                          <a:effectLst/>
                        </a:rPr>
                        <a:t>Renoir</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6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8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10 </a:t>
                      </a:r>
                      <a:endParaRPr lang="en-GB" sz="600">
                        <a:effectLst/>
                        <a:latin typeface="Times New Roman"/>
                        <a:ea typeface="Calibri"/>
                      </a:endParaRPr>
                    </a:p>
                  </a:txBody>
                  <a:tcPr marL="14209" marR="14209" marT="14209" marB="14209" anchor="ctr"/>
                </a:tc>
              </a:tr>
              <a:tr h="130721">
                <a:tc>
                  <a:txBody>
                    <a:bodyPr/>
                    <a:lstStyle/>
                    <a:p>
                      <a:pPr algn="ctr">
                        <a:spcAft>
                          <a:spcPts val="0"/>
                        </a:spcAft>
                      </a:pPr>
                      <a:r>
                        <a:rPr lang="en-GB" sz="700">
                          <a:effectLst/>
                        </a:rPr>
                        <a:t>Matisse</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3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9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15 </a:t>
                      </a:r>
                      <a:endParaRPr lang="en-GB" sz="600">
                        <a:effectLst/>
                        <a:latin typeface="Times New Roman"/>
                        <a:ea typeface="Calibri"/>
                      </a:endParaRPr>
                    </a:p>
                  </a:txBody>
                  <a:tcPr marL="14209" marR="14209" marT="14209" marB="14209" anchor="ctr"/>
                </a:tc>
              </a:tr>
              <a:tr h="130721">
                <a:tc>
                  <a:txBody>
                    <a:bodyPr/>
                    <a:lstStyle/>
                    <a:p>
                      <a:pPr algn="ctr">
                        <a:spcAft>
                          <a:spcPts val="0"/>
                        </a:spcAft>
                      </a:pPr>
                      <a:r>
                        <a:rPr lang="en-GB" sz="700">
                          <a:effectLst/>
                        </a:rPr>
                        <a:t>Kandinsky</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7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6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10 </a:t>
                      </a:r>
                      <a:endParaRPr lang="en-GB" sz="600">
                        <a:effectLst/>
                        <a:latin typeface="Times New Roman"/>
                        <a:ea typeface="Calibri"/>
                      </a:endParaRPr>
                    </a:p>
                  </a:txBody>
                  <a:tcPr marL="14209" marR="14209" marT="14209" marB="14209" anchor="ctr"/>
                </a:tc>
              </a:tr>
              <a:tr h="130721">
                <a:tc>
                  <a:txBody>
                    <a:bodyPr/>
                    <a:lstStyle/>
                    <a:p>
                      <a:pPr algn="ctr">
                        <a:spcAft>
                          <a:spcPts val="0"/>
                        </a:spcAft>
                      </a:pPr>
                      <a:r>
                        <a:rPr lang="en-GB" sz="700">
                          <a:effectLst/>
                        </a:rPr>
                        <a:t>Miro</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0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6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7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12 </a:t>
                      </a:r>
                      <a:endParaRPr lang="en-GB" sz="600">
                        <a:effectLst/>
                        <a:latin typeface="Times New Roman"/>
                        <a:ea typeface="Calibri"/>
                      </a:endParaRPr>
                    </a:p>
                  </a:txBody>
                  <a:tcPr marL="14209" marR="14209" marT="14209" marB="14209" anchor="ctr"/>
                </a:tc>
              </a:tr>
              <a:tr h="130721">
                <a:tc>
                  <a:txBody>
                    <a:bodyPr/>
                    <a:lstStyle/>
                    <a:p>
                      <a:pPr algn="ctr">
                        <a:spcAft>
                          <a:spcPts val="0"/>
                        </a:spcAft>
                      </a:pPr>
                      <a:r>
                        <a:rPr lang="en-GB" sz="700">
                          <a:effectLst/>
                        </a:rPr>
                        <a:t>Rousseau</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2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10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4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10 </a:t>
                      </a:r>
                      <a:endParaRPr lang="en-GB" sz="600">
                        <a:effectLst/>
                        <a:latin typeface="Times New Roman"/>
                        <a:ea typeface="Calibri"/>
                      </a:endParaRPr>
                    </a:p>
                  </a:txBody>
                  <a:tcPr marL="14209" marR="14209" marT="14209" marB="14209" anchor="ctr"/>
                </a:tc>
              </a:tr>
              <a:tr h="130721">
                <a:tc>
                  <a:txBody>
                    <a:bodyPr/>
                    <a:lstStyle/>
                    <a:p>
                      <a:pPr algn="ctr">
                        <a:spcAft>
                          <a:spcPts val="0"/>
                        </a:spcAft>
                      </a:pPr>
                      <a:r>
                        <a:rPr lang="en-GB" sz="700">
                          <a:effectLst/>
                        </a:rPr>
                        <a:t>Cassat</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0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8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6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13 </a:t>
                      </a:r>
                      <a:endParaRPr lang="en-GB" sz="600">
                        <a:effectLst/>
                        <a:latin typeface="Times New Roman"/>
                        <a:ea typeface="Calibri"/>
                      </a:endParaRPr>
                    </a:p>
                  </a:txBody>
                  <a:tcPr marL="14209" marR="14209" marT="14209" marB="14209" anchor="ctr"/>
                </a:tc>
              </a:tr>
              <a:tr h="130721">
                <a:tc>
                  <a:txBody>
                    <a:bodyPr/>
                    <a:lstStyle/>
                    <a:p>
                      <a:pPr algn="ctr">
                        <a:spcAft>
                          <a:spcPts val="0"/>
                        </a:spcAft>
                      </a:pPr>
                      <a:r>
                        <a:rPr lang="en-GB" sz="700">
                          <a:effectLst/>
                        </a:rPr>
                        <a:t>Klee</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0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9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9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9 </a:t>
                      </a:r>
                      <a:endParaRPr lang="en-GB" sz="600">
                        <a:effectLst/>
                        <a:latin typeface="Times New Roman"/>
                        <a:ea typeface="Calibri"/>
                      </a:endParaRPr>
                    </a:p>
                  </a:txBody>
                  <a:tcPr marL="14209" marR="14209" marT="14209" marB="14209" anchor="ctr"/>
                </a:tc>
              </a:tr>
              <a:tr h="130721">
                <a:tc>
                  <a:txBody>
                    <a:bodyPr/>
                    <a:lstStyle/>
                    <a:p>
                      <a:pPr algn="ctr">
                        <a:spcAft>
                          <a:spcPts val="0"/>
                        </a:spcAft>
                      </a:pPr>
                      <a:r>
                        <a:rPr lang="en-GB" sz="700">
                          <a:effectLst/>
                        </a:rPr>
                        <a:t>OKeefe</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0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8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10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8 </a:t>
                      </a:r>
                      <a:endParaRPr lang="en-GB" sz="600">
                        <a:effectLst/>
                        <a:latin typeface="Times New Roman"/>
                        <a:ea typeface="Calibri"/>
                      </a:endParaRPr>
                    </a:p>
                  </a:txBody>
                  <a:tcPr marL="14209" marR="14209" marT="14209" marB="14209" anchor="ctr"/>
                </a:tc>
              </a:tr>
              <a:tr h="130721">
                <a:tc>
                  <a:txBody>
                    <a:bodyPr/>
                    <a:lstStyle/>
                    <a:p>
                      <a:pPr algn="ctr">
                        <a:spcAft>
                          <a:spcPts val="0"/>
                        </a:spcAft>
                      </a:pPr>
                      <a:r>
                        <a:rPr lang="en-GB" sz="700">
                          <a:effectLst/>
                        </a:rPr>
                        <a:t>Van Gogh</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6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3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16 </a:t>
                      </a:r>
                      <a:endParaRPr lang="en-GB" sz="600">
                        <a:effectLst/>
                        <a:latin typeface="Times New Roman"/>
                        <a:ea typeface="Calibri"/>
                      </a:endParaRPr>
                    </a:p>
                  </a:txBody>
                  <a:tcPr marL="14209" marR="14209" marT="14209" marB="14209" anchor="ctr"/>
                </a:tc>
              </a:tr>
              <a:tr h="130721">
                <a:tc>
                  <a:txBody>
                    <a:bodyPr/>
                    <a:lstStyle/>
                    <a:p>
                      <a:pPr algn="ctr">
                        <a:spcAft>
                          <a:spcPts val="0"/>
                        </a:spcAft>
                      </a:pPr>
                      <a:r>
                        <a:rPr lang="en-GB" sz="700">
                          <a:effectLst/>
                        </a:rPr>
                        <a:t>Hepworth</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0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6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5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14 </a:t>
                      </a:r>
                      <a:endParaRPr lang="en-GB" sz="600">
                        <a:effectLst/>
                        <a:latin typeface="Times New Roman"/>
                        <a:ea typeface="Calibri"/>
                      </a:endParaRPr>
                    </a:p>
                  </a:txBody>
                  <a:tcPr marL="14209" marR="14209" marT="14209" marB="14209" anchor="ctr"/>
                </a:tc>
              </a:tr>
              <a:tr h="130721">
                <a:tc>
                  <a:txBody>
                    <a:bodyPr/>
                    <a:lstStyle/>
                    <a:p>
                      <a:pPr algn="ctr">
                        <a:spcAft>
                          <a:spcPts val="0"/>
                        </a:spcAft>
                      </a:pPr>
                      <a:r>
                        <a:rPr lang="en-GB" sz="700">
                          <a:effectLst/>
                        </a:rPr>
                        <a:t>Picasso</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7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9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9 </a:t>
                      </a:r>
                      <a:endParaRPr lang="en-GB" sz="600">
                        <a:effectLst/>
                        <a:latin typeface="Times New Roman"/>
                        <a:ea typeface="Calibri"/>
                      </a:endParaRPr>
                    </a:p>
                  </a:txBody>
                  <a:tcPr marL="14209" marR="14209" marT="14209" marB="14209" anchor="ctr"/>
                </a:tc>
              </a:tr>
              <a:tr h="130721">
                <a:tc>
                  <a:txBody>
                    <a:bodyPr/>
                    <a:lstStyle/>
                    <a:p>
                      <a:pPr algn="ctr">
                        <a:spcAft>
                          <a:spcPts val="0"/>
                        </a:spcAft>
                      </a:pPr>
                      <a:r>
                        <a:rPr lang="en-GB" sz="700">
                          <a:effectLst/>
                        </a:rPr>
                        <a:t>Warhol</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0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9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7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10 </a:t>
                      </a:r>
                      <a:endParaRPr lang="en-GB" sz="600">
                        <a:effectLst/>
                        <a:latin typeface="Times New Roman"/>
                        <a:ea typeface="Calibri"/>
                      </a:endParaRPr>
                    </a:p>
                  </a:txBody>
                  <a:tcPr marL="14209" marR="14209" marT="14209" marB="14209" anchor="ctr"/>
                </a:tc>
              </a:tr>
              <a:tr h="130721">
                <a:tc>
                  <a:txBody>
                    <a:bodyPr/>
                    <a:lstStyle/>
                    <a:p>
                      <a:pPr algn="ctr">
                        <a:spcAft>
                          <a:spcPts val="0"/>
                        </a:spcAft>
                      </a:pPr>
                      <a:r>
                        <a:rPr lang="en-GB" sz="700">
                          <a:effectLst/>
                        </a:rPr>
                        <a:t>Rego</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0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6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7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13 </a:t>
                      </a:r>
                      <a:endParaRPr lang="en-GB" sz="600">
                        <a:effectLst/>
                        <a:latin typeface="Times New Roman"/>
                        <a:ea typeface="Calibri"/>
                      </a:endParaRPr>
                    </a:p>
                  </a:txBody>
                  <a:tcPr marL="14209" marR="14209" marT="14209" marB="14209" anchor="ctr"/>
                </a:tc>
              </a:tr>
              <a:tr h="233024">
                <a:tc>
                  <a:txBody>
                    <a:bodyPr/>
                    <a:lstStyle/>
                    <a:p>
                      <a:pPr algn="ctr">
                        <a:spcAft>
                          <a:spcPts val="0"/>
                        </a:spcAft>
                      </a:pPr>
                      <a:r>
                        <a:rPr lang="en-GB" sz="700">
                          <a:effectLst/>
                        </a:rPr>
                        <a:t>Upper School Sub-Total</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8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112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109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184 </a:t>
                      </a:r>
                      <a:endParaRPr lang="en-GB" sz="600">
                        <a:effectLst/>
                        <a:latin typeface="Times New Roman"/>
                        <a:ea typeface="Calibri"/>
                      </a:endParaRPr>
                    </a:p>
                  </a:txBody>
                  <a:tcPr marL="14209" marR="14209" marT="14209" marB="14209" anchor="ctr"/>
                </a:tc>
              </a:tr>
              <a:tr h="130721">
                <a:tc>
                  <a:txBody>
                    <a:bodyPr/>
                    <a:lstStyle/>
                    <a:p>
                      <a:pPr algn="ctr">
                        <a:spcAft>
                          <a:spcPts val="0"/>
                        </a:spcAft>
                      </a:pPr>
                      <a:r>
                        <a:rPr lang="en-GB" sz="700">
                          <a:effectLst/>
                        </a:rPr>
                        <a:t>TOTAL</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13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245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a:effectLst/>
                        </a:rPr>
                        <a:t>204 </a:t>
                      </a:r>
                      <a:endParaRPr lang="en-GB" sz="600">
                        <a:effectLst/>
                        <a:latin typeface="Times New Roman"/>
                        <a:ea typeface="Calibri"/>
                      </a:endParaRPr>
                    </a:p>
                  </a:txBody>
                  <a:tcPr marL="14209" marR="14209" marT="14209" marB="14209" anchor="ctr"/>
                </a:tc>
                <a:tc>
                  <a:txBody>
                    <a:bodyPr/>
                    <a:lstStyle/>
                    <a:p>
                      <a:pPr algn="ctr">
                        <a:spcAft>
                          <a:spcPts val="0"/>
                        </a:spcAft>
                      </a:pPr>
                      <a:r>
                        <a:rPr lang="en-GB" sz="700" dirty="0">
                          <a:effectLst/>
                        </a:rPr>
                        <a:t>265 </a:t>
                      </a:r>
                      <a:endParaRPr lang="en-GB" sz="600" dirty="0">
                        <a:effectLst/>
                        <a:latin typeface="Times New Roman"/>
                        <a:ea typeface="Calibri"/>
                      </a:endParaRPr>
                    </a:p>
                  </a:txBody>
                  <a:tcPr marL="14209" marR="14209" marT="14209" marB="14209" anchor="ctr"/>
                </a:tc>
              </a:tr>
            </a:tbl>
          </a:graphicData>
        </a:graphic>
      </p:graphicFrame>
      <p:sp>
        <p:nvSpPr>
          <p:cNvPr id="3" name="Rectangle 1"/>
          <p:cNvSpPr>
            <a:spLocks noChangeArrowheads="1"/>
          </p:cNvSpPr>
          <p:nvPr/>
        </p:nvSpPr>
        <p:spPr bwMode="auto">
          <a:xfrm>
            <a:off x="1043608" y="98072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Langley Hall Lunch order for 25th Sept 2014</a:t>
            </a:r>
            <a:endParaRPr kumimoji="0" lang="en-GB" altLang="en-US"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r>
            <a:br>
              <a:rPr kumimoji="0" lang="en-GB" alt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br>
            <a:r>
              <a:rPr kumimoji="0" lang="en-GB" alt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Many thanks - The LHPA School LASER </a:t>
            </a:r>
            <a:endParaRPr kumimoji="0" lang="en-GB" alt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6232119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99792" y="2356346"/>
            <a:ext cx="3960440" cy="2204114"/>
          </a:xfrm>
          <a:prstGeom prst="rect">
            <a:avLst/>
          </a:prstGeom>
        </p:spPr>
      </p:pic>
      <p:sp>
        <p:nvSpPr>
          <p:cNvPr id="5" name="TextBox 4"/>
          <p:cNvSpPr txBox="1"/>
          <p:nvPr/>
        </p:nvSpPr>
        <p:spPr>
          <a:xfrm>
            <a:off x="3633269" y="5229200"/>
            <a:ext cx="2056973" cy="1200329"/>
          </a:xfrm>
          <a:prstGeom prst="rect">
            <a:avLst/>
          </a:prstGeom>
          <a:noFill/>
        </p:spPr>
        <p:txBody>
          <a:bodyPr wrap="none" rtlCol="0">
            <a:spAutoFit/>
          </a:bodyPr>
          <a:lstStyle/>
          <a:p>
            <a:r>
              <a:rPr lang="en-GB" sz="7200" dirty="0" smtClean="0"/>
              <a:t>2008</a:t>
            </a:r>
            <a:endParaRPr lang="en-GB" sz="72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64648" y="2566366"/>
            <a:ext cx="4194211" cy="1784074"/>
          </a:xfrm>
          <a:prstGeom prst="rect">
            <a:avLst/>
          </a:prstGeom>
        </p:spPr>
      </p:pic>
      <p:sp>
        <p:nvSpPr>
          <p:cNvPr id="7" name="TextBox 6"/>
          <p:cNvSpPr txBox="1"/>
          <p:nvPr/>
        </p:nvSpPr>
        <p:spPr>
          <a:xfrm>
            <a:off x="-2124744" y="5244143"/>
            <a:ext cx="2056973" cy="1200329"/>
          </a:xfrm>
          <a:prstGeom prst="rect">
            <a:avLst/>
          </a:prstGeom>
          <a:noFill/>
        </p:spPr>
        <p:txBody>
          <a:bodyPr wrap="none" rtlCol="0">
            <a:spAutoFit/>
          </a:bodyPr>
          <a:lstStyle/>
          <a:p>
            <a:r>
              <a:rPr lang="en-GB" sz="7200" dirty="0" smtClean="0"/>
              <a:t>2009</a:t>
            </a:r>
            <a:endParaRPr lang="en-GB" sz="7200"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66091" y="2708920"/>
            <a:ext cx="3936495" cy="2063618"/>
          </a:xfrm>
          <a:prstGeom prst="rect">
            <a:avLst/>
          </a:prstGeom>
        </p:spPr>
      </p:pic>
      <p:sp>
        <p:nvSpPr>
          <p:cNvPr id="9" name="TextBox 8"/>
          <p:cNvSpPr txBox="1"/>
          <p:nvPr/>
        </p:nvSpPr>
        <p:spPr>
          <a:xfrm>
            <a:off x="9252520" y="5244143"/>
            <a:ext cx="2056973" cy="1200329"/>
          </a:xfrm>
          <a:prstGeom prst="rect">
            <a:avLst/>
          </a:prstGeom>
          <a:noFill/>
        </p:spPr>
        <p:txBody>
          <a:bodyPr wrap="none" rtlCol="0">
            <a:spAutoFit/>
          </a:bodyPr>
          <a:lstStyle/>
          <a:p>
            <a:r>
              <a:rPr lang="en-GB" sz="7200" dirty="0" smtClean="0"/>
              <a:t>2014</a:t>
            </a:r>
            <a:endParaRPr lang="en-GB" sz="7200" dirty="0"/>
          </a:p>
        </p:txBody>
      </p:sp>
    </p:spTree>
    <p:extLst>
      <p:ext uri="{BB962C8B-B14F-4D97-AF65-F5344CB8AC3E}">
        <p14:creationId xmlns:p14="http://schemas.microsoft.com/office/powerpoint/2010/main" val="278010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path" presetSubtype="0" accel="50000" decel="50000" fill="hold" nodeType="clickEffect">
                                  <p:stCondLst>
                                    <p:cond delay="0"/>
                                  </p:stCondLst>
                                  <p:childTnLst>
                                    <p:animMotion origin="layout" path="M -2.22222E-6 4.81481E-6 L 0.24236 -0.26852 " pathEditMode="relative" rAng="0" ptsTypes="AA">
                                      <p:cBhvr>
                                        <p:cTn id="6" dur="2000" fill="hold"/>
                                        <p:tgtEl>
                                          <p:spTgt spid="4"/>
                                        </p:tgtEl>
                                        <p:attrNameLst>
                                          <p:attrName>ppt_x</p:attrName>
                                          <p:attrName>ppt_y</p:attrName>
                                        </p:attrNameLst>
                                      </p:cBhvr>
                                      <p:rCtr x="12118" y="-13426"/>
                                    </p:animMotion>
                                  </p:childTnLst>
                                </p:cTn>
                              </p:par>
                              <p:par>
                                <p:cTn id="7" presetID="63" presetClass="path" presetSubtype="0" accel="50000" decel="50000" fill="hold" grpId="1" nodeType="withEffect">
                                  <p:stCondLst>
                                    <p:cond delay="0"/>
                                  </p:stCondLst>
                                  <p:childTnLst>
                                    <p:animMotion origin="layout" path="M -0.00191 0.00694 L 0.69705 0.00347 " pathEditMode="relative" rAng="0" ptsTypes="AA">
                                      <p:cBhvr>
                                        <p:cTn id="8" dur="2000" fill="hold"/>
                                        <p:tgtEl>
                                          <p:spTgt spid="5"/>
                                        </p:tgtEl>
                                        <p:attrNameLst>
                                          <p:attrName>ppt_x</p:attrName>
                                          <p:attrName>ppt_y</p:attrName>
                                        </p:attrNameLst>
                                      </p:cBhvr>
                                      <p:rCtr x="34948" y="-185"/>
                                    </p:animMotion>
                                  </p:childTnLst>
                                </p:cTn>
                              </p:par>
                            </p:childTnLst>
                          </p:cTn>
                        </p:par>
                        <p:par>
                          <p:cTn id="9" fill="hold">
                            <p:stCondLst>
                              <p:cond delay="2000"/>
                            </p:stCondLst>
                            <p:childTnLst>
                              <p:par>
                                <p:cTn id="10" presetID="63" presetClass="path" presetSubtype="0" accel="50000" decel="50000" fill="hold" grpId="1" nodeType="afterEffect">
                                  <p:stCondLst>
                                    <p:cond delay="0"/>
                                  </p:stCondLst>
                                  <p:childTnLst>
                                    <p:animMotion origin="layout" path="M 1.66667E-6 -3.33333E-6 L 0.6276 0.00486 " pathEditMode="relative" rAng="0" ptsTypes="AA">
                                      <p:cBhvr>
                                        <p:cTn id="11" dur="2000" fill="hold"/>
                                        <p:tgtEl>
                                          <p:spTgt spid="7"/>
                                        </p:tgtEl>
                                        <p:attrNameLst>
                                          <p:attrName>ppt_x</p:attrName>
                                          <p:attrName>ppt_y</p:attrName>
                                        </p:attrNameLst>
                                      </p:cBhvr>
                                      <p:rCtr x="31372" y="231"/>
                                    </p:animMotion>
                                  </p:childTnLst>
                                </p:cTn>
                              </p:par>
                              <p:par>
                                <p:cTn id="12" presetID="10" presetClass="entr" presetSubtype="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56" presetClass="path" presetSubtype="0" accel="50000" decel="50000" fill="hold" nodeType="clickEffect">
                                  <p:stCondLst>
                                    <p:cond delay="0"/>
                                  </p:stCondLst>
                                  <p:childTnLst>
                                    <p:animMotion origin="layout" path="M -2.22222E-6 -4.07407E-6 L -0.23021 -0.26365 " pathEditMode="relative" rAng="0" ptsTypes="AA">
                                      <p:cBhvr>
                                        <p:cTn id="18" dur="2000" fill="hold"/>
                                        <p:tgtEl>
                                          <p:spTgt spid="6"/>
                                        </p:tgtEl>
                                        <p:attrNameLst>
                                          <p:attrName>ppt_x</p:attrName>
                                          <p:attrName>ppt_y</p:attrName>
                                        </p:attrNameLst>
                                      </p:cBhvr>
                                      <p:rCtr x="-11510" y="-13194"/>
                                    </p:animMotion>
                                  </p:childTnLst>
                                </p:cTn>
                              </p:par>
                              <p:par>
                                <p:cTn id="19" presetID="2" presetClass="entr" presetSubtype="4"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10" presetClass="entr" presetSubtype="0" fill="hold"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par>
                                <p:cTn id="27" presetID="63" presetClass="path" presetSubtype="0" accel="50000" decel="50000" fill="hold" grpId="1" nodeType="withEffect">
                                  <p:stCondLst>
                                    <p:cond delay="0"/>
                                  </p:stCondLst>
                                  <p:childTnLst>
                                    <p:animMotion origin="layout" path="M 1.66667E-6 -3.33333E-6 L 0.6276 0.00486 " pathEditMode="relative" rAng="0" ptsTypes="AA">
                                      <p:cBhvr>
                                        <p:cTn id="28" dur="2000" fill="hold"/>
                                        <p:tgtEl>
                                          <p:spTgt spid="9"/>
                                        </p:tgtEl>
                                        <p:attrNameLst>
                                          <p:attrName>ppt_x</p:attrName>
                                          <p:attrName>ppt_y</p:attrName>
                                        </p:attrNameLst>
                                      </p:cBhvr>
                                      <p:rCtr x="31372" y="231"/>
                                    </p:animMotion>
                                  </p:childTnLst>
                                </p:cTn>
                              </p:par>
                              <p:par>
                                <p:cTn id="29" presetID="2" presetClass="entr" presetSubtype="4"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par>
                                <p:cTn id="33" presetID="35" presetClass="path" presetSubtype="0" accel="50000" decel="50000" fill="hold" grpId="2" nodeType="withEffect">
                                  <p:stCondLst>
                                    <p:cond delay="0"/>
                                  </p:stCondLst>
                                  <p:childTnLst>
                                    <p:animMotion origin="layout" path="M 4.44444E-6 -3.33333E-6 L -0.6165 0.00486 " pathEditMode="relative" rAng="0" ptsTypes="AA">
                                      <p:cBhvr>
                                        <p:cTn id="34" dur="2000" fill="hold"/>
                                        <p:tgtEl>
                                          <p:spTgt spid="9"/>
                                        </p:tgtEl>
                                        <p:attrNameLst>
                                          <p:attrName>ppt_x</p:attrName>
                                          <p:attrName>ppt_y</p:attrName>
                                        </p:attrNameLst>
                                      </p:cBhvr>
                                      <p:rCtr x="-30833"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1"/>
      <p:bldP spid="7" grpId="0"/>
      <p:bldP spid="7" grpId="1"/>
      <p:bldP spid="9" grpId="0"/>
      <p:bldP spid="9" grpId="1"/>
      <p:bldP spid="9" grpId="2"/>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583" y="2693988"/>
            <a:ext cx="9120416" cy="1743125"/>
          </a:xfrm>
        </p:spPr>
        <p:txBody>
          <a:bodyPr>
            <a:noAutofit/>
          </a:bodyPr>
          <a:lstStyle/>
          <a:p>
            <a:r>
              <a:rPr lang="en-GB" sz="4800" dirty="0" smtClean="0"/>
              <a:t>Welcome to </a:t>
            </a:r>
            <a:br>
              <a:rPr lang="en-GB" sz="4800" dirty="0" smtClean="0"/>
            </a:br>
            <a:r>
              <a:rPr lang="en-GB" sz="4800" dirty="0" smtClean="0"/>
              <a:t>Langley Hall Primary Academy</a:t>
            </a:r>
            <a:r>
              <a:rPr lang="en-GB" sz="4800" i="1" dirty="0" smtClean="0"/>
              <a:t/>
            </a:r>
            <a:br>
              <a:rPr lang="en-GB" sz="4800" i="1" dirty="0" smtClean="0"/>
            </a:br>
            <a:endParaRPr lang="en-GB" sz="3200" i="1" dirty="0"/>
          </a:p>
        </p:txBody>
      </p:sp>
      <p:pic>
        <p:nvPicPr>
          <p:cNvPr id="8" name="Picture 7"/>
          <p:cNvPicPr/>
          <p:nvPr/>
        </p:nvPicPr>
        <p:blipFill rotWithShape="1">
          <a:blip r:embed="rId2" cstate="print">
            <a:extLst>
              <a:ext uri="{28A0092B-C50C-407E-A947-70E740481C1C}">
                <a14:useLocalDpi xmlns:a14="http://schemas.microsoft.com/office/drawing/2010/main" val="0"/>
              </a:ext>
            </a:extLst>
          </a:blip>
          <a:srcRect r="34053"/>
          <a:stretch/>
        </p:blipFill>
        <p:spPr bwMode="auto">
          <a:xfrm>
            <a:off x="3641435" y="620688"/>
            <a:ext cx="1816248" cy="1728192"/>
          </a:xfrm>
          <a:prstGeom prst="rect">
            <a:avLst/>
          </a:prstGeom>
          <a:noFill/>
          <a:ln>
            <a:noFill/>
          </a:ln>
          <a:effectLst/>
          <a:extLst/>
        </p:spPr>
      </p:pic>
      <p:sp>
        <p:nvSpPr>
          <p:cNvPr id="3" name="TextBox 2"/>
          <p:cNvSpPr txBox="1"/>
          <p:nvPr/>
        </p:nvSpPr>
        <p:spPr>
          <a:xfrm>
            <a:off x="1403648" y="4801725"/>
            <a:ext cx="6336704" cy="707886"/>
          </a:xfrm>
          <a:prstGeom prst="rect">
            <a:avLst/>
          </a:prstGeom>
          <a:noFill/>
        </p:spPr>
        <p:txBody>
          <a:bodyPr wrap="square" rtlCol="0">
            <a:spAutoFit/>
          </a:bodyPr>
          <a:lstStyle/>
          <a:p>
            <a:r>
              <a:rPr lang="en-GB" sz="4000" dirty="0" smtClean="0"/>
              <a:t>Pupils from the age of 4 to 11</a:t>
            </a:r>
            <a:endParaRPr lang="en-GB" sz="4000" dirty="0"/>
          </a:p>
        </p:txBody>
      </p:sp>
    </p:spTree>
    <p:extLst>
      <p:ext uri="{BB962C8B-B14F-4D97-AF65-F5344CB8AC3E}">
        <p14:creationId xmlns:p14="http://schemas.microsoft.com/office/powerpoint/2010/main" val="2700493402"/>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764704"/>
            <a:ext cx="9144000" cy="115212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4800" dirty="0" smtClean="0"/>
              <a:t/>
            </a:r>
            <a:br>
              <a:rPr lang="en-GB" sz="4800" dirty="0" smtClean="0"/>
            </a:br>
            <a:r>
              <a:rPr lang="en-GB" sz="4800" dirty="0" smtClean="0"/>
              <a:t>The story so far …</a:t>
            </a:r>
            <a:br>
              <a:rPr lang="en-GB" sz="4800" dirty="0" smtClean="0"/>
            </a:br>
            <a:r>
              <a:rPr lang="en-GB" sz="4800" dirty="0" smtClean="0"/>
              <a:t/>
            </a:r>
            <a:br>
              <a:rPr lang="en-GB" sz="4800" dirty="0" smtClean="0"/>
            </a:br>
            <a:endParaRPr lang="en-GB" sz="3200" i="1" dirty="0"/>
          </a:p>
        </p:txBody>
      </p:sp>
      <p:sp>
        <p:nvSpPr>
          <p:cNvPr id="3" name="Title 2"/>
          <p:cNvSpPr>
            <a:spLocks noGrp="1"/>
          </p:cNvSpPr>
          <p:nvPr>
            <p:ph type="ctrTitle"/>
          </p:nvPr>
        </p:nvSpPr>
        <p:spPr>
          <a:xfrm>
            <a:off x="583865" y="1628800"/>
            <a:ext cx="7909802" cy="4392736"/>
          </a:xfrm>
        </p:spPr>
        <p:txBody>
          <a:bodyPr>
            <a:noAutofit/>
          </a:bodyPr>
          <a:lstStyle/>
          <a:p>
            <a:pPr algn="l"/>
            <a:r>
              <a:rPr lang="en-GB" sz="2400" dirty="0" smtClean="0"/>
              <a:t>June 2010		Bid put in to open a free school in 				Langley</a:t>
            </a:r>
            <a:br>
              <a:rPr lang="en-GB" sz="2400" dirty="0" smtClean="0"/>
            </a:br>
            <a:r>
              <a:rPr lang="en-GB" sz="2400" dirty="0" smtClean="0"/>
              <a:t>July 2010		Confirmed as one of the first 24 Free 			Schools to move forward to opening</a:t>
            </a:r>
            <a:br>
              <a:rPr lang="en-GB" sz="2400" dirty="0" smtClean="0"/>
            </a:br>
            <a:r>
              <a:rPr lang="en-GB" sz="2400" dirty="0" smtClean="0"/>
              <a:t>Feb 2011		School building secured</a:t>
            </a:r>
            <a:br>
              <a:rPr lang="en-GB" sz="2400" dirty="0" smtClean="0"/>
            </a:br>
            <a:r>
              <a:rPr lang="en-GB" sz="2400" dirty="0" smtClean="0"/>
              <a:t>Sept 2011		Langley Hall opens with 182 children              				(1 form entry)</a:t>
            </a:r>
            <a:br>
              <a:rPr lang="en-GB" sz="2400" dirty="0" smtClean="0"/>
            </a:br>
            <a:r>
              <a:rPr lang="en-GB" sz="2400" dirty="0" smtClean="0"/>
              <a:t>Sept 2012		School doubles in size to 364</a:t>
            </a:r>
            <a:br>
              <a:rPr lang="en-GB" sz="2400" dirty="0" smtClean="0"/>
            </a:br>
            <a:r>
              <a:rPr lang="en-GB" sz="2400" dirty="0" smtClean="0"/>
              <a:t>Feb 2013		Permission given for expansion</a:t>
            </a:r>
            <a:br>
              <a:rPr lang="en-GB" sz="2400" dirty="0" smtClean="0"/>
            </a:br>
            <a:r>
              <a:rPr lang="en-GB" sz="2400" dirty="0" smtClean="0"/>
              <a:t>Sept 2013		School expands to 676 pupils on 2 sites</a:t>
            </a:r>
            <a:br>
              <a:rPr lang="en-GB" sz="2400" dirty="0" smtClean="0"/>
            </a:br>
            <a:r>
              <a:rPr lang="en-GB" sz="2400" dirty="0" smtClean="0"/>
              <a:t>Sept 2014		School now full with 728 pupils</a:t>
            </a:r>
            <a:endParaRPr lang="en-GB" sz="2400" dirty="0"/>
          </a:p>
        </p:txBody>
      </p:sp>
    </p:spTree>
    <p:extLst>
      <p:ext uri="{BB962C8B-B14F-4D97-AF65-F5344CB8AC3E}">
        <p14:creationId xmlns:p14="http://schemas.microsoft.com/office/powerpoint/2010/main" val="3242179420"/>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1143000"/>
          </a:xfrm>
        </p:spPr>
        <p:txBody>
          <a:bodyPr/>
          <a:lstStyle/>
          <a:p>
            <a:r>
              <a:rPr lang="en-GB" dirty="0" smtClean="0"/>
              <a:t>Buses</a:t>
            </a:r>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3888" y="1916832"/>
            <a:ext cx="2132831" cy="270657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2160" y="873811"/>
            <a:ext cx="2132832" cy="2706575"/>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3608" y="927450"/>
            <a:ext cx="2115498" cy="2684579"/>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22844" y="3908424"/>
            <a:ext cx="2132831" cy="2706575"/>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608" y="3933056"/>
            <a:ext cx="2115498" cy="2684580"/>
          </a:xfrm>
          <a:prstGeom prst="rect">
            <a:avLst/>
          </a:prstGeom>
        </p:spPr>
      </p:pic>
    </p:spTree>
    <p:extLst>
      <p:ext uri="{BB962C8B-B14F-4D97-AF65-F5344CB8AC3E}">
        <p14:creationId xmlns:p14="http://schemas.microsoft.com/office/powerpoint/2010/main" val="4024538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1143000"/>
          </a:xfrm>
        </p:spPr>
        <p:txBody>
          <a:bodyPr/>
          <a:lstStyle/>
          <a:p>
            <a:r>
              <a:rPr lang="en-GB" dirty="0" smtClean="0"/>
              <a:t>Near Field Communication</a:t>
            </a:r>
            <a:endParaRPr lang="en-GB" dirty="0"/>
          </a:p>
        </p:txBody>
      </p:sp>
      <p:sp>
        <p:nvSpPr>
          <p:cNvPr id="5" name="Content Placeholder 4"/>
          <p:cNvSpPr>
            <a:spLocks noGrp="1"/>
          </p:cNvSpPr>
          <p:nvPr>
            <p:ph idx="4294967295"/>
          </p:nvPr>
        </p:nvSpPr>
        <p:spPr>
          <a:xfrm>
            <a:off x="457200" y="1600200"/>
            <a:ext cx="8229600" cy="4525963"/>
          </a:xfrm>
        </p:spPr>
        <p:txBody>
          <a:bodyPr/>
          <a:lstStyle/>
          <a:p>
            <a:r>
              <a:rPr lang="en-GB" dirty="0" smtClean="0"/>
              <a:t>Each pupil is given:</a:t>
            </a:r>
          </a:p>
          <a:p>
            <a:pPr lvl="1"/>
            <a:r>
              <a:rPr lang="en-GB" dirty="0" smtClean="0"/>
              <a:t>A tie or hat sticker</a:t>
            </a:r>
          </a:p>
          <a:p>
            <a:pPr lvl="1"/>
            <a:r>
              <a:rPr lang="en-GB" dirty="0" smtClean="0"/>
              <a:t>A tag for the bag</a:t>
            </a:r>
          </a:p>
          <a:p>
            <a:pPr lvl="1"/>
            <a:r>
              <a:rPr lang="en-GB" dirty="0" smtClean="0"/>
              <a:t>A wrist band</a:t>
            </a:r>
          </a:p>
          <a:p>
            <a:r>
              <a:rPr lang="en-GB" dirty="0" smtClean="0"/>
              <a:t>NFC readers are placed in key locations</a:t>
            </a:r>
          </a:p>
          <a:p>
            <a:r>
              <a:rPr lang="en-GB" dirty="0" smtClean="0"/>
              <a:t>Bus drivers are given NFC enabled mobiles</a:t>
            </a:r>
          </a:p>
        </p:txBody>
      </p:sp>
    </p:spTree>
    <p:extLst>
      <p:ext uri="{BB962C8B-B14F-4D97-AF65-F5344CB8AC3E}">
        <p14:creationId xmlns:p14="http://schemas.microsoft.com/office/powerpoint/2010/main" val="7950748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1143000"/>
          </a:xfrm>
        </p:spPr>
        <p:txBody>
          <a:bodyPr/>
          <a:lstStyle/>
          <a:p>
            <a:r>
              <a:rPr lang="en-GB" dirty="0" smtClean="0"/>
              <a:t>The Bands/Tags</a:t>
            </a: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608" y="2061693"/>
            <a:ext cx="3434680" cy="34346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4048" y="2060848"/>
            <a:ext cx="3434680" cy="3434680"/>
          </a:xfrm>
          <a:prstGeom prst="rect">
            <a:avLst/>
          </a:prstGeom>
        </p:spPr>
      </p:pic>
    </p:spTree>
    <p:extLst>
      <p:ext uri="{BB962C8B-B14F-4D97-AF65-F5344CB8AC3E}">
        <p14:creationId xmlns:p14="http://schemas.microsoft.com/office/powerpoint/2010/main" val="30482673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1143000"/>
          </a:xfrm>
        </p:spPr>
        <p:txBody>
          <a:bodyPr/>
          <a:lstStyle/>
          <a:p>
            <a:r>
              <a:rPr lang="en-GB" dirty="0" smtClean="0"/>
              <a:t>Once NFC is in place</a:t>
            </a:r>
            <a:endParaRPr lang="en-GB" dirty="0"/>
          </a:p>
        </p:txBody>
      </p:sp>
      <p:sp>
        <p:nvSpPr>
          <p:cNvPr id="3" name="Content Placeholder 2"/>
          <p:cNvSpPr>
            <a:spLocks noGrp="1"/>
          </p:cNvSpPr>
          <p:nvPr>
            <p:ph idx="4294967295"/>
          </p:nvPr>
        </p:nvSpPr>
        <p:spPr>
          <a:xfrm>
            <a:off x="457200" y="1600201"/>
            <a:ext cx="8229600" cy="3773016"/>
          </a:xfrm>
        </p:spPr>
        <p:txBody>
          <a:bodyPr/>
          <a:lstStyle/>
          <a:p>
            <a:r>
              <a:rPr lang="en-GB" dirty="0" smtClean="0"/>
              <a:t>Lunch orders</a:t>
            </a:r>
          </a:p>
          <a:p>
            <a:r>
              <a:rPr lang="en-GB" dirty="0" smtClean="0"/>
              <a:t>Medical information</a:t>
            </a:r>
          </a:p>
          <a:p>
            <a:r>
              <a:rPr lang="en-GB" dirty="0" smtClean="0"/>
              <a:t>Key alerts</a:t>
            </a:r>
          </a:p>
          <a:p>
            <a:r>
              <a:rPr lang="en-GB" dirty="0" smtClean="0"/>
              <a:t>Day’s itinerary</a:t>
            </a:r>
          </a:p>
          <a:p>
            <a:r>
              <a:rPr lang="en-GB" dirty="0" smtClean="0"/>
              <a:t>Club registration</a:t>
            </a:r>
          </a:p>
          <a:p>
            <a:r>
              <a:rPr lang="en-GB" dirty="0" smtClean="0"/>
              <a:t>And much, much more…….</a:t>
            </a:r>
          </a:p>
        </p:txBody>
      </p:sp>
      <p:sp>
        <p:nvSpPr>
          <p:cNvPr id="4" name="TextBox 3"/>
          <p:cNvSpPr txBox="1"/>
          <p:nvPr/>
        </p:nvSpPr>
        <p:spPr>
          <a:xfrm>
            <a:off x="2830285" y="5661248"/>
            <a:ext cx="4356029" cy="584775"/>
          </a:xfrm>
          <a:prstGeom prst="rect">
            <a:avLst/>
          </a:prstGeom>
          <a:noFill/>
        </p:spPr>
        <p:txBody>
          <a:bodyPr wrap="square" rtlCol="0">
            <a:spAutoFit/>
          </a:bodyPr>
          <a:lstStyle/>
          <a:p>
            <a:r>
              <a:rPr lang="en-GB" sz="3200" dirty="0" smtClean="0"/>
              <a:t>But what to call them…?</a:t>
            </a:r>
            <a:endParaRPr lang="en-GB" sz="3200" dirty="0"/>
          </a:p>
        </p:txBody>
      </p:sp>
    </p:spTree>
    <p:extLst>
      <p:ext uri="{BB962C8B-B14F-4D97-AF65-F5344CB8AC3E}">
        <p14:creationId xmlns:p14="http://schemas.microsoft.com/office/powerpoint/2010/main" val="621993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392</TotalTime>
  <Words>385</Words>
  <Application>Microsoft Office PowerPoint</Application>
  <PresentationFormat>On-screen Show (4:3)</PresentationFormat>
  <Paragraphs>225</Paragraphs>
  <Slides>20</Slides>
  <Notes>0</Notes>
  <HiddenSlides>0</HiddenSlides>
  <MMClips>0</MMClips>
  <ScaleCrop>false</ScaleCrop>
  <HeadingPairs>
    <vt:vector size="4" baseType="variant">
      <vt:variant>
        <vt:lpstr>Theme</vt:lpstr>
      </vt:variant>
      <vt:variant>
        <vt:i4>2</vt:i4>
      </vt:variant>
      <vt:variant>
        <vt:lpstr>Slide Titles</vt:lpstr>
      </vt:variant>
      <vt:variant>
        <vt:i4>20</vt:i4>
      </vt:variant>
    </vt:vector>
  </HeadingPairs>
  <TitlesOfParts>
    <vt:vector size="22" baseType="lpstr">
      <vt:lpstr>Office Theme</vt:lpstr>
      <vt:lpstr>Custom Design</vt:lpstr>
      <vt:lpstr>School LASER with NFC</vt:lpstr>
      <vt:lpstr>Who is Ziggi ?</vt:lpstr>
      <vt:lpstr>PowerPoint Presentation</vt:lpstr>
      <vt:lpstr>Welcome to  Langley Hall Primary Academy </vt:lpstr>
      <vt:lpstr>June 2010  Bid put in to open a free school in     Langley July 2010  Confirmed as one of the first 24 Free    Schools to move forward to opening Feb 2011  School building secured Sept 2011  Langley Hall opens with 182 children                  (1 form entry) Sept 2012  School doubles in size to 364 Feb 2013  Permission given for expansion Sept 2013  School expands to 676 pupils on 2 sites Sept 2014  School now full with 728 pupils</vt:lpstr>
      <vt:lpstr>Buses</vt:lpstr>
      <vt:lpstr>Near Field Communication</vt:lpstr>
      <vt:lpstr>The Bands/Tags</vt:lpstr>
      <vt:lpstr>Once NFC is in place</vt:lpstr>
      <vt:lpstr>PowerPoint Presentation</vt:lpstr>
      <vt:lpstr>PowerPoint Presentation</vt:lpstr>
      <vt:lpstr>ZIGGI-BANDS</vt:lpstr>
      <vt:lpstr>School LASER</vt:lpstr>
      <vt:lpstr>Parent View</vt:lpstr>
      <vt:lpstr>Pupil View</vt:lpstr>
      <vt:lpstr>Teacher View</vt:lpstr>
      <vt:lpstr>Locations &amp; Buses</vt:lpstr>
      <vt:lpstr>Device Mode</vt:lpstr>
      <vt:lpstr>Stop waffling on and demo the system Ziggi!!!!</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Ziggi</dc:creator>
  <cp:lastModifiedBy>Ziggi</cp:lastModifiedBy>
  <cp:revision>29</cp:revision>
  <dcterms:created xsi:type="dcterms:W3CDTF">2014-09-22T12:35:19Z</dcterms:created>
  <dcterms:modified xsi:type="dcterms:W3CDTF">2014-09-25T09:00:16Z</dcterms:modified>
</cp:coreProperties>
</file>