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Override1.xml" ContentType="application/vnd.openxmlformats-officedocument.themeOverride+xml"/>
  <Override PartName="/ppt/media/image16.jpg" ContentType="image/png"/>
  <Override PartName="/ppt/media/image26.jpg" ContentType="image/gif"/>
  <Override PartName="/ppt/media/image34.jpg" ContentType="image/gif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363" r:id="rId2"/>
    <p:sldId id="331" r:id="rId3"/>
    <p:sldId id="264" r:id="rId4"/>
    <p:sldId id="354" r:id="rId5"/>
    <p:sldId id="355" r:id="rId6"/>
    <p:sldId id="360" r:id="rId7"/>
    <p:sldId id="271" r:id="rId8"/>
    <p:sldId id="327" r:id="rId9"/>
    <p:sldId id="333" r:id="rId10"/>
    <p:sldId id="328" r:id="rId11"/>
    <p:sldId id="329" r:id="rId12"/>
    <p:sldId id="276" r:id="rId13"/>
    <p:sldId id="313" r:id="rId14"/>
    <p:sldId id="365" r:id="rId15"/>
    <p:sldId id="314" r:id="rId16"/>
    <p:sldId id="334" r:id="rId17"/>
    <p:sldId id="297" r:id="rId18"/>
    <p:sldId id="368" r:id="rId19"/>
    <p:sldId id="281" r:id="rId20"/>
    <p:sldId id="364" r:id="rId21"/>
    <p:sldId id="305" r:id="rId22"/>
    <p:sldId id="359" r:id="rId23"/>
    <p:sldId id="304" r:id="rId24"/>
    <p:sldId id="306" r:id="rId25"/>
    <p:sldId id="289" r:id="rId26"/>
    <p:sldId id="308" r:id="rId27"/>
    <p:sldId id="307" r:id="rId28"/>
    <p:sldId id="309" r:id="rId29"/>
    <p:sldId id="310" r:id="rId30"/>
    <p:sldId id="315" r:id="rId31"/>
    <p:sldId id="335" r:id="rId32"/>
    <p:sldId id="336" r:id="rId33"/>
    <p:sldId id="311" r:id="rId34"/>
    <p:sldId id="291" r:id="rId35"/>
    <p:sldId id="312" r:id="rId36"/>
    <p:sldId id="295" r:id="rId37"/>
    <p:sldId id="296" r:id="rId38"/>
    <p:sldId id="299" r:id="rId39"/>
    <p:sldId id="300" r:id="rId40"/>
    <p:sldId id="298" r:id="rId41"/>
    <p:sldId id="316" r:id="rId42"/>
    <p:sldId id="317" r:id="rId43"/>
    <p:sldId id="318" r:id="rId44"/>
    <p:sldId id="321" r:id="rId45"/>
    <p:sldId id="339" r:id="rId46"/>
    <p:sldId id="341" r:id="rId47"/>
    <p:sldId id="342" r:id="rId48"/>
    <p:sldId id="343" r:id="rId49"/>
    <p:sldId id="344" r:id="rId50"/>
    <p:sldId id="345" r:id="rId51"/>
    <p:sldId id="347" r:id="rId52"/>
    <p:sldId id="350" r:id="rId53"/>
    <p:sldId id="348" r:id="rId54"/>
    <p:sldId id="361" r:id="rId55"/>
    <p:sldId id="349" r:id="rId56"/>
    <p:sldId id="353" r:id="rId57"/>
    <p:sldId id="352" r:id="rId58"/>
    <p:sldId id="351" r:id="rId59"/>
    <p:sldId id="366" r:id="rId60"/>
    <p:sldId id="367" r:id="rId61"/>
    <p:sldId id="356" r:id="rId62"/>
    <p:sldId id="338" r:id="rId63"/>
    <p:sldId id="362" r:id="rId6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9" autoAdjust="0"/>
    <p:restoredTop sz="94660"/>
  </p:normalViewPr>
  <p:slideViewPr>
    <p:cSldViewPr snapToGrid="0">
      <p:cViewPr varScale="1">
        <p:scale>
          <a:sx n="87" d="100"/>
          <a:sy n="87" d="100"/>
        </p:scale>
        <p:origin x="60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 smtClean="0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it-IT" smtClean="0"/>
              <a:t>Fare clic per modificare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it-IT" smtClean="0"/>
              <a:t>Fare clic per modificare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it-IT" smtClean="0"/>
              <a:t>Fare clic per modificare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it-IT" smtClean="0"/>
              <a:t>Fare clic per modificare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it-IT" smtClean="0"/>
              <a:t>Fare clic per modificare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it-IT" smtClean="0"/>
              <a:t>Fare clic per modificare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 smtClean="0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magine panoramica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 smtClean="0"/>
              <a:t>Fare clic sull'icona per inserire un'immagine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olo e sotto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zio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 cita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it-IT" smtClean="0"/>
              <a:t>Fare clic per modificare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it-IT" smtClean="0"/>
              <a:t>Fare clic per modificare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smtClean="0"/>
              <a:t>Fare clic per modificare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it-IT" smtClean="0"/>
              <a:t>Fare clic per modificare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it-IT" smtClean="0"/>
              <a:t>Fare clic per modificare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 smtClean="0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it-IT" smtClean="0"/>
              <a:t>Fare clic per modificare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‹N›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8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2.pn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51.png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gif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54.png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225537" y="4619005"/>
            <a:ext cx="10083762" cy="1507067"/>
          </a:xfrm>
        </p:spPr>
        <p:txBody>
          <a:bodyPr/>
          <a:lstStyle/>
          <a:p>
            <a:r>
              <a:rPr lang="it-IT" b="1" dirty="0"/>
              <a:t>How </a:t>
            </a:r>
            <a:r>
              <a:rPr lang="it-IT" b="1" dirty="0" err="1"/>
              <a:t>could</a:t>
            </a:r>
            <a:r>
              <a:rPr lang="it-IT" b="1" dirty="0"/>
              <a:t> Apl </a:t>
            </a:r>
            <a:r>
              <a:rPr lang="it-IT" b="1" dirty="0" err="1"/>
              <a:t>save</a:t>
            </a:r>
            <a:r>
              <a:rPr lang="it-IT" b="1" dirty="0"/>
              <a:t> </a:t>
            </a:r>
            <a:r>
              <a:rPr lang="it-IT" b="1" dirty="0" err="1"/>
              <a:t>Italian</a:t>
            </a:r>
            <a:r>
              <a:rPr lang="it-IT" b="1" dirty="0"/>
              <a:t> </a:t>
            </a:r>
            <a:r>
              <a:rPr lang="it-IT" b="1" dirty="0" err="1"/>
              <a:t>school</a:t>
            </a:r>
            <a:r>
              <a:rPr lang="it-IT" b="1" dirty="0"/>
              <a:t>?</a:t>
            </a:r>
            <a:endParaRPr lang="it-IT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1642503" y="1402689"/>
            <a:ext cx="8534400" cy="3615267"/>
          </a:xfrm>
        </p:spPr>
        <p:txBody>
          <a:bodyPr>
            <a:normAutofit/>
          </a:bodyPr>
          <a:lstStyle/>
          <a:p>
            <a:r>
              <a:rPr lang="it-IT" sz="2800" dirty="0" err="1">
                <a:solidFill>
                  <a:schemeClr val="tx1"/>
                </a:solidFill>
              </a:rPr>
              <a:t>Could</a:t>
            </a:r>
            <a:r>
              <a:rPr lang="it-IT" sz="2800" dirty="0">
                <a:solidFill>
                  <a:schemeClr val="tx1"/>
                </a:solidFill>
              </a:rPr>
              <a:t> Apl </a:t>
            </a:r>
            <a:r>
              <a:rPr lang="it-IT" sz="2800" dirty="0" err="1">
                <a:solidFill>
                  <a:schemeClr val="tx1"/>
                </a:solidFill>
              </a:rPr>
              <a:t>language</a:t>
            </a:r>
            <a:r>
              <a:rPr lang="it-IT" sz="2800" dirty="0">
                <a:solidFill>
                  <a:schemeClr val="tx1"/>
                </a:solidFill>
              </a:rPr>
              <a:t> be </a:t>
            </a:r>
            <a:r>
              <a:rPr lang="it-IT" sz="2800" dirty="0" err="1">
                <a:solidFill>
                  <a:schemeClr val="tx1"/>
                </a:solidFill>
              </a:rPr>
              <a:t>successful</a:t>
            </a:r>
            <a:r>
              <a:rPr lang="it-IT" sz="2800" dirty="0">
                <a:solidFill>
                  <a:schemeClr val="tx1"/>
                </a:solidFill>
              </a:rPr>
              <a:t> in </a:t>
            </a:r>
            <a:r>
              <a:rPr lang="it-IT" sz="2800" dirty="0" err="1">
                <a:solidFill>
                  <a:schemeClr val="tx1"/>
                </a:solidFill>
              </a:rPr>
              <a:t>reforming</a:t>
            </a:r>
            <a:r>
              <a:rPr lang="it-IT" sz="2800" dirty="0">
                <a:solidFill>
                  <a:schemeClr val="tx1"/>
                </a:solidFill>
              </a:rPr>
              <a:t> the </a:t>
            </a:r>
            <a:r>
              <a:rPr lang="it-IT" sz="2800" dirty="0" err="1">
                <a:solidFill>
                  <a:schemeClr val="tx1"/>
                </a:solidFill>
              </a:rPr>
              <a:t>Italian</a:t>
            </a:r>
            <a:r>
              <a:rPr lang="it-IT" sz="2800" dirty="0">
                <a:solidFill>
                  <a:schemeClr val="tx1"/>
                </a:solidFill>
              </a:rPr>
              <a:t> </a:t>
            </a:r>
            <a:r>
              <a:rPr lang="it-IT" sz="2800" dirty="0" err="1">
                <a:solidFill>
                  <a:schemeClr val="tx1"/>
                </a:solidFill>
              </a:rPr>
              <a:t>school</a:t>
            </a:r>
            <a:r>
              <a:rPr lang="it-IT" sz="2800" dirty="0">
                <a:solidFill>
                  <a:schemeClr val="tx1"/>
                </a:solidFill>
              </a:rPr>
              <a:t> </a:t>
            </a:r>
            <a:r>
              <a:rPr lang="it-IT" sz="2800" dirty="0" err="1">
                <a:solidFill>
                  <a:schemeClr val="tx1"/>
                </a:solidFill>
              </a:rPr>
              <a:t>system</a:t>
            </a:r>
            <a:r>
              <a:rPr lang="it-IT" sz="2800" dirty="0">
                <a:solidFill>
                  <a:schemeClr val="tx1"/>
                </a:solidFill>
              </a:rPr>
              <a:t> </a:t>
            </a:r>
            <a:r>
              <a:rPr lang="it-IT" sz="2800" dirty="0" err="1">
                <a:solidFill>
                  <a:schemeClr val="tx1"/>
                </a:solidFill>
              </a:rPr>
              <a:t>where</a:t>
            </a:r>
            <a:r>
              <a:rPr lang="it-IT" sz="2800" dirty="0">
                <a:solidFill>
                  <a:schemeClr val="tx1"/>
                </a:solidFill>
              </a:rPr>
              <a:t> </a:t>
            </a:r>
            <a:r>
              <a:rPr lang="it-IT" sz="2800" dirty="0" err="1">
                <a:solidFill>
                  <a:schemeClr val="tx1"/>
                </a:solidFill>
              </a:rPr>
              <a:t>brilliant</a:t>
            </a:r>
            <a:r>
              <a:rPr lang="it-IT" sz="2800" dirty="0">
                <a:solidFill>
                  <a:schemeClr val="tx1"/>
                </a:solidFill>
              </a:rPr>
              <a:t> </a:t>
            </a:r>
            <a:r>
              <a:rPr lang="it-IT" sz="2800" dirty="0" err="1">
                <a:solidFill>
                  <a:schemeClr val="tx1"/>
                </a:solidFill>
              </a:rPr>
              <a:t>Italian</a:t>
            </a:r>
            <a:r>
              <a:rPr lang="it-IT" sz="2800" dirty="0">
                <a:solidFill>
                  <a:schemeClr val="tx1"/>
                </a:solidFill>
              </a:rPr>
              <a:t> </a:t>
            </a:r>
            <a:r>
              <a:rPr lang="it-IT" sz="2800" dirty="0" err="1">
                <a:solidFill>
                  <a:schemeClr val="tx1"/>
                </a:solidFill>
              </a:rPr>
              <a:t>politicians</a:t>
            </a:r>
            <a:r>
              <a:rPr lang="it-IT" sz="2800" dirty="0">
                <a:solidFill>
                  <a:schemeClr val="tx1"/>
                </a:solidFill>
              </a:rPr>
              <a:t> </a:t>
            </a:r>
            <a:r>
              <a:rPr lang="it-IT" sz="2800" dirty="0" err="1">
                <a:solidFill>
                  <a:schemeClr val="tx1"/>
                </a:solidFill>
              </a:rPr>
              <a:t>failed</a:t>
            </a:r>
            <a:r>
              <a:rPr lang="it-IT" sz="2800" dirty="0">
                <a:solidFill>
                  <a:schemeClr val="tx1"/>
                </a:solidFill>
              </a:rPr>
              <a:t> ?</a:t>
            </a:r>
          </a:p>
        </p:txBody>
      </p:sp>
    </p:spTree>
    <p:extLst>
      <p:ext uri="{BB962C8B-B14F-4D97-AF65-F5344CB8AC3E}">
        <p14:creationId xmlns:p14="http://schemas.microsoft.com/office/powerpoint/2010/main" val="210107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1757" y="1228861"/>
            <a:ext cx="2706624" cy="2706624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it-IT" dirty="0">
                <a:solidFill>
                  <a:schemeClr val="tx1"/>
                </a:solidFill>
              </a:rPr>
              <a:t>Gitte, </a:t>
            </a:r>
            <a:r>
              <a:rPr lang="it-IT" dirty="0" err="1">
                <a:solidFill>
                  <a:schemeClr val="tx1"/>
                </a:solidFill>
              </a:rPr>
              <a:t>Morten</a:t>
            </a:r>
            <a:r>
              <a:rPr lang="it-IT" dirty="0">
                <a:solidFill>
                  <a:schemeClr val="tx1"/>
                </a:solidFill>
              </a:rPr>
              <a:t> - Dyalog : </a:t>
            </a:r>
            <a:r>
              <a:rPr lang="en-US" dirty="0">
                <a:solidFill>
                  <a:schemeClr val="tx1"/>
                </a:solidFill>
              </a:rPr>
              <a:t>for believing in us and for giving us the opportunity to present our </a:t>
            </a:r>
            <a:r>
              <a:rPr lang="en-US" dirty="0" smtClean="0">
                <a:solidFill>
                  <a:schemeClr val="tx1"/>
                </a:solidFill>
              </a:rPr>
              <a:t>work.</a:t>
            </a:r>
            <a:endParaRPr lang="it-IT" dirty="0">
              <a:solidFill>
                <a:schemeClr val="tx1"/>
              </a:solidFill>
            </a:endParaRPr>
          </a:p>
          <a:p>
            <a:r>
              <a:rPr lang="it-IT" dirty="0">
                <a:solidFill>
                  <a:schemeClr val="tx1"/>
                </a:solidFill>
              </a:rPr>
              <a:t>Carlo Alberto, Stefano – Apl Italiana: for teaching me </a:t>
            </a:r>
            <a:r>
              <a:rPr lang="it-IT" dirty="0" err="1">
                <a:solidFill>
                  <a:schemeClr val="tx1"/>
                </a:solidFill>
              </a:rPr>
              <a:t>what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problem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solving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smtClean="0">
                <a:solidFill>
                  <a:schemeClr val="tx1"/>
                </a:solidFill>
              </a:rPr>
              <a:t>is about.</a:t>
            </a:r>
            <a:endParaRPr lang="it-IT" dirty="0">
              <a:solidFill>
                <a:schemeClr val="tx1"/>
              </a:solidFill>
            </a:endParaRPr>
          </a:p>
          <a:p>
            <a:r>
              <a:rPr lang="it-IT" dirty="0">
                <a:solidFill>
                  <a:schemeClr val="tx1"/>
                </a:solidFill>
              </a:rPr>
              <a:t>My students: for </a:t>
            </a:r>
            <a:r>
              <a:rPr lang="it-IT" dirty="0" err="1">
                <a:solidFill>
                  <a:schemeClr val="tx1"/>
                </a:solidFill>
              </a:rPr>
              <a:t>having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engaged</a:t>
            </a:r>
            <a:r>
              <a:rPr lang="it-IT" dirty="0">
                <a:solidFill>
                  <a:schemeClr val="tx1"/>
                </a:solidFill>
              </a:rPr>
              <a:t> in the </a:t>
            </a:r>
            <a:r>
              <a:rPr lang="it-IT" dirty="0" err="1" smtClean="0">
                <a:solidFill>
                  <a:schemeClr val="tx1"/>
                </a:solidFill>
              </a:rPr>
              <a:t>challenge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of </a:t>
            </a:r>
            <a:r>
              <a:rPr lang="it-IT" dirty="0" err="1">
                <a:solidFill>
                  <a:schemeClr val="tx1"/>
                </a:solidFill>
              </a:rPr>
              <a:t>learning</a:t>
            </a:r>
            <a:r>
              <a:rPr lang="it-IT" dirty="0">
                <a:solidFill>
                  <a:schemeClr val="tx1"/>
                </a:solidFill>
              </a:rPr>
              <a:t> Apl</a:t>
            </a:r>
            <a:r>
              <a:rPr lang="it-IT" dirty="0" smtClean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312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145070" y="4494647"/>
            <a:ext cx="10200806" cy="1507067"/>
          </a:xfrm>
        </p:spPr>
        <p:txBody>
          <a:bodyPr>
            <a:normAutofit/>
          </a:bodyPr>
          <a:lstStyle/>
          <a:p>
            <a:r>
              <a:rPr lang="it-IT" b="1" dirty="0"/>
              <a:t>How </a:t>
            </a:r>
            <a:r>
              <a:rPr lang="it-IT" b="1" dirty="0" err="1"/>
              <a:t>could</a:t>
            </a:r>
            <a:r>
              <a:rPr lang="it-IT" b="1" dirty="0"/>
              <a:t> </a:t>
            </a:r>
            <a:r>
              <a:rPr lang="it-IT" b="1" dirty="0" err="1"/>
              <a:t>apl</a:t>
            </a:r>
            <a:r>
              <a:rPr lang="it-IT" b="1" dirty="0"/>
              <a:t> </a:t>
            </a:r>
            <a:r>
              <a:rPr lang="it-IT" b="1" dirty="0" err="1"/>
              <a:t>save</a:t>
            </a:r>
            <a:r>
              <a:rPr lang="it-IT" b="1" dirty="0"/>
              <a:t> </a:t>
            </a:r>
            <a:r>
              <a:rPr lang="it-IT" b="1" dirty="0" err="1"/>
              <a:t>italian</a:t>
            </a:r>
            <a:r>
              <a:rPr lang="it-IT" b="1" dirty="0"/>
              <a:t> </a:t>
            </a:r>
            <a:r>
              <a:rPr lang="it-IT" b="1" dirty="0" err="1"/>
              <a:t>school</a:t>
            </a:r>
            <a:r>
              <a:rPr lang="it-IT" b="1" dirty="0"/>
              <a:t>?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2037524" y="758952"/>
            <a:ext cx="8534400" cy="3615267"/>
          </a:xfrm>
        </p:spPr>
        <p:txBody>
          <a:bodyPr>
            <a:normAutofit/>
          </a:bodyPr>
          <a:lstStyle/>
          <a:p>
            <a:r>
              <a:rPr lang="it-IT" sz="2400" dirty="0">
                <a:solidFill>
                  <a:schemeClr val="tx1"/>
                </a:solidFill>
              </a:rPr>
              <a:t>Part 1: </a:t>
            </a:r>
            <a:r>
              <a:rPr lang="it-IT" sz="2400" dirty="0" err="1">
                <a:solidFill>
                  <a:schemeClr val="tx1"/>
                </a:solidFill>
              </a:rPr>
              <a:t>What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kind</a:t>
            </a:r>
            <a:r>
              <a:rPr lang="it-IT" sz="2400" dirty="0">
                <a:solidFill>
                  <a:schemeClr val="tx1"/>
                </a:solidFill>
              </a:rPr>
              <a:t> of School </a:t>
            </a:r>
            <a:r>
              <a:rPr lang="it-IT" sz="2400" dirty="0" err="1" smtClean="0">
                <a:solidFill>
                  <a:schemeClr val="tx1"/>
                </a:solidFill>
              </a:rPr>
              <a:t>would</a:t>
            </a:r>
            <a:r>
              <a:rPr lang="it-IT" sz="2400" dirty="0" smtClean="0">
                <a:solidFill>
                  <a:schemeClr val="tx1"/>
                </a:solidFill>
              </a:rPr>
              <a:t> be </a:t>
            </a:r>
            <a:r>
              <a:rPr lang="it-IT" sz="2400" dirty="0" err="1" smtClean="0">
                <a:solidFill>
                  <a:schemeClr val="tx1"/>
                </a:solidFill>
              </a:rPr>
              <a:t>good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>
                <a:solidFill>
                  <a:schemeClr val="tx1"/>
                </a:solidFill>
              </a:rPr>
              <a:t>in a world </a:t>
            </a:r>
            <a:r>
              <a:rPr lang="it-IT" sz="2400" dirty="0" err="1" smtClean="0">
                <a:solidFill>
                  <a:schemeClr val="tx1"/>
                </a:solidFill>
              </a:rPr>
              <a:t>which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is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quickly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changing</a:t>
            </a:r>
            <a:r>
              <a:rPr lang="it-IT" sz="2400" dirty="0">
                <a:solidFill>
                  <a:schemeClr val="tx1"/>
                </a:solidFill>
              </a:rPr>
              <a:t>?</a:t>
            </a:r>
          </a:p>
          <a:p>
            <a:r>
              <a:rPr lang="it-IT" sz="2400" dirty="0">
                <a:solidFill>
                  <a:schemeClr val="tx1"/>
                </a:solidFill>
              </a:rPr>
              <a:t>Part 2: </a:t>
            </a:r>
            <a:r>
              <a:rPr lang="it-IT" sz="2400" dirty="0" err="1">
                <a:solidFill>
                  <a:schemeClr val="tx1"/>
                </a:solidFill>
              </a:rPr>
              <a:t>What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does</a:t>
            </a:r>
            <a:r>
              <a:rPr lang="it-IT" sz="2400" dirty="0" smtClean="0">
                <a:solidFill>
                  <a:schemeClr val="tx1"/>
                </a:solidFill>
              </a:rPr>
              <a:t> teaching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mean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today</a:t>
            </a:r>
            <a:r>
              <a:rPr lang="it-IT" sz="2400" dirty="0" smtClean="0">
                <a:solidFill>
                  <a:schemeClr val="tx1"/>
                </a:solidFill>
              </a:rPr>
              <a:t>?</a:t>
            </a:r>
          </a:p>
          <a:p>
            <a:r>
              <a:rPr lang="it-IT" sz="2400" dirty="0" smtClean="0">
                <a:solidFill>
                  <a:schemeClr val="tx1"/>
                </a:solidFill>
              </a:rPr>
              <a:t>Part 3: </a:t>
            </a:r>
            <a:r>
              <a:rPr lang="it-IT" sz="2400" dirty="0" err="1" smtClean="0">
                <a:solidFill>
                  <a:schemeClr val="tx1"/>
                </a:solidFill>
              </a:rPr>
              <a:t>What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does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mathematics</a:t>
            </a:r>
            <a:r>
              <a:rPr lang="it-IT" sz="2400" dirty="0" smtClean="0">
                <a:solidFill>
                  <a:schemeClr val="tx1"/>
                </a:solidFill>
              </a:rPr>
              <a:t> teaching </a:t>
            </a:r>
            <a:r>
              <a:rPr lang="it-IT" sz="2400" dirty="0" err="1" smtClean="0">
                <a:solidFill>
                  <a:schemeClr val="tx1"/>
                </a:solidFill>
              </a:rPr>
              <a:t>mean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today</a:t>
            </a:r>
            <a:r>
              <a:rPr lang="it-IT" sz="2400" dirty="0" smtClean="0">
                <a:solidFill>
                  <a:schemeClr val="tx1"/>
                </a:solidFill>
              </a:rPr>
              <a:t>? </a:t>
            </a:r>
            <a:endParaRPr lang="it-IT" sz="2400" dirty="0">
              <a:solidFill>
                <a:schemeClr val="tx1"/>
              </a:solidFill>
            </a:endParaRPr>
          </a:p>
          <a:p>
            <a:r>
              <a:rPr lang="it-IT" sz="2400" dirty="0">
                <a:solidFill>
                  <a:schemeClr val="tx1"/>
                </a:solidFill>
              </a:rPr>
              <a:t>Part </a:t>
            </a:r>
            <a:r>
              <a:rPr lang="it-IT" sz="2400" dirty="0" smtClean="0">
                <a:solidFill>
                  <a:schemeClr val="tx1"/>
                </a:solidFill>
              </a:rPr>
              <a:t>4: </a:t>
            </a:r>
            <a:r>
              <a:rPr lang="it-IT" sz="2400" dirty="0">
                <a:solidFill>
                  <a:schemeClr val="tx1"/>
                </a:solidFill>
              </a:rPr>
              <a:t>Why </a:t>
            </a:r>
            <a:r>
              <a:rPr lang="it-IT" sz="2400" dirty="0" err="1" smtClean="0">
                <a:solidFill>
                  <a:schemeClr val="tx1"/>
                </a:solidFill>
              </a:rPr>
              <a:t>is</a:t>
            </a:r>
            <a:r>
              <a:rPr lang="it-IT" sz="2400" dirty="0" smtClean="0">
                <a:solidFill>
                  <a:schemeClr val="tx1"/>
                </a:solidFill>
              </a:rPr>
              <a:t> Apl a </a:t>
            </a:r>
            <a:r>
              <a:rPr lang="it-IT" sz="2400" dirty="0" err="1">
                <a:solidFill>
                  <a:schemeClr val="tx1"/>
                </a:solidFill>
              </a:rPr>
              <a:t>good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approach</a:t>
            </a:r>
            <a:r>
              <a:rPr lang="it-IT" sz="2400" dirty="0">
                <a:solidFill>
                  <a:schemeClr val="tx1"/>
                </a:solidFill>
              </a:rPr>
              <a:t> to do </a:t>
            </a:r>
            <a:r>
              <a:rPr lang="it-IT" sz="2400" dirty="0" err="1">
                <a:solidFill>
                  <a:schemeClr val="tx1"/>
                </a:solidFill>
              </a:rPr>
              <a:t>maths</a:t>
            </a:r>
            <a:r>
              <a:rPr lang="it-IT" sz="2400" dirty="0">
                <a:solidFill>
                  <a:schemeClr val="tx1"/>
                </a:solidFill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416090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t-IT" b="1" dirty="0"/>
              <a:t>ABOUT ME …</a:t>
            </a:r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14" y="847462"/>
            <a:ext cx="3984780" cy="2656520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237683" y="636422"/>
            <a:ext cx="6751930" cy="5866791"/>
          </a:xfrm>
        </p:spPr>
        <p:txBody>
          <a:bodyPr>
            <a:normAutofit/>
          </a:bodyPr>
          <a:lstStyle/>
          <a:p>
            <a:r>
              <a:rPr lang="it-IT" sz="2400" dirty="0">
                <a:solidFill>
                  <a:schemeClr val="tx1"/>
                </a:solidFill>
              </a:rPr>
              <a:t>I </a:t>
            </a:r>
            <a:r>
              <a:rPr lang="it-IT" sz="2400" dirty="0" err="1">
                <a:solidFill>
                  <a:schemeClr val="tx1"/>
                </a:solidFill>
              </a:rPr>
              <a:t>worked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as</a:t>
            </a:r>
            <a:r>
              <a:rPr lang="it-IT" sz="2400" dirty="0">
                <a:solidFill>
                  <a:schemeClr val="tx1"/>
                </a:solidFill>
              </a:rPr>
              <a:t> an </a:t>
            </a:r>
            <a:r>
              <a:rPr lang="it-IT" sz="2400" dirty="0" err="1">
                <a:solidFill>
                  <a:schemeClr val="tx1"/>
                </a:solidFill>
              </a:rPr>
              <a:t>apl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programmer</a:t>
            </a:r>
            <a:r>
              <a:rPr lang="it-IT" sz="2400" dirty="0">
                <a:solidFill>
                  <a:schemeClr val="tx1"/>
                </a:solidFill>
              </a:rPr>
              <a:t> for Apl Italiana for 5 </a:t>
            </a:r>
            <a:r>
              <a:rPr lang="it-IT" sz="2400" dirty="0" err="1">
                <a:solidFill>
                  <a:schemeClr val="tx1"/>
                </a:solidFill>
              </a:rPr>
              <a:t>years</a:t>
            </a:r>
            <a:r>
              <a:rPr lang="it-IT" sz="2400" dirty="0">
                <a:solidFill>
                  <a:schemeClr val="tx1"/>
                </a:solidFill>
              </a:rPr>
              <a:t>.</a:t>
            </a:r>
          </a:p>
          <a:p>
            <a:r>
              <a:rPr lang="it-IT" sz="2400" dirty="0">
                <a:solidFill>
                  <a:schemeClr val="tx1"/>
                </a:solidFill>
              </a:rPr>
              <a:t>Last </a:t>
            </a:r>
            <a:r>
              <a:rPr lang="it-IT" sz="2400" dirty="0" err="1">
                <a:solidFill>
                  <a:schemeClr val="tx1"/>
                </a:solidFill>
              </a:rPr>
              <a:t>year</a:t>
            </a:r>
            <a:r>
              <a:rPr lang="it-IT" sz="2400" dirty="0">
                <a:solidFill>
                  <a:schemeClr val="tx1"/>
                </a:solidFill>
              </a:rPr>
              <a:t> I </a:t>
            </a:r>
            <a:r>
              <a:rPr lang="it-IT" sz="2400" dirty="0" err="1">
                <a:solidFill>
                  <a:schemeClr val="tx1"/>
                </a:solidFill>
              </a:rPr>
              <a:t>decided</a:t>
            </a:r>
            <a:r>
              <a:rPr lang="it-IT" sz="2400" dirty="0">
                <a:solidFill>
                  <a:schemeClr val="tx1"/>
                </a:solidFill>
              </a:rPr>
              <a:t> to </a:t>
            </a:r>
            <a:r>
              <a:rPr lang="it-IT" sz="2400" dirty="0" err="1">
                <a:solidFill>
                  <a:schemeClr val="tx1"/>
                </a:solidFill>
              </a:rPr>
              <a:t>quit</a:t>
            </a:r>
            <a:r>
              <a:rPr lang="it-IT" sz="2400" dirty="0">
                <a:solidFill>
                  <a:schemeClr val="tx1"/>
                </a:solidFill>
              </a:rPr>
              <a:t> and devote </a:t>
            </a:r>
            <a:r>
              <a:rPr lang="it-IT" sz="2400" dirty="0" err="1">
                <a:solidFill>
                  <a:schemeClr val="tx1"/>
                </a:solidFill>
              </a:rPr>
              <a:t>myself</a:t>
            </a:r>
            <a:r>
              <a:rPr lang="it-IT" sz="2400" dirty="0">
                <a:solidFill>
                  <a:schemeClr val="tx1"/>
                </a:solidFill>
              </a:rPr>
              <a:t> to teaching in public </a:t>
            </a:r>
            <a:r>
              <a:rPr lang="it-IT" sz="2400" dirty="0" err="1">
                <a:solidFill>
                  <a:schemeClr val="tx1"/>
                </a:solidFill>
              </a:rPr>
              <a:t>secondary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school</a:t>
            </a:r>
            <a:r>
              <a:rPr lang="it-IT" sz="2400" dirty="0">
                <a:solidFill>
                  <a:schemeClr val="tx1"/>
                </a:solidFill>
              </a:rPr>
              <a:t>.</a:t>
            </a:r>
          </a:p>
          <a:p>
            <a:r>
              <a:rPr lang="it-IT" sz="2400" dirty="0">
                <a:solidFill>
                  <a:schemeClr val="tx1"/>
                </a:solidFill>
              </a:rPr>
              <a:t>In </a:t>
            </a:r>
            <a:r>
              <a:rPr lang="it-IT" sz="2400" dirty="0" err="1">
                <a:solidFill>
                  <a:schemeClr val="tx1"/>
                </a:solidFill>
              </a:rPr>
              <a:t>spite</a:t>
            </a:r>
            <a:r>
              <a:rPr lang="it-IT" sz="2400" dirty="0">
                <a:solidFill>
                  <a:schemeClr val="tx1"/>
                </a:solidFill>
              </a:rPr>
              <a:t> of </a:t>
            </a:r>
            <a:r>
              <a:rPr lang="it-IT" sz="2400" dirty="0" err="1">
                <a:solidFill>
                  <a:schemeClr val="tx1"/>
                </a:solidFill>
              </a:rPr>
              <a:t>my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quitting</a:t>
            </a:r>
            <a:r>
              <a:rPr lang="it-IT" sz="2400" dirty="0">
                <a:solidFill>
                  <a:schemeClr val="tx1"/>
                </a:solidFill>
              </a:rPr>
              <a:t> the </a:t>
            </a:r>
            <a:r>
              <a:rPr lang="it-IT" sz="2400" dirty="0" err="1">
                <a:solidFill>
                  <a:schemeClr val="tx1"/>
                </a:solidFill>
              </a:rPr>
              <a:t>previous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sector</a:t>
            </a:r>
            <a:r>
              <a:rPr lang="it-IT" sz="2400" dirty="0">
                <a:solidFill>
                  <a:schemeClr val="tx1"/>
                </a:solidFill>
              </a:rPr>
              <a:t>, I have </a:t>
            </a:r>
            <a:r>
              <a:rPr lang="it-IT" sz="2400" dirty="0" err="1">
                <a:solidFill>
                  <a:schemeClr val="tx1"/>
                </a:solidFill>
              </a:rPr>
              <a:t>never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abandoned</a:t>
            </a:r>
            <a:r>
              <a:rPr lang="it-IT" sz="2400" dirty="0">
                <a:solidFill>
                  <a:schemeClr val="tx1"/>
                </a:solidFill>
              </a:rPr>
              <a:t> Apl and for </a:t>
            </a:r>
            <a:r>
              <a:rPr lang="it-IT" sz="2400" dirty="0" err="1">
                <a:solidFill>
                  <a:schemeClr val="tx1"/>
                </a:solidFill>
              </a:rPr>
              <a:t>this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reason</a:t>
            </a:r>
            <a:r>
              <a:rPr lang="it-IT" sz="2400" dirty="0">
                <a:solidFill>
                  <a:schemeClr val="tx1"/>
                </a:solidFill>
              </a:rPr>
              <a:t> I </a:t>
            </a:r>
            <a:r>
              <a:rPr lang="it-IT" sz="2400" dirty="0" err="1">
                <a:solidFill>
                  <a:schemeClr val="tx1"/>
                </a:solidFill>
              </a:rPr>
              <a:t>asked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my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headteacher</a:t>
            </a:r>
            <a:r>
              <a:rPr lang="it-IT" sz="2400" dirty="0">
                <a:solidFill>
                  <a:schemeClr val="tx1"/>
                </a:solidFill>
              </a:rPr>
              <a:t> to </a:t>
            </a:r>
            <a:r>
              <a:rPr lang="it-IT" sz="2400" dirty="0" err="1">
                <a:solidFill>
                  <a:schemeClr val="tx1"/>
                </a:solidFill>
              </a:rPr>
              <a:t>give</a:t>
            </a:r>
            <a:r>
              <a:rPr lang="it-IT" sz="2400" dirty="0">
                <a:solidFill>
                  <a:schemeClr val="tx1"/>
                </a:solidFill>
              </a:rPr>
              <a:t> me the chance to </a:t>
            </a:r>
            <a:r>
              <a:rPr lang="it-IT" sz="2400" dirty="0" err="1">
                <a:solidFill>
                  <a:schemeClr val="tx1"/>
                </a:solidFill>
              </a:rPr>
              <a:t>teach</a:t>
            </a:r>
            <a:r>
              <a:rPr lang="it-IT" sz="2400" dirty="0">
                <a:solidFill>
                  <a:schemeClr val="tx1"/>
                </a:solidFill>
              </a:rPr>
              <a:t> </a:t>
            </a:r>
            <a:r>
              <a:rPr lang="it-IT" sz="2400" dirty="0" err="1">
                <a:solidFill>
                  <a:schemeClr val="tx1"/>
                </a:solidFill>
              </a:rPr>
              <a:t>programming</a:t>
            </a:r>
            <a:r>
              <a:rPr lang="it-IT" sz="2400" dirty="0">
                <a:solidFill>
                  <a:schemeClr val="tx1"/>
                </a:solidFill>
              </a:rPr>
              <a:t> at </a:t>
            </a:r>
            <a:r>
              <a:rPr lang="it-IT" sz="2400" dirty="0" err="1">
                <a:solidFill>
                  <a:schemeClr val="tx1"/>
                </a:solidFill>
              </a:rPr>
              <a:t>school</a:t>
            </a:r>
            <a:r>
              <a:rPr lang="it-IT" sz="2400" dirty="0">
                <a:solidFill>
                  <a:schemeClr val="tx1"/>
                </a:solidFill>
              </a:rPr>
              <a:t>. </a:t>
            </a:r>
            <a:endParaRPr lang="it-IT" sz="2400" dirty="0" smtClean="0">
              <a:solidFill>
                <a:schemeClr val="tx1"/>
              </a:solidFill>
            </a:endParaRPr>
          </a:p>
          <a:p>
            <a:r>
              <a:rPr lang="it-IT" sz="2400" dirty="0" err="1" smtClean="0">
                <a:solidFill>
                  <a:schemeClr val="tx1"/>
                </a:solidFill>
              </a:rPr>
              <a:t>Since</a:t>
            </a:r>
            <a:r>
              <a:rPr lang="it-IT" sz="2400" dirty="0" smtClean="0">
                <a:solidFill>
                  <a:schemeClr val="tx1"/>
                </a:solidFill>
              </a:rPr>
              <a:t> I </a:t>
            </a:r>
            <a:r>
              <a:rPr lang="it-IT" sz="2400" dirty="0" err="1" smtClean="0">
                <a:solidFill>
                  <a:schemeClr val="tx1"/>
                </a:solidFill>
              </a:rPr>
              <a:t>met</a:t>
            </a:r>
            <a:r>
              <a:rPr lang="it-IT" sz="2400" dirty="0" smtClean="0">
                <a:solidFill>
                  <a:schemeClr val="tx1"/>
                </a:solidFill>
              </a:rPr>
              <a:t> the APL I </a:t>
            </a:r>
            <a:r>
              <a:rPr lang="it-IT" sz="2400" dirty="0" err="1" smtClean="0">
                <a:solidFill>
                  <a:schemeClr val="tx1"/>
                </a:solidFill>
              </a:rPr>
              <a:t>always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thought</a:t>
            </a:r>
            <a:r>
              <a:rPr lang="it-IT" sz="2400" dirty="0" smtClean="0">
                <a:solidFill>
                  <a:schemeClr val="tx1"/>
                </a:solidFill>
              </a:rPr>
              <a:t> it </a:t>
            </a:r>
            <a:r>
              <a:rPr lang="it-IT" sz="2400" dirty="0" err="1" smtClean="0">
                <a:solidFill>
                  <a:schemeClr val="tx1"/>
                </a:solidFill>
              </a:rPr>
              <a:t>would</a:t>
            </a:r>
            <a:r>
              <a:rPr lang="it-IT" sz="2400" dirty="0" smtClean="0">
                <a:solidFill>
                  <a:schemeClr val="tx1"/>
                </a:solidFill>
              </a:rPr>
              <a:t> be an </a:t>
            </a:r>
            <a:r>
              <a:rPr lang="it-IT" sz="2400" dirty="0" err="1" smtClean="0">
                <a:solidFill>
                  <a:schemeClr val="tx1"/>
                </a:solidFill>
              </a:rPr>
              <a:t>extraordinary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tool</a:t>
            </a:r>
            <a:r>
              <a:rPr lang="it-IT" sz="2400" dirty="0" smtClean="0">
                <a:solidFill>
                  <a:schemeClr val="tx1"/>
                </a:solidFill>
              </a:rPr>
              <a:t> for teaching </a:t>
            </a:r>
            <a:r>
              <a:rPr lang="it-IT" sz="2400" dirty="0" err="1" smtClean="0">
                <a:solidFill>
                  <a:schemeClr val="tx1"/>
                </a:solidFill>
              </a:rPr>
              <a:t>mathematics</a:t>
            </a:r>
            <a:r>
              <a:rPr lang="it-IT" sz="2400" dirty="0">
                <a:solidFill>
                  <a:schemeClr val="tx1"/>
                </a:solidFill>
              </a:rPr>
              <a:t>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33744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b="1" dirty="0"/>
              <a:t>About</a:t>
            </a:r>
            <a:r>
              <a:rPr lang="it-IT" dirty="0" smtClean="0"/>
              <a:t> </a:t>
            </a:r>
            <a:r>
              <a:rPr lang="it-IT" b="1" dirty="0" err="1"/>
              <a:t>us</a:t>
            </a:r>
            <a:r>
              <a:rPr lang="it-IT" b="1" dirty="0"/>
              <a:t> …</a:t>
            </a:r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13" y="847461"/>
            <a:ext cx="4937125" cy="3291416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6005915" cy="5671108"/>
          </a:xfrm>
        </p:spPr>
        <p:txBody>
          <a:bodyPr>
            <a:normAutofit/>
          </a:bodyPr>
          <a:lstStyle/>
          <a:p>
            <a:r>
              <a:rPr lang="it-IT" sz="2200" dirty="0">
                <a:solidFill>
                  <a:schemeClr val="tx1"/>
                </a:solidFill>
              </a:rPr>
              <a:t>We </a:t>
            </a:r>
            <a:r>
              <a:rPr lang="it-IT" sz="2200" dirty="0" err="1">
                <a:solidFill>
                  <a:schemeClr val="tx1"/>
                </a:solidFill>
              </a:rPr>
              <a:t>started</a:t>
            </a:r>
            <a:r>
              <a:rPr lang="it-IT" sz="2200" dirty="0">
                <a:solidFill>
                  <a:schemeClr val="tx1"/>
                </a:solidFill>
              </a:rPr>
              <a:t> the Apl </a:t>
            </a:r>
            <a:r>
              <a:rPr lang="it-IT" sz="2200" dirty="0" err="1">
                <a:solidFill>
                  <a:schemeClr val="tx1"/>
                </a:solidFill>
              </a:rPr>
              <a:t>course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err="1">
                <a:solidFill>
                  <a:schemeClr val="tx1"/>
                </a:solidFill>
              </a:rPr>
              <a:t>moneyless</a:t>
            </a:r>
            <a:r>
              <a:rPr lang="it-IT" sz="2200" dirty="0">
                <a:solidFill>
                  <a:schemeClr val="tx1"/>
                </a:solidFill>
              </a:rPr>
              <a:t>, but with </a:t>
            </a:r>
            <a:r>
              <a:rPr lang="it-IT" sz="2200" dirty="0" err="1">
                <a:solidFill>
                  <a:schemeClr val="tx1"/>
                </a:solidFill>
              </a:rPr>
              <a:t>lots</a:t>
            </a:r>
            <a:r>
              <a:rPr lang="it-IT" sz="2200" dirty="0">
                <a:solidFill>
                  <a:schemeClr val="tx1"/>
                </a:solidFill>
              </a:rPr>
              <a:t> of </a:t>
            </a:r>
            <a:r>
              <a:rPr lang="it-IT" sz="2200" dirty="0" err="1">
                <a:solidFill>
                  <a:schemeClr val="tx1"/>
                </a:solidFill>
              </a:rPr>
              <a:t>enthusiasm</a:t>
            </a:r>
            <a:r>
              <a:rPr lang="it-IT" sz="2200" dirty="0">
                <a:solidFill>
                  <a:schemeClr val="tx1"/>
                </a:solidFill>
              </a:rPr>
              <a:t>.</a:t>
            </a:r>
          </a:p>
          <a:p>
            <a:r>
              <a:rPr lang="it-IT" sz="2200" dirty="0">
                <a:solidFill>
                  <a:schemeClr val="tx1"/>
                </a:solidFill>
              </a:rPr>
              <a:t>We </a:t>
            </a:r>
            <a:r>
              <a:rPr lang="it-IT" sz="2200" dirty="0" err="1">
                <a:solidFill>
                  <a:schemeClr val="tx1"/>
                </a:solidFill>
              </a:rPr>
              <a:t>decided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err="1">
                <a:solidFill>
                  <a:schemeClr val="tx1"/>
                </a:solidFill>
              </a:rPr>
              <a:t>that</a:t>
            </a:r>
            <a:r>
              <a:rPr lang="it-IT" sz="2200" dirty="0">
                <a:solidFill>
                  <a:schemeClr val="tx1"/>
                </a:solidFill>
              </a:rPr>
              <a:t> on </a:t>
            </a:r>
            <a:r>
              <a:rPr lang="it-IT" sz="2200" dirty="0" err="1">
                <a:solidFill>
                  <a:schemeClr val="tx1"/>
                </a:solidFill>
              </a:rPr>
              <a:t>each</a:t>
            </a:r>
            <a:r>
              <a:rPr lang="it-IT" sz="2200" dirty="0">
                <a:solidFill>
                  <a:schemeClr val="tx1"/>
                </a:solidFill>
              </a:rPr>
              <a:t> day some of </a:t>
            </a:r>
            <a:r>
              <a:rPr lang="it-IT" sz="2200" dirty="0" err="1">
                <a:solidFill>
                  <a:schemeClr val="tx1"/>
                </a:solidFill>
              </a:rPr>
              <a:t>us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err="1">
                <a:solidFill>
                  <a:schemeClr val="tx1"/>
                </a:solidFill>
              </a:rPr>
              <a:t>should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err="1">
                <a:solidFill>
                  <a:schemeClr val="tx1"/>
                </a:solidFill>
              </a:rPr>
              <a:t>cook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err="1">
                <a:solidFill>
                  <a:schemeClr val="tx1"/>
                </a:solidFill>
              </a:rPr>
              <a:t>something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err="1">
                <a:solidFill>
                  <a:schemeClr val="tx1"/>
                </a:solidFill>
              </a:rPr>
              <a:t>yummy</a:t>
            </a:r>
            <a:r>
              <a:rPr lang="it-IT" sz="2200" dirty="0">
                <a:solidFill>
                  <a:schemeClr val="tx1"/>
                </a:solidFill>
              </a:rPr>
              <a:t>.</a:t>
            </a:r>
          </a:p>
          <a:p>
            <a:r>
              <a:rPr lang="it-IT" sz="2200" dirty="0">
                <a:solidFill>
                  <a:schemeClr val="tx1"/>
                </a:solidFill>
              </a:rPr>
              <a:t>I am not sure </a:t>
            </a:r>
            <a:r>
              <a:rPr lang="it-IT" sz="2200" dirty="0" err="1">
                <a:solidFill>
                  <a:schemeClr val="tx1"/>
                </a:solidFill>
              </a:rPr>
              <a:t>whether</a:t>
            </a:r>
            <a:r>
              <a:rPr lang="it-IT" sz="2200" dirty="0">
                <a:solidFill>
                  <a:schemeClr val="tx1"/>
                </a:solidFill>
              </a:rPr>
              <a:t> we have </a:t>
            </a:r>
            <a:r>
              <a:rPr lang="it-IT" sz="2200" dirty="0" err="1">
                <a:solidFill>
                  <a:schemeClr val="tx1"/>
                </a:solidFill>
              </a:rPr>
              <a:t>learnt</a:t>
            </a:r>
            <a:r>
              <a:rPr lang="it-IT" sz="2200" dirty="0">
                <a:solidFill>
                  <a:schemeClr val="tx1"/>
                </a:solidFill>
              </a:rPr>
              <a:t> a </a:t>
            </a:r>
            <a:r>
              <a:rPr lang="it-IT" sz="2200" dirty="0" err="1">
                <a:solidFill>
                  <a:schemeClr val="tx1"/>
                </a:solidFill>
              </a:rPr>
              <a:t>lot</a:t>
            </a:r>
            <a:r>
              <a:rPr lang="it-IT" sz="2200" dirty="0">
                <a:solidFill>
                  <a:schemeClr val="tx1"/>
                </a:solidFill>
              </a:rPr>
              <a:t> about Apl; </a:t>
            </a:r>
            <a:r>
              <a:rPr lang="it-IT" sz="2200" dirty="0" err="1">
                <a:solidFill>
                  <a:schemeClr val="tx1"/>
                </a:solidFill>
              </a:rPr>
              <a:t>what</a:t>
            </a:r>
            <a:r>
              <a:rPr lang="it-IT" sz="2200" dirty="0">
                <a:solidFill>
                  <a:schemeClr val="tx1"/>
                </a:solidFill>
              </a:rPr>
              <a:t> I </a:t>
            </a:r>
            <a:r>
              <a:rPr lang="it-IT" sz="2200" dirty="0" err="1">
                <a:solidFill>
                  <a:schemeClr val="tx1"/>
                </a:solidFill>
              </a:rPr>
              <a:t>actually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err="1">
                <a:solidFill>
                  <a:schemeClr val="tx1"/>
                </a:solidFill>
              </a:rPr>
              <a:t>know</a:t>
            </a:r>
            <a:r>
              <a:rPr lang="it-IT" sz="2200" dirty="0">
                <a:solidFill>
                  <a:schemeClr val="tx1"/>
                </a:solidFill>
              </a:rPr>
              <a:t> is </a:t>
            </a:r>
            <a:r>
              <a:rPr lang="it-IT" sz="2200" dirty="0" err="1">
                <a:solidFill>
                  <a:schemeClr val="tx1"/>
                </a:solidFill>
              </a:rPr>
              <a:t>that</a:t>
            </a:r>
            <a:r>
              <a:rPr lang="it-IT" sz="2200" dirty="0">
                <a:solidFill>
                  <a:schemeClr val="tx1"/>
                </a:solidFill>
              </a:rPr>
              <a:t> we have </a:t>
            </a:r>
            <a:r>
              <a:rPr lang="it-IT" sz="2200" dirty="0" err="1">
                <a:solidFill>
                  <a:schemeClr val="tx1"/>
                </a:solidFill>
              </a:rPr>
              <a:t>tasted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err="1">
                <a:solidFill>
                  <a:schemeClr val="tx1"/>
                </a:solidFill>
              </a:rPr>
              <a:t>very</a:t>
            </a:r>
            <a:r>
              <a:rPr lang="it-IT" sz="2200" dirty="0">
                <a:solidFill>
                  <a:schemeClr val="tx1"/>
                </a:solidFill>
              </a:rPr>
              <a:t> good </a:t>
            </a:r>
            <a:r>
              <a:rPr lang="it-IT" sz="2200" dirty="0" err="1">
                <a:solidFill>
                  <a:schemeClr val="tx1"/>
                </a:solidFill>
              </a:rPr>
              <a:t>food</a:t>
            </a:r>
            <a:r>
              <a:rPr lang="it-IT" sz="2200" dirty="0">
                <a:solidFill>
                  <a:schemeClr val="tx1"/>
                </a:solidFill>
              </a:rPr>
              <a:t>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188217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2" y="5474884"/>
            <a:ext cx="8534400" cy="1507067"/>
          </a:xfrm>
        </p:spPr>
        <p:txBody>
          <a:bodyPr/>
          <a:lstStyle/>
          <a:p>
            <a:endParaRPr lang="it-IT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270662" y="204825"/>
            <a:ext cx="11470234" cy="65324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it-IT" dirty="0" err="1">
                <a:solidFill>
                  <a:schemeClr val="tx1"/>
                </a:solidFill>
              </a:rPr>
              <a:t>I'm</a:t>
            </a:r>
            <a:r>
              <a:rPr lang="it-IT" dirty="0">
                <a:solidFill>
                  <a:schemeClr val="tx1"/>
                </a:solidFill>
              </a:rPr>
              <a:t> not </a:t>
            </a:r>
            <a:r>
              <a:rPr lang="it-IT" dirty="0" err="1">
                <a:solidFill>
                  <a:schemeClr val="tx1"/>
                </a:solidFill>
              </a:rPr>
              <a:t>addicted</a:t>
            </a:r>
            <a:r>
              <a:rPr lang="it-IT" dirty="0">
                <a:solidFill>
                  <a:schemeClr val="tx1"/>
                </a:solidFill>
              </a:rPr>
              <a:t> to the computer. </a:t>
            </a:r>
            <a:r>
              <a:rPr lang="it-IT" dirty="0" err="1">
                <a:solidFill>
                  <a:schemeClr val="tx1"/>
                </a:solidFill>
              </a:rPr>
              <a:t>I'm</a:t>
            </a:r>
            <a:r>
              <a:rPr lang="it-IT" dirty="0">
                <a:solidFill>
                  <a:schemeClr val="tx1"/>
                </a:solidFill>
              </a:rPr>
              <a:t> just </a:t>
            </a:r>
            <a:r>
              <a:rPr lang="it-IT" dirty="0" err="1">
                <a:solidFill>
                  <a:schemeClr val="tx1"/>
                </a:solidFill>
              </a:rPr>
              <a:t>lucky</a:t>
            </a:r>
            <a:r>
              <a:rPr lang="it-IT" dirty="0">
                <a:solidFill>
                  <a:schemeClr val="tx1"/>
                </a:solidFill>
              </a:rPr>
              <a:t> if I </a:t>
            </a:r>
            <a:r>
              <a:rPr lang="it-IT" dirty="0" err="1">
                <a:solidFill>
                  <a:schemeClr val="tx1"/>
                </a:solidFill>
              </a:rPr>
              <a:t>managed</a:t>
            </a:r>
            <a:r>
              <a:rPr lang="it-IT" dirty="0">
                <a:solidFill>
                  <a:schemeClr val="tx1"/>
                </a:solidFill>
              </a:rPr>
              <a:t> to </a:t>
            </a:r>
            <a:r>
              <a:rPr lang="it-IT" dirty="0" err="1">
                <a:solidFill>
                  <a:schemeClr val="tx1"/>
                </a:solidFill>
              </a:rPr>
              <a:t>type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this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introduction</a:t>
            </a:r>
            <a:r>
              <a:rPr lang="it-IT" dirty="0">
                <a:solidFill>
                  <a:schemeClr val="tx1"/>
                </a:solidFill>
              </a:rPr>
              <a:t>. </a:t>
            </a:r>
            <a:r>
              <a:rPr lang="it-IT" dirty="0" err="1">
                <a:solidFill>
                  <a:schemeClr val="tx1"/>
                </a:solidFill>
              </a:rPr>
              <a:t>I've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always</a:t>
            </a:r>
            <a:r>
              <a:rPr lang="en-GB" dirty="0">
                <a:solidFill>
                  <a:schemeClr val="tx1"/>
                </a:solidFill>
              </a:rPr>
              <a:t> preferred pen and paper to the keyboard, and I often overlooked many advantages the use of a PC can entail. I realize that all this technology that surrounds me has still a huge potential that I don't know. The absence of a computer lesson at school certainly doesn't help.</a:t>
            </a:r>
            <a:endParaRPr lang="it-IT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When our teacher pronounced the acronym of APL for the first time I didn't have a clue of what it was. He suggested us to start learning by using it. To introduce it, he showed us how to solve a </a:t>
            </a:r>
            <a:r>
              <a:rPr lang="en-GB" dirty="0" err="1">
                <a:solidFill>
                  <a:schemeClr val="tx1"/>
                </a:solidFill>
              </a:rPr>
              <a:t>sudoku</a:t>
            </a:r>
            <a:r>
              <a:rPr lang="en-GB" dirty="0">
                <a:solidFill>
                  <a:schemeClr val="tx1"/>
                </a:solidFill>
              </a:rPr>
              <a:t>. Step by step he made a function borrowed from John Scholes which permits to resolve those enigmas in only one click. I thought about all my half-hours spent in front of those squares. In that moment an inanimate computer was laughing at me.</a:t>
            </a:r>
            <a:endParaRPr lang="it-IT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We had been meeting after lunch once or twice a week. We were a team of 25 people more or less.</a:t>
            </a:r>
            <a:endParaRPr lang="it-IT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While the teacher explained the use of those scribbles, we experimented that immediately on the PC. I was enthusiastic of it. This software allows to transmute the reasoning of my brain into a language understandable to a computer, with its own alphabet that permits to communicate with it.</a:t>
            </a:r>
            <a:endParaRPr lang="it-IT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If with the pen you can describe the feelings or tell a story, with APL you can codify the logic.</a:t>
            </a:r>
            <a:endParaRPr lang="it-IT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it-IT" dirty="0" err="1">
                <a:solidFill>
                  <a:schemeClr val="tx1"/>
                </a:solidFill>
              </a:rPr>
              <a:t>Then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you</a:t>
            </a:r>
            <a:r>
              <a:rPr lang="it-IT" dirty="0">
                <a:solidFill>
                  <a:schemeClr val="tx1"/>
                </a:solidFill>
              </a:rPr>
              <a:t> can </a:t>
            </a:r>
            <a:r>
              <a:rPr lang="it-IT" dirty="0" err="1">
                <a:solidFill>
                  <a:schemeClr val="tx1"/>
                </a:solidFill>
              </a:rPr>
              <a:t>read</a:t>
            </a:r>
            <a:r>
              <a:rPr lang="it-IT" dirty="0">
                <a:solidFill>
                  <a:schemeClr val="tx1"/>
                </a:solidFill>
              </a:rPr>
              <a:t> it, </a:t>
            </a:r>
            <a:r>
              <a:rPr lang="it-IT" dirty="0" err="1">
                <a:solidFill>
                  <a:schemeClr val="tx1"/>
                </a:solidFill>
              </a:rPr>
              <a:t>summarize</a:t>
            </a:r>
            <a:r>
              <a:rPr lang="it-IT" dirty="0">
                <a:solidFill>
                  <a:schemeClr val="tx1"/>
                </a:solidFill>
              </a:rPr>
              <a:t> it, </a:t>
            </a:r>
            <a:r>
              <a:rPr lang="it-IT" dirty="0" err="1">
                <a:solidFill>
                  <a:schemeClr val="tx1"/>
                </a:solidFill>
              </a:rPr>
              <a:t>shape</a:t>
            </a:r>
            <a:r>
              <a:rPr lang="it-IT" dirty="0">
                <a:solidFill>
                  <a:schemeClr val="tx1"/>
                </a:solidFill>
              </a:rPr>
              <a:t> it and </a:t>
            </a:r>
            <a:r>
              <a:rPr lang="it-IT" dirty="0" err="1">
                <a:solidFill>
                  <a:schemeClr val="tx1"/>
                </a:solidFill>
              </a:rPr>
              <a:t>admire</a:t>
            </a:r>
            <a:r>
              <a:rPr lang="it-IT" dirty="0">
                <a:solidFill>
                  <a:schemeClr val="tx1"/>
                </a:solidFill>
              </a:rPr>
              <a:t> it. I </a:t>
            </a:r>
            <a:r>
              <a:rPr lang="it-IT" dirty="0" err="1">
                <a:solidFill>
                  <a:schemeClr val="tx1"/>
                </a:solidFill>
              </a:rPr>
              <a:t>found</a:t>
            </a:r>
            <a:r>
              <a:rPr lang="it-IT" dirty="0">
                <a:solidFill>
                  <a:schemeClr val="tx1"/>
                </a:solidFill>
              </a:rPr>
              <a:t> the </a:t>
            </a:r>
            <a:r>
              <a:rPr lang="it-IT" dirty="0" err="1">
                <a:solidFill>
                  <a:schemeClr val="tx1"/>
                </a:solidFill>
              </a:rPr>
              <a:t>language</a:t>
            </a:r>
            <a:r>
              <a:rPr lang="it-IT" dirty="0">
                <a:solidFill>
                  <a:schemeClr val="tx1"/>
                </a:solidFill>
              </a:rPr>
              <a:t> of the future.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185336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156750" y="5120640"/>
            <a:ext cx="10705554" cy="998117"/>
          </a:xfrm>
        </p:spPr>
        <p:txBody>
          <a:bodyPr>
            <a:normAutofit/>
          </a:bodyPr>
          <a:lstStyle/>
          <a:p>
            <a:r>
              <a:rPr lang="it-IT" b="1" dirty="0" smtClean="0"/>
              <a:t>School </a:t>
            </a:r>
            <a:r>
              <a:rPr lang="it-IT" b="1" dirty="0" err="1" smtClean="0"/>
              <a:t>paradox</a:t>
            </a:r>
            <a:endParaRPr lang="it-IT" b="1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1869274" y="722376"/>
            <a:ext cx="8534400" cy="3615267"/>
          </a:xfrm>
        </p:spPr>
        <p:txBody>
          <a:bodyPr>
            <a:normAutofit/>
          </a:bodyPr>
          <a:lstStyle/>
          <a:p>
            <a:r>
              <a:rPr lang="it-IT" sz="2400" dirty="0">
                <a:solidFill>
                  <a:schemeClr val="tx1"/>
                </a:solidFill>
              </a:rPr>
              <a:t>The </a:t>
            </a:r>
            <a:r>
              <a:rPr lang="it-IT" sz="2400" dirty="0" err="1" smtClean="0">
                <a:solidFill>
                  <a:schemeClr val="tx1"/>
                </a:solidFill>
              </a:rPr>
              <a:t>primary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aim</a:t>
            </a:r>
            <a:r>
              <a:rPr lang="it-IT" sz="2400" dirty="0" smtClean="0">
                <a:solidFill>
                  <a:schemeClr val="tx1"/>
                </a:solidFill>
              </a:rPr>
              <a:t> of </a:t>
            </a:r>
            <a:r>
              <a:rPr lang="it-IT" sz="2400" dirty="0" err="1" smtClean="0">
                <a:solidFill>
                  <a:schemeClr val="tx1"/>
                </a:solidFill>
              </a:rPr>
              <a:t>school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should</a:t>
            </a:r>
            <a:r>
              <a:rPr lang="it-IT" sz="2400" dirty="0" smtClean="0">
                <a:solidFill>
                  <a:schemeClr val="tx1"/>
                </a:solidFill>
              </a:rPr>
              <a:t> be to prepare </a:t>
            </a:r>
            <a:r>
              <a:rPr lang="it-IT" sz="2400" dirty="0" err="1" smtClean="0">
                <a:solidFill>
                  <a:schemeClr val="tx1"/>
                </a:solidFill>
              </a:rPr>
              <a:t>children</a:t>
            </a:r>
            <a:r>
              <a:rPr lang="it-IT" sz="2400" dirty="0" smtClean="0">
                <a:solidFill>
                  <a:schemeClr val="tx1"/>
                </a:solidFill>
              </a:rPr>
              <a:t> for the future world.</a:t>
            </a:r>
          </a:p>
          <a:p>
            <a:r>
              <a:rPr lang="it-IT" sz="2400" dirty="0" smtClean="0">
                <a:solidFill>
                  <a:schemeClr val="tx1"/>
                </a:solidFill>
              </a:rPr>
              <a:t>The </a:t>
            </a:r>
            <a:r>
              <a:rPr lang="it-IT" sz="2400" dirty="0" err="1" smtClean="0">
                <a:solidFill>
                  <a:schemeClr val="tx1"/>
                </a:solidFill>
              </a:rPr>
              <a:t>problem</a:t>
            </a:r>
            <a:r>
              <a:rPr lang="it-IT" sz="2400" dirty="0" smtClean="0">
                <a:solidFill>
                  <a:schemeClr val="tx1"/>
                </a:solidFill>
              </a:rPr>
              <a:t> is </a:t>
            </a:r>
            <a:r>
              <a:rPr lang="it-IT" sz="2400" dirty="0" err="1" smtClean="0">
                <a:solidFill>
                  <a:schemeClr val="tx1"/>
                </a:solidFill>
              </a:rPr>
              <a:t>that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nobody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knows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what</a:t>
            </a:r>
            <a:r>
              <a:rPr lang="it-IT" sz="2400" dirty="0" smtClean="0">
                <a:solidFill>
                  <a:schemeClr val="tx1"/>
                </a:solidFill>
              </a:rPr>
              <a:t> the future will </a:t>
            </a:r>
            <a:r>
              <a:rPr lang="it-IT" sz="2400" dirty="0" err="1" smtClean="0">
                <a:solidFill>
                  <a:schemeClr val="tx1"/>
                </a:solidFill>
              </a:rPr>
              <a:t>hold</a:t>
            </a:r>
            <a:r>
              <a:rPr lang="it-IT" sz="2400" dirty="0" smtClean="0">
                <a:solidFill>
                  <a:schemeClr val="tx1"/>
                </a:solidFill>
              </a:rPr>
              <a:t>, so </a:t>
            </a:r>
            <a:r>
              <a:rPr lang="it-IT" sz="2400" dirty="0" err="1" smtClean="0">
                <a:solidFill>
                  <a:schemeClr val="tx1"/>
                </a:solidFill>
              </a:rPr>
              <a:t>how</a:t>
            </a:r>
            <a:r>
              <a:rPr lang="it-IT" sz="2400" dirty="0" smtClean="0">
                <a:solidFill>
                  <a:schemeClr val="tx1"/>
                </a:solidFill>
              </a:rPr>
              <a:t> can we prepare </a:t>
            </a:r>
            <a:r>
              <a:rPr lang="it-IT" sz="2400" dirty="0" err="1" smtClean="0">
                <a:solidFill>
                  <a:schemeClr val="tx1"/>
                </a:solidFill>
              </a:rPr>
              <a:t>children</a:t>
            </a:r>
            <a:r>
              <a:rPr lang="it-IT" sz="2400" dirty="0" smtClean="0">
                <a:solidFill>
                  <a:schemeClr val="tx1"/>
                </a:solidFill>
              </a:rPr>
              <a:t> for </a:t>
            </a:r>
            <a:r>
              <a:rPr lang="it-IT" sz="2400" dirty="0" err="1" smtClean="0">
                <a:solidFill>
                  <a:schemeClr val="tx1"/>
                </a:solidFill>
              </a:rPr>
              <a:t>something</a:t>
            </a:r>
            <a:r>
              <a:rPr lang="it-IT" sz="2400" dirty="0" smtClean="0">
                <a:solidFill>
                  <a:schemeClr val="tx1"/>
                </a:solidFill>
              </a:rPr>
              <a:t> </a:t>
            </a:r>
            <a:r>
              <a:rPr lang="it-IT" sz="2400" dirty="0" err="1" smtClean="0">
                <a:solidFill>
                  <a:schemeClr val="tx1"/>
                </a:solidFill>
              </a:rPr>
              <a:t>unknown</a:t>
            </a:r>
            <a:r>
              <a:rPr lang="it-IT" sz="2400" dirty="0">
                <a:solidFill>
                  <a:schemeClr val="tx1"/>
                </a:solidFill>
              </a:rPr>
              <a:t>?</a:t>
            </a:r>
            <a:endParaRPr lang="it-IT" sz="2400" dirty="0" smtClean="0">
              <a:solidFill>
                <a:schemeClr val="tx1"/>
              </a:solidFill>
            </a:endParaRPr>
          </a:p>
          <a:p>
            <a:r>
              <a:rPr lang="en-US" sz="2400" dirty="0">
                <a:solidFill>
                  <a:schemeClr val="tx1"/>
                </a:solidFill>
              </a:rPr>
              <a:t>School </a:t>
            </a:r>
            <a:r>
              <a:rPr lang="en-US" sz="2400" dirty="0" smtClean="0">
                <a:solidFill>
                  <a:schemeClr val="tx1"/>
                </a:solidFill>
              </a:rPr>
              <a:t>systems are </a:t>
            </a:r>
            <a:r>
              <a:rPr lang="en-US" sz="2400" dirty="0">
                <a:solidFill>
                  <a:schemeClr val="tx1"/>
                </a:solidFill>
              </a:rPr>
              <a:t>not </a:t>
            </a:r>
            <a:r>
              <a:rPr lang="en-US" sz="2400" dirty="0" smtClean="0">
                <a:solidFill>
                  <a:schemeClr val="tx1"/>
                </a:solidFill>
              </a:rPr>
              <a:t>often meant </a:t>
            </a:r>
            <a:r>
              <a:rPr lang="en-US" sz="2400" dirty="0">
                <a:solidFill>
                  <a:schemeClr val="tx1"/>
                </a:solidFill>
              </a:rPr>
              <a:t>for the present, but </a:t>
            </a:r>
            <a:r>
              <a:rPr lang="en-US" sz="2400" dirty="0" smtClean="0">
                <a:solidFill>
                  <a:schemeClr val="tx1"/>
                </a:solidFill>
              </a:rPr>
              <a:t>they are linked </a:t>
            </a:r>
            <a:r>
              <a:rPr lang="en-US" sz="2400" dirty="0">
                <a:solidFill>
                  <a:schemeClr val="tx1"/>
                </a:solidFill>
              </a:rPr>
              <a:t>to a past that no longer </a:t>
            </a:r>
            <a:r>
              <a:rPr lang="en-US" sz="2400" dirty="0" smtClean="0">
                <a:solidFill>
                  <a:schemeClr val="tx1"/>
                </a:solidFill>
              </a:rPr>
              <a:t>exists.</a:t>
            </a:r>
          </a:p>
        </p:txBody>
      </p:sp>
    </p:spTree>
    <p:extLst>
      <p:ext uri="{BB962C8B-B14F-4D97-AF65-F5344CB8AC3E}">
        <p14:creationId xmlns:p14="http://schemas.microsoft.com/office/powerpoint/2010/main" val="2729588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1" y="4487332"/>
            <a:ext cx="11268825" cy="1507067"/>
          </a:xfrm>
        </p:spPr>
        <p:txBody>
          <a:bodyPr/>
          <a:lstStyle/>
          <a:p>
            <a:r>
              <a:rPr lang="it-IT" b="1" dirty="0" smtClean="0"/>
              <a:t>Our </a:t>
            </a:r>
            <a:r>
              <a:rPr lang="it-IT" b="1" dirty="0" err="1" smtClean="0"/>
              <a:t>SCHOOLs</a:t>
            </a:r>
            <a:r>
              <a:rPr lang="it-IT" b="1" dirty="0" smtClean="0"/>
              <a:t> are </a:t>
            </a:r>
            <a:r>
              <a:rPr lang="it-IT" b="1" dirty="0" err="1" smtClean="0"/>
              <a:t>intended</a:t>
            </a:r>
            <a:r>
              <a:rPr lang="it-IT" b="1" dirty="0" smtClean="0"/>
              <a:t> for </a:t>
            </a:r>
            <a:r>
              <a:rPr lang="it-IT" b="1" dirty="0" err="1" smtClean="0"/>
              <a:t>industrialism</a:t>
            </a:r>
            <a:r>
              <a:rPr lang="it-IT" b="1" dirty="0" smtClean="0"/>
              <a:t> … </a:t>
            </a:r>
            <a:endParaRPr lang="it-IT" b="1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409" y="685800"/>
            <a:ext cx="4594733" cy="3614738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The school system is structured like an assembly line: </a:t>
            </a:r>
            <a:r>
              <a:rPr lang="en-US" sz="2400" dirty="0" smtClean="0">
                <a:solidFill>
                  <a:schemeClr val="tx1"/>
                </a:solidFill>
              </a:rPr>
              <a:t>classes are </a:t>
            </a:r>
            <a:r>
              <a:rPr lang="en-US" sz="2400" dirty="0">
                <a:solidFill>
                  <a:schemeClr val="tx1"/>
                </a:solidFill>
              </a:rPr>
              <a:t>formed </a:t>
            </a:r>
            <a:r>
              <a:rPr lang="en-US" sz="2400" dirty="0" smtClean="0">
                <a:solidFill>
                  <a:schemeClr val="tx1"/>
                </a:solidFill>
              </a:rPr>
              <a:t>according to the students’ age, and </a:t>
            </a:r>
            <a:r>
              <a:rPr lang="en-US" sz="2400" dirty="0">
                <a:solidFill>
                  <a:schemeClr val="tx1"/>
                </a:solidFill>
              </a:rPr>
              <a:t>not to their interests.</a:t>
            </a:r>
          </a:p>
          <a:p>
            <a:r>
              <a:rPr lang="en-US" sz="2400" dirty="0">
                <a:solidFill>
                  <a:schemeClr val="tx1"/>
                </a:solidFill>
              </a:rPr>
              <a:t>Students must </a:t>
            </a:r>
            <a:r>
              <a:rPr lang="en-US" sz="2400" dirty="0" smtClean="0">
                <a:solidFill>
                  <a:schemeClr val="tx1"/>
                </a:solidFill>
              </a:rPr>
              <a:t>stick to a rigid curriculum and cannot </a:t>
            </a:r>
            <a:r>
              <a:rPr lang="en-US" sz="2400" dirty="0">
                <a:solidFill>
                  <a:schemeClr val="tx1"/>
                </a:solidFill>
              </a:rPr>
              <a:t>choose the subjects </a:t>
            </a:r>
            <a:r>
              <a:rPr lang="en-US" sz="2400" dirty="0" smtClean="0">
                <a:solidFill>
                  <a:schemeClr val="tx1"/>
                </a:solidFill>
              </a:rPr>
              <a:t>they like.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en-US" sz="2400" dirty="0">
                <a:solidFill>
                  <a:schemeClr val="tx1"/>
                </a:solidFill>
              </a:rPr>
              <a:t>They </a:t>
            </a:r>
            <a:r>
              <a:rPr lang="en-US" sz="2400" dirty="0" smtClean="0">
                <a:solidFill>
                  <a:schemeClr val="tx1"/>
                </a:solidFill>
              </a:rPr>
              <a:t>also </a:t>
            </a:r>
            <a:r>
              <a:rPr lang="en-US" sz="2400" dirty="0">
                <a:solidFill>
                  <a:schemeClr val="tx1"/>
                </a:solidFill>
              </a:rPr>
              <a:t>have to ask </a:t>
            </a:r>
            <a:r>
              <a:rPr lang="en-US" sz="2400" dirty="0" smtClean="0">
                <a:solidFill>
                  <a:schemeClr val="tx1"/>
                </a:solidFill>
              </a:rPr>
              <a:t>for permission </a:t>
            </a:r>
            <a:r>
              <a:rPr lang="en-US" sz="2400" dirty="0">
                <a:solidFill>
                  <a:schemeClr val="tx1"/>
                </a:solidFill>
              </a:rPr>
              <a:t>to go to the </a:t>
            </a:r>
            <a:r>
              <a:rPr lang="en-US" sz="2400" dirty="0" smtClean="0">
                <a:solidFill>
                  <a:schemeClr val="tx1"/>
                </a:solidFill>
              </a:rPr>
              <a:t>toilet.</a:t>
            </a:r>
          </a:p>
          <a:p>
            <a:pPr marL="0" indent="0">
              <a:buNone/>
            </a:pPr>
            <a:r>
              <a:rPr lang="it-IT" dirty="0" err="1">
                <a:solidFill>
                  <a:schemeClr val="tx1"/>
                </a:solidFill>
              </a:rPr>
              <a:t>Ken</a:t>
            </a:r>
            <a:r>
              <a:rPr lang="it-IT" dirty="0">
                <a:solidFill>
                  <a:schemeClr val="tx1"/>
                </a:solidFill>
              </a:rPr>
              <a:t> Robinson – </a:t>
            </a:r>
            <a:r>
              <a:rPr lang="it-IT" dirty="0" smtClean="0">
                <a:solidFill>
                  <a:schemeClr val="tx1"/>
                </a:solidFill>
              </a:rPr>
              <a:t>«</a:t>
            </a:r>
            <a:r>
              <a:rPr lang="it-IT" dirty="0" err="1" smtClean="0">
                <a:solidFill>
                  <a:schemeClr val="tx1"/>
                </a:solidFill>
              </a:rPr>
              <a:t>Changing</a:t>
            </a:r>
            <a:r>
              <a:rPr lang="it-IT" dirty="0" smtClean="0">
                <a:solidFill>
                  <a:schemeClr val="tx1"/>
                </a:solidFill>
              </a:rPr>
              <a:t> the </a:t>
            </a:r>
            <a:r>
              <a:rPr lang="it-IT" dirty="0" err="1" smtClean="0">
                <a:solidFill>
                  <a:schemeClr val="tx1"/>
                </a:solidFill>
              </a:rPr>
              <a:t>paradigm</a:t>
            </a:r>
            <a:r>
              <a:rPr lang="it-IT" dirty="0" smtClean="0">
                <a:solidFill>
                  <a:schemeClr val="tx1"/>
                </a:solidFill>
              </a:rPr>
              <a:t> of </a:t>
            </a:r>
            <a:r>
              <a:rPr lang="it-IT" dirty="0" err="1" smtClean="0">
                <a:solidFill>
                  <a:schemeClr val="tx1"/>
                </a:solidFill>
              </a:rPr>
              <a:t>Education</a:t>
            </a:r>
            <a:r>
              <a:rPr lang="it-IT" dirty="0" smtClean="0">
                <a:solidFill>
                  <a:schemeClr val="tx1"/>
                </a:solidFill>
              </a:rPr>
              <a:t>»</a:t>
            </a:r>
            <a:endParaRPr lang="en-US" sz="2400" dirty="0">
              <a:solidFill>
                <a:schemeClr val="tx1"/>
              </a:solidFill>
            </a:endParaRPr>
          </a:p>
          <a:p>
            <a:endParaRPr lang="it-IT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323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3864" y="5808268"/>
            <a:ext cx="8534400" cy="793292"/>
          </a:xfrm>
        </p:spPr>
        <p:txBody>
          <a:bodyPr/>
          <a:lstStyle/>
          <a:p>
            <a:r>
              <a:rPr lang="it-IT" b="1" dirty="0" smtClean="0"/>
              <a:t>                        Solutions</a:t>
            </a:r>
            <a:r>
              <a:rPr lang="it-IT" b="1" dirty="0"/>
              <a:t>?</a:t>
            </a:r>
            <a:endParaRPr lang="it-IT" dirty="0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885140" y="1351483"/>
            <a:ext cx="4813401" cy="1223468"/>
          </a:xfrm>
        </p:spPr>
        <p:txBody>
          <a:bodyPr/>
          <a:lstStyle/>
          <a:p>
            <a:r>
              <a:rPr lang="it-IT" b="1" dirty="0" err="1"/>
              <a:t>Keep</a:t>
            </a:r>
            <a:r>
              <a:rPr lang="it-IT" b="1" dirty="0"/>
              <a:t> </a:t>
            </a:r>
            <a:r>
              <a:rPr lang="it-IT" b="1" dirty="0" err="1"/>
              <a:t>doing</a:t>
            </a:r>
            <a:r>
              <a:rPr lang="it-IT" b="1" dirty="0"/>
              <a:t> the </a:t>
            </a:r>
            <a:r>
              <a:rPr lang="it-IT" b="1" dirty="0" err="1"/>
              <a:t>same</a:t>
            </a:r>
            <a:r>
              <a:rPr lang="it-IT" b="1" dirty="0"/>
              <a:t> </a:t>
            </a:r>
            <a:r>
              <a:rPr lang="it-IT" b="1" dirty="0" err="1"/>
              <a:t>things</a:t>
            </a:r>
            <a:r>
              <a:rPr lang="it-IT" b="1" dirty="0"/>
              <a:t> </a:t>
            </a:r>
            <a:r>
              <a:rPr lang="it-IT" b="1" dirty="0" err="1"/>
              <a:t>while</a:t>
            </a:r>
            <a:r>
              <a:rPr lang="it-IT" b="1" dirty="0"/>
              <a:t> </a:t>
            </a:r>
            <a:r>
              <a:rPr lang="it-IT" b="1" dirty="0" err="1"/>
              <a:t>expecting</a:t>
            </a:r>
            <a:r>
              <a:rPr lang="it-IT" b="1" dirty="0"/>
              <a:t> to </a:t>
            </a:r>
            <a:r>
              <a:rPr lang="it-IT" b="1" dirty="0" err="1"/>
              <a:t>get</a:t>
            </a:r>
            <a:r>
              <a:rPr lang="it-IT" b="1" dirty="0"/>
              <a:t> </a:t>
            </a:r>
            <a:r>
              <a:rPr lang="it-IT" b="1" dirty="0" err="1"/>
              <a:t>different</a:t>
            </a:r>
            <a:r>
              <a:rPr lang="it-IT" b="1" dirty="0"/>
              <a:t> </a:t>
            </a:r>
            <a:r>
              <a:rPr lang="it-IT" b="1" dirty="0" err="1"/>
              <a:t>results</a:t>
            </a:r>
            <a:r>
              <a:rPr lang="it-IT" b="1" dirty="0"/>
              <a:t>, «</a:t>
            </a:r>
            <a:r>
              <a:rPr lang="it-IT" b="1" dirty="0" err="1"/>
              <a:t>definition</a:t>
            </a:r>
            <a:r>
              <a:rPr lang="it-IT" b="1" dirty="0"/>
              <a:t> of </a:t>
            </a:r>
            <a:r>
              <a:rPr lang="it-IT" b="1" dirty="0" err="1"/>
              <a:t>madness</a:t>
            </a:r>
            <a:r>
              <a:rPr lang="it-IT" b="1" dirty="0"/>
              <a:t>» </a:t>
            </a:r>
            <a:r>
              <a:rPr lang="it-IT" b="1" dirty="0" err="1" smtClean="0"/>
              <a:t>A.Einstein</a:t>
            </a:r>
            <a:r>
              <a:rPr lang="it-IT" b="1" dirty="0" smtClean="0"/>
              <a:t> </a:t>
            </a:r>
            <a:endParaRPr lang="it-IT" dirty="0"/>
          </a:p>
        </p:txBody>
      </p:sp>
      <p:pic>
        <p:nvPicPr>
          <p:cNvPr id="7" name="Segnaposto contenuto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4855" y="2991917"/>
            <a:ext cx="2354958" cy="2487632"/>
          </a:xfrm>
        </p:spPr>
      </p:pic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5868739" y="345452"/>
            <a:ext cx="4665134" cy="576262"/>
          </a:xfrm>
        </p:spPr>
        <p:txBody>
          <a:bodyPr/>
          <a:lstStyle/>
          <a:p>
            <a:endParaRPr lang="it-IT" dirty="0"/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5868739" y="921713"/>
            <a:ext cx="6084298" cy="52523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dirty="0" err="1">
                <a:solidFill>
                  <a:schemeClr val="tx1"/>
                </a:solidFill>
              </a:rPr>
              <a:t>Thought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solutions</a:t>
            </a:r>
            <a:r>
              <a:rPr lang="it-IT" dirty="0">
                <a:solidFill>
                  <a:schemeClr val="tx1"/>
                </a:solidFill>
              </a:rPr>
              <a:t> are:</a:t>
            </a:r>
          </a:p>
          <a:p>
            <a:r>
              <a:rPr lang="it-IT" dirty="0" err="1">
                <a:solidFill>
                  <a:schemeClr val="tx1"/>
                </a:solidFill>
              </a:rPr>
              <a:t>Tougher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competition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between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schools</a:t>
            </a:r>
            <a:r>
              <a:rPr lang="it-IT" dirty="0">
                <a:solidFill>
                  <a:schemeClr val="tx1"/>
                </a:solidFill>
              </a:rPr>
              <a:t>;</a:t>
            </a:r>
          </a:p>
          <a:p>
            <a:r>
              <a:rPr lang="it-IT" dirty="0" err="1">
                <a:solidFill>
                  <a:schemeClr val="tx1"/>
                </a:solidFill>
              </a:rPr>
              <a:t>Stronger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accountability</a:t>
            </a:r>
            <a:r>
              <a:rPr lang="it-IT" dirty="0">
                <a:solidFill>
                  <a:schemeClr val="tx1"/>
                </a:solidFill>
              </a:rPr>
              <a:t> for </a:t>
            </a:r>
            <a:r>
              <a:rPr lang="it-IT" dirty="0" err="1">
                <a:solidFill>
                  <a:schemeClr val="tx1"/>
                </a:solidFill>
              </a:rPr>
              <a:t>student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achievement</a:t>
            </a:r>
            <a:r>
              <a:rPr lang="it-IT" dirty="0" smtClean="0">
                <a:solidFill>
                  <a:schemeClr val="tx1"/>
                </a:solidFill>
              </a:rPr>
              <a:t>;</a:t>
            </a:r>
            <a:endParaRPr lang="it-IT" dirty="0">
              <a:solidFill>
                <a:schemeClr val="tx1"/>
              </a:solidFill>
            </a:endParaRPr>
          </a:p>
          <a:p>
            <a:r>
              <a:rPr lang="it-IT" dirty="0">
                <a:solidFill>
                  <a:schemeClr val="tx1"/>
                </a:solidFill>
              </a:rPr>
              <a:t>Performance-</a:t>
            </a:r>
            <a:r>
              <a:rPr lang="it-IT" dirty="0" err="1">
                <a:solidFill>
                  <a:schemeClr val="tx1"/>
                </a:solidFill>
              </a:rPr>
              <a:t>based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pay</a:t>
            </a:r>
            <a:r>
              <a:rPr lang="it-IT" dirty="0">
                <a:solidFill>
                  <a:schemeClr val="tx1"/>
                </a:solidFill>
              </a:rPr>
              <a:t> for </a:t>
            </a:r>
            <a:r>
              <a:rPr lang="it-IT" dirty="0" err="1">
                <a:solidFill>
                  <a:schemeClr val="tx1"/>
                </a:solidFill>
              </a:rPr>
              <a:t>teachers</a:t>
            </a:r>
            <a:r>
              <a:rPr lang="it-IT" dirty="0">
                <a:solidFill>
                  <a:schemeClr val="tx1"/>
                </a:solidFill>
              </a:rPr>
              <a:t>;</a:t>
            </a:r>
          </a:p>
          <a:p>
            <a:r>
              <a:rPr lang="it-IT" dirty="0">
                <a:solidFill>
                  <a:schemeClr val="tx1"/>
                </a:solidFill>
              </a:rPr>
              <a:t>Opening more charter </a:t>
            </a:r>
            <a:r>
              <a:rPr lang="it-IT" dirty="0" err="1">
                <a:solidFill>
                  <a:schemeClr val="tx1"/>
                </a:solidFill>
              </a:rPr>
              <a:t>schools</a:t>
            </a:r>
            <a:r>
              <a:rPr lang="it-IT" dirty="0" smtClean="0">
                <a:solidFill>
                  <a:schemeClr val="tx1"/>
                </a:solidFill>
              </a:rPr>
              <a:t>;</a:t>
            </a:r>
          </a:p>
          <a:p>
            <a:endParaRPr lang="it-IT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578634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1" y="4487332"/>
            <a:ext cx="11268825" cy="1507067"/>
          </a:xfrm>
        </p:spPr>
        <p:txBody>
          <a:bodyPr/>
          <a:lstStyle/>
          <a:p>
            <a:r>
              <a:rPr lang="it-IT" b="1" dirty="0"/>
              <a:t>How </a:t>
            </a:r>
            <a:r>
              <a:rPr lang="it-IT" b="1" dirty="0" err="1"/>
              <a:t>does</a:t>
            </a:r>
            <a:r>
              <a:rPr lang="it-IT" b="1" dirty="0"/>
              <a:t> THE </a:t>
            </a:r>
            <a:r>
              <a:rPr lang="it-IT" b="1" dirty="0" err="1"/>
              <a:t>italian</a:t>
            </a:r>
            <a:r>
              <a:rPr lang="it-IT" b="1" dirty="0"/>
              <a:t> </a:t>
            </a:r>
            <a:r>
              <a:rPr lang="it-IT" b="1" dirty="0" err="1"/>
              <a:t>school</a:t>
            </a:r>
            <a:r>
              <a:rPr lang="it-IT" b="1" dirty="0"/>
              <a:t> </a:t>
            </a:r>
            <a:r>
              <a:rPr lang="it-IT" b="1" dirty="0" err="1"/>
              <a:t>system</a:t>
            </a:r>
            <a:r>
              <a:rPr lang="it-IT" b="1" dirty="0"/>
              <a:t> work?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688" y="1407319"/>
            <a:ext cx="2162175" cy="2171700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069435" y="197510"/>
            <a:ext cx="6174028" cy="4776825"/>
          </a:xfrm>
        </p:spPr>
        <p:txBody>
          <a:bodyPr/>
          <a:lstStyle/>
          <a:p>
            <a:r>
              <a:rPr lang="it-IT" dirty="0">
                <a:solidFill>
                  <a:schemeClr val="tx1"/>
                </a:solidFill>
              </a:rPr>
              <a:t>The </a:t>
            </a:r>
            <a:r>
              <a:rPr lang="it-IT" dirty="0" err="1">
                <a:solidFill>
                  <a:schemeClr val="tx1"/>
                </a:solidFill>
              </a:rPr>
              <a:t>current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Italian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goverment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has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launched</a:t>
            </a:r>
            <a:r>
              <a:rPr lang="it-IT" dirty="0">
                <a:solidFill>
                  <a:schemeClr val="tx1"/>
                </a:solidFill>
              </a:rPr>
              <a:t> a big </a:t>
            </a:r>
            <a:r>
              <a:rPr lang="it-IT" dirty="0" err="1">
                <a:solidFill>
                  <a:schemeClr val="tx1"/>
                </a:solidFill>
              </a:rPr>
              <a:t>school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reform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called</a:t>
            </a:r>
            <a:r>
              <a:rPr lang="it-IT" dirty="0">
                <a:solidFill>
                  <a:schemeClr val="tx1"/>
                </a:solidFill>
              </a:rPr>
              <a:t> «La Buona Scuola» (The Good School) to </a:t>
            </a:r>
            <a:r>
              <a:rPr lang="it-IT" dirty="0" err="1">
                <a:solidFill>
                  <a:schemeClr val="tx1"/>
                </a:solidFill>
              </a:rPr>
              <a:t>make</a:t>
            </a:r>
            <a:r>
              <a:rPr lang="it-IT" dirty="0">
                <a:solidFill>
                  <a:schemeClr val="tx1"/>
                </a:solidFill>
              </a:rPr>
              <a:t> the </a:t>
            </a:r>
            <a:r>
              <a:rPr lang="it-IT" dirty="0" err="1">
                <a:solidFill>
                  <a:schemeClr val="tx1"/>
                </a:solidFill>
              </a:rPr>
              <a:t>Italian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school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system</a:t>
            </a:r>
            <a:r>
              <a:rPr lang="it-IT" dirty="0">
                <a:solidFill>
                  <a:schemeClr val="tx1"/>
                </a:solidFill>
              </a:rPr>
              <a:t> cool, </a:t>
            </a:r>
            <a:r>
              <a:rPr lang="it-IT" dirty="0" err="1">
                <a:solidFill>
                  <a:schemeClr val="tx1"/>
                </a:solidFill>
              </a:rPr>
              <a:t>modern</a:t>
            </a:r>
            <a:r>
              <a:rPr lang="it-IT" dirty="0">
                <a:solidFill>
                  <a:schemeClr val="tx1"/>
                </a:solidFill>
              </a:rPr>
              <a:t> and </a:t>
            </a:r>
            <a:r>
              <a:rPr lang="it-IT" dirty="0" err="1">
                <a:solidFill>
                  <a:schemeClr val="tx1"/>
                </a:solidFill>
              </a:rPr>
              <a:t>efficient</a:t>
            </a:r>
            <a:r>
              <a:rPr lang="it-IT" dirty="0">
                <a:solidFill>
                  <a:schemeClr val="tx1"/>
                </a:solidFill>
              </a:rPr>
              <a:t>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481543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11034738" cy="1507067"/>
          </a:xfrm>
        </p:spPr>
        <p:txBody>
          <a:bodyPr/>
          <a:lstStyle/>
          <a:p>
            <a:r>
              <a:rPr lang="it-IT" b="1" dirty="0" smtClean="0"/>
              <a:t>TEACHER </a:t>
            </a:r>
            <a:r>
              <a:rPr lang="it-IT" b="1" dirty="0"/>
              <a:t>OR </a:t>
            </a:r>
            <a:r>
              <a:rPr lang="it-IT" b="1" dirty="0" smtClean="0"/>
              <a:t>POLITICIAN, </a:t>
            </a:r>
            <a:r>
              <a:rPr lang="it-IT" b="1" dirty="0" err="1"/>
              <a:t>Which</a:t>
            </a:r>
            <a:r>
              <a:rPr lang="it-IT" b="1" dirty="0"/>
              <a:t> </a:t>
            </a:r>
            <a:r>
              <a:rPr lang="it-IT" b="1" dirty="0" err="1"/>
              <a:t>one</a:t>
            </a:r>
            <a:r>
              <a:rPr lang="it-IT" b="1" dirty="0"/>
              <a:t>  IS RIGHT?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13" y="748619"/>
            <a:ext cx="4937125" cy="3489099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it-IT" dirty="0">
                <a:solidFill>
                  <a:schemeClr val="tx1"/>
                </a:solidFill>
              </a:rPr>
              <a:t>Teachers </a:t>
            </a:r>
            <a:r>
              <a:rPr lang="it-IT" dirty="0" err="1">
                <a:solidFill>
                  <a:schemeClr val="tx1"/>
                </a:solidFill>
              </a:rPr>
              <a:t>did</a:t>
            </a:r>
            <a:r>
              <a:rPr lang="it-IT" dirty="0">
                <a:solidFill>
                  <a:schemeClr val="tx1"/>
                </a:solidFill>
              </a:rPr>
              <a:t> not </a:t>
            </a:r>
            <a:r>
              <a:rPr lang="it-IT" dirty="0" err="1">
                <a:solidFill>
                  <a:schemeClr val="tx1"/>
                </a:solidFill>
              </a:rPr>
              <a:t>totally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agree</a:t>
            </a:r>
            <a:r>
              <a:rPr lang="it-IT" dirty="0">
                <a:solidFill>
                  <a:schemeClr val="tx1"/>
                </a:solidFill>
              </a:rPr>
              <a:t> with the </a:t>
            </a:r>
            <a:r>
              <a:rPr lang="it-IT" dirty="0" err="1">
                <a:solidFill>
                  <a:schemeClr val="tx1"/>
                </a:solidFill>
              </a:rPr>
              <a:t>government</a:t>
            </a:r>
            <a:r>
              <a:rPr lang="it-IT" dirty="0">
                <a:solidFill>
                  <a:schemeClr val="tx1"/>
                </a:solidFill>
              </a:rPr>
              <a:t> so they </a:t>
            </a:r>
            <a:r>
              <a:rPr lang="it-IT" dirty="0" err="1">
                <a:solidFill>
                  <a:schemeClr val="tx1"/>
                </a:solidFill>
              </a:rPr>
              <a:t>strongly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protested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against</a:t>
            </a:r>
            <a:r>
              <a:rPr lang="it-IT" dirty="0">
                <a:solidFill>
                  <a:schemeClr val="tx1"/>
                </a:solidFill>
              </a:rPr>
              <a:t> the </a:t>
            </a:r>
            <a:r>
              <a:rPr lang="it-IT" dirty="0" err="1">
                <a:solidFill>
                  <a:schemeClr val="tx1"/>
                </a:solidFill>
              </a:rPr>
              <a:t>reform</a:t>
            </a:r>
            <a:r>
              <a:rPr lang="it-IT" dirty="0">
                <a:solidFill>
                  <a:schemeClr val="tx1"/>
                </a:solidFill>
              </a:rPr>
              <a:t>. People are </a:t>
            </a:r>
            <a:r>
              <a:rPr lang="it-IT" dirty="0" err="1">
                <a:solidFill>
                  <a:schemeClr val="tx1"/>
                </a:solidFill>
              </a:rPr>
              <a:t>still</a:t>
            </a:r>
            <a:r>
              <a:rPr lang="it-IT" dirty="0">
                <a:solidFill>
                  <a:schemeClr val="tx1"/>
                </a:solidFill>
              </a:rPr>
              <a:t> a bit </a:t>
            </a:r>
            <a:r>
              <a:rPr lang="it-IT" dirty="0" err="1">
                <a:solidFill>
                  <a:schemeClr val="tx1"/>
                </a:solidFill>
              </a:rPr>
              <a:t>confused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because</a:t>
            </a:r>
            <a:r>
              <a:rPr lang="it-IT" dirty="0">
                <a:solidFill>
                  <a:schemeClr val="tx1"/>
                </a:solidFill>
              </a:rPr>
              <a:t> they do not </a:t>
            </a:r>
            <a:r>
              <a:rPr lang="it-IT" dirty="0" err="1">
                <a:solidFill>
                  <a:schemeClr val="tx1"/>
                </a:solidFill>
              </a:rPr>
              <a:t>understand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whether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politicians</a:t>
            </a:r>
            <a:r>
              <a:rPr lang="it-IT" dirty="0">
                <a:solidFill>
                  <a:schemeClr val="tx1"/>
                </a:solidFill>
              </a:rPr>
              <a:t> or </a:t>
            </a:r>
            <a:r>
              <a:rPr lang="it-IT" dirty="0" err="1">
                <a:solidFill>
                  <a:schemeClr val="tx1"/>
                </a:solidFill>
              </a:rPr>
              <a:t>teachers</a:t>
            </a:r>
            <a:r>
              <a:rPr lang="it-IT" dirty="0">
                <a:solidFill>
                  <a:schemeClr val="tx1"/>
                </a:solidFill>
              </a:rPr>
              <a:t> are right. Teachers and </a:t>
            </a:r>
            <a:r>
              <a:rPr lang="it-IT" dirty="0" err="1">
                <a:solidFill>
                  <a:schemeClr val="tx1"/>
                </a:solidFill>
              </a:rPr>
              <a:t>politicians</a:t>
            </a:r>
            <a:r>
              <a:rPr lang="it-IT" dirty="0">
                <a:solidFill>
                  <a:schemeClr val="tx1"/>
                </a:solidFill>
              </a:rPr>
              <a:t> are not </a:t>
            </a:r>
            <a:r>
              <a:rPr lang="it-IT" dirty="0" err="1">
                <a:solidFill>
                  <a:schemeClr val="tx1"/>
                </a:solidFill>
              </a:rPr>
              <a:t>widely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appreciated</a:t>
            </a:r>
            <a:r>
              <a:rPr lang="it-IT" dirty="0">
                <a:solidFill>
                  <a:schemeClr val="tx1"/>
                </a:solidFill>
              </a:rPr>
              <a:t> in </a:t>
            </a:r>
            <a:r>
              <a:rPr lang="it-IT" dirty="0" err="1">
                <a:solidFill>
                  <a:schemeClr val="tx1"/>
                </a:solidFill>
              </a:rPr>
              <a:t>Italy</a:t>
            </a:r>
            <a:r>
              <a:rPr lang="it-IT" dirty="0">
                <a:solidFill>
                  <a:schemeClr val="tx1"/>
                </a:solidFill>
              </a:rPr>
              <a:t>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98729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383521" y="4779941"/>
            <a:ext cx="8534400" cy="1507067"/>
          </a:xfrm>
        </p:spPr>
        <p:txBody>
          <a:bodyPr>
            <a:normAutofit/>
          </a:bodyPr>
          <a:lstStyle/>
          <a:p>
            <a:r>
              <a:rPr lang="it-IT" b="1" dirty="0" err="1"/>
              <a:t>whose</a:t>
            </a:r>
            <a:r>
              <a:rPr lang="it-IT" b="1" dirty="0"/>
              <a:t> fault </a:t>
            </a:r>
            <a:r>
              <a:rPr lang="it-IT" b="1" dirty="0" err="1"/>
              <a:t>is</a:t>
            </a:r>
            <a:r>
              <a:rPr lang="it-IT" b="1" dirty="0"/>
              <a:t> </a:t>
            </a:r>
            <a:r>
              <a:rPr lang="it-IT" b="1" dirty="0" err="1"/>
              <a:t>it</a:t>
            </a:r>
            <a:r>
              <a:rPr lang="it-IT" b="1" dirty="0"/>
              <a:t> ?</a:t>
            </a:r>
          </a:p>
        </p:txBody>
      </p:sp>
      <p:pic>
        <p:nvPicPr>
          <p:cNvPr id="4" name="Segnaposto contenuto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886" y="693116"/>
            <a:ext cx="2667703" cy="3614738"/>
          </a:xfrm>
        </p:spPr>
      </p:pic>
    </p:spTree>
    <p:extLst>
      <p:ext uri="{BB962C8B-B14F-4D97-AF65-F5344CB8AC3E}">
        <p14:creationId xmlns:p14="http://schemas.microsoft.com/office/powerpoint/2010/main" val="3988073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b="1" dirty="0"/>
              <a:t>WHAT SHOULD TEACHERS DO ?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803" y="685800"/>
            <a:ext cx="3777945" cy="3614738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5318286" cy="3615266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“What </a:t>
            </a:r>
            <a:r>
              <a:rPr lang="en-US" dirty="0" smtClean="0">
                <a:solidFill>
                  <a:schemeClr val="tx1"/>
                </a:solidFill>
              </a:rPr>
              <a:t>should teachers do we </a:t>
            </a:r>
            <a:r>
              <a:rPr lang="en-US" dirty="0">
                <a:solidFill>
                  <a:schemeClr val="tx1"/>
                </a:solidFill>
              </a:rPr>
              <a:t>do as </a:t>
            </a:r>
            <a:r>
              <a:rPr lang="en-US" dirty="0" smtClean="0">
                <a:solidFill>
                  <a:schemeClr val="tx1"/>
                </a:solidFill>
              </a:rPr>
              <a:t>teachers while waiting for politicians to understand that today’s school is different from school back in the  </a:t>
            </a:r>
            <a:r>
              <a:rPr lang="en-US" dirty="0">
                <a:solidFill>
                  <a:schemeClr val="tx1"/>
                </a:solidFill>
              </a:rPr>
              <a:t>nineteenth </a:t>
            </a:r>
            <a:r>
              <a:rPr lang="en-US" dirty="0" smtClean="0">
                <a:solidFill>
                  <a:schemeClr val="tx1"/>
                </a:solidFill>
              </a:rPr>
              <a:t>century and to encourage </a:t>
            </a:r>
            <a:r>
              <a:rPr lang="en-US" dirty="0">
                <a:solidFill>
                  <a:schemeClr val="tx1"/>
                </a:solidFill>
              </a:rPr>
              <a:t>creativity and not competition among students?”  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50820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939475" y="6042356"/>
            <a:ext cx="8534400" cy="742085"/>
          </a:xfrm>
        </p:spPr>
        <p:txBody>
          <a:bodyPr>
            <a:normAutofit/>
          </a:bodyPr>
          <a:lstStyle/>
          <a:p>
            <a:r>
              <a:rPr lang="it-IT" b="1" dirty="0" err="1"/>
              <a:t>Boring</a:t>
            </a:r>
            <a:r>
              <a:rPr lang="it-IT" b="1" dirty="0"/>
              <a:t> </a:t>
            </a:r>
            <a:r>
              <a:rPr lang="it-IT" b="1" dirty="0" err="1"/>
              <a:t>lessons</a:t>
            </a:r>
            <a:endParaRPr lang="it-IT" b="1" dirty="0"/>
          </a:p>
        </p:txBody>
      </p:sp>
      <p:pic>
        <p:nvPicPr>
          <p:cNvPr id="6" name="p3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3857" y="292758"/>
            <a:ext cx="10029138" cy="5641391"/>
          </a:xfrm>
        </p:spPr>
      </p:pic>
    </p:spTree>
    <p:extLst>
      <p:ext uri="{BB962C8B-B14F-4D97-AF65-F5344CB8AC3E}">
        <p14:creationId xmlns:p14="http://schemas.microsoft.com/office/powerpoint/2010/main" val="362631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216505" y="5640019"/>
            <a:ext cx="11967667" cy="1159052"/>
          </a:xfrm>
        </p:spPr>
        <p:txBody>
          <a:bodyPr>
            <a:normAutofit/>
          </a:bodyPr>
          <a:lstStyle/>
          <a:p>
            <a:r>
              <a:rPr lang="it-IT" b="1" dirty="0" err="1" smtClean="0"/>
              <a:t>BUILding</a:t>
            </a:r>
            <a:r>
              <a:rPr lang="it-IT" b="1" dirty="0" smtClean="0"/>
              <a:t> </a:t>
            </a:r>
            <a:r>
              <a:rPr lang="it-IT" b="1" dirty="0"/>
              <a:t>the road </a:t>
            </a:r>
            <a:r>
              <a:rPr lang="it-IT" b="1" dirty="0" err="1"/>
              <a:t>walking</a:t>
            </a:r>
            <a:endParaRPr lang="it-IT" b="1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205" y="1018330"/>
            <a:ext cx="3505626" cy="2566118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520794" y="197510"/>
            <a:ext cx="6825081" cy="573511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 reduce to a minimum the theoretical lessons and I try as much as I can </a:t>
            </a:r>
            <a:r>
              <a:rPr lang="en-US" dirty="0" smtClean="0">
                <a:solidFill>
                  <a:schemeClr val="tx1"/>
                </a:solidFill>
              </a:rPr>
              <a:t>to use </a:t>
            </a:r>
            <a:r>
              <a:rPr lang="en-US" dirty="0">
                <a:solidFill>
                  <a:schemeClr val="tx1"/>
                </a:solidFill>
              </a:rPr>
              <a:t>the programs in a way that allows my students a type of learning based on solving problems (learning problems) and experience (experiential learning). When I started, I did not know how these methods were called. In most cases "build the road walking," I just try to create meaningful learning experiences for students.</a:t>
            </a:r>
          </a:p>
          <a:p>
            <a:r>
              <a:rPr lang="en-US" dirty="0">
                <a:solidFill>
                  <a:schemeClr val="tx1"/>
                </a:solidFill>
              </a:rPr>
              <a:t>In my dreams, I imagine that learning based on solving problems and on direct experience will be the focus of what we do in public schools in the future.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   </a:t>
            </a:r>
            <a:r>
              <a:rPr lang="en-US" dirty="0" err="1">
                <a:solidFill>
                  <a:schemeClr val="tx1"/>
                </a:solidFill>
              </a:rPr>
              <a:t>Lizanne</a:t>
            </a:r>
            <a:r>
              <a:rPr lang="en-US" dirty="0">
                <a:solidFill>
                  <a:schemeClr val="tx1"/>
                </a:solidFill>
              </a:rPr>
              <a:t> Foster, Canadian secondary school </a:t>
            </a:r>
            <a:r>
              <a:rPr lang="en-US" dirty="0" smtClean="0">
                <a:solidFill>
                  <a:schemeClr val="tx1"/>
                </a:solidFill>
              </a:rPr>
              <a:t>teacher</a:t>
            </a:r>
            <a:endParaRPr lang="it-IT" dirty="0"/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121198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637370" y="5596128"/>
            <a:ext cx="8534400" cy="1049324"/>
          </a:xfrm>
        </p:spPr>
        <p:txBody>
          <a:bodyPr/>
          <a:lstStyle/>
          <a:p>
            <a:r>
              <a:rPr lang="it-IT" b="1" dirty="0" err="1"/>
              <a:t>Looking</a:t>
            </a:r>
            <a:r>
              <a:rPr lang="it-IT" b="1" dirty="0"/>
              <a:t> for </a:t>
            </a:r>
            <a:r>
              <a:rPr lang="it-IT" b="1" dirty="0" err="1"/>
              <a:t>Patterns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398" y="1302104"/>
            <a:ext cx="3043123" cy="2452757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952390" y="358445"/>
            <a:ext cx="6759245" cy="572048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Researchers are using tools borrowed from medicine and economics to figure out what works best in the classroom.</a:t>
            </a:r>
          </a:p>
          <a:p>
            <a:r>
              <a:rPr lang="en-US" dirty="0">
                <a:solidFill>
                  <a:schemeClr val="tx1"/>
                </a:solidFill>
              </a:rPr>
              <a:t>Now researchers are using emerging technology and new methods of data analysis to create experiments that would have been impossible to carry out even 10 years ago. </a:t>
            </a:r>
          </a:p>
          <a:p>
            <a:r>
              <a:rPr lang="en-US" dirty="0">
                <a:solidFill>
                  <a:schemeClr val="tx1"/>
                </a:solidFill>
              </a:rPr>
              <a:t>“I am interested in measuring what really matters,” said Paulo </a:t>
            </a:r>
            <a:r>
              <a:rPr lang="en-US" dirty="0" err="1">
                <a:solidFill>
                  <a:schemeClr val="tx1"/>
                </a:solidFill>
              </a:rPr>
              <a:t>Blikstein</a:t>
            </a:r>
            <a:r>
              <a:rPr lang="en-US" dirty="0">
                <a:solidFill>
                  <a:schemeClr val="tx1"/>
                </a:solidFill>
              </a:rPr>
              <a:t>, an assistant professor at the Stanford Graduate School of Education</a:t>
            </a:r>
          </a:p>
          <a:p>
            <a:r>
              <a:rPr lang="en-US" dirty="0">
                <a:solidFill>
                  <a:schemeClr val="tx1"/>
                </a:solidFill>
              </a:rPr>
              <a:t>The new methodology is already challenging widely held beliefs.</a:t>
            </a:r>
          </a:p>
          <a:p>
            <a:pPr marL="0" indent="0">
              <a:buNone/>
            </a:pPr>
            <a:r>
              <a:rPr lang="it-IT" dirty="0">
                <a:solidFill>
                  <a:schemeClr val="tx1"/>
                </a:solidFill>
              </a:rPr>
              <a:t>By Barbara </a:t>
            </a:r>
            <a:r>
              <a:rPr lang="it-IT" dirty="0" err="1">
                <a:solidFill>
                  <a:schemeClr val="tx1"/>
                </a:solidFill>
              </a:rPr>
              <a:t>Kantrowitz</a:t>
            </a:r>
            <a:r>
              <a:rPr lang="it-IT" dirty="0">
                <a:solidFill>
                  <a:schemeClr val="tx1"/>
                </a:solidFill>
              </a:rPr>
              <a:t> – </a:t>
            </a:r>
            <a:r>
              <a:rPr lang="it-IT" dirty="0" err="1">
                <a:solidFill>
                  <a:schemeClr val="tx1"/>
                </a:solidFill>
              </a:rPr>
              <a:t>Jul</a:t>
            </a:r>
            <a:r>
              <a:rPr lang="it-IT" dirty="0">
                <a:solidFill>
                  <a:schemeClr val="tx1"/>
                </a:solidFill>
              </a:rPr>
              <a:t> 15, 2014 </a:t>
            </a:r>
            <a:r>
              <a:rPr lang="it-IT" dirty="0" err="1">
                <a:solidFill>
                  <a:schemeClr val="tx1"/>
                </a:solidFill>
              </a:rPr>
              <a:t>Scientific</a:t>
            </a:r>
            <a:r>
              <a:rPr lang="it-IT" dirty="0">
                <a:solidFill>
                  <a:schemeClr val="tx1"/>
                </a:solidFill>
              </a:rPr>
              <a:t> American</a:t>
            </a:r>
            <a:endParaRPr lang="en-US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45358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Is Failure good ?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750" y="685800"/>
            <a:ext cx="3702050" cy="3614738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764242" y="1347941"/>
            <a:ext cx="4934479" cy="590519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Failure is an essential element of technology and science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dirty="0">
                <a:solidFill>
                  <a:schemeClr val="tx1"/>
                </a:solidFill>
              </a:rPr>
              <a:t>You try something, it does not work, then you correct </a:t>
            </a:r>
            <a:r>
              <a:rPr lang="en-US" dirty="0" smtClean="0">
                <a:solidFill>
                  <a:schemeClr val="tx1"/>
                </a:solidFill>
              </a:rPr>
              <a:t>the initial </a:t>
            </a:r>
            <a:r>
              <a:rPr lang="en-US" dirty="0">
                <a:solidFill>
                  <a:schemeClr val="tx1"/>
                </a:solidFill>
              </a:rPr>
              <a:t>idea and you try again from another </a:t>
            </a:r>
            <a:r>
              <a:rPr lang="en-US" dirty="0" smtClean="0">
                <a:solidFill>
                  <a:schemeClr val="tx1"/>
                </a:solidFill>
              </a:rPr>
              <a:t>starting point</a:t>
            </a:r>
            <a:r>
              <a:rPr lang="en-US" dirty="0">
                <a:solidFill>
                  <a:schemeClr val="tx1"/>
                </a:solidFill>
              </a:rPr>
              <a:t>. This is the process that new learning methods hope to recreate in school </a:t>
            </a:r>
            <a:r>
              <a:rPr lang="en-US" dirty="0" smtClean="0">
                <a:solidFill>
                  <a:schemeClr val="tx1"/>
                </a:solidFill>
              </a:rPr>
              <a:t>classrooms.</a:t>
            </a:r>
          </a:p>
          <a:p>
            <a:r>
              <a:rPr lang="en-US" dirty="0">
                <a:solidFill>
                  <a:schemeClr val="tx1"/>
                </a:solidFill>
              </a:rPr>
              <a:t>There are counterintuitive </a:t>
            </a:r>
            <a:r>
              <a:rPr lang="en-US" dirty="0" smtClean="0">
                <a:solidFill>
                  <a:schemeClr val="tx1"/>
                </a:solidFill>
              </a:rPr>
              <a:t>aspects about </a:t>
            </a:r>
            <a:r>
              <a:rPr lang="en-US" dirty="0">
                <a:solidFill>
                  <a:schemeClr val="tx1"/>
                </a:solidFill>
              </a:rPr>
              <a:t>how we humans learn something new, for example, we like to find </a:t>
            </a:r>
            <a:r>
              <a:rPr lang="en-US" dirty="0" smtClean="0">
                <a:solidFill>
                  <a:schemeClr val="tx1"/>
                </a:solidFill>
              </a:rPr>
              <a:t>out that </a:t>
            </a:r>
            <a:r>
              <a:rPr lang="en-US" dirty="0">
                <a:solidFill>
                  <a:schemeClr val="tx1"/>
                </a:solidFill>
              </a:rPr>
              <a:t>we had </a:t>
            </a:r>
            <a:r>
              <a:rPr lang="en-US" dirty="0" smtClean="0">
                <a:solidFill>
                  <a:schemeClr val="tx1"/>
                </a:solidFill>
              </a:rPr>
              <a:t>a good idea </a:t>
            </a:r>
            <a:r>
              <a:rPr lang="en-US" dirty="0">
                <a:solidFill>
                  <a:schemeClr val="tx1"/>
                </a:solidFill>
              </a:rPr>
              <a:t>that is sometimes wrong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</a:p>
          <a:p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Paulo </a:t>
            </a:r>
            <a:r>
              <a:rPr lang="en-US" dirty="0" err="1">
                <a:solidFill>
                  <a:schemeClr val="tx1"/>
                </a:solidFill>
              </a:rPr>
              <a:t>Blikstein</a:t>
            </a:r>
            <a:r>
              <a:rPr lang="en-US" dirty="0">
                <a:solidFill>
                  <a:schemeClr val="tx1"/>
                </a:solidFill>
              </a:rPr>
              <a:t>, Stanford </a:t>
            </a:r>
            <a:r>
              <a:rPr lang="en-US" dirty="0" smtClean="0">
                <a:solidFill>
                  <a:schemeClr val="tx1"/>
                </a:solidFill>
              </a:rPr>
              <a:t>Graduate </a:t>
            </a:r>
            <a:r>
              <a:rPr lang="en-US" dirty="0">
                <a:solidFill>
                  <a:schemeClr val="tx1"/>
                </a:solidFill>
              </a:rPr>
              <a:t>School of Education</a:t>
            </a:r>
            <a:endParaRPr lang="it-IT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763717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4" name="p1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38313" y="685799"/>
            <a:ext cx="8326322" cy="4683557"/>
          </a:xfrm>
        </p:spPr>
      </p:pic>
    </p:spTree>
    <p:extLst>
      <p:ext uri="{BB962C8B-B14F-4D97-AF65-F5344CB8AC3E}">
        <p14:creationId xmlns:p14="http://schemas.microsoft.com/office/powerpoint/2010/main" val="1179325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679080" y="4640951"/>
            <a:ext cx="8534400" cy="1507067"/>
          </a:xfrm>
        </p:spPr>
        <p:txBody>
          <a:bodyPr>
            <a:normAutofit/>
          </a:bodyPr>
          <a:lstStyle/>
          <a:p>
            <a:r>
              <a:rPr lang="it-IT" b="1" dirty="0" err="1"/>
              <a:t>Paradox</a:t>
            </a:r>
            <a:r>
              <a:rPr lang="it-IT" b="1" dirty="0"/>
              <a:t>: Test </a:t>
            </a:r>
            <a:r>
              <a:rPr lang="it-IT" b="1" dirty="0" err="1"/>
              <a:t>less</a:t>
            </a:r>
            <a:r>
              <a:rPr lang="it-IT" b="1" dirty="0"/>
              <a:t>, </a:t>
            </a:r>
            <a:r>
              <a:rPr lang="it-IT" b="1" dirty="0" err="1"/>
              <a:t>learn</a:t>
            </a:r>
            <a:r>
              <a:rPr lang="it-IT" b="1" dirty="0"/>
              <a:t> more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1679080" y="737006"/>
            <a:ext cx="8534400" cy="4339742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>
                <a:solidFill>
                  <a:schemeClr val="tx1"/>
                </a:solidFill>
              </a:rPr>
              <a:t>In Italy </a:t>
            </a:r>
            <a:r>
              <a:rPr lang="en-US" sz="2200" dirty="0" smtClean="0">
                <a:solidFill>
                  <a:schemeClr val="tx1"/>
                </a:solidFill>
              </a:rPr>
              <a:t>failures </a:t>
            </a:r>
            <a:r>
              <a:rPr lang="en-US" sz="2200" dirty="0">
                <a:solidFill>
                  <a:schemeClr val="tx1"/>
                </a:solidFill>
              </a:rPr>
              <a:t>are punished with bad grades</a:t>
            </a:r>
            <a:r>
              <a:rPr lang="en-US" sz="22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200" dirty="0" smtClean="0">
                <a:solidFill>
                  <a:schemeClr val="tx1"/>
                </a:solidFill>
              </a:rPr>
              <a:t>For students who are not learning enough mathematics, a common cure is a revised curriculum with more hours of teaching and additional homework.</a:t>
            </a:r>
          </a:p>
          <a:p>
            <a:r>
              <a:rPr lang="en-US" sz="2200" dirty="0" smtClean="0">
                <a:solidFill>
                  <a:schemeClr val="tx1"/>
                </a:solidFill>
              </a:rPr>
              <a:t>The </a:t>
            </a:r>
            <a:r>
              <a:rPr lang="en-US" sz="2200" dirty="0">
                <a:solidFill>
                  <a:schemeClr val="tx1"/>
                </a:solidFill>
              </a:rPr>
              <a:t>increase in work loads can </a:t>
            </a:r>
            <a:r>
              <a:rPr lang="en-US" sz="2200" dirty="0" smtClean="0">
                <a:solidFill>
                  <a:schemeClr val="tx1"/>
                </a:solidFill>
              </a:rPr>
              <a:t>often lead </a:t>
            </a:r>
            <a:r>
              <a:rPr lang="en-US" sz="2200" dirty="0">
                <a:solidFill>
                  <a:schemeClr val="tx1"/>
                </a:solidFill>
              </a:rPr>
              <a:t>to a further motivation in the study of </a:t>
            </a:r>
            <a:r>
              <a:rPr lang="en-US" sz="2200" dirty="0" smtClean="0">
                <a:solidFill>
                  <a:schemeClr val="tx1"/>
                </a:solidFill>
              </a:rPr>
              <a:t>mathematics.</a:t>
            </a:r>
          </a:p>
          <a:p>
            <a:r>
              <a:rPr lang="en-US" sz="2200" dirty="0">
                <a:solidFill>
                  <a:schemeClr val="tx1"/>
                </a:solidFill>
              </a:rPr>
              <a:t>The</a:t>
            </a:r>
            <a:r>
              <a:rPr lang="en-US" sz="2400" dirty="0" smtClean="0"/>
              <a:t> </a:t>
            </a:r>
            <a:r>
              <a:rPr lang="en-US" sz="2200" dirty="0">
                <a:solidFill>
                  <a:schemeClr val="tx1"/>
                </a:solidFill>
              </a:rPr>
              <a:t>failure is to be </a:t>
            </a:r>
            <a:r>
              <a:rPr lang="en-US" sz="2200" dirty="0" smtClean="0">
                <a:solidFill>
                  <a:schemeClr val="tx1"/>
                </a:solidFill>
              </a:rPr>
              <a:t>labelled </a:t>
            </a:r>
            <a:r>
              <a:rPr lang="en-US" sz="2200" dirty="0">
                <a:solidFill>
                  <a:schemeClr val="tx1"/>
                </a:solidFill>
              </a:rPr>
              <a:t>as a bad grade and anxiety </a:t>
            </a:r>
            <a:r>
              <a:rPr lang="en-US" sz="2200" dirty="0" smtClean="0">
                <a:solidFill>
                  <a:schemeClr val="tx1"/>
                </a:solidFill>
              </a:rPr>
              <a:t>leads students </a:t>
            </a:r>
            <a:r>
              <a:rPr lang="en-US" sz="2200" dirty="0">
                <a:solidFill>
                  <a:schemeClr val="tx1"/>
                </a:solidFill>
              </a:rPr>
              <a:t>to </a:t>
            </a:r>
            <a:r>
              <a:rPr lang="en-US" sz="2200" dirty="0" smtClean="0">
                <a:solidFill>
                  <a:schemeClr val="tx1"/>
                </a:solidFill>
              </a:rPr>
              <a:t>convince themselves that they are not able to do </a:t>
            </a:r>
            <a:r>
              <a:rPr lang="en-US" sz="2200" dirty="0" err="1" smtClean="0">
                <a:solidFill>
                  <a:schemeClr val="tx1"/>
                </a:solidFill>
              </a:rPr>
              <a:t>maths</a:t>
            </a:r>
            <a:r>
              <a:rPr lang="en-US" sz="22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200" dirty="0" smtClean="0">
                <a:solidFill>
                  <a:schemeClr val="tx1"/>
                </a:solidFill>
              </a:rPr>
              <a:t>A relaxed culture of learning and a lack of stress and anxiety play an important role in the achievement of good overall results in Finnish schools. </a:t>
            </a:r>
            <a:endParaRPr lang="en-US" sz="2200" dirty="0">
              <a:solidFill>
                <a:schemeClr val="tx1"/>
              </a:solidFill>
            </a:endParaRPr>
          </a:p>
          <a:p>
            <a:endParaRPr lang="en-US" sz="2200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4835581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074099" y="5947665"/>
            <a:ext cx="8534400" cy="910335"/>
          </a:xfrm>
        </p:spPr>
        <p:txBody>
          <a:bodyPr/>
          <a:lstStyle/>
          <a:p>
            <a:r>
              <a:rPr lang="it-IT" b="1" dirty="0"/>
              <a:t>BAD </a:t>
            </a:r>
            <a:r>
              <a:rPr lang="it-IT" b="1" dirty="0" err="1"/>
              <a:t>MarKS</a:t>
            </a:r>
            <a:r>
              <a:rPr lang="it-IT" b="1" dirty="0"/>
              <a:t> for BAD Students</a:t>
            </a:r>
            <a:endParaRPr lang="it-IT" dirty="0"/>
          </a:p>
        </p:txBody>
      </p:sp>
      <p:pic>
        <p:nvPicPr>
          <p:cNvPr id="4" name="p2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4399" y="400914"/>
            <a:ext cx="9860889" cy="5546751"/>
          </a:xfrm>
        </p:spPr>
      </p:pic>
    </p:spTree>
    <p:extLst>
      <p:ext uri="{BB962C8B-B14F-4D97-AF65-F5344CB8AC3E}">
        <p14:creationId xmlns:p14="http://schemas.microsoft.com/office/powerpoint/2010/main" val="190133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01254" y="5240798"/>
            <a:ext cx="10369055" cy="1507067"/>
          </a:xfrm>
        </p:spPr>
        <p:txBody>
          <a:bodyPr/>
          <a:lstStyle/>
          <a:p>
            <a:r>
              <a:rPr lang="it-IT" dirty="0"/>
              <a:t>… </a:t>
            </a:r>
            <a:r>
              <a:rPr lang="it-IT" b="1" dirty="0"/>
              <a:t>and </a:t>
            </a:r>
            <a:r>
              <a:rPr lang="it-IT" b="1" dirty="0" err="1"/>
              <a:t>What</a:t>
            </a:r>
            <a:r>
              <a:rPr lang="it-IT" b="1" dirty="0"/>
              <a:t> about </a:t>
            </a:r>
            <a:r>
              <a:rPr lang="it-IT" b="1" dirty="0" err="1"/>
              <a:t>mathematics</a:t>
            </a:r>
            <a:r>
              <a:rPr lang="it-IT" b="1" dirty="0"/>
              <a:t> </a:t>
            </a:r>
            <a:r>
              <a:rPr lang="it-IT" b="1" dirty="0" err="1"/>
              <a:t>today</a:t>
            </a:r>
            <a:r>
              <a:rPr lang="it-IT" b="1" dirty="0"/>
              <a:t> ?</a:t>
            </a:r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406" y="685800"/>
            <a:ext cx="3614738" cy="3614738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5362176" cy="4917642"/>
          </a:xfrm>
        </p:spPr>
        <p:txBody>
          <a:bodyPr>
            <a:normAutofit/>
          </a:bodyPr>
          <a:lstStyle/>
          <a:p>
            <a:r>
              <a:rPr lang="it-IT" dirty="0" err="1">
                <a:solidFill>
                  <a:schemeClr val="tx1"/>
                </a:solidFill>
              </a:rPr>
              <a:t>Lockhart’s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Lament</a:t>
            </a:r>
            <a:r>
              <a:rPr lang="it-IT" dirty="0">
                <a:solidFill>
                  <a:schemeClr val="tx1"/>
                </a:solidFill>
              </a:rPr>
              <a:t> is a short book on </a:t>
            </a:r>
            <a:r>
              <a:rPr lang="it-IT" dirty="0" err="1">
                <a:solidFill>
                  <a:schemeClr val="tx1"/>
                </a:solidFill>
              </a:rPr>
              <a:t>mathematics</a:t>
            </a:r>
            <a:r>
              <a:rPr lang="it-IT" dirty="0">
                <a:solidFill>
                  <a:schemeClr val="tx1"/>
                </a:solidFill>
              </a:rPr>
              <a:t> teaching </a:t>
            </a:r>
            <a:r>
              <a:rPr lang="it-IT" dirty="0" err="1">
                <a:solidFill>
                  <a:schemeClr val="tx1"/>
                </a:solidFill>
              </a:rPr>
              <a:t>written</a:t>
            </a:r>
            <a:r>
              <a:rPr lang="it-IT" dirty="0">
                <a:solidFill>
                  <a:schemeClr val="tx1"/>
                </a:solidFill>
              </a:rPr>
              <a:t> in </a:t>
            </a:r>
            <a:r>
              <a:rPr lang="it-IT" dirty="0" smtClean="0">
                <a:solidFill>
                  <a:schemeClr val="tx1"/>
                </a:solidFill>
              </a:rPr>
              <a:t>2002.</a:t>
            </a:r>
            <a:endParaRPr lang="it-IT" dirty="0">
              <a:solidFill>
                <a:schemeClr val="tx1"/>
              </a:solidFill>
            </a:endParaRPr>
          </a:p>
          <a:p>
            <a:r>
              <a:rPr lang="en-US" dirty="0" err="1">
                <a:solidFill>
                  <a:schemeClr val="tx1"/>
                </a:solidFill>
              </a:rPr>
              <a:t>Characterised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by </a:t>
            </a:r>
            <a:r>
              <a:rPr lang="en-US" dirty="0">
                <a:solidFill>
                  <a:schemeClr val="tx1"/>
                </a:solidFill>
              </a:rPr>
              <a:t>a strongly worded opinion </a:t>
            </a:r>
            <a:r>
              <a:rPr lang="en-US" dirty="0" smtClean="0">
                <a:solidFill>
                  <a:schemeClr val="tx1"/>
                </a:solidFill>
              </a:rPr>
              <a:t>supporting </a:t>
            </a:r>
            <a:r>
              <a:rPr lang="en-US" dirty="0">
                <a:solidFill>
                  <a:schemeClr val="tx1"/>
                </a:solidFill>
              </a:rPr>
              <a:t>an </a:t>
            </a:r>
            <a:r>
              <a:rPr lang="en-US" u="sng" dirty="0" smtClean="0">
                <a:solidFill>
                  <a:schemeClr val="tx1"/>
                </a:solidFill>
              </a:rPr>
              <a:t>intuitive</a:t>
            </a:r>
            <a:r>
              <a:rPr lang="en-US" dirty="0" smtClean="0">
                <a:solidFill>
                  <a:schemeClr val="tx1"/>
                </a:solidFill>
              </a:rPr>
              <a:t> and </a:t>
            </a:r>
            <a:r>
              <a:rPr lang="en-US" u="sng" dirty="0" smtClean="0">
                <a:solidFill>
                  <a:schemeClr val="tx1"/>
                </a:solidFill>
              </a:rPr>
              <a:t>heuristic</a:t>
            </a:r>
            <a:r>
              <a:rPr lang="en-US" dirty="0" smtClean="0">
                <a:solidFill>
                  <a:schemeClr val="tx1"/>
                </a:solidFill>
              </a:rPr>
              <a:t> approach </a:t>
            </a:r>
            <a:r>
              <a:rPr lang="en-US" dirty="0">
                <a:solidFill>
                  <a:schemeClr val="tx1"/>
                </a:solidFill>
              </a:rPr>
              <a:t>to teaching </a:t>
            </a:r>
            <a:r>
              <a:rPr lang="en-US" dirty="0" smtClean="0">
                <a:solidFill>
                  <a:schemeClr val="tx1"/>
                </a:solidFill>
              </a:rPr>
              <a:t>mathematics.</a:t>
            </a:r>
          </a:p>
          <a:p>
            <a:r>
              <a:rPr lang="en-US" sz="2100" dirty="0">
                <a:solidFill>
                  <a:schemeClr val="tx1"/>
                </a:solidFill>
              </a:rPr>
              <a:t>The book frames learning mathematics as an artistic and imaginative pursuit which is not reflected at all in the way the subject is taught in the American educational system.</a:t>
            </a:r>
            <a:endParaRPr lang="it-IT" sz="2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2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578849" y="5654650"/>
            <a:ext cx="9908198" cy="888389"/>
          </a:xfrm>
        </p:spPr>
        <p:txBody>
          <a:bodyPr/>
          <a:lstStyle/>
          <a:p>
            <a:r>
              <a:rPr lang="en-US" b="1" dirty="0"/>
              <a:t>Mathematics is an art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181" y="685800"/>
            <a:ext cx="4371663" cy="3205886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215739" y="329184"/>
            <a:ext cx="6693408" cy="5325465"/>
          </a:xfrm>
        </p:spPr>
        <p:txBody>
          <a:bodyPr>
            <a:normAutofit/>
          </a:bodyPr>
          <a:lstStyle/>
          <a:p>
            <a:r>
              <a:rPr lang="it-IT" dirty="0" err="1">
                <a:solidFill>
                  <a:schemeClr val="tx1"/>
                </a:solidFill>
              </a:rPr>
              <a:t>Lockhart’s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Lament</a:t>
            </a:r>
            <a:r>
              <a:rPr lang="it-IT" dirty="0">
                <a:solidFill>
                  <a:schemeClr val="tx1"/>
                </a:solidFill>
              </a:rPr>
              <a:t> is a short book on </a:t>
            </a:r>
            <a:r>
              <a:rPr lang="it-IT" dirty="0" err="1">
                <a:solidFill>
                  <a:schemeClr val="tx1"/>
                </a:solidFill>
              </a:rPr>
              <a:t>mathematics</a:t>
            </a:r>
            <a:r>
              <a:rPr lang="it-IT" dirty="0">
                <a:solidFill>
                  <a:schemeClr val="tx1"/>
                </a:solidFill>
              </a:rPr>
              <a:t> teaching </a:t>
            </a:r>
            <a:r>
              <a:rPr lang="it-IT" dirty="0" err="1">
                <a:solidFill>
                  <a:schemeClr val="tx1"/>
                </a:solidFill>
              </a:rPr>
              <a:t>written</a:t>
            </a:r>
            <a:r>
              <a:rPr lang="it-IT" dirty="0">
                <a:solidFill>
                  <a:schemeClr val="tx1"/>
                </a:solidFill>
              </a:rPr>
              <a:t> in 2002 </a:t>
            </a:r>
            <a:r>
              <a:rPr lang="it-IT" dirty="0" err="1">
                <a:solidFill>
                  <a:schemeClr val="tx1"/>
                </a:solidFill>
              </a:rPr>
              <a:t>which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strongly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divided</a:t>
            </a:r>
            <a:r>
              <a:rPr lang="it-IT" dirty="0">
                <a:solidFill>
                  <a:schemeClr val="tx1"/>
                </a:solidFill>
              </a:rPr>
              <a:t> public opinion in the USA</a:t>
            </a:r>
            <a:r>
              <a:rPr lang="it-IT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dirty="0">
                <a:solidFill>
                  <a:schemeClr val="tx1"/>
                </a:solidFill>
              </a:rPr>
              <a:t>“The first thing to understand is that mathematics is an art”, he said.</a:t>
            </a:r>
          </a:p>
          <a:p>
            <a:r>
              <a:rPr lang="it-IT" dirty="0" err="1" smtClean="0">
                <a:solidFill>
                  <a:schemeClr val="tx1"/>
                </a:solidFill>
              </a:rPr>
              <a:t>This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book </a:t>
            </a:r>
            <a:r>
              <a:rPr lang="it-IT" dirty="0" err="1">
                <a:solidFill>
                  <a:schemeClr val="tx1"/>
                </a:solidFill>
              </a:rPr>
              <a:t>reveals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maths</a:t>
            </a:r>
            <a:r>
              <a:rPr lang="it-IT" dirty="0">
                <a:solidFill>
                  <a:schemeClr val="tx1"/>
                </a:solidFill>
              </a:rPr>
              <a:t> to be creative and beautiful and </a:t>
            </a:r>
            <a:r>
              <a:rPr lang="en-US" dirty="0">
                <a:solidFill>
                  <a:schemeClr val="tx1"/>
                </a:solidFill>
              </a:rPr>
              <a:t>rejects standard anxiety-producing teaching methods.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68762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2412" y="5284689"/>
            <a:ext cx="12038381" cy="1507067"/>
          </a:xfrm>
        </p:spPr>
        <p:txBody>
          <a:bodyPr>
            <a:noAutofit/>
          </a:bodyPr>
          <a:lstStyle/>
          <a:p>
            <a:r>
              <a:rPr lang="en-US" b="1" dirty="0"/>
              <a:t>“Our present system of mathematics education is a nightmare.”</a:t>
            </a:r>
            <a:br>
              <a:rPr lang="en-US" b="1" dirty="0"/>
            </a:br>
            <a:endParaRPr lang="it-IT" b="1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065" y="298533"/>
            <a:ext cx="4835346" cy="4835346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808133" y="685800"/>
            <a:ext cx="5215873" cy="4529937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The politicians say, “we need higher standards.” </a:t>
            </a:r>
          </a:p>
          <a:p>
            <a:r>
              <a:rPr lang="en-US" dirty="0">
                <a:solidFill>
                  <a:schemeClr val="tx1"/>
                </a:solidFill>
              </a:rPr>
              <a:t>The schools say, “we need more money and equipment.” </a:t>
            </a:r>
          </a:p>
          <a:p>
            <a:r>
              <a:rPr lang="en-US" dirty="0">
                <a:solidFill>
                  <a:schemeClr val="tx1"/>
                </a:solidFill>
              </a:rPr>
              <a:t>Everyone knows that something is wrong. 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Students </a:t>
            </a:r>
            <a:r>
              <a:rPr lang="en-US" dirty="0">
                <a:solidFill>
                  <a:schemeClr val="tx1"/>
                </a:solidFill>
              </a:rPr>
              <a:t>say, “</a:t>
            </a:r>
            <a:r>
              <a:rPr lang="en-US" dirty="0" err="1" smtClean="0">
                <a:solidFill>
                  <a:schemeClr val="tx1"/>
                </a:solidFill>
              </a:rPr>
              <a:t>maths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class is stupid and boring,” and they are right.</a:t>
            </a:r>
          </a:p>
          <a:p>
            <a:pPr marL="0" indent="0">
              <a:buNone/>
            </a:pPr>
            <a:r>
              <a:rPr lang="en-US" dirty="0" err="1">
                <a:solidFill>
                  <a:schemeClr val="tx1"/>
                </a:solidFill>
              </a:rPr>
              <a:t>Paol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Lockart,Mathematician’s</a:t>
            </a:r>
            <a:r>
              <a:rPr lang="en-US" dirty="0">
                <a:solidFill>
                  <a:schemeClr val="tx1"/>
                </a:solidFill>
              </a:rPr>
              <a:t> Lament 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22690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330132" y="5299319"/>
            <a:ext cx="8534400" cy="1507067"/>
          </a:xfrm>
        </p:spPr>
        <p:txBody>
          <a:bodyPr/>
          <a:lstStyle/>
          <a:p>
            <a:r>
              <a:rPr lang="it-IT" b="1" dirty="0"/>
              <a:t>Why </a:t>
            </a:r>
            <a:r>
              <a:rPr lang="it-IT" b="1" dirty="0" err="1"/>
              <a:t>does</a:t>
            </a:r>
            <a:r>
              <a:rPr lang="it-IT" b="1" dirty="0"/>
              <a:t> it not work?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980" y="833072"/>
            <a:ext cx="2872935" cy="2941572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016045" y="446228"/>
            <a:ext cx="7783373" cy="585947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The main problem with school mathematics is that there are no problems.  Oh, I know </a:t>
            </a:r>
            <a:r>
              <a:rPr lang="en-US" dirty="0" smtClean="0">
                <a:solidFill>
                  <a:schemeClr val="tx1"/>
                </a:solidFill>
              </a:rPr>
              <a:t>what is meant by </a:t>
            </a:r>
            <a:r>
              <a:rPr lang="en-US" dirty="0">
                <a:solidFill>
                  <a:schemeClr val="tx1"/>
                </a:solidFill>
              </a:rPr>
              <a:t>problems in </a:t>
            </a:r>
            <a:r>
              <a:rPr lang="en-US" dirty="0" err="1" smtClean="0">
                <a:solidFill>
                  <a:schemeClr val="tx1"/>
                </a:solidFill>
              </a:rPr>
              <a:t>maths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classes, these insipid “exercises.”  “Here is a type of problem.  Here is how to solve it.  Yes it will be on the test.  Do exercises 1-35 odd for homework</a:t>
            </a:r>
            <a:r>
              <a:rPr lang="en-US" dirty="0" smtClean="0">
                <a:solidFill>
                  <a:schemeClr val="tx1"/>
                </a:solidFill>
              </a:rPr>
              <a:t>.”</a:t>
            </a:r>
          </a:p>
          <a:p>
            <a:r>
              <a:rPr lang="en-US" dirty="0">
                <a:solidFill>
                  <a:schemeClr val="tx1"/>
                </a:solidFill>
              </a:rPr>
              <a:t>A good problem is something you don’t know how to solve. That’s what makes it a good puzzle, and a good opportunity.</a:t>
            </a:r>
            <a:endParaRPr lang="it-IT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07789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1" y="4487332"/>
            <a:ext cx="11283455" cy="1507067"/>
          </a:xfrm>
        </p:spPr>
        <p:txBody>
          <a:bodyPr>
            <a:noAutofit/>
          </a:bodyPr>
          <a:lstStyle/>
          <a:p>
            <a:r>
              <a:rPr lang="en-US" b="1" dirty="0"/>
              <a:t>who are the </a:t>
            </a:r>
            <a:r>
              <a:rPr lang="en-US" b="1" dirty="0" err="1"/>
              <a:t>Bfgs</a:t>
            </a:r>
            <a:r>
              <a:rPr lang="en-US" b="1" dirty="0"/>
              <a:t> (Big Friendly giants) that </a:t>
            </a:r>
            <a:r>
              <a:rPr lang="en-US" b="1" dirty="0" smtClean="0"/>
              <a:t>can cope with these </a:t>
            </a:r>
            <a:r>
              <a:rPr lang="en-US" b="1" dirty="0"/>
              <a:t>nightmares?</a:t>
            </a:r>
            <a:endParaRPr lang="it-IT" b="1" dirty="0"/>
          </a:p>
        </p:txBody>
      </p:sp>
      <p:pic>
        <p:nvPicPr>
          <p:cNvPr id="4" name="Segnaposto contenuto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5200" y="663854"/>
            <a:ext cx="4518422" cy="3614738"/>
          </a:xfrm>
        </p:spPr>
      </p:pic>
    </p:spTree>
    <p:extLst>
      <p:ext uri="{BB962C8B-B14F-4D97-AF65-F5344CB8AC3E}">
        <p14:creationId xmlns:p14="http://schemas.microsoft.com/office/powerpoint/2010/main" val="279573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t-IT" b="1" dirty="0"/>
              <a:t>… the first </a:t>
            </a:r>
            <a:r>
              <a:rPr lang="it-IT" b="1" dirty="0" err="1"/>
              <a:t>one</a:t>
            </a:r>
            <a:r>
              <a:rPr lang="it-IT" b="1" dirty="0"/>
              <a:t> …</a:t>
            </a:r>
          </a:p>
        </p:txBody>
      </p:sp>
      <p:pic>
        <p:nvPicPr>
          <p:cNvPr id="6" name="Segnaposto contenuto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582" y="685800"/>
            <a:ext cx="3736387" cy="3614738"/>
          </a:xfrm>
        </p:spPr>
      </p:pic>
      <p:pic>
        <p:nvPicPr>
          <p:cNvPr id="5" name="Segnaposto contenuto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9755" y="685800"/>
            <a:ext cx="4123276" cy="3614738"/>
          </a:xfrm>
        </p:spPr>
      </p:pic>
    </p:spTree>
    <p:extLst>
      <p:ext uri="{BB962C8B-B14F-4D97-AF65-F5344CB8AC3E}">
        <p14:creationId xmlns:p14="http://schemas.microsoft.com/office/powerpoint/2010/main" val="208922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306004" y="5131070"/>
            <a:ext cx="9436608" cy="1507067"/>
          </a:xfrm>
        </p:spPr>
        <p:txBody>
          <a:bodyPr>
            <a:normAutofit/>
          </a:bodyPr>
          <a:lstStyle/>
          <a:p>
            <a:r>
              <a:rPr lang="it-IT" b="1" dirty="0"/>
              <a:t>How do we </a:t>
            </a:r>
            <a:r>
              <a:rPr lang="it-IT" b="1" dirty="0" err="1"/>
              <a:t>teach</a:t>
            </a:r>
            <a:r>
              <a:rPr lang="it-IT" b="1" dirty="0"/>
              <a:t> our students to do </a:t>
            </a:r>
            <a:r>
              <a:rPr lang="it-IT" b="1" dirty="0" err="1"/>
              <a:t>mathematics</a:t>
            </a:r>
            <a:r>
              <a:rPr lang="it-IT" b="1" dirty="0"/>
              <a:t>?</a:t>
            </a:r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3508" y="567566"/>
            <a:ext cx="3343172" cy="3354354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398619" y="685801"/>
            <a:ext cx="6283756" cy="3615266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By choosing </a:t>
            </a:r>
            <a:r>
              <a:rPr lang="en-US" dirty="0" smtClean="0">
                <a:solidFill>
                  <a:schemeClr val="tx1"/>
                </a:solidFill>
              </a:rPr>
              <a:t>to engage in </a:t>
            </a:r>
            <a:r>
              <a:rPr lang="en-US" dirty="0">
                <a:solidFill>
                  <a:schemeClr val="tx1"/>
                </a:solidFill>
              </a:rPr>
              <a:t>natural problems suitable to their tastes, personalities, and level of experience.</a:t>
            </a:r>
          </a:p>
          <a:p>
            <a:r>
              <a:rPr lang="en-US" dirty="0">
                <a:solidFill>
                  <a:schemeClr val="tx1"/>
                </a:solidFill>
              </a:rPr>
              <a:t>By giving them time </a:t>
            </a:r>
            <a:r>
              <a:rPr lang="en-US" dirty="0" smtClean="0">
                <a:solidFill>
                  <a:schemeClr val="tx1"/>
                </a:solidFill>
              </a:rPr>
              <a:t>discover something </a:t>
            </a:r>
            <a:r>
              <a:rPr lang="en-US" dirty="0">
                <a:solidFill>
                  <a:schemeClr val="tx1"/>
                </a:solidFill>
              </a:rPr>
              <a:t>and formulate conjectures.</a:t>
            </a:r>
          </a:p>
          <a:p>
            <a:r>
              <a:rPr lang="en-US" dirty="0">
                <a:solidFill>
                  <a:schemeClr val="tx1"/>
                </a:solidFill>
              </a:rPr>
              <a:t>By helping them to refine their </a:t>
            </a:r>
            <a:r>
              <a:rPr lang="en-US" dirty="0" smtClean="0">
                <a:solidFill>
                  <a:schemeClr val="tx1"/>
                </a:solidFill>
              </a:rPr>
              <a:t>topics </a:t>
            </a:r>
            <a:r>
              <a:rPr lang="en-US" dirty="0">
                <a:solidFill>
                  <a:schemeClr val="tx1"/>
                </a:solidFill>
              </a:rPr>
              <a:t>and </a:t>
            </a:r>
            <a:r>
              <a:rPr lang="en-US" dirty="0" smtClean="0">
                <a:solidFill>
                  <a:schemeClr val="tx1"/>
                </a:solidFill>
              </a:rPr>
              <a:t>create </a:t>
            </a:r>
            <a:r>
              <a:rPr lang="en-US" dirty="0">
                <a:solidFill>
                  <a:schemeClr val="tx1"/>
                </a:solidFill>
              </a:rPr>
              <a:t>an atmosphere of healthy and vibrant mathematical criticism.</a:t>
            </a:r>
          </a:p>
          <a:p>
            <a:r>
              <a:rPr lang="en-US" dirty="0">
                <a:solidFill>
                  <a:schemeClr val="tx1"/>
                </a:solidFill>
              </a:rPr>
              <a:t>By being flexible and open to sudden changes in direction to which </a:t>
            </a:r>
            <a:r>
              <a:rPr lang="en-US" dirty="0" smtClean="0">
                <a:solidFill>
                  <a:schemeClr val="tx1"/>
                </a:solidFill>
              </a:rPr>
              <a:t>students’ curiosity </a:t>
            </a:r>
            <a:r>
              <a:rPr lang="en-US" dirty="0">
                <a:solidFill>
                  <a:schemeClr val="tx1"/>
                </a:solidFill>
              </a:rPr>
              <a:t>may lead.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79893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t-IT" b="1" dirty="0"/>
              <a:t>… </a:t>
            </a:r>
            <a:r>
              <a:rPr lang="it-IT" b="1" dirty="0" err="1" smtClean="0"/>
              <a:t>another</a:t>
            </a:r>
            <a:r>
              <a:rPr lang="it-IT" b="1" dirty="0" smtClean="0"/>
              <a:t> </a:t>
            </a:r>
            <a:r>
              <a:rPr lang="it-IT" b="1" dirty="0" err="1" smtClean="0"/>
              <a:t>one</a:t>
            </a:r>
            <a:r>
              <a:rPr lang="it-IT" b="1" dirty="0" smtClean="0"/>
              <a:t> …</a:t>
            </a:r>
            <a:endParaRPr lang="it-IT" b="1" dirty="0"/>
          </a:p>
        </p:txBody>
      </p:sp>
      <p:pic>
        <p:nvPicPr>
          <p:cNvPr id="6" name="Segnaposto contenuto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582" y="685800"/>
            <a:ext cx="3736387" cy="3614738"/>
          </a:xfrm>
        </p:spPr>
      </p:pic>
      <p:pic>
        <p:nvPicPr>
          <p:cNvPr id="5" name="Segnaposto contenuto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9145" y="685800"/>
            <a:ext cx="2723102" cy="3614738"/>
          </a:xfrm>
        </p:spPr>
      </p:pic>
    </p:spTree>
    <p:extLst>
      <p:ext uri="{BB962C8B-B14F-4D97-AF65-F5344CB8AC3E}">
        <p14:creationId xmlns:p14="http://schemas.microsoft.com/office/powerpoint/2010/main" val="421243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14555" y="4487332"/>
            <a:ext cx="11726264" cy="1507067"/>
          </a:xfrm>
        </p:spPr>
        <p:txBody>
          <a:bodyPr>
            <a:normAutofit/>
          </a:bodyPr>
          <a:lstStyle/>
          <a:p>
            <a:r>
              <a:rPr lang="it-IT" b="1" dirty="0" smtClean="0"/>
              <a:t>The </a:t>
            </a:r>
            <a:r>
              <a:rPr lang="it-IT" b="1" dirty="0" err="1" smtClean="0"/>
              <a:t>two</a:t>
            </a:r>
            <a:r>
              <a:rPr lang="it-IT" b="1" dirty="0" smtClean="0"/>
              <a:t> </a:t>
            </a:r>
            <a:r>
              <a:rPr lang="it-IT" b="1" dirty="0" err="1" smtClean="0"/>
              <a:t>faces</a:t>
            </a:r>
            <a:r>
              <a:rPr lang="it-IT" b="1" dirty="0" smtClean="0"/>
              <a:t> of </a:t>
            </a:r>
            <a:r>
              <a:rPr lang="it-IT" b="1" dirty="0" err="1" smtClean="0"/>
              <a:t>mathematics</a:t>
            </a:r>
            <a:r>
              <a:rPr lang="it-IT" b="1" dirty="0" smtClean="0"/>
              <a:t> : </a:t>
            </a:r>
            <a:r>
              <a:rPr lang="it-IT" b="1" dirty="0" err="1" smtClean="0"/>
              <a:t>deduction</a:t>
            </a:r>
            <a:r>
              <a:rPr lang="it-IT" b="1" dirty="0" smtClean="0"/>
              <a:t> vs </a:t>
            </a:r>
            <a:r>
              <a:rPr lang="it-IT" b="1" dirty="0" err="1" smtClean="0"/>
              <a:t>induction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333" y="567392"/>
            <a:ext cx="2281580" cy="3456939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981651" y="567392"/>
            <a:ext cx="5760961" cy="3733675"/>
          </a:xfrm>
        </p:spPr>
        <p:txBody>
          <a:bodyPr>
            <a:normAutofit lnSpcReduction="10000"/>
          </a:bodyPr>
          <a:lstStyle/>
          <a:p>
            <a:r>
              <a:rPr lang="it-IT" dirty="0" err="1" smtClean="0">
                <a:solidFill>
                  <a:schemeClr val="tx1"/>
                </a:solidFill>
              </a:rPr>
              <a:t>Mathematics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has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two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faces</a:t>
            </a:r>
            <a:r>
              <a:rPr lang="it-IT" dirty="0" smtClean="0">
                <a:solidFill>
                  <a:schemeClr val="tx1"/>
                </a:solidFill>
              </a:rPr>
              <a:t>; it is the </a:t>
            </a:r>
            <a:r>
              <a:rPr lang="it-IT" dirty="0" err="1" smtClean="0">
                <a:solidFill>
                  <a:schemeClr val="tx1"/>
                </a:solidFill>
              </a:rPr>
              <a:t>rigorous</a:t>
            </a:r>
            <a:r>
              <a:rPr lang="it-IT" dirty="0" smtClean="0">
                <a:solidFill>
                  <a:schemeClr val="tx1"/>
                </a:solidFill>
              </a:rPr>
              <a:t> science of </a:t>
            </a:r>
            <a:r>
              <a:rPr lang="it-IT" dirty="0" err="1" smtClean="0">
                <a:solidFill>
                  <a:schemeClr val="tx1"/>
                </a:solidFill>
              </a:rPr>
              <a:t>Euclid</a:t>
            </a:r>
            <a:r>
              <a:rPr lang="it-IT" dirty="0" smtClean="0">
                <a:solidFill>
                  <a:schemeClr val="tx1"/>
                </a:solidFill>
              </a:rPr>
              <a:t> but it is </a:t>
            </a:r>
            <a:r>
              <a:rPr lang="it-IT" dirty="0" err="1" smtClean="0">
                <a:solidFill>
                  <a:schemeClr val="tx1"/>
                </a:solidFill>
              </a:rPr>
              <a:t>also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something</a:t>
            </a:r>
            <a:r>
              <a:rPr lang="it-IT" dirty="0" smtClean="0">
                <a:solidFill>
                  <a:schemeClr val="tx1"/>
                </a:solidFill>
              </a:rPr>
              <a:t> else.</a:t>
            </a:r>
          </a:p>
          <a:p>
            <a:r>
              <a:rPr lang="it-IT" dirty="0" err="1" smtClean="0">
                <a:solidFill>
                  <a:schemeClr val="tx1"/>
                </a:solidFill>
              </a:rPr>
              <a:t>Mathematics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presented</a:t>
            </a:r>
            <a:r>
              <a:rPr lang="it-IT" dirty="0" smtClean="0">
                <a:solidFill>
                  <a:schemeClr val="tx1"/>
                </a:solidFill>
              </a:rPr>
              <a:t> in </a:t>
            </a:r>
            <a:r>
              <a:rPr lang="it-IT" dirty="0" err="1" smtClean="0">
                <a:solidFill>
                  <a:schemeClr val="tx1"/>
                </a:solidFill>
              </a:rPr>
              <a:t>Euclidean</a:t>
            </a:r>
            <a:r>
              <a:rPr lang="it-IT" dirty="0" smtClean="0">
                <a:solidFill>
                  <a:schemeClr val="tx1"/>
                </a:solidFill>
              </a:rPr>
              <a:t> way </a:t>
            </a:r>
            <a:r>
              <a:rPr lang="it-IT" dirty="0" err="1" smtClean="0">
                <a:solidFill>
                  <a:schemeClr val="tx1"/>
                </a:solidFill>
              </a:rPr>
              <a:t>appears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as</a:t>
            </a:r>
            <a:r>
              <a:rPr lang="it-IT" dirty="0" smtClean="0">
                <a:solidFill>
                  <a:schemeClr val="tx1"/>
                </a:solidFill>
              </a:rPr>
              <a:t> a </a:t>
            </a:r>
            <a:r>
              <a:rPr lang="it-IT" dirty="0" err="1" smtClean="0">
                <a:solidFill>
                  <a:schemeClr val="tx1"/>
                </a:solidFill>
              </a:rPr>
              <a:t>systematic</a:t>
            </a:r>
            <a:r>
              <a:rPr lang="it-IT" dirty="0" smtClean="0">
                <a:solidFill>
                  <a:schemeClr val="tx1"/>
                </a:solidFill>
              </a:rPr>
              <a:t>, </a:t>
            </a:r>
            <a:r>
              <a:rPr lang="it-IT" dirty="0" err="1" smtClean="0">
                <a:solidFill>
                  <a:schemeClr val="tx1"/>
                </a:solidFill>
              </a:rPr>
              <a:t>deductive</a:t>
            </a:r>
            <a:r>
              <a:rPr lang="it-IT" dirty="0" smtClean="0">
                <a:solidFill>
                  <a:schemeClr val="tx1"/>
                </a:solidFill>
              </a:rPr>
              <a:t> science; but the way we do </a:t>
            </a:r>
            <a:r>
              <a:rPr lang="it-IT" dirty="0" err="1" smtClean="0">
                <a:solidFill>
                  <a:schemeClr val="tx1"/>
                </a:solidFill>
              </a:rPr>
              <a:t>mathematics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turns</a:t>
            </a:r>
            <a:r>
              <a:rPr lang="it-IT" dirty="0" smtClean="0">
                <a:solidFill>
                  <a:schemeClr val="tx1"/>
                </a:solidFill>
              </a:rPr>
              <a:t> out to be an </a:t>
            </a:r>
            <a:r>
              <a:rPr lang="it-IT" dirty="0" err="1" smtClean="0">
                <a:solidFill>
                  <a:schemeClr val="tx1"/>
                </a:solidFill>
              </a:rPr>
              <a:t>experimental</a:t>
            </a:r>
            <a:r>
              <a:rPr lang="it-IT" dirty="0" smtClean="0">
                <a:solidFill>
                  <a:schemeClr val="tx1"/>
                </a:solidFill>
              </a:rPr>
              <a:t>, </a:t>
            </a:r>
            <a:r>
              <a:rPr lang="it-IT" dirty="0" err="1" smtClean="0">
                <a:solidFill>
                  <a:schemeClr val="tx1"/>
                </a:solidFill>
              </a:rPr>
              <a:t>inductive</a:t>
            </a:r>
            <a:r>
              <a:rPr lang="it-IT" dirty="0" smtClean="0">
                <a:solidFill>
                  <a:schemeClr val="tx1"/>
                </a:solidFill>
              </a:rPr>
              <a:t> science.</a:t>
            </a:r>
          </a:p>
          <a:p>
            <a:r>
              <a:rPr lang="it-IT" dirty="0" err="1" smtClean="0">
                <a:solidFill>
                  <a:schemeClr val="tx1"/>
                </a:solidFill>
              </a:rPr>
              <a:t>Polya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focused</a:t>
            </a:r>
            <a:r>
              <a:rPr lang="it-IT" dirty="0" smtClean="0">
                <a:solidFill>
                  <a:schemeClr val="tx1"/>
                </a:solidFill>
              </a:rPr>
              <a:t> on the </a:t>
            </a:r>
            <a:r>
              <a:rPr lang="it-IT" dirty="0" err="1" smtClean="0">
                <a:solidFill>
                  <a:schemeClr val="tx1"/>
                </a:solidFill>
              </a:rPr>
              <a:t>second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aspect</a:t>
            </a:r>
            <a:r>
              <a:rPr lang="it-IT" dirty="0">
                <a:solidFill>
                  <a:schemeClr val="tx1"/>
                </a:solidFill>
              </a:rPr>
              <a:t>:</a:t>
            </a:r>
            <a:r>
              <a:rPr lang="it-IT" dirty="0" smtClean="0">
                <a:solidFill>
                  <a:schemeClr val="tx1"/>
                </a:solidFill>
              </a:rPr>
              <a:t> The </a:t>
            </a:r>
            <a:r>
              <a:rPr lang="it-IT" dirty="0" err="1" smtClean="0">
                <a:solidFill>
                  <a:schemeClr val="tx1"/>
                </a:solidFill>
              </a:rPr>
              <a:t>Heuristics</a:t>
            </a:r>
            <a:r>
              <a:rPr lang="it-IT" dirty="0" smtClean="0">
                <a:solidFill>
                  <a:schemeClr val="tx1"/>
                </a:solidFill>
              </a:rPr>
              <a:t>, the </a:t>
            </a:r>
            <a:r>
              <a:rPr lang="it-IT" dirty="0" err="1" smtClean="0">
                <a:solidFill>
                  <a:schemeClr val="tx1"/>
                </a:solidFill>
              </a:rPr>
              <a:t>process</a:t>
            </a:r>
            <a:r>
              <a:rPr lang="it-IT" dirty="0" smtClean="0">
                <a:solidFill>
                  <a:schemeClr val="tx1"/>
                </a:solidFill>
              </a:rPr>
              <a:t> of </a:t>
            </a:r>
            <a:r>
              <a:rPr lang="it-IT" dirty="0" err="1" smtClean="0">
                <a:solidFill>
                  <a:schemeClr val="tx1"/>
                </a:solidFill>
              </a:rPr>
              <a:t>being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invented</a:t>
            </a:r>
            <a:r>
              <a:rPr lang="it-IT" dirty="0" smtClean="0">
                <a:solidFill>
                  <a:schemeClr val="tx1"/>
                </a:solidFill>
              </a:rPr>
              <a:t>. </a:t>
            </a:r>
          </a:p>
          <a:p>
            <a:pPr marL="0" indent="0">
              <a:buNone/>
            </a:pPr>
            <a:r>
              <a:rPr lang="it-IT" dirty="0" smtClean="0">
                <a:solidFill>
                  <a:schemeClr val="tx1"/>
                </a:solidFill>
              </a:rPr>
              <a:t>«How to Solve it» by G. </a:t>
            </a:r>
            <a:r>
              <a:rPr lang="it-IT" dirty="0" err="1" smtClean="0">
                <a:solidFill>
                  <a:schemeClr val="tx1"/>
                </a:solidFill>
              </a:rPr>
              <a:t>Pòlya</a:t>
            </a:r>
            <a:r>
              <a:rPr lang="it-IT" dirty="0" smtClean="0">
                <a:solidFill>
                  <a:schemeClr val="tx1"/>
                </a:solidFill>
              </a:rPr>
              <a:t>. </a:t>
            </a:r>
            <a:endParaRPr lang="it-IT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97175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9507" y="5233483"/>
            <a:ext cx="12172493" cy="1507067"/>
          </a:xfrm>
        </p:spPr>
        <p:txBody>
          <a:bodyPr>
            <a:normAutofit/>
          </a:bodyPr>
          <a:lstStyle/>
          <a:p>
            <a:r>
              <a:rPr lang="it-IT" b="1" dirty="0" err="1"/>
              <a:t>What</a:t>
            </a:r>
            <a:r>
              <a:rPr lang="it-IT" b="1" dirty="0"/>
              <a:t> is the </a:t>
            </a:r>
            <a:r>
              <a:rPr lang="it-IT" b="1" dirty="0" err="1" smtClean="0"/>
              <a:t>Heuristics</a:t>
            </a:r>
            <a:r>
              <a:rPr lang="it-IT" b="1" dirty="0" smtClean="0"/>
              <a:t> </a:t>
            </a:r>
            <a:r>
              <a:rPr lang="it-IT" b="1" dirty="0"/>
              <a:t>And How  can we </a:t>
            </a:r>
            <a:r>
              <a:rPr lang="it-IT" b="1" dirty="0" err="1"/>
              <a:t>teach</a:t>
            </a:r>
            <a:r>
              <a:rPr lang="it-IT" b="1" dirty="0"/>
              <a:t> it?</a:t>
            </a:r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14" y="1103307"/>
            <a:ext cx="4017026" cy="2261686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6064437" cy="4547682"/>
          </a:xfrm>
        </p:spPr>
        <p:txBody>
          <a:bodyPr/>
          <a:lstStyle/>
          <a:p>
            <a:r>
              <a:rPr lang="it-IT" sz="1900" dirty="0">
                <a:solidFill>
                  <a:schemeClr val="tx1"/>
                </a:solidFill>
              </a:rPr>
              <a:t>The </a:t>
            </a:r>
            <a:r>
              <a:rPr lang="it-IT" sz="1900" dirty="0" err="1">
                <a:solidFill>
                  <a:schemeClr val="tx1"/>
                </a:solidFill>
              </a:rPr>
              <a:t>aim</a:t>
            </a:r>
            <a:r>
              <a:rPr lang="it-IT" sz="1900" dirty="0">
                <a:solidFill>
                  <a:schemeClr val="tx1"/>
                </a:solidFill>
              </a:rPr>
              <a:t> of </a:t>
            </a:r>
            <a:r>
              <a:rPr lang="it-IT" sz="1900" dirty="0" err="1" smtClean="0">
                <a:solidFill>
                  <a:schemeClr val="tx1"/>
                </a:solidFill>
              </a:rPr>
              <a:t>heuristics</a:t>
            </a:r>
            <a:r>
              <a:rPr lang="it-IT" sz="1900" dirty="0" smtClean="0">
                <a:solidFill>
                  <a:schemeClr val="tx1"/>
                </a:solidFill>
              </a:rPr>
              <a:t> </a:t>
            </a:r>
            <a:r>
              <a:rPr lang="it-IT" sz="1900" dirty="0">
                <a:solidFill>
                  <a:schemeClr val="tx1"/>
                </a:solidFill>
              </a:rPr>
              <a:t>is to </a:t>
            </a:r>
            <a:r>
              <a:rPr lang="it-IT" sz="1900" dirty="0" err="1">
                <a:solidFill>
                  <a:schemeClr val="tx1"/>
                </a:solidFill>
              </a:rPr>
              <a:t>study</a:t>
            </a:r>
            <a:r>
              <a:rPr lang="it-IT" sz="1900" dirty="0">
                <a:solidFill>
                  <a:schemeClr val="tx1"/>
                </a:solidFill>
              </a:rPr>
              <a:t> the </a:t>
            </a:r>
            <a:r>
              <a:rPr lang="it-IT" sz="1900" dirty="0" err="1">
                <a:solidFill>
                  <a:schemeClr val="tx1"/>
                </a:solidFill>
              </a:rPr>
              <a:t>methods</a:t>
            </a:r>
            <a:r>
              <a:rPr lang="it-IT" sz="1900" dirty="0">
                <a:solidFill>
                  <a:schemeClr val="tx1"/>
                </a:solidFill>
              </a:rPr>
              <a:t> and </a:t>
            </a:r>
            <a:r>
              <a:rPr lang="it-IT" sz="1900" dirty="0" err="1">
                <a:solidFill>
                  <a:schemeClr val="tx1"/>
                </a:solidFill>
              </a:rPr>
              <a:t>rules</a:t>
            </a:r>
            <a:r>
              <a:rPr lang="it-IT" sz="1900" dirty="0">
                <a:solidFill>
                  <a:schemeClr val="tx1"/>
                </a:solidFill>
              </a:rPr>
              <a:t> to </a:t>
            </a:r>
            <a:r>
              <a:rPr lang="it-IT" sz="1900" dirty="0" err="1" smtClean="0">
                <a:solidFill>
                  <a:schemeClr val="tx1"/>
                </a:solidFill>
              </a:rPr>
              <a:t>discover</a:t>
            </a:r>
            <a:r>
              <a:rPr lang="it-IT" sz="1900" dirty="0" smtClean="0">
                <a:solidFill>
                  <a:schemeClr val="tx1"/>
                </a:solidFill>
              </a:rPr>
              <a:t> </a:t>
            </a:r>
            <a:r>
              <a:rPr lang="it-IT" sz="1900" dirty="0">
                <a:solidFill>
                  <a:schemeClr val="tx1"/>
                </a:solidFill>
              </a:rPr>
              <a:t>and </a:t>
            </a:r>
            <a:r>
              <a:rPr lang="it-IT" sz="1900" dirty="0" err="1" smtClean="0">
                <a:solidFill>
                  <a:schemeClr val="tx1"/>
                </a:solidFill>
              </a:rPr>
              <a:t>invent</a:t>
            </a:r>
            <a:r>
              <a:rPr lang="it-IT" sz="1900" dirty="0" smtClean="0">
                <a:solidFill>
                  <a:schemeClr val="tx1"/>
                </a:solidFill>
              </a:rPr>
              <a:t> </a:t>
            </a:r>
            <a:r>
              <a:rPr lang="it-IT" sz="1900" dirty="0" err="1" smtClean="0">
                <a:solidFill>
                  <a:schemeClr val="tx1"/>
                </a:solidFill>
              </a:rPr>
              <a:t>something</a:t>
            </a:r>
            <a:r>
              <a:rPr lang="it-IT" sz="1900" dirty="0" smtClean="0">
                <a:solidFill>
                  <a:schemeClr val="tx1"/>
                </a:solidFill>
              </a:rPr>
              <a:t>.</a:t>
            </a:r>
          </a:p>
          <a:p>
            <a:r>
              <a:rPr lang="it-IT" sz="1900" dirty="0" smtClean="0">
                <a:solidFill>
                  <a:schemeClr val="tx1"/>
                </a:solidFill>
              </a:rPr>
              <a:t>«I do not </a:t>
            </a:r>
            <a:r>
              <a:rPr lang="it-IT" sz="1900" dirty="0" err="1" smtClean="0">
                <a:solidFill>
                  <a:schemeClr val="tx1"/>
                </a:solidFill>
              </a:rPr>
              <a:t>know</a:t>
            </a:r>
            <a:r>
              <a:rPr lang="it-IT" sz="1900" dirty="0" smtClean="0">
                <a:solidFill>
                  <a:schemeClr val="tx1"/>
                </a:solidFill>
              </a:rPr>
              <a:t> </a:t>
            </a:r>
            <a:r>
              <a:rPr lang="it-IT" sz="1900" dirty="0" err="1" smtClean="0">
                <a:solidFill>
                  <a:schemeClr val="tx1"/>
                </a:solidFill>
              </a:rPr>
              <a:t>how</a:t>
            </a:r>
            <a:r>
              <a:rPr lang="it-IT" sz="1900" dirty="0" smtClean="0">
                <a:solidFill>
                  <a:schemeClr val="tx1"/>
                </a:solidFill>
              </a:rPr>
              <a:t> </a:t>
            </a:r>
            <a:r>
              <a:rPr lang="it-IT" sz="1900" dirty="0" err="1" smtClean="0">
                <a:solidFill>
                  <a:schemeClr val="tx1"/>
                </a:solidFill>
              </a:rPr>
              <a:t>Heuristics</a:t>
            </a:r>
            <a:r>
              <a:rPr lang="it-IT" sz="1900" dirty="0" smtClean="0">
                <a:solidFill>
                  <a:schemeClr val="tx1"/>
                </a:solidFill>
              </a:rPr>
              <a:t> </a:t>
            </a:r>
            <a:r>
              <a:rPr lang="it-IT" sz="1900" dirty="0" err="1" smtClean="0">
                <a:solidFill>
                  <a:schemeClr val="tx1"/>
                </a:solidFill>
              </a:rPr>
              <a:t>could</a:t>
            </a:r>
            <a:r>
              <a:rPr lang="it-IT" sz="1900" dirty="0" smtClean="0">
                <a:solidFill>
                  <a:schemeClr val="tx1"/>
                </a:solidFill>
              </a:rPr>
              <a:t> be </a:t>
            </a:r>
            <a:r>
              <a:rPr lang="it-IT" sz="1900" dirty="0" err="1" smtClean="0">
                <a:solidFill>
                  <a:schemeClr val="tx1"/>
                </a:solidFill>
              </a:rPr>
              <a:t>taught</a:t>
            </a:r>
            <a:r>
              <a:rPr lang="it-IT" sz="1900" dirty="0" smtClean="0">
                <a:solidFill>
                  <a:schemeClr val="tx1"/>
                </a:solidFill>
              </a:rPr>
              <a:t>, but I </a:t>
            </a:r>
            <a:r>
              <a:rPr lang="it-IT" sz="1900" dirty="0" err="1" smtClean="0">
                <a:solidFill>
                  <a:schemeClr val="tx1"/>
                </a:solidFill>
              </a:rPr>
              <a:t>know</a:t>
            </a:r>
            <a:r>
              <a:rPr lang="it-IT" sz="1900" dirty="0" smtClean="0">
                <a:solidFill>
                  <a:schemeClr val="tx1"/>
                </a:solidFill>
              </a:rPr>
              <a:t> </a:t>
            </a:r>
            <a:r>
              <a:rPr lang="it-IT" sz="1900" dirty="0" err="1" smtClean="0">
                <a:solidFill>
                  <a:schemeClr val="tx1"/>
                </a:solidFill>
              </a:rPr>
              <a:t>why</a:t>
            </a:r>
            <a:r>
              <a:rPr lang="it-IT" sz="1900" dirty="0" smtClean="0">
                <a:solidFill>
                  <a:schemeClr val="tx1"/>
                </a:solidFill>
              </a:rPr>
              <a:t> it is not be </a:t>
            </a:r>
            <a:r>
              <a:rPr lang="it-IT" sz="1900" dirty="0" err="1" smtClean="0">
                <a:solidFill>
                  <a:schemeClr val="tx1"/>
                </a:solidFill>
              </a:rPr>
              <a:t>taught</a:t>
            </a:r>
            <a:r>
              <a:rPr lang="it-IT" sz="1900" dirty="0" smtClean="0">
                <a:solidFill>
                  <a:schemeClr val="tx1"/>
                </a:solidFill>
              </a:rPr>
              <a:t> at </a:t>
            </a:r>
            <a:r>
              <a:rPr lang="it-IT" sz="1900" dirty="0" err="1" smtClean="0">
                <a:solidFill>
                  <a:schemeClr val="tx1"/>
                </a:solidFill>
              </a:rPr>
              <a:t>school</a:t>
            </a:r>
            <a:r>
              <a:rPr lang="it-IT" sz="1900" dirty="0" smtClean="0">
                <a:solidFill>
                  <a:schemeClr val="tx1"/>
                </a:solidFill>
              </a:rPr>
              <a:t>: t</a:t>
            </a:r>
            <a:r>
              <a:rPr lang="en-US" sz="1900" dirty="0" smtClean="0">
                <a:solidFill>
                  <a:schemeClr val="tx1"/>
                </a:solidFill>
              </a:rPr>
              <a:t>he </a:t>
            </a:r>
            <a:r>
              <a:rPr lang="en-US" sz="1900" dirty="0">
                <a:solidFill>
                  <a:schemeClr val="tx1"/>
                </a:solidFill>
              </a:rPr>
              <a:t>trouble is that </a:t>
            </a:r>
            <a:r>
              <a:rPr lang="en-US" sz="1900" dirty="0" smtClean="0">
                <a:solidFill>
                  <a:schemeClr val="tx1"/>
                </a:solidFill>
              </a:rPr>
              <a:t>math is </a:t>
            </a:r>
            <a:r>
              <a:rPr lang="en-US" sz="1900" dirty="0">
                <a:solidFill>
                  <a:schemeClr val="tx1"/>
                </a:solidFill>
              </a:rPr>
              <a:t>hard creative </a:t>
            </a:r>
            <a:r>
              <a:rPr lang="en-US" sz="1900" dirty="0" smtClean="0">
                <a:solidFill>
                  <a:schemeClr val="tx1"/>
                </a:solidFill>
              </a:rPr>
              <a:t>work that </a:t>
            </a:r>
            <a:r>
              <a:rPr lang="en-US" sz="1900" dirty="0">
                <a:solidFill>
                  <a:schemeClr val="tx1"/>
                </a:solidFill>
              </a:rPr>
              <a:t>makes it very difficult to teach</a:t>
            </a:r>
            <a:r>
              <a:rPr lang="en-US" sz="1900" dirty="0" smtClean="0">
                <a:solidFill>
                  <a:schemeClr val="tx1"/>
                </a:solidFill>
              </a:rPr>
              <a:t>.”  - </a:t>
            </a:r>
            <a:r>
              <a:rPr lang="en-US" sz="1900" dirty="0" err="1" smtClean="0">
                <a:solidFill>
                  <a:schemeClr val="tx1"/>
                </a:solidFill>
              </a:rPr>
              <a:t>Lockha</a:t>
            </a:r>
            <a:r>
              <a:rPr lang="it-IT" sz="1900" dirty="0" err="1" smtClean="0">
                <a:solidFill>
                  <a:schemeClr val="tx1"/>
                </a:solidFill>
              </a:rPr>
              <a:t>rt</a:t>
            </a:r>
            <a:r>
              <a:rPr lang="it-IT" sz="1900" dirty="0" smtClean="0">
                <a:solidFill>
                  <a:schemeClr val="tx1"/>
                </a:solidFill>
              </a:rPr>
              <a:t>.</a:t>
            </a:r>
          </a:p>
          <a:p>
            <a:r>
              <a:rPr lang="it-IT" sz="1900" dirty="0" smtClean="0">
                <a:solidFill>
                  <a:schemeClr val="tx1"/>
                </a:solidFill>
              </a:rPr>
              <a:t>So, we </a:t>
            </a:r>
            <a:r>
              <a:rPr lang="it-IT" sz="1900" dirty="0" err="1" smtClean="0">
                <a:solidFill>
                  <a:schemeClr val="tx1"/>
                </a:solidFill>
              </a:rPr>
              <a:t>chose</a:t>
            </a:r>
            <a:r>
              <a:rPr lang="it-IT" sz="1900" dirty="0" smtClean="0">
                <a:solidFill>
                  <a:schemeClr val="tx1"/>
                </a:solidFill>
              </a:rPr>
              <a:t> </a:t>
            </a:r>
            <a:r>
              <a:rPr lang="it-IT" sz="1900" dirty="0" err="1" smtClean="0">
                <a:solidFill>
                  <a:schemeClr val="tx1"/>
                </a:solidFill>
              </a:rPr>
              <a:t>another</a:t>
            </a:r>
            <a:r>
              <a:rPr lang="it-IT" sz="1900" dirty="0" smtClean="0">
                <a:solidFill>
                  <a:schemeClr val="tx1"/>
                </a:solidFill>
              </a:rPr>
              <a:t> way  to talk about </a:t>
            </a:r>
            <a:r>
              <a:rPr lang="it-IT" sz="1900" dirty="0" err="1" smtClean="0">
                <a:solidFill>
                  <a:schemeClr val="tx1"/>
                </a:solidFill>
              </a:rPr>
              <a:t>Heuristics</a:t>
            </a:r>
            <a:r>
              <a:rPr lang="it-IT" sz="1900" dirty="0">
                <a:solidFill>
                  <a:schemeClr val="tx1"/>
                </a:solidFill>
              </a:rPr>
              <a:t> </a:t>
            </a:r>
            <a:r>
              <a:rPr lang="it-IT" sz="1900" dirty="0" smtClean="0">
                <a:solidFill>
                  <a:schemeClr val="tx1"/>
                </a:solidFill>
              </a:rPr>
              <a:t>…</a:t>
            </a:r>
            <a:endParaRPr lang="it-IT" sz="1900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40782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918766" y="5559551"/>
            <a:ext cx="8534400" cy="968857"/>
          </a:xfrm>
        </p:spPr>
        <p:txBody>
          <a:bodyPr>
            <a:normAutofit/>
          </a:bodyPr>
          <a:lstStyle/>
          <a:p>
            <a:r>
              <a:rPr lang="it-IT" b="1" dirty="0"/>
              <a:t>EUCLIDEAN TARANTELLA</a:t>
            </a:r>
          </a:p>
        </p:txBody>
      </p:sp>
      <p:pic>
        <p:nvPicPr>
          <p:cNvPr id="4" name="Euclidean Tarantella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5046" y="751637"/>
            <a:ext cx="7668758" cy="4310482"/>
          </a:xfrm>
        </p:spPr>
      </p:pic>
    </p:spTree>
    <p:extLst>
      <p:ext uri="{BB962C8B-B14F-4D97-AF65-F5344CB8AC3E}">
        <p14:creationId xmlns:p14="http://schemas.microsoft.com/office/powerpoint/2010/main" val="7875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478619" y="5742433"/>
            <a:ext cx="8534400" cy="844498"/>
          </a:xfrm>
        </p:spPr>
        <p:txBody>
          <a:bodyPr>
            <a:normAutofit/>
          </a:bodyPr>
          <a:lstStyle/>
          <a:p>
            <a:r>
              <a:rPr lang="it-IT" b="1" dirty="0" err="1"/>
              <a:t>Heuristic</a:t>
            </a:r>
            <a:r>
              <a:rPr lang="it-IT" b="1" dirty="0"/>
              <a:t> tarantella</a:t>
            </a:r>
          </a:p>
        </p:txBody>
      </p:sp>
      <p:pic>
        <p:nvPicPr>
          <p:cNvPr id="4" name="heuristic tarantella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80983" y="760781"/>
            <a:ext cx="7951649" cy="4469016"/>
          </a:xfrm>
        </p:spPr>
      </p:pic>
    </p:spTree>
    <p:extLst>
      <p:ext uri="{BB962C8B-B14F-4D97-AF65-F5344CB8AC3E}">
        <p14:creationId xmlns:p14="http://schemas.microsoft.com/office/powerpoint/2010/main" val="223967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98841" y="5160331"/>
            <a:ext cx="10647033" cy="1507067"/>
          </a:xfrm>
        </p:spPr>
        <p:txBody>
          <a:bodyPr/>
          <a:lstStyle/>
          <a:p>
            <a:r>
              <a:rPr lang="it-IT" b="1" dirty="0"/>
              <a:t>George </a:t>
            </a:r>
            <a:r>
              <a:rPr lang="it-IT" b="1" dirty="0" err="1"/>
              <a:t>Pòlya’s</a:t>
            </a:r>
            <a:r>
              <a:rPr lang="it-IT" b="1" dirty="0"/>
              <a:t> </a:t>
            </a:r>
            <a:r>
              <a:rPr lang="it-IT" b="1" dirty="0" err="1"/>
              <a:t>thinking</a:t>
            </a:r>
            <a:r>
              <a:rPr lang="it-IT" b="1" dirty="0"/>
              <a:t> about teaching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031" y="685800"/>
            <a:ext cx="4322283" cy="3813048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757062" y="351130"/>
            <a:ext cx="6078931" cy="4809200"/>
          </a:xfrm>
        </p:spPr>
        <p:txBody>
          <a:bodyPr>
            <a:normAutofit/>
          </a:bodyPr>
          <a:lstStyle/>
          <a:p>
            <a:r>
              <a:rPr lang="it-IT" dirty="0" err="1">
                <a:solidFill>
                  <a:schemeClr val="tx1"/>
                </a:solidFill>
              </a:rPr>
              <a:t>What</a:t>
            </a:r>
            <a:r>
              <a:rPr lang="it-IT" dirty="0">
                <a:solidFill>
                  <a:schemeClr val="tx1"/>
                </a:solidFill>
              </a:rPr>
              <a:t> is good </a:t>
            </a:r>
            <a:r>
              <a:rPr lang="it-IT" dirty="0" err="1">
                <a:solidFill>
                  <a:schemeClr val="tx1"/>
                </a:solidFill>
              </a:rPr>
              <a:t>education</a:t>
            </a:r>
            <a:r>
              <a:rPr lang="it-IT" dirty="0">
                <a:solidFill>
                  <a:schemeClr val="tx1"/>
                </a:solidFill>
              </a:rPr>
              <a:t>? </a:t>
            </a:r>
            <a:r>
              <a:rPr lang="it-IT" dirty="0" err="1">
                <a:solidFill>
                  <a:schemeClr val="tx1"/>
                </a:solidFill>
              </a:rPr>
              <a:t>Giving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smtClean="0">
                <a:solidFill>
                  <a:schemeClr val="tx1"/>
                </a:solidFill>
              </a:rPr>
              <a:t>a </a:t>
            </a:r>
            <a:r>
              <a:rPr lang="it-IT" dirty="0" err="1" smtClean="0">
                <a:solidFill>
                  <a:schemeClr val="tx1"/>
                </a:solidFill>
              </a:rPr>
              <a:t>systematic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opportunity</a:t>
            </a:r>
            <a:r>
              <a:rPr lang="it-IT" dirty="0">
                <a:solidFill>
                  <a:schemeClr val="tx1"/>
                </a:solidFill>
              </a:rPr>
              <a:t> to the </a:t>
            </a:r>
            <a:r>
              <a:rPr lang="it-IT" dirty="0" smtClean="0">
                <a:solidFill>
                  <a:schemeClr val="tx1"/>
                </a:solidFill>
              </a:rPr>
              <a:t>students </a:t>
            </a:r>
            <a:r>
              <a:rPr lang="it-IT" dirty="0">
                <a:solidFill>
                  <a:schemeClr val="tx1"/>
                </a:solidFill>
              </a:rPr>
              <a:t>to </a:t>
            </a:r>
            <a:r>
              <a:rPr lang="it-IT" dirty="0" err="1">
                <a:solidFill>
                  <a:schemeClr val="tx1"/>
                </a:solidFill>
              </a:rPr>
              <a:t>discover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things</a:t>
            </a:r>
            <a:r>
              <a:rPr lang="it-IT" dirty="0">
                <a:solidFill>
                  <a:schemeClr val="tx1"/>
                </a:solidFill>
              </a:rPr>
              <a:t> by </a:t>
            </a:r>
            <a:r>
              <a:rPr lang="it-IT" dirty="0" err="1" smtClean="0">
                <a:solidFill>
                  <a:schemeClr val="tx1"/>
                </a:solidFill>
              </a:rPr>
              <a:t>themselves</a:t>
            </a:r>
            <a:r>
              <a:rPr lang="it-IT" dirty="0" smtClean="0">
                <a:solidFill>
                  <a:schemeClr val="tx1"/>
                </a:solidFill>
              </a:rPr>
              <a:t>.</a:t>
            </a:r>
            <a:endParaRPr lang="it-IT" dirty="0">
              <a:solidFill>
                <a:schemeClr val="tx1"/>
              </a:solidFill>
            </a:endParaRPr>
          </a:p>
          <a:p>
            <a:r>
              <a:rPr lang="it-IT" dirty="0" err="1">
                <a:solidFill>
                  <a:schemeClr val="tx1"/>
                </a:solidFill>
              </a:rPr>
              <a:t>Who</a:t>
            </a:r>
            <a:r>
              <a:rPr lang="it-IT" dirty="0">
                <a:solidFill>
                  <a:schemeClr val="tx1"/>
                </a:solidFill>
              </a:rPr>
              <a:t> is a good </a:t>
            </a:r>
            <a:r>
              <a:rPr lang="it-IT" dirty="0" err="1">
                <a:solidFill>
                  <a:schemeClr val="tx1"/>
                </a:solidFill>
              </a:rPr>
              <a:t>teacher</a:t>
            </a:r>
            <a:r>
              <a:rPr lang="it-IT" dirty="0">
                <a:solidFill>
                  <a:schemeClr val="tx1"/>
                </a:solidFill>
              </a:rPr>
              <a:t>? </a:t>
            </a:r>
            <a:r>
              <a:rPr lang="it-IT" dirty="0" smtClean="0">
                <a:solidFill>
                  <a:schemeClr val="tx1"/>
                </a:solidFill>
              </a:rPr>
              <a:t>Good </a:t>
            </a:r>
            <a:r>
              <a:rPr lang="it-IT" dirty="0" err="1" smtClean="0">
                <a:solidFill>
                  <a:schemeClr val="tx1"/>
                </a:solidFill>
              </a:rPr>
              <a:t>teachers</a:t>
            </a:r>
            <a:r>
              <a:rPr lang="it-IT" dirty="0" smtClean="0">
                <a:solidFill>
                  <a:schemeClr val="tx1"/>
                </a:solidFill>
              </a:rPr>
              <a:t> are </a:t>
            </a:r>
            <a:r>
              <a:rPr lang="it-IT" dirty="0" err="1" smtClean="0">
                <a:solidFill>
                  <a:schemeClr val="tx1"/>
                </a:solidFill>
              </a:rPr>
              <a:t>people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who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should</a:t>
            </a:r>
            <a:r>
              <a:rPr lang="it-IT" dirty="0">
                <a:solidFill>
                  <a:schemeClr val="tx1"/>
                </a:solidFill>
              </a:rPr>
              <a:t> help </a:t>
            </a:r>
            <a:r>
              <a:rPr lang="it-IT" dirty="0" err="1" smtClean="0">
                <a:solidFill>
                  <a:schemeClr val="tx1"/>
                </a:solidFill>
              </a:rPr>
              <a:t>their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students, but not </a:t>
            </a:r>
            <a:r>
              <a:rPr lang="it-IT" dirty="0" err="1">
                <a:solidFill>
                  <a:schemeClr val="tx1"/>
                </a:solidFill>
              </a:rPr>
              <a:t>too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much</a:t>
            </a:r>
            <a:r>
              <a:rPr lang="it-IT" dirty="0">
                <a:solidFill>
                  <a:schemeClr val="tx1"/>
                </a:solidFill>
              </a:rPr>
              <a:t> and not </a:t>
            </a:r>
            <a:r>
              <a:rPr lang="it-IT" dirty="0" err="1" smtClean="0">
                <a:solidFill>
                  <a:schemeClr val="tx1"/>
                </a:solidFill>
              </a:rPr>
              <a:t>too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little</a:t>
            </a:r>
            <a:r>
              <a:rPr lang="it-IT" dirty="0">
                <a:solidFill>
                  <a:schemeClr val="tx1"/>
                </a:solidFill>
              </a:rPr>
              <a:t>. Not </a:t>
            </a:r>
            <a:r>
              <a:rPr lang="it-IT" dirty="0" err="1">
                <a:solidFill>
                  <a:schemeClr val="tx1"/>
                </a:solidFill>
              </a:rPr>
              <a:t>too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little</a:t>
            </a:r>
            <a:r>
              <a:rPr lang="it-IT" dirty="0">
                <a:solidFill>
                  <a:schemeClr val="tx1"/>
                </a:solidFill>
              </a:rPr>
              <a:t>, </a:t>
            </a:r>
            <a:r>
              <a:rPr lang="it-IT" dirty="0" err="1">
                <a:solidFill>
                  <a:schemeClr val="tx1"/>
                </a:solidFill>
              </a:rPr>
              <a:t>because</a:t>
            </a:r>
            <a:r>
              <a:rPr lang="it-IT" dirty="0">
                <a:solidFill>
                  <a:schemeClr val="tx1"/>
                </a:solidFill>
              </a:rPr>
              <a:t> if </a:t>
            </a:r>
            <a:r>
              <a:rPr lang="it-IT" dirty="0" smtClean="0">
                <a:solidFill>
                  <a:schemeClr val="tx1"/>
                </a:solidFill>
              </a:rPr>
              <a:t>students are </a:t>
            </a:r>
            <a:r>
              <a:rPr lang="it-IT" dirty="0" err="1">
                <a:solidFill>
                  <a:schemeClr val="tx1"/>
                </a:solidFill>
              </a:rPr>
              <a:t>left</a:t>
            </a:r>
            <a:r>
              <a:rPr lang="it-IT" dirty="0">
                <a:solidFill>
                  <a:schemeClr val="tx1"/>
                </a:solidFill>
              </a:rPr>
              <a:t> alone </a:t>
            </a:r>
            <a:r>
              <a:rPr lang="it-IT" dirty="0" smtClean="0">
                <a:solidFill>
                  <a:schemeClr val="tx1"/>
                </a:solidFill>
              </a:rPr>
              <a:t>they </a:t>
            </a:r>
            <a:r>
              <a:rPr lang="it-IT" dirty="0" err="1">
                <a:solidFill>
                  <a:schemeClr val="tx1"/>
                </a:solidFill>
              </a:rPr>
              <a:t>may</a:t>
            </a:r>
            <a:r>
              <a:rPr lang="it-IT" dirty="0">
                <a:solidFill>
                  <a:schemeClr val="tx1"/>
                </a:solidFill>
              </a:rPr>
              <a:t> not </a:t>
            </a:r>
            <a:r>
              <a:rPr lang="it-IT" dirty="0" smtClean="0">
                <a:solidFill>
                  <a:schemeClr val="tx1"/>
                </a:solidFill>
              </a:rPr>
              <a:t>progress</a:t>
            </a:r>
            <a:r>
              <a:rPr lang="it-IT" dirty="0">
                <a:solidFill>
                  <a:schemeClr val="tx1"/>
                </a:solidFill>
              </a:rPr>
              <a:t>. Not </a:t>
            </a:r>
            <a:r>
              <a:rPr lang="it-IT" dirty="0" err="1">
                <a:solidFill>
                  <a:schemeClr val="tx1"/>
                </a:solidFill>
              </a:rPr>
              <a:t>too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much,becuase</a:t>
            </a:r>
            <a:r>
              <a:rPr lang="it-IT" dirty="0">
                <a:solidFill>
                  <a:schemeClr val="tx1"/>
                </a:solidFill>
              </a:rPr>
              <a:t> in </a:t>
            </a:r>
            <a:r>
              <a:rPr lang="it-IT" dirty="0" err="1">
                <a:solidFill>
                  <a:schemeClr val="tx1"/>
                </a:solidFill>
              </a:rPr>
              <a:t>that</a:t>
            </a:r>
            <a:r>
              <a:rPr lang="it-IT" dirty="0">
                <a:solidFill>
                  <a:schemeClr val="tx1"/>
                </a:solidFill>
              </a:rPr>
              <a:t> way </a:t>
            </a:r>
            <a:r>
              <a:rPr lang="it-IT" dirty="0" err="1">
                <a:solidFill>
                  <a:schemeClr val="tx1"/>
                </a:solidFill>
              </a:rPr>
              <a:t>nothing</a:t>
            </a:r>
            <a:r>
              <a:rPr lang="it-IT" dirty="0">
                <a:solidFill>
                  <a:schemeClr val="tx1"/>
                </a:solidFill>
              </a:rPr>
              <a:t> is </a:t>
            </a:r>
            <a:r>
              <a:rPr lang="it-IT" dirty="0" err="1">
                <a:solidFill>
                  <a:schemeClr val="tx1"/>
                </a:solidFill>
              </a:rPr>
              <a:t>left</a:t>
            </a:r>
            <a:r>
              <a:rPr lang="it-IT" dirty="0">
                <a:solidFill>
                  <a:schemeClr val="tx1"/>
                </a:solidFill>
              </a:rPr>
              <a:t> to </a:t>
            </a:r>
            <a:r>
              <a:rPr lang="it-IT" dirty="0" err="1" smtClean="0">
                <a:solidFill>
                  <a:schemeClr val="tx1"/>
                </a:solidFill>
              </a:rPr>
              <a:t>them</a:t>
            </a:r>
            <a:r>
              <a:rPr lang="it-IT" dirty="0" smtClean="0">
                <a:solidFill>
                  <a:schemeClr val="tx1"/>
                </a:solidFill>
              </a:rPr>
              <a:t>.</a:t>
            </a:r>
            <a:endParaRPr lang="it-IT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57510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smtClean="0"/>
              <a:t> </a:t>
            </a:r>
            <a:r>
              <a:rPr lang="it-IT" b="1" dirty="0"/>
              <a:t>… </a:t>
            </a:r>
            <a:r>
              <a:rPr lang="it-IT" b="1" dirty="0" err="1"/>
              <a:t>another</a:t>
            </a:r>
            <a:r>
              <a:rPr lang="it-IT" b="1" dirty="0"/>
              <a:t> big </a:t>
            </a:r>
            <a:r>
              <a:rPr lang="it-IT" b="1" dirty="0" err="1"/>
              <a:t>friendly</a:t>
            </a:r>
            <a:r>
              <a:rPr lang="it-IT" b="1" dirty="0"/>
              <a:t> </a:t>
            </a:r>
            <a:r>
              <a:rPr lang="it-IT" b="1" dirty="0" err="1"/>
              <a:t>giant</a:t>
            </a:r>
            <a:r>
              <a:rPr lang="it-IT" b="1" dirty="0"/>
              <a:t> </a:t>
            </a:r>
            <a:r>
              <a:rPr lang="it-IT" b="1" dirty="0" smtClean="0"/>
              <a:t>…</a:t>
            </a:r>
            <a:endParaRPr lang="it-IT" b="1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582" y="685800"/>
            <a:ext cx="3736387" cy="3614738"/>
          </a:xfrm>
        </p:spPr>
      </p:pic>
      <p:pic>
        <p:nvPicPr>
          <p:cNvPr id="6" name="Segnaposto contenuto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811" y="819302"/>
            <a:ext cx="2678919" cy="3481236"/>
          </a:xfrm>
        </p:spPr>
      </p:pic>
    </p:spTree>
    <p:extLst>
      <p:ext uri="{BB962C8B-B14F-4D97-AF65-F5344CB8AC3E}">
        <p14:creationId xmlns:p14="http://schemas.microsoft.com/office/powerpoint/2010/main" val="114485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45147" y="5292004"/>
            <a:ext cx="10822598" cy="1507067"/>
          </a:xfrm>
        </p:spPr>
        <p:txBody>
          <a:bodyPr/>
          <a:lstStyle/>
          <a:p>
            <a:r>
              <a:rPr lang="it-IT" b="1" dirty="0"/>
              <a:t>APL is the </a:t>
            </a:r>
            <a:r>
              <a:rPr lang="it-IT" b="1" dirty="0" err="1"/>
              <a:t>language</a:t>
            </a:r>
            <a:r>
              <a:rPr lang="it-IT" b="1" dirty="0"/>
              <a:t> of </a:t>
            </a:r>
            <a:r>
              <a:rPr lang="it-IT" b="1" dirty="0" err="1"/>
              <a:t>problem</a:t>
            </a:r>
            <a:r>
              <a:rPr lang="it-IT" b="1" dirty="0"/>
              <a:t> </a:t>
            </a:r>
            <a:r>
              <a:rPr lang="it-IT" b="1" dirty="0" err="1"/>
              <a:t>solving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560" y="1029823"/>
            <a:ext cx="4722291" cy="3651905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149901" y="685800"/>
            <a:ext cx="5592711" cy="4705501"/>
          </a:xfrm>
        </p:spPr>
        <p:txBody>
          <a:bodyPr>
            <a:normAutofit/>
          </a:bodyPr>
          <a:lstStyle/>
          <a:p>
            <a:r>
              <a:rPr lang="it-IT" dirty="0" err="1">
                <a:solidFill>
                  <a:schemeClr val="tx1"/>
                </a:solidFill>
              </a:rPr>
              <a:t>Ken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Iverson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said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that</a:t>
            </a:r>
            <a:r>
              <a:rPr lang="it-IT" dirty="0">
                <a:solidFill>
                  <a:schemeClr val="tx1"/>
                </a:solidFill>
              </a:rPr>
              <a:t> Apl is </a:t>
            </a:r>
            <a:r>
              <a:rPr lang="it-IT" dirty="0" smtClean="0">
                <a:solidFill>
                  <a:schemeClr val="tx1"/>
                </a:solidFill>
              </a:rPr>
              <a:t>the </a:t>
            </a:r>
            <a:r>
              <a:rPr lang="it-IT" dirty="0" err="1" smtClean="0">
                <a:solidFill>
                  <a:schemeClr val="tx1"/>
                </a:solidFill>
              </a:rPr>
              <a:t>Tool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of </a:t>
            </a:r>
            <a:r>
              <a:rPr lang="it-IT" dirty="0" err="1">
                <a:solidFill>
                  <a:schemeClr val="tx1"/>
                </a:solidFill>
              </a:rPr>
              <a:t>Thought</a:t>
            </a:r>
            <a:r>
              <a:rPr lang="it-IT" dirty="0">
                <a:solidFill>
                  <a:schemeClr val="tx1"/>
                </a:solidFill>
              </a:rPr>
              <a:t>.</a:t>
            </a:r>
          </a:p>
          <a:p>
            <a:r>
              <a:rPr lang="it-IT" dirty="0">
                <a:solidFill>
                  <a:schemeClr val="tx1"/>
                </a:solidFill>
              </a:rPr>
              <a:t>«Language is an </a:t>
            </a:r>
            <a:r>
              <a:rPr lang="it-IT" dirty="0" err="1">
                <a:solidFill>
                  <a:schemeClr val="tx1"/>
                </a:solidFill>
              </a:rPr>
              <a:t>instrument</a:t>
            </a:r>
            <a:r>
              <a:rPr lang="it-IT" dirty="0">
                <a:solidFill>
                  <a:schemeClr val="tx1"/>
                </a:solidFill>
              </a:rPr>
              <a:t> of human </a:t>
            </a:r>
            <a:r>
              <a:rPr lang="it-IT" dirty="0" err="1">
                <a:solidFill>
                  <a:schemeClr val="tx1"/>
                </a:solidFill>
              </a:rPr>
              <a:t>reason</a:t>
            </a:r>
            <a:r>
              <a:rPr lang="it-IT" dirty="0">
                <a:solidFill>
                  <a:schemeClr val="tx1"/>
                </a:solidFill>
              </a:rPr>
              <a:t> and not </a:t>
            </a:r>
            <a:r>
              <a:rPr lang="it-IT" dirty="0" err="1">
                <a:solidFill>
                  <a:schemeClr val="tx1"/>
                </a:solidFill>
              </a:rPr>
              <a:t>merely</a:t>
            </a:r>
            <a:r>
              <a:rPr lang="it-IT" dirty="0">
                <a:solidFill>
                  <a:schemeClr val="tx1"/>
                </a:solidFill>
              </a:rPr>
              <a:t> a medium of </a:t>
            </a:r>
            <a:r>
              <a:rPr lang="it-IT" dirty="0" err="1">
                <a:solidFill>
                  <a:schemeClr val="tx1"/>
                </a:solidFill>
              </a:rPr>
              <a:t>expression</a:t>
            </a:r>
            <a:r>
              <a:rPr lang="it-IT" dirty="0">
                <a:solidFill>
                  <a:schemeClr val="tx1"/>
                </a:solidFill>
              </a:rPr>
              <a:t>, </a:t>
            </a:r>
            <a:r>
              <a:rPr lang="it-IT" dirty="0" err="1" smtClean="0">
                <a:solidFill>
                  <a:schemeClr val="tx1"/>
                </a:solidFill>
              </a:rPr>
              <a:t>this</a:t>
            </a:r>
            <a:r>
              <a:rPr lang="it-IT" dirty="0" smtClean="0">
                <a:solidFill>
                  <a:schemeClr val="tx1"/>
                </a:solidFill>
              </a:rPr>
              <a:t> is </a:t>
            </a:r>
            <a:r>
              <a:rPr lang="it-IT" dirty="0">
                <a:solidFill>
                  <a:schemeClr val="tx1"/>
                </a:solidFill>
              </a:rPr>
              <a:t>a </a:t>
            </a:r>
            <a:r>
              <a:rPr lang="it-IT" dirty="0" err="1">
                <a:solidFill>
                  <a:schemeClr val="tx1"/>
                </a:solidFill>
              </a:rPr>
              <a:t>generally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admitted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truth</a:t>
            </a:r>
            <a:r>
              <a:rPr lang="it-IT" dirty="0" smtClean="0">
                <a:solidFill>
                  <a:schemeClr val="tx1"/>
                </a:solidFill>
              </a:rPr>
              <a:t>» </a:t>
            </a:r>
            <a:r>
              <a:rPr lang="it-IT" dirty="0">
                <a:solidFill>
                  <a:schemeClr val="tx1"/>
                </a:solidFill>
              </a:rPr>
              <a:t>George Boole, </a:t>
            </a:r>
            <a:r>
              <a:rPr lang="it-IT" i="1" dirty="0" err="1">
                <a:solidFill>
                  <a:schemeClr val="tx1"/>
                </a:solidFill>
              </a:rPr>
              <a:t>Laws</a:t>
            </a:r>
            <a:r>
              <a:rPr lang="it-IT" i="1" dirty="0">
                <a:solidFill>
                  <a:schemeClr val="tx1"/>
                </a:solidFill>
              </a:rPr>
              <a:t> of </a:t>
            </a:r>
            <a:r>
              <a:rPr lang="it-IT" i="1" dirty="0" err="1">
                <a:solidFill>
                  <a:schemeClr val="tx1"/>
                </a:solidFill>
              </a:rPr>
              <a:t>Thought</a:t>
            </a:r>
            <a:r>
              <a:rPr lang="it-IT" i="1" dirty="0">
                <a:solidFill>
                  <a:schemeClr val="tx1"/>
                </a:solidFill>
              </a:rPr>
              <a:t>.</a:t>
            </a:r>
          </a:p>
          <a:p>
            <a:r>
              <a:rPr lang="it-IT" dirty="0">
                <a:solidFill>
                  <a:schemeClr val="tx1"/>
                </a:solidFill>
              </a:rPr>
              <a:t>K. </a:t>
            </a:r>
            <a:r>
              <a:rPr lang="it-IT" dirty="0" err="1">
                <a:solidFill>
                  <a:schemeClr val="tx1"/>
                </a:solidFill>
              </a:rPr>
              <a:t>Iverson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combined</a:t>
            </a:r>
            <a:r>
              <a:rPr lang="it-IT" dirty="0">
                <a:solidFill>
                  <a:schemeClr val="tx1"/>
                </a:solidFill>
              </a:rPr>
              <a:t> in a single </a:t>
            </a:r>
            <a:r>
              <a:rPr lang="it-IT" dirty="0" err="1" smtClean="0">
                <a:solidFill>
                  <a:schemeClr val="tx1"/>
                </a:solidFill>
              </a:rPr>
              <a:t>coherent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language</a:t>
            </a:r>
            <a:r>
              <a:rPr lang="it-IT" dirty="0">
                <a:solidFill>
                  <a:schemeClr val="tx1"/>
                </a:solidFill>
              </a:rPr>
              <a:t> the </a:t>
            </a:r>
            <a:r>
              <a:rPr lang="it-IT" dirty="0" err="1">
                <a:solidFill>
                  <a:schemeClr val="tx1"/>
                </a:solidFill>
              </a:rPr>
              <a:t>adventages</a:t>
            </a:r>
            <a:r>
              <a:rPr lang="it-IT" dirty="0">
                <a:solidFill>
                  <a:schemeClr val="tx1"/>
                </a:solidFill>
              </a:rPr>
              <a:t> of </a:t>
            </a:r>
            <a:r>
              <a:rPr lang="it-IT" dirty="0" err="1">
                <a:solidFill>
                  <a:schemeClr val="tx1"/>
                </a:solidFill>
              </a:rPr>
              <a:t>executability</a:t>
            </a:r>
            <a:r>
              <a:rPr lang="it-IT" dirty="0">
                <a:solidFill>
                  <a:schemeClr val="tx1"/>
                </a:solidFill>
              </a:rPr>
              <a:t> and </a:t>
            </a:r>
            <a:r>
              <a:rPr lang="it-IT" dirty="0" err="1">
                <a:solidFill>
                  <a:schemeClr val="tx1"/>
                </a:solidFill>
              </a:rPr>
              <a:t>universatility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found</a:t>
            </a:r>
            <a:r>
              <a:rPr lang="it-IT" dirty="0">
                <a:solidFill>
                  <a:schemeClr val="tx1"/>
                </a:solidFill>
              </a:rPr>
              <a:t> in a </a:t>
            </a:r>
            <a:r>
              <a:rPr lang="it-IT" dirty="0" err="1">
                <a:solidFill>
                  <a:schemeClr val="tx1"/>
                </a:solidFill>
              </a:rPr>
              <a:t>language</a:t>
            </a:r>
            <a:r>
              <a:rPr lang="it-IT" dirty="0">
                <a:solidFill>
                  <a:schemeClr val="tx1"/>
                </a:solidFill>
              </a:rPr>
              <a:t> with the </a:t>
            </a:r>
            <a:r>
              <a:rPr lang="it-IT" dirty="0" err="1">
                <a:solidFill>
                  <a:schemeClr val="tx1"/>
                </a:solidFill>
              </a:rPr>
              <a:t>advantages</a:t>
            </a:r>
            <a:r>
              <a:rPr lang="it-IT" dirty="0">
                <a:solidFill>
                  <a:schemeClr val="tx1"/>
                </a:solidFill>
              </a:rPr>
              <a:t> of </a:t>
            </a:r>
            <a:r>
              <a:rPr lang="it-IT" dirty="0" err="1">
                <a:solidFill>
                  <a:schemeClr val="tx1"/>
                </a:solidFill>
              </a:rPr>
              <a:t>mathematical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notation</a:t>
            </a:r>
            <a:r>
              <a:rPr lang="it-IT" dirty="0">
                <a:solidFill>
                  <a:schemeClr val="tx1"/>
                </a:solidFill>
              </a:rPr>
              <a:t>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629217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240167" y="4743364"/>
            <a:ext cx="8534400" cy="1507067"/>
          </a:xfrm>
        </p:spPr>
        <p:txBody>
          <a:bodyPr>
            <a:normAutofit/>
          </a:bodyPr>
          <a:lstStyle/>
          <a:p>
            <a:r>
              <a:rPr lang="it-IT" b="1" dirty="0"/>
              <a:t>… </a:t>
            </a:r>
            <a:r>
              <a:rPr lang="it-IT" b="1" dirty="0" err="1"/>
              <a:t>another</a:t>
            </a:r>
            <a:r>
              <a:rPr lang="it-IT" b="1" dirty="0"/>
              <a:t> big </a:t>
            </a:r>
            <a:r>
              <a:rPr lang="it-IT" b="1" dirty="0" err="1"/>
              <a:t>friendly</a:t>
            </a:r>
            <a:r>
              <a:rPr lang="it-IT" b="1" dirty="0"/>
              <a:t> </a:t>
            </a:r>
            <a:r>
              <a:rPr lang="it-IT" b="1" dirty="0" err="1"/>
              <a:t>giant</a:t>
            </a:r>
            <a:r>
              <a:rPr lang="it-IT" b="1" dirty="0"/>
              <a:t> … </a:t>
            </a:r>
          </a:p>
        </p:txBody>
      </p:sp>
      <p:pic>
        <p:nvPicPr>
          <p:cNvPr id="6" name="Segnaposto contenuto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4488" y="1240631"/>
            <a:ext cx="3076575" cy="2505075"/>
          </a:xfrm>
        </p:spPr>
      </p:pic>
      <p:pic>
        <p:nvPicPr>
          <p:cNvPr id="5" name="Segnaposto contenuto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7797" y="1240631"/>
            <a:ext cx="2247900" cy="2514600"/>
          </a:xfrm>
        </p:spPr>
      </p:pic>
    </p:spTree>
    <p:extLst>
      <p:ext uri="{BB962C8B-B14F-4D97-AF65-F5344CB8AC3E}">
        <p14:creationId xmlns:p14="http://schemas.microsoft.com/office/powerpoint/2010/main" val="4141885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744917" y="5445624"/>
            <a:ext cx="8534400" cy="1507067"/>
          </a:xfrm>
        </p:spPr>
        <p:txBody>
          <a:bodyPr>
            <a:normAutofit/>
          </a:bodyPr>
          <a:lstStyle/>
          <a:p>
            <a:r>
              <a:rPr lang="it-IT" b="1" dirty="0"/>
              <a:t>Why APL? Quentin </a:t>
            </a:r>
            <a:r>
              <a:rPr lang="it-IT" b="1" dirty="0" err="1"/>
              <a:t>blake’s</a:t>
            </a:r>
            <a:r>
              <a:rPr lang="it-IT" b="1" dirty="0"/>
              <a:t> idea</a:t>
            </a:r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845" y="1102288"/>
            <a:ext cx="4483285" cy="2526052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398616" y="330469"/>
            <a:ext cx="6547106" cy="57338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dirty="0" err="1">
                <a:solidFill>
                  <a:schemeClr val="tx1"/>
                </a:solidFill>
              </a:rPr>
              <a:t>When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you</a:t>
            </a:r>
            <a:r>
              <a:rPr lang="it-IT" dirty="0">
                <a:solidFill>
                  <a:schemeClr val="tx1"/>
                </a:solidFill>
              </a:rPr>
              <a:t> have to </a:t>
            </a:r>
            <a:r>
              <a:rPr lang="it-IT" dirty="0" err="1" smtClean="0">
                <a:solidFill>
                  <a:schemeClr val="tx1"/>
                </a:solidFill>
              </a:rPr>
              <a:t>portray</a:t>
            </a:r>
            <a:r>
              <a:rPr lang="it-IT" dirty="0" smtClean="0">
                <a:solidFill>
                  <a:schemeClr val="tx1"/>
                </a:solidFill>
              </a:rPr>
              <a:t> an </a:t>
            </a:r>
            <a:r>
              <a:rPr lang="it-IT" dirty="0" err="1">
                <a:solidFill>
                  <a:schemeClr val="tx1"/>
                </a:solidFill>
              </a:rPr>
              <a:t>object</a:t>
            </a:r>
            <a:r>
              <a:rPr lang="it-IT" dirty="0">
                <a:solidFill>
                  <a:schemeClr val="tx1"/>
                </a:solidFill>
              </a:rPr>
              <a:t>, </a:t>
            </a:r>
            <a:r>
              <a:rPr lang="it-IT" dirty="0" err="1">
                <a:solidFill>
                  <a:schemeClr val="tx1"/>
                </a:solidFill>
              </a:rPr>
              <a:t>person</a:t>
            </a:r>
            <a:r>
              <a:rPr lang="it-IT" dirty="0">
                <a:solidFill>
                  <a:schemeClr val="tx1"/>
                </a:solidFill>
              </a:rPr>
              <a:t> or </a:t>
            </a:r>
            <a:r>
              <a:rPr lang="it-IT" dirty="0" err="1">
                <a:solidFill>
                  <a:schemeClr val="tx1"/>
                </a:solidFill>
              </a:rPr>
              <a:t>animal</a:t>
            </a:r>
            <a:r>
              <a:rPr lang="it-IT" dirty="0">
                <a:solidFill>
                  <a:schemeClr val="tx1"/>
                </a:solidFill>
              </a:rPr>
              <a:t> the goal is «to go </a:t>
            </a:r>
            <a:r>
              <a:rPr lang="it-IT" dirty="0" err="1">
                <a:solidFill>
                  <a:schemeClr val="tx1"/>
                </a:solidFill>
              </a:rPr>
              <a:t>straight</a:t>
            </a:r>
            <a:r>
              <a:rPr lang="it-IT" dirty="0">
                <a:solidFill>
                  <a:schemeClr val="tx1"/>
                </a:solidFill>
              </a:rPr>
              <a:t> to the </a:t>
            </a:r>
            <a:r>
              <a:rPr lang="it-IT" dirty="0" err="1">
                <a:solidFill>
                  <a:schemeClr val="tx1"/>
                </a:solidFill>
              </a:rPr>
              <a:t>essence</a:t>
            </a:r>
            <a:r>
              <a:rPr lang="it-IT" dirty="0">
                <a:solidFill>
                  <a:schemeClr val="tx1"/>
                </a:solidFill>
              </a:rPr>
              <a:t> of the </a:t>
            </a:r>
            <a:r>
              <a:rPr lang="it-IT" dirty="0" err="1">
                <a:solidFill>
                  <a:schemeClr val="tx1"/>
                </a:solidFill>
              </a:rPr>
              <a:t>selected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subject</a:t>
            </a:r>
            <a:r>
              <a:rPr lang="it-IT" dirty="0">
                <a:solidFill>
                  <a:schemeClr val="tx1"/>
                </a:solidFill>
              </a:rPr>
              <a:t>». </a:t>
            </a:r>
            <a:r>
              <a:rPr lang="it-IT" dirty="0" err="1">
                <a:solidFill>
                  <a:schemeClr val="tx1"/>
                </a:solidFill>
              </a:rPr>
              <a:t>Hence</a:t>
            </a:r>
            <a:r>
              <a:rPr lang="it-IT" dirty="0">
                <a:solidFill>
                  <a:schemeClr val="tx1"/>
                </a:solidFill>
              </a:rPr>
              <a:t> we </a:t>
            </a:r>
            <a:r>
              <a:rPr lang="it-IT" dirty="0" err="1">
                <a:solidFill>
                  <a:schemeClr val="tx1"/>
                </a:solidFill>
              </a:rPr>
              <a:t>should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give</a:t>
            </a:r>
            <a:r>
              <a:rPr lang="it-IT" dirty="0">
                <a:solidFill>
                  <a:schemeClr val="tx1"/>
                </a:solidFill>
              </a:rPr>
              <a:t> no </a:t>
            </a:r>
            <a:r>
              <a:rPr lang="it-IT" dirty="0" err="1">
                <a:solidFill>
                  <a:schemeClr val="tx1"/>
                </a:solidFill>
              </a:rPr>
              <a:t>importance</a:t>
            </a:r>
            <a:r>
              <a:rPr lang="it-IT" dirty="0">
                <a:solidFill>
                  <a:schemeClr val="tx1"/>
                </a:solidFill>
              </a:rPr>
              <a:t> to the </a:t>
            </a:r>
            <a:r>
              <a:rPr lang="it-IT" dirty="0" err="1" smtClean="0">
                <a:solidFill>
                  <a:schemeClr val="tx1"/>
                </a:solidFill>
              </a:rPr>
              <a:t>appereance</a:t>
            </a:r>
            <a:r>
              <a:rPr lang="it-IT" dirty="0" smtClean="0">
                <a:solidFill>
                  <a:schemeClr val="tx1"/>
                </a:solidFill>
              </a:rPr>
              <a:t> of </a:t>
            </a:r>
            <a:r>
              <a:rPr lang="it-IT" dirty="0" err="1" smtClean="0">
                <a:solidFill>
                  <a:schemeClr val="tx1"/>
                </a:solidFill>
              </a:rPr>
              <a:t>something</a:t>
            </a:r>
            <a:r>
              <a:rPr lang="it-IT" dirty="0">
                <a:solidFill>
                  <a:schemeClr val="tx1"/>
                </a:solidFill>
              </a:rPr>
              <a:t>, but to </a:t>
            </a:r>
            <a:r>
              <a:rPr lang="it-IT" dirty="0" err="1">
                <a:solidFill>
                  <a:schemeClr val="tx1"/>
                </a:solidFill>
              </a:rPr>
              <a:t>this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something</a:t>
            </a:r>
            <a:r>
              <a:rPr lang="it-IT" dirty="0">
                <a:solidFill>
                  <a:schemeClr val="tx1"/>
                </a:solidFill>
              </a:rPr>
              <a:t> in </a:t>
            </a:r>
            <a:r>
              <a:rPr lang="it-IT" dirty="0" err="1" smtClean="0">
                <a:solidFill>
                  <a:schemeClr val="tx1"/>
                </a:solidFill>
              </a:rPr>
              <a:t>itself</a:t>
            </a:r>
            <a:r>
              <a:rPr lang="it-IT" dirty="0">
                <a:solidFill>
                  <a:schemeClr val="tx1"/>
                </a:solidFill>
              </a:rPr>
              <a:t>. </a:t>
            </a:r>
            <a:endParaRPr lang="it-IT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it-IT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it-IT" dirty="0" smtClean="0">
                <a:solidFill>
                  <a:schemeClr val="tx1"/>
                </a:solidFill>
              </a:rPr>
              <a:t>For </a:t>
            </a:r>
            <a:r>
              <a:rPr lang="it-IT" dirty="0" err="1">
                <a:solidFill>
                  <a:schemeClr val="tx1"/>
                </a:solidFill>
              </a:rPr>
              <a:t>example</a:t>
            </a:r>
            <a:r>
              <a:rPr lang="it-IT" dirty="0">
                <a:solidFill>
                  <a:schemeClr val="tx1"/>
                </a:solidFill>
              </a:rPr>
              <a:t>, </a:t>
            </a:r>
            <a:r>
              <a:rPr lang="it-IT" dirty="0" err="1">
                <a:solidFill>
                  <a:schemeClr val="tx1"/>
                </a:solidFill>
              </a:rPr>
              <a:t>what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has</a:t>
            </a:r>
            <a:r>
              <a:rPr lang="it-IT" dirty="0">
                <a:solidFill>
                  <a:schemeClr val="tx1"/>
                </a:solidFill>
              </a:rPr>
              <a:t> to emerge out of a </a:t>
            </a:r>
            <a:r>
              <a:rPr lang="it-IT" dirty="0" err="1" smtClean="0">
                <a:solidFill>
                  <a:schemeClr val="tx1"/>
                </a:solidFill>
              </a:rPr>
              <a:t>crocodile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is not so </a:t>
            </a:r>
            <a:r>
              <a:rPr lang="it-IT" dirty="0" err="1">
                <a:solidFill>
                  <a:schemeClr val="tx1"/>
                </a:solidFill>
              </a:rPr>
              <a:t>much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its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resemblance</a:t>
            </a:r>
            <a:r>
              <a:rPr lang="it-IT" dirty="0">
                <a:solidFill>
                  <a:schemeClr val="tx1"/>
                </a:solidFill>
              </a:rPr>
              <a:t> to the </a:t>
            </a:r>
            <a:r>
              <a:rPr lang="it-IT" dirty="0" err="1" smtClean="0">
                <a:solidFill>
                  <a:schemeClr val="tx1"/>
                </a:solidFill>
              </a:rPr>
              <a:t>crocodile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in </a:t>
            </a:r>
            <a:r>
              <a:rPr lang="it-IT" dirty="0" err="1">
                <a:solidFill>
                  <a:schemeClr val="tx1"/>
                </a:solidFill>
              </a:rPr>
              <a:t>zoos</a:t>
            </a:r>
            <a:r>
              <a:rPr lang="it-IT" dirty="0">
                <a:solidFill>
                  <a:schemeClr val="tx1"/>
                </a:solidFill>
              </a:rPr>
              <a:t>, but </a:t>
            </a:r>
            <a:r>
              <a:rPr lang="it-IT" dirty="0" err="1">
                <a:solidFill>
                  <a:schemeClr val="tx1"/>
                </a:solidFill>
              </a:rPr>
              <a:t>rather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its</a:t>
            </a:r>
            <a:r>
              <a:rPr lang="it-IT" dirty="0">
                <a:solidFill>
                  <a:schemeClr val="tx1"/>
                </a:solidFill>
              </a:rPr>
              <a:t> «</a:t>
            </a:r>
            <a:r>
              <a:rPr lang="it-IT" dirty="0" err="1" smtClean="0">
                <a:solidFill>
                  <a:schemeClr val="tx1"/>
                </a:solidFill>
              </a:rPr>
              <a:t>crocodileness</a:t>
            </a:r>
            <a:r>
              <a:rPr lang="it-IT" dirty="0">
                <a:solidFill>
                  <a:schemeClr val="tx1"/>
                </a:solidFill>
              </a:rPr>
              <a:t>», </a:t>
            </a:r>
            <a:r>
              <a:rPr lang="it-IT" dirty="0" err="1">
                <a:solidFill>
                  <a:schemeClr val="tx1"/>
                </a:solidFill>
              </a:rPr>
              <a:t>wich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makes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it </a:t>
            </a:r>
            <a:r>
              <a:rPr lang="it-IT" dirty="0" err="1">
                <a:solidFill>
                  <a:schemeClr val="tx1"/>
                </a:solidFill>
              </a:rPr>
              <a:t>real</a:t>
            </a:r>
            <a:r>
              <a:rPr lang="it-IT" dirty="0">
                <a:solidFill>
                  <a:schemeClr val="tx1"/>
                </a:solidFill>
              </a:rPr>
              <a:t> and </a:t>
            </a:r>
            <a:r>
              <a:rPr lang="it-IT" dirty="0" err="1">
                <a:solidFill>
                  <a:schemeClr val="tx1"/>
                </a:solidFill>
              </a:rPr>
              <a:t>familiar</a:t>
            </a:r>
            <a:r>
              <a:rPr lang="it-IT" dirty="0">
                <a:solidFill>
                  <a:schemeClr val="tx1"/>
                </a:solidFill>
              </a:rPr>
              <a:t> to </a:t>
            </a:r>
            <a:r>
              <a:rPr lang="it-IT" dirty="0" err="1">
                <a:solidFill>
                  <a:schemeClr val="tx1"/>
                </a:solidFill>
              </a:rPr>
              <a:t>us</a:t>
            </a:r>
            <a:r>
              <a:rPr lang="it-IT" dirty="0">
                <a:solidFill>
                  <a:schemeClr val="tx1"/>
                </a:solidFill>
              </a:rPr>
              <a:t>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648328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10946956" cy="1507067"/>
          </a:xfrm>
        </p:spPr>
        <p:txBody>
          <a:bodyPr>
            <a:noAutofit/>
          </a:bodyPr>
          <a:lstStyle/>
          <a:p>
            <a:r>
              <a:rPr lang="it-IT" b="1" dirty="0"/>
              <a:t>Apl </a:t>
            </a:r>
            <a:r>
              <a:rPr lang="it-IT" b="1" dirty="0" err="1"/>
              <a:t>As</a:t>
            </a:r>
            <a:r>
              <a:rPr lang="it-IT" b="1" dirty="0"/>
              <a:t> </a:t>
            </a:r>
            <a:r>
              <a:rPr lang="it-IT" b="1" dirty="0" smtClean="0"/>
              <a:t>the </a:t>
            </a:r>
            <a:r>
              <a:rPr lang="it-IT" b="1" dirty="0" err="1" smtClean="0"/>
              <a:t>tool</a:t>
            </a:r>
            <a:r>
              <a:rPr lang="it-IT" b="1" dirty="0" smtClean="0"/>
              <a:t> </a:t>
            </a:r>
            <a:r>
              <a:rPr lang="it-IT" b="1" dirty="0"/>
              <a:t>of </a:t>
            </a:r>
            <a:r>
              <a:rPr lang="it-IT" b="1" dirty="0" err="1"/>
              <a:t>thought</a:t>
            </a:r>
            <a:r>
              <a:rPr lang="it-IT" b="1" dirty="0"/>
              <a:t> </a:t>
            </a:r>
            <a:r>
              <a:rPr lang="it-IT" b="1" dirty="0" err="1"/>
              <a:t>means</a:t>
            </a:r>
            <a:r>
              <a:rPr lang="it-IT" b="1" dirty="0"/>
              <a:t> for me </a:t>
            </a:r>
            <a:r>
              <a:rPr lang="it-IT" b="1" dirty="0" err="1"/>
              <a:t>that</a:t>
            </a:r>
            <a:r>
              <a:rPr lang="it-IT" b="1" dirty="0"/>
              <a:t> </a:t>
            </a:r>
            <a:r>
              <a:rPr lang="it-IT" b="1" dirty="0" err="1"/>
              <a:t>apl</a:t>
            </a:r>
            <a:r>
              <a:rPr lang="it-IT" b="1" dirty="0"/>
              <a:t> is the </a:t>
            </a:r>
            <a:r>
              <a:rPr lang="it-IT" b="1" dirty="0" err="1"/>
              <a:t>minimalist</a:t>
            </a:r>
            <a:r>
              <a:rPr lang="it-IT" b="1" dirty="0"/>
              <a:t> set of general </a:t>
            </a:r>
            <a:r>
              <a:rPr lang="it-IT" b="1" dirty="0" err="1"/>
              <a:t>patterns</a:t>
            </a:r>
            <a:r>
              <a:rPr lang="it-IT" b="1" dirty="0"/>
              <a:t> and </a:t>
            </a:r>
            <a:r>
              <a:rPr lang="it-IT" b="1" dirty="0" err="1"/>
              <a:t>ideas</a:t>
            </a:r>
            <a:r>
              <a:rPr lang="it-IT" b="1" dirty="0"/>
              <a:t> to deal with </a:t>
            </a:r>
            <a:r>
              <a:rPr lang="it-IT" b="1" dirty="0" err="1"/>
              <a:t>problems</a:t>
            </a:r>
            <a:r>
              <a:rPr lang="it-IT" b="1" dirty="0"/>
              <a:t> </a:t>
            </a:r>
            <a:r>
              <a:rPr lang="it-IT" b="1" dirty="0" err="1"/>
              <a:t>focused</a:t>
            </a:r>
            <a:r>
              <a:rPr lang="it-IT" b="1" dirty="0"/>
              <a:t> on </a:t>
            </a:r>
            <a:r>
              <a:rPr lang="it-IT" b="1" dirty="0" err="1"/>
              <a:t>their</a:t>
            </a:r>
            <a:r>
              <a:rPr lang="it-IT" b="1" dirty="0"/>
              <a:t> «</a:t>
            </a:r>
            <a:r>
              <a:rPr lang="it-IT" b="1" dirty="0" err="1" smtClean="0"/>
              <a:t>crocodileness</a:t>
            </a:r>
            <a:r>
              <a:rPr lang="it-IT" b="1" dirty="0"/>
              <a:t>»</a:t>
            </a:r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5836" y="1218089"/>
            <a:ext cx="2893877" cy="2550160"/>
          </a:xfrm>
        </p:spPr>
      </p:pic>
      <p:pic>
        <p:nvPicPr>
          <p:cNvPr id="6" name="Segnaposto contenuto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808663" y="1226851"/>
            <a:ext cx="4933950" cy="2532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397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1" y="4487332"/>
            <a:ext cx="11320031" cy="1507067"/>
          </a:xfrm>
        </p:spPr>
        <p:txBody>
          <a:bodyPr>
            <a:noAutofit/>
          </a:bodyPr>
          <a:lstStyle/>
          <a:p>
            <a:r>
              <a:rPr lang="it-IT" b="1" dirty="0"/>
              <a:t>APL </a:t>
            </a:r>
            <a:r>
              <a:rPr lang="it-IT" b="1" dirty="0" err="1"/>
              <a:t>Symbols</a:t>
            </a:r>
            <a:r>
              <a:rPr lang="it-IT" b="1" dirty="0"/>
              <a:t> </a:t>
            </a:r>
            <a:r>
              <a:rPr lang="it-IT" b="1" dirty="0" err="1"/>
              <a:t>need</a:t>
            </a:r>
            <a:r>
              <a:rPr lang="it-IT" b="1" dirty="0"/>
              <a:t> </a:t>
            </a:r>
            <a:r>
              <a:rPr lang="it-IT" b="1" dirty="0" smtClean="0"/>
              <a:t>to </a:t>
            </a:r>
            <a:r>
              <a:rPr lang="it-IT" b="1" dirty="0" err="1"/>
              <a:t>draw</a:t>
            </a:r>
            <a:r>
              <a:rPr lang="it-IT" b="1" dirty="0"/>
              <a:t> </a:t>
            </a:r>
            <a:r>
              <a:rPr lang="it-IT" b="1" dirty="0" err="1"/>
              <a:t>ideas</a:t>
            </a:r>
            <a:r>
              <a:rPr lang="it-IT" b="1" dirty="0"/>
              <a:t> </a:t>
            </a:r>
            <a:r>
              <a:rPr lang="it-IT" b="1" dirty="0" err="1"/>
              <a:t>which</a:t>
            </a:r>
            <a:r>
              <a:rPr lang="it-IT" b="1" dirty="0"/>
              <a:t> compose the image </a:t>
            </a:r>
            <a:r>
              <a:rPr lang="it-IT" b="1" dirty="0" err="1" smtClean="0"/>
              <a:t>which</a:t>
            </a:r>
            <a:r>
              <a:rPr lang="it-IT" b="1" dirty="0" smtClean="0"/>
              <a:t> in turn </a:t>
            </a:r>
            <a:r>
              <a:rPr lang="it-IT" b="1" dirty="0" err="1" smtClean="0"/>
              <a:t>solves</a:t>
            </a:r>
            <a:r>
              <a:rPr lang="it-IT" b="1" dirty="0" smtClean="0"/>
              <a:t> </a:t>
            </a:r>
            <a:r>
              <a:rPr lang="it-IT" b="1" dirty="0"/>
              <a:t>the </a:t>
            </a:r>
            <a:r>
              <a:rPr lang="it-IT" b="1" dirty="0" err="1"/>
              <a:t>problems</a:t>
            </a:r>
            <a:r>
              <a:rPr lang="it-IT" b="1" dirty="0"/>
              <a:t>. </a:t>
            </a:r>
            <a:r>
              <a:rPr lang="it-IT" b="1" dirty="0" smtClean="0"/>
              <a:t>In </a:t>
            </a:r>
            <a:r>
              <a:rPr lang="it-IT" b="1" dirty="0" err="1"/>
              <a:t>notation</a:t>
            </a:r>
            <a:r>
              <a:rPr lang="it-IT" b="1" dirty="0"/>
              <a:t> </a:t>
            </a:r>
            <a:r>
              <a:rPr lang="it-IT" b="1" dirty="0" err="1" smtClean="0"/>
              <a:t>there</a:t>
            </a:r>
            <a:r>
              <a:rPr lang="it-IT" b="1" dirty="0" smtClean="0"/>
              <a:t> is </a:t>
            </a:r>
            <a:r>
              <a:rPr lang="it-IT" b="1" dirty="0"/>
              <a:t>the </a:t>
            </a:r>
            <a:r>
              <a:rPr lang="it-IT" b="1" dirty="0" err="1"/>
              <a:t>sense</a:t>
            </a:r>
            <a:r>
              <a:rPr lang="it-IT" b="1" dirty="0"/>
              <a:t> and not just the </a:t>
            </a:r>
            <a:r>
              <a:rPr lang="it-IT" b="1" dirty="0" err="1"/>
              <a:t>form</a:t>
            </a:r>
            <a:r>
              <a:rPr lang="it-IT" b="1" dirty="0"/>
              <a:t> of </a:t>
            </a:r>
            <a:r>
              <a:rPr lang="it-IT" b="1" dirty="0" err="1"/>
              <a:t>thinking</a:t>
            </a:r>
            <a:r>
              <a:rPr lang="it-IT" b="1" dirty="0"/>
              <a:t>.</a:t>
            </a:r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13" y="1352700"/>
            <a:ext cx="4937125" cy="2280937"/>
          </a:xfrm>
        </p:spPr>
      </p:pic>
      <p:pic>
        <p:nvPicPr>
          <p:cNvPr id="6" name="Segnaposto contenuto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8663" y="1103889"/>
            <a:ext cx="4933950" cy="2778559"/>
          </a:xfrm>
        </p:spPr>
      </p:pic>
    </p:spTree>
    <p:extLst>
      <p:ext uri="{BB962C8B-B14F-4D97-AF65-F5344CB8AC3E}">
        <p14:creationId xmlns:p14="http://schemas.microsoft.com/office/powerpoint/2010/main" val="351197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706158" y="4216669"/>
            <a:ext cx="11422444" cy="1507067"/>
          </a:xfrm>
        </p:spPr>
        <p:txBody>
          <a:bodyPr>
            <a:noAutofit/>
          </a:bodyPr>
          <a:lstStyle/>
          <a:p>
            <a:r>
              <a:rPr lang="it-IT" b="1" dirty="0" smtClean="0"/>
              <a:t>Teaching </a:t>
            </a:r>
            <a:r>
              <a:rPr lang="it-IT" b="1" dirty="0" err="1" smtClean="0"/>
              <a:t>apl</a:t>
            </a:r>
            <a:r>
              <a:rPr lang="it-IT" b="1" dirty="0" smtClean="0"/>
              <a:t> …</a:t>
            </a:r>
            <a:endParaRPr lang="it-IT" b="1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189" y="944168"/>
            <a:ext cx="3946647" cy="2676856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822764" y="21946"/>
            <a:ext cx="5632839" cy="6122822"/>
          </a:xfrm>
        </p:spPr>
        <p:txBody>
          <a:bodyPr>
            <a:normAutofit/>
          </a:bodyPr>
          <a:lstStyle/>
          <a:p>
            <a:r>
              <a:rPr lang="it-IT" dirty="0" smtClean="0">
                <a:solidFill>
                  <a:schemeClr val="tx1"/>
                </a:solidFill>
              </a:rPr>
              <a:t>Is </a:t>
            </a:r>
            <a:r>
              <a:rPr lang="it-IT" dirty="0">
                <a:solidFill>
                  <a:schemeClr val="tx1"/>
                </a:solidFill>
              </a:rPr>
              <a:t>it </a:t>
            </a:r>
            <a:r>
              <a:rPr lang="it-IT" dirty="0" err="1">
                <a:solidFill>
                  <a:schemeClr val="tx1"/>
                </a:solidFill>
              </a:rPr>
              <a:t>possible</a:t>
            </a:r>
            <a:r>
              <a:rPr lang="it-IT" dirty="0">
                <a:solidFill>
                  <a:schemeClr val="tx1"/>
                </a:solidFill>
              </a:rPr>
              <a:t> to start </a:t>
            </a:r>
            <a:r>
              <a:rPr lang="it-IT" dirty="0" err="1" smtClean="0">
                <a:solidFill>
                  <a:schemeClr val="tx1"/>
                </a:solidFill>
              </a:rPr>
              <a:t>studying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programming</a:t>
            </a:r>
            <a:r>
              <a:rPr lang="it-IT" dirty="0">
                <a:solidFill>
                  <a:schemeClr val="tx1"/>
                </a:solidFill>
              </a:rPr>
              <a:t> with </a:t>
            </a:r>
            <a:r>
              <a:rPr lang="it-IT" dirty="0" smtClean="0">
                <a:solidFill>
                  <a:schemeClr val="tx1"/>
                </a:solidFill>
              </a:rPr>
              <a:t>an </a:t>
            </a:r>
            <a:r>
              <a:rPr lang="it-IT" dirty="0">
                <a:solidFill>
                  <a:schemeClr val="tx1"/>
                </a:solidFill>
              </a:rPr>
              <a:t>APL </a:t>
            </a:r>
            <a:r>
              <a:rPr lang="it-IT" dirty="0" err="1">
                <a:solidFill>
                  <a:schemeClr val="tx1"/>
                </a:solidFill>
              </a:rPr>
              <a:t>approach</a:t>
            </a:r>
            <a:r>
              <a:rPr lang="it-IT" dirty="0">
                <a:solidFill>
                  <a:schemeClr val="tx1"/>
                </a:solidFill>
              </a:rPr>
              <a:t> at </a:t>
            </a:r>
            <a:r>
              <a:rPr lang="it-IT" dirty="0" err="1">
                <a:solidFill>
                  <a:schemeClr val="tx1"/>
                </a:solidFill>
              </a:rPr>
              <a:t>secondary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school</a:t>
            </a:r>
            <a:r>
              <a:rPr lang="it-IT" dirty="0" smtClean="0">
                <a:solidFill>
                  <a:schemeClr val="tx1"/>
                </a:solidFill>
              </a:rPr>
              <a:t>?</a:t>
            </a:r>
          </a:p>
          <a:p>
            <a:r>
              <a:rPr lang="en-US" dirty="0">
                <a:solidFill>
                  <a:schemeClr val="tx1"/>
                </a:solidFill>
              </a:rPr>
              <a:t>“</a:t>
            </a:r>
            <a:r>
              <a:rPr lang="en-US" dirty="0" smtClean="0">
                <a:solidFill>
                  <a:schemeClr val="tx1"/>
                </a:solidFill>
              </a:rPr>
              <a:t>It is </a:t>
            </a:r>
            <a:r>
              <a:rPr lang="en-US" dirty="0">
                <a:solidFill>
                  <a:schemeClr val="tx1"/>
                </a:solidFill>
              </a:rPr>
              <a:t>important </a:t>
            </a:r>
            <a:r>
              <a:rPr lang="en-US" dirty="0" smtClean="0">
                <a:solidFill>
                  <a:schemeClr val="tx1"/>
                </a:solidFill>
              </a:rPr>
              <a:t>for </a:t>
            </a:r>
            <a:r>
              <a:rPr lang="en-US" dirty="0">
                <a:solidFill>
                  <a:schemeClr val="tx1"/>
                </a:solidFill>
              </a:rPr>
              <a:t>me not to have any imagery in the studio.  The walls are white.  It is my job to imagine whatever it is I am drawing. Everything I draw now comes from my own </a:t>
            </a:r>
            <a:r>
              <a:rPr lang="en-US" dirty="0" err="1">
                <a:solidFill>
                  <a:schemeClr val="tx1"/>
                </a:solidFill>
              </a:rPr>
              <a:t>imagination”Quentin</a:t>
            </a:r>
            <a:r>
              <a:rPr lang="en-US" dirty="0">
                <a:solidFill>
                  <a:schemeClr val="tx1"/>
                </a:solidFill>
              </a:rPr>
              <a:t> Blake</a:t>
            </a:r>
          </a:p>
          <a:p>
            <a:endParaRPr lang="it-IT" dirty="0" smtClean="0">
              <a:solidFill>
                <a:schemeClr val="tx1"/>
              </a:solidFill>
            </a:endParaRPr>
          </a:p>
          <a:p>
            <a:endParaRPr lang="it-I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751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240167" y="4743364"/>
            <a:ext cx="8534400" cy="1507067"/>
          </a:xfrm>
        </p:spPr>
        <p:txBody>
          <a:bodyPr>
            <a:normAutofit/>
          </a:bodyPr>
          <a:lstStyle/>
          <a:p>
            <a:r>
              <a:rPr lang="it-IT" b="1" dirty="0"/>
              <a:t>… </a:t>
            </a:r>
            <a:r>
              <a:rPr lang="it-IT" b="1" dirty="0" err="1"/>
              <a:t>another</a:t>
            </a:r>
            <a:r>
              <a:rPr lang="it-IT" b="1" dirty="0"/>
              <a:t> big </a:t>
            </a:r>
            <a:r>
              <a:rPr lang="it-IT" b="1" dirty="0" err="1"/>
              <a:t>friendly</a:t>
            </a:r>
            <a:r>
              <a:rPr lang="it-IT" b="1" dirty="0"/>
              <a:t> </a:t>
            </a:r>
            <a:r>
              <a:rPr lang="it-IT" b="1" dirty="0" err="1"/>
              <a:t>giant</a:t>
            </a:r>
            <a:r>
              <a:rPr lang="it-IT" b="1" dirty="0"/>
              <a:t> … </a:t>
            </a:r>
          </a:p>
        </p:txBody>
      </p:sp>
      <p:pic>
        <p:nvPicPr>
          <p:cNvPr id="6" name="Segnaposto contenuto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4488" y="1240631"/>
            <a:ext cx="3076575" cy="2505075"/>
          </a:xfrm>
        </p:spPr>
      </p:pic>
      <p:pic>
        <p:nvPicPr>
          <p:cNvPr id="5" name="Segnaposto contenuto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4210" y="1240631"/>
            <a:ext cx="1735074" cy="2514600"/>
          </a:xfrm>
        </p:spPr>
      </p:pic>
    </p:spTree>
    <p:extLst>
      <p:ext uri="{BB962C8B-B14F-4D97-AF65-F5344CB8AC3E}">
        <p14:creationId xmlns:p14="http://schemas.microsoft.com/office/powerpoint/2010/main" val="4215757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b="1" dirty="0" smtClean="0"/>
              <a:t>MATHEMATICS IS A GAME </a:t>
            </a:r>
            <a:r>
              <a:rPr lang="it-IT" dirty="0" smtClean="0"/>
              <a:t>…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4088" y="1116806"/>
            <a:ext cx="1857375" cy="2752725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776827" y="534010"/>
            <a:ext cx="6298386" cy="440375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Martin Gardner was </a:t>
            </a:r>
            <a:r>
              <a:rPr lang="en-US" dirty="0">
                <a:solidFill>
                  <a:schemeClr val="tx1"/>
                </a:solidFill>
              </a:rPr>
              <a:t>a </a:t>
            </a:r>
            <a:r>
              <a:rPr lang="en-US" dirty="0" smtClean="0">
                <a:solidFill>
                  <a:schemeClr val="tx1"/>
                </a:solidFill>
              </a:rPr>
              <a:t>popular American </a:t>
            </a:r>
            <a:r>
              <a:rPr lang="en-US" dirty="0">
                <a:solidFill>
                  <a:schemeClr val="tx1"/>
                </a:solidFill>
              </a:rPr>
              <a:t>writer </a:t>
            </a:r>
            <a:r>
              <a:rPr lang="en-US" dirty="0" smtClean="0">
                <a:solidFill>
                  <a:schemeClr val="tx1"/>
                </a:solidFill>
              </a:rPr>
              <a:t>about mathematics and science, </a:t>
            </a:r>
          </a:p>
          <a:p>
            <a:r>
              <a:rPr lang="en-US" dirty="0">
                <a:solidFill>
                  <a:schemeClr val="tx1"/>
                </a:solidFill>
              </a:rPr>
              <a:t>Gardner was best known for creating and sustaining general interest in </a:t>
            </a:r>
            <a:r>
              <a:rPr lang="en-US" dirty="0" smtClean="0">
                <a:solidFill>
                  <a:schemeClr val="tx1"/>
                </a:solidFill>
              </a:rPr>
              <a:t>recreational mathematics </a:t>
            </a:r>
            <a:r>
              <a:rPr lang="en-US" dirty="0">
                <a:solidFill>
                  <a:schemeClr val="tx1"/>
                </a:solidFill>
              </a:rPr>
              <a:t>for a large part of the 20th century, principally through his </a:t>
            </a:r>
            <a:r>
              <a:rPr lang="en-US" dirty="0" smtClean="0">
                <a:solidFill>
                  <a:schemeClr val="tx1"/>
                </a:solidFill>
              </a:rPr>
              <a:t>Scientific American </a:t>
            </a:r>
            <a:r>
              <a:rPr lang="en-US" dirty="0">
                <a:solidFill>
                  <a:schemeClr val="tx1"/>
                </a:solidFill>
              </a:rPr>
              <a:t>"Mathematical Games" columns from 1956 to </a:t>
            </a:r>
            <a:r>
              <a:rPr lang="en-US" dirty="0" smtClean="0">
                <a:solidFill>
                  <a:schemeClr val="tx1"/>
                </a:solidFill>
              </a:rPr>
              <a:t>1981</a:t>
            </a:r>
          </a:p>
          <a:p>
            <a:r>
              <a:rPr lang="en-US" sz="2100" dirty="0" smtClean="0">
                <a:solidFill>
                  <a:schemeClr val="tx1"/>
                </a:solidFill>
              </a:rPr>
              <a:t>“I </a:t>
            </a:r>
            <a:r>
              <a:rPr lang="en-US" sz="2100" dirty="0">
                <a:solidFill>
                  <a:schemeClr val="tx1"/>
                </a:solidFill>
              </a:rPr>
              <a:t>just play all the time and am fortunate enough to get paid for </a:t>
            </a:r>
            <a:r>
              <a:rPr lang="en-US" sz="2100" dirty="0" smtClean="0">
                <a:solidFill>
                  <a:schemeClr val="tx1"/>
                </a:solidFill>
              </a:rPr>
              <a:t>it.” –Martin Gardner 1968</a:t>
            </a:r>
            <a:endParaRPr lang="it-IT" sz="2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60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90197" y="5043288"/>
            <a:ext cx="11543384" cy="1507067"/>
          </a:xfrm>
        </p:spPr>
        <p:txBody>
          <a:bodyPr>
            <a:normAutofit/>
          </a:bodyPr>
          <a:lstStyle/>
          <a:p>
            <a:r>
              <a:rPr lang="it-IT" b="1" dirty="0"/>
              <a:t>KAKURO … an </a:t>
            </a:r>
            <a:r>
              <a:rPr lang="it-IT" b="1" dirty="0" err="1" smtClean="0"/>
              <a:t>example</a:t>
            </a:r>
            <a:r>
              <a:rPr lang="it-IT" b="1" dirty="0" smtClean="0"/>
              <a:t> … </a:t>
            </a:r>
            <a:br>
              <a:rPr lang="it-IT" b="1" dirty="0" smtClean="0"/>
            </a:br>
            <a:r>
              <a:rPr lang="it-IT" b="1" dirty="0" smtClean="0"/>
              <a:t>«a </a:t>
            </a:r>
            <a:r>
              <a:rPr lang="it-IT" b="1" dirty="0" err="1" smtClean="0"/>
              <a:t>tool</a:t>
            </a:r>
            <a:r>
              <a:rPr lang="it-IT" b="1" dirty="0" smtClean="0"/>
              <a:t> of </a:t>
            </a:r>
            <a:r>
              <a:rPr lang="it-IT" b="1" dirty="0" err="1" smtClean="0"/>
              <a:t>thought</a:t>
            </a:r>
            <a:r>
              <a:rPr lang="it-IT" b="1" dirty="0" smtClean="0"/>
              <a:t>» – </a:t>
            </a:r>
            <a:r>
              <a:rPr lang="it-IT" b="1" dirty="0" err="1" smtClean="0"/>
              <a:t>dan</a:t>
            </a:r>
            <a:r>
              <a:rPr lang="it-IT" b="1" dirty="0" smtClean="0"/>
              <a:t> </a:t>
            </a:r>
            <a:r>
              <a:rPr lang="it-IT" b="1" dirty="0" err="1" smtClean="0"/>
              <a:t>baronet</a:t>
            </a:r>
            <a:endParaRPr lang="it-IT" b="1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838" y="707231"/>
            <a:ext cx="4054964" cy="4054964"/>
          </a:xfrm>
        </p:spPr>
      </p:pic>
      <p:pic>
        <p:nvPicPr>
          <p:cNvPr id="6" name="Segnaposto contenuto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2267" y="707231"/>
            <a:ext cx="5517036" cy="4054964"/>
          </a:xfrm>
        </p:spPr>
      </p:pic>
    </p:spTree>
    <p:extLst>
      <p:ext uri="{BB962C8B-B14F-4D97-AF65-F5344CB8AC3E}">
        <p14:creationId xmlns:p14="http://schemas.microsoft.com/office/powerpoint/2010/main" val="4201200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52461" y="5094493"/>
            <a:ext cx="10786022" cy="1507067"/>
          </a:xfrm>
        </p:spPr>
        <p:txBody>
          <a:bodyPr>
            <a:normAutofit/>
          </a:bodyPr>
          <a:lstStyle/>
          <a:p>
            <a:r>
              <a:rPr lang="it-IT" b="1" dirty="0"/>
              <a:t>KAKURO IS A MATHEMATICAL </a:t>
            </a:r>
            <a:r>
              <a:rPr lang="it-IT" b="1" dirty="0" err="1" smtClean="0"/>
              <a:t>TRAnSLITERATION</a:t>
            </a:r>
            <a:r>
              <a:rPr lang="it-IT" b="1" dirty="0" smtClean="0"/>
              <a:t> </a:t>
            </a:r>
            <a:r>
              <a:rPr lang="it-IT" b="1" dirty="0"/>
              <a:t>OF </a:t>
            </a:r>
            <a:r>
              <a:rPr lang="it-IT" b="1" dirty="0" err="1" smtClean="0"/>
              <a:t>THe</a:t>
            </a:r>
            <a:r>
              <a:rPr lang="it-IT" b="1" dirty="0" smtClean="0"/>
              <a:t> CROSSWORD.</a:t>
            </a:r>
            <a:endParaRPr lang="it-IT" b="1" dirty="0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sz="36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The puzzle </a:t>
            </a:r>
          </a:p>
        </p:txBody>
      </p:sp>
      <p:pic>
        <p:nvPicPr>
          <p:cNvPr id="7" name="Segnaposto contenuto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7505" y="1269999"/>
            <a:ext cx="3824493" cy="3824493"/>
          </a:xfrm>
        </p:spPr>
      </p:pic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it-IT" sz="36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The </a:t>
            </a:r>
            <a:r>
              <a:rPr lang="it-IT" sz="3600" b="1" cap="all" dirty="0" err="1">
                <a:ln w="3175" cmpd="sng">
                  <a:noFill/>
                </a:ln>
                <a:latin typeface="+mj-lt"/>
                <a:ea typeface="+mj-ea"/>
                <a:cs typeface="+mj-cs"/>
              </a:rPr>
              <a:t>solution</a:t>
            </a:r>
            <a:endParaRPr lang="it-IT" sz="3600" b="1" cap="all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pic>
        <p:nvPicPr>
          <p:cNvPr id="8" name="Segnaposto contenuto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9770" y="1499480"/>
            <a:ext cx="3595013" cy="3595013"/>
          </a:xfrm>
        </p:spPr>
      </p:pic>
    </p:spTree>
    <p:extLst>
      <p:ext uri="{BB962C8B-B14F-4D97-AF65-F5344CB8AC3E}">
        <p14:creationId xmlns:p14="http://schemas.microsoft.com/office/powerpoint/2010/main" val="396646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750049" y="5757062"/>
            <a:ext cx="10325164" cy="873760"/>
          </a:xfrm>
        </p:spPr>
        <p:txBody>
          <a:bodyPr>
            <a:normAutofit/>
          </a:bodyPr>
          <a:lstStyle/>
          <a:p>
            <a:r>
              <a:rPr lang="it-IT" b="1" dirty="0"/>
              <a:t>A </a:t>
            </a:r>
            <a:r>
              <a:rPr lang="it-IT" b="1" dirty="0" err="1"/>
              <a:t>problem</a:t>
            </a:r>
            <a:r>
              <a:rPr lang="it-IT" b="1" dirty="0"/>
              <a:t> of </a:t>
            </a:r>
            <a:r>
              <a:rPr lang="it-IT" b="1" dirty="0" err="1"/>
              <a:t>combinatorial</a:t>
            </a:r>
            <a:r>
              <a:rPr lang="it-IT" b="1" dirty="0"/>
              <a:t> </a:t>
            </a:r>
            <a:r>
              <a:rPr lang="it-IT" b="1" dirty="0" err="1"/>
              <a:t>maths</a:t>
            </a:r>
            <a:endParaRPr lang="it-IT" b="1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78561" y="2028291"/>
            <a:ext cx="3924300" cy="1181100"/>
          </a:xfrm>
          <a:prstGeom prst="rect">
            <a:avLst/>
          </a:prstGeo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806087" y="941679"/>
            <a:ext cx="7220101" cy="4535424"/>
          </a:xfrm>
        </p:spPr>
        <p:txBody>
          <a:bodyPr>
            <a:noAutofit/>
          </a:bodyPr>
          <a:lstStyle/>
          <a:p>
            <a:r>
              <a:rPr lang="it-IT" sz="1900" b="1" dirty="0" smtClean="0">
                <a:solidFill>
                  <a:schemeClr val="tx1"/>
                </a:solidFill>
              </a:rPr>
              <a:t>Problem 1: To find 4 </a:t>
            </a:r>
            <a:r>
              <a:rPr lang="it-IT" sz="1900" b="1" dirty="0" err="1" smtClean="0">
                <a:solidFill>
                  <a:schemeClr val="tx1"/>
                </a:solidFill>
              </a:rPr>
              <a:t>unique</a:t>
            </a:r>
            <a:r>
              <a:rPr lang="it-IT" sz="1900" b="1" dirty="0" smtClean="0">
                <a:solidFill>
                  <a:schemeClr val="tx1"/>
                </a:solidFill>
              </a:rPr>
              <a:t>, positive </a:t>
            </a:r>
            <a:r>
              <a:rPr lang="it-IT" sz="1900" b="1" dirty="0" err="1" smtClean="0">
                <a:solidFill>
                  <a:schemeClr val="tx1"/>
                </a:solidFill>
              </a:rPr>
              <a:t>digit</a:t>
            </a:r>
            <a:r>
              <a:rPr lang="it-IT" sz="1900" b="1" dirty="0" smtClean="0">
                <a:solidFill>
                  <a:schemeClr val="tx1"/>
                </a:solidFill>
              </a:rPr>
              <a:t> </a:t>
            </a:r>
            <a:r>
              <a:rPr lang="it-IT" sz="1900" b="1" dirty="0" err="1" smtClean="0">
                <a:solidFill>
                  <a:schemeClr val="tx1"/>
                </a:solidFill>
              </a:rPr>
              <a:t>numbers</a:t>
            </a:r>
            <a:r>
              <a:rPr lang="it-IT" sz="1900" b="1" dirty="0" smtClean="0">
                <a:solidFill>
                  <a:schemeClr val="tx1"/>
                </a:solidFill>
              </a:rPr>
              <a:t> {1…9} </a:t>
            </a:r>
            <a:r>
              <a:rPr lang="it-IT" sz="1900" b="1" dirty="0" err="1" smtClean="0">
                <a:solidFill>
                  <a:schemeClr val="tx1"/>
                </a:solidFill>
              </a:rPr>
              <a:t>which</a:t>
            </a:r>
            <a:r>
              <a:rPr lang="it-IT" sz="1900" b="1" dirty="0" smtClean="0">
                <a:solidFill>
                  <a:schemeClr val="tx1"/>
                </a:solidFill>
              </a:rPr>
              <a:t> </a:t>
            </a:r>
            <a:r>
              <a:rPr lang="it-IT" sz="1900" b="1" dirty="0" err="1" smtClean="0">
                <a:solidFill>
                  <a:schemeClr val="tx1"/>
                </a:solidFill>
              </a:rPr>
              <a:t>make</a:t>
            </a:r>
            <a:r>
              <a:rPr lang="it-IT" sz="1900" b="1" dirty="0" smtClean="0">
                <a:solidFill>
                  <a:schemeClr val="tx1"/>
                </a:solidFill>
              </a:rPr>
              <a:t> up a sum of 29.</a:t>
            </a:r>
          </a:p>
          <a:p>
            <a:r>
              <a:rPr lang="it-IT" sz="1900" dirty="0" smtClean="0">
                <a:solidFill>
                  <a:schemeClr val="tx1"/>
                </a:solidFill>
              </a:rPr>
              <a:t> </a:t>
            </a:r>
            <a:r>
              <a:rPr lang="it-IT" sz="1900" dirty="0" err="1">
                <a:solidFill>
                  <a:schemeClr val="tx1"/>
                </a:solidFill>
              </a:rPr>
              <a:t>There</a:t>
            </a:r>
            <a:r>
              <a:rPr lang="it-IT" sz="1900" dirty="0">
                <a:solidFill>
                  <a:schemeClr val="tx1"/>
                </a:solidFill>
              </a:rPr>
              <a:t> is just </a:t>
            </a:r>
            <a:r>
              <a:rPr lang="it-IT" sz="1900" dirty="0" err="1">
                <a:solidFill>
                  <a:schemeClr val="tx1"/>
                </a:solidFill>
              </a:rPr>
              <a:t>one</a:t>
            </a:r>
            <a:r>
              <a:rPr lang="it-IT" sz="1900" dirty="0">
                <a:solidFill>
                  <a:schemeClr val="tx1"/>
                </a:solidFill>
              </a:rPr>
              <a:t> way : 5 7 8 </a:t>
            </a:r>
            <a:r>
              <a:rPr lang="it-IT" sz="1900" dirty="0" smtClean="0">
                <a:solidFill>
                  <a:schemeClr val="tx1"/>
                </a:solidFill>
              </a:rPr>
              <a:t>9</a:t>
            </a:r>
          </a:p>
          <a:p>
            <a:r>
              <a:rPr lang="it-IT" sz="1900" dirty="0" smtClean="0">
                <a:solidFill>
                  <a:schemeClr val="tx1"/>
                </a:solidFill>
              </a:rPr>
              <a:t>_____________________________________________</a:t>
            </a:r>
          </a:p>
          <a:p>
            <a:r>
              <a:rPr lang="it-IT" sz="1800" dirty="0" err="1" smtClean="0">
                <a:solidFill>
                  <a:schemeClr val="tx1"/>
                </a:solidFill>
                <a:latin typeface="APL385 Unicode" panose="020B0709000202000203" pitchFamily="49" charset="0"/>
              </a:rPr>
              <a:t>Sort</a:t>
            </a:r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←{⍵[⍋⍵]} </a:t>
            </a:r>
          </a:p>
          <a:p>
            <a:r>
              <a:rPr lang="it-IT" sz="1800" dirty="0" err="1">
                <a:solidFill>
                  <a:schemeClr val="tx1"/>
                </a:solidFill>
                <a:latin typeface="APL385 Unicode" panose="020B0709000202000203" pitchFamily="49" charset="0"/>
              </a:rPr>
              <a:t>clean</a:t>
            </a:r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←{ ∪</a:t>
            </a:r>
            <a:r>
              <a:rPr lang="it-IT" sz="1800" dirty="0" err="1">
                <a:solidFill>
                  <a:schemeClr val="tx1"/>
                </a:solidFill>
                <a:latin typeface="APL385 Unicode" panose="020B0709000202000203" pitchFamily="49" charset="0"/>
              </a:rPr>
              <a:t>Sort</a:t>
            </a:r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¨ ({⍵≡∪⍵}¨⍵)/⍵ }</a:t>
            </a:r>
          </a:p>
          <a:p>
            <a:r>
              <a:rPr lang="it-IT" sz="1800" dirty="0" err="1">
                <a:solidFill>
                  <a:schemeClr val="tx1"/>
                </a:solidFill>
                <a:latin typeface="APL385 Unicode" panose="020B0709000202000203" pitchFamily="49" charset="0"/>
              </a:rPr>
              <a:t>NCat</a:t>
            </a:r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←{ ∘., ⍣(⍺-1)⍨ ⍵}</a:t>
            </a:r>
          </a:p>
          <a:p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sum←{ok←⍵=+/¨</a:t>
            </a:r>
            <a:r>
              <a:rPr lang="it-IT" sz="1800" dirty="0" err="1">
                <a:solidFill>
                  <a:schemeClr val="tx1"/>
                </a:solidFill>
                <a:latin typeface="APL385 Unicode" panose="020B0709000202000203" pitchFamily="49" charset="0"/>
              </a:rPr>
              <a:t>all</a:t>
            </a:r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←, ⍺ </a:t>
            </a:r>
            <a:r>
              <a:rPr lang="it-IT" sz="1800" dirty="0" err="1">
                <a:solidFill>
                  <a:schemeClr val="tx1"/>
                </a:solidFill>
                <a:latin typeface="APL385 Unicode" panose="020B0709000202000203" pitchFamily="49" charset="0"/>
              </a:rPr>
              <a:t>NCat</a:t>
            </a:r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 ⍳9 ⋄ </a:t>
            </a:r>
            <a:r>
              <a:rPr lang="it-IT" sz="1800" dirty="0" err="1">
                <a:solidFill>
                  <a:schemeClr val="tx1"/>
                </a:solidFill>
                <a:latin typeface="APL385 Unicode" panose="020B0709000202000203" pitchFamily="49" charset="0"/>
              </a:rPr>
              <a:t>all←ok</a:t>
            </a:r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/</a:t>
            </a:r>
            <a:r>
              <a:rPr lang="it-IT" sz="1800" dirty="0" err="1">
                <a:solidFill>
                  <a:schemeClr val="tx1"/>
                </a:solidFill>
                <a:latin typeface="APL385 Unicode" panose="020B0709000202000203" pitchFamily="49" charset="0"/>
              </a:rPr>
              <a:t>all</a:t>
            </a:r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 ⋄ </a:t>
            </a:r>
            <a:r>
              <a:rPr lang="it-IT" sz="1800" dirty="0" err="1">
                <a:solidFill>
                  <a:schemeClr val="tx1"/>
                </a:solidFill>
                <a:latin typeface="APL385 Unicode" panose="020B0709000202000203" pitchFamily="49" charset="0"/>
              </a:rPr>
              <a:t>clean</a:t>
            </a:r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 </a:t>
            </a:r>
            <a:r>
              <a:rPr lang="it-IT" sz="1800" dirty="0" err="1">
                <a:solidFill>
                  <a:schemeClr val="tx1"/>
                </a:solidFill>
                <a:latin typeface="APL385 Unicode" panose="020B0709000202000203" pitchFamily="49" charset="0"/>
              </a:rPr>
              <a:t>all</a:t>
            </a:r>
            <a:r>
              <a:rPr lang="it-IT" sz="1800" dirty="0">
                <a:solidFill>
                  <a:schemeClr val="tx1"/>
                </a:solidFill>
                <a:latin typeface="APL385 Unicode" panose="020B0709000202000203" pitchFamily="49" charset="0"/>
              </a:rPr>
              <a:t> </a:t>
            </a:r>
            <a:r>
              <a:rPr lang="it-IT" sz="1800" dirty="0" smtClean="0">
                <a:solidFill>
                  <a:schemeClr val="tx1"/>
                </a:solidFill>
                <a:latin typeface="APL385 Unicode" panose="020B0709000202000203" pitchFamily="49" charset="0"/>
              </a:rPr>
              <a:t>}</a:t>
            </a:r>
          </a:p>
          <a:p>
            <a:r>
              <a:rPr lang="it-IT" sz="1800" b="1" dirty="0" smtClean="0">
                <a:solidFill>
                  <a:schemeClr val="tx1"/>
                </a:solidFill>
              </a:rPr>
              <a:t>4 </a:t>
            </a:r>
            <a:r>
              <a:rPr lang="it-IT" sz="1800" b="1" dirty="0">
                <a:solidFill>
                  <a:schemeClr val="tx1"/>
                </a:solidFill>
              </a:rPr>
              <a:t>sum </a:t>
            </a:r>
            <a:r>
              <a:rPr lang="it-IT" sz="1800" b="1" dirty="0" smtClean="0">
                <a:solidFill>
                  <a:schemeClr val="tx1"/>
                </a:solidFill>
              </a:rPr>
              <a:t>29</a:t>
            </a:r>
            <a:endParaRPr lang="it-IT" sz="1800" b="1" dirty="0">
              <a:solidFill>
                <a:schemeClr val="tx1"/>
              </a:solidFill>
            </a:endParaRPr>
          </a:p>
          <a:p>
            <a:r>
              <a:rPr lang="it-IT" sz="1800" dirty="0" smtClean="0">
                <a:solidFill>
                  <a:schemeClr val="tx1"/>
                </a:solidFill>
              </a:rPr>
              <a:t>(5 7 8 9)</a:t>
            </a:r>
            <a:endParaRPr lang="it-IT" sz="1800" dirty="0"/>
          </a:p>
          <a:p>
            <a:endParaRPr lang="it-IT" sz="1800" dirty="0">
              <a:solidFill>
                <a:schemeClr val="tx1"/>
              </a:solidFill>
              <a:latin typeface="APL385 Unicode" panose="020B0709000202000203" pitchFamily="49" charset="0"/>
            </a:endParaRPr>
          </a:p>
          <a:p>
            <a:endParaRPr lang="it-IT" sz="1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73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875099" y="5786322"/>
            <a:ext cx="10325164" cy="800607"/>
          </a:xfrm>
        </p:spPr>
        <p:txBody>
          <a:bodyPr/>
          <a:lstStyle/>
          <a:p>
            <a:r>
              <a:rPr lang="it-IT" b="1" dirty="0" smtClean="0"/>
              <a:t>APL </a:t>
            </a:r>
            <a:r>
              <a:rPr lang="it-IT" b="1" dirty="0"/>
              <a:t>is a </a:t>
            </a:r>
            <a:r>
              <a:rPr lang="it-IT" b="1" dirty="0" err="1"/>
              <a:t>MIcroworld</a:t>
            </a:r>
            <a:endParaRPr lang="it-IT" dirty="0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548641" y="685800"/>
            <a:ext cx="5202024" cy="576262"/>
          </a:xfrm>
        </p:spPr>
        <p:txBody>
          <a:bodyPr/>
          <a:lstStyle/>
          <a:p>
            <a:r>
              <a:rPr lang="it-IT" b="1" dirty="0"/>
              <a:t>A Programming Problem …</a:t>
            </a:r>
          </a:p>
          <a:p>
            <a:endParaRPr lang="it-IT" dirty="0"/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5066454" cy="3199058"/>
          </a:xfrm>
        </p:spPr>
        <p:txBody>
          <a:bodyPr>
            <a:normAutofit fontScale="77500" lnSpcReduction="20000"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I want </a:t>
            </a:r>
            <a:r>
              <a:rPr lang="en-US" sz="2400" b="1" dirty="0" smtClean="0">
                <a:solidFill>
                  <a:schemeClr val="tx1"/>
                </a:solidFill>
              </a:rPr>
              <a:t>to show </a:t>
            </a:r>
            <a:r>
              <a:rPr lang="en-US" sz="2400" dirty="0" smtClean="0">
                <a:solidFill>
                  <a:schemeClr val="tx1"/>
                </a:solidFill>
              </a:rPr>
              <a:t>all the solutions of the problem</a:t>
            </a:r>
          </a:p>
          <a:p>
            <a:r>
              <a:rPr lang="en-US" sz="2400" dirty="0">
                <a:solidFill>
                  <a:schemeClr val="tx1"/>
                </a:solidFill>
              </a:rPr>
              <a:t>In some issues you need to see the </a:t>
            </a:r>
            <a:r>
              <a:rPr lang="en-US" sz="2400" dirty="0" smtClean="0">
                <a:solidFill>
                  <a:schemeClr val="tx1"/>
                </a:solidFill>
              </a:rPr>
              <a:t>solutions and touch them </a:t>
            </a:r>
            <a:r>
              <a:rPr lang="en-US" sz="2400" dirty="0">
                <a:solidFill>
                  <a:schemeClr val="tx1"/>
                </a:solidFill>
              </a:rPr>
              <a:t>by hand.</a:t>
            </a:r>
          </a:p>
          <a:p>
            <a:r>
              <a:rPr lang="en-US" sz="2300" dirty="0" smtClean="0">
                <a:solidFill>
                  <a:schemeClr val="tx1"/>
                </a:solidFill>
              </a:rPr>
              <a:t>Showing </a:t>
            </a:r>
            <a:r>
              <a:rPr lang="en-US" sz="2300" dirty="0">
                <a:solidFill>
                  <a:schemeClr val="tx1"/>
                </a:solidFill>
              </a:rPr>
              <a:t>solutions allows us to understand some of the details of the problem which might be </a:t>
            </a:r>
            <a:r>
              <a:rPr lang="en-US" sz="2300" dirty="0" smtClean="0">
                <a:solidFill>
                  <a:schemeClr val="tx1"/>
                </a:solidFill>
              </a:rPr>
              <a:t>missed.</a:t>
            </a:r>
          </a:p>
          <a:p>
            <a:r>
              <a:rPr lang="en-US" sz="2400" dirty="0">
                <a:solidFill>
                  <a:schemeClr val="tx1"/>
                </a:solidFill>
              </a:rPr>
              <a:t>The fact that some solutions look </a:t>
            </a:r>
            <a:r>
              <a:rPr lang="en-US" sz="2400" dirty="0" smtClean="0">
                <a:solidFill>
                  <a:schemeClr val="tx1"/>
                </a:solidFill>
              </a:rPr>
              <a:t>similar and </a:t>
            </a:r>
            <a:r>
              <a:rPr lang="en-US" sz="2400" dirty="0">
                <a:solidFill>
                  <a:schemeClr val="tx1"/>
                </a:solidFill>
              </a:rPr>
              <a:t>can be </a:t>
            </a:r>
            <a:r>
              <a:rPr lang="en-US" sz="2400" dirty="0" smtClean="0">
                <a:solidFill>
                  <a:schemeClr val="tx1"/>
                </a:solidFill>
              </a:rPr>
              <a:t>together </a:t>
            </a:r>
            <a:r>
              <a:rPr lang="en-US" sz="2400" dirty="0">
                <a:solidFill>
                  <a:schemeClr val="tx1"/>
                </a:solidFill>
              </a:rPr>
              <a:t>in a </a:t>
            </a:r>
            <a:r>
              <a:rPr lang="en-US" sz="2400" dirty="0" smtClean="0">
                <a:solidFill>
                  <a:schemeClr val="tx1"/>
                </a:solidFill>
              </a:rPr>
              <a:t>class makes the </a:t>
            </a:r>
            <a:r>
              <a:rPr lang="en-US" sz="2400" dirty="0">
                <a:solidFill>
                  <a:schemeClr val="tx1"/>
                </a:solidFill>
              </a:rPr>
              <a:t>concept of equivalence relation clear .</a:t>
            </a:r>
          </a:p>
          <a:p>
            <a:endParaRPr lang="it-IT" sz="2300" dirty="0">
              <a:solidFill>
                <a:schemeClr val="tx1"/>
              </a:solidFill>
            </a:endParaRPr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5054668" cy="576262"/>
          </a:xfrm>
        </p:spPr>
        <p:txBody>
          <a:bodyPr/>
          <a:lstStyle/>
          <a:p>
            <a:r>
              <a:rPr lang="it-IT" b="1" dirty="0"/>
              <a:t>A Mathematical Problem … </a:t>
            </a:r>
          </a:p>
          <a:p>
            <a:endParaRPr lang="it-IT" dirty="0"/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6079066" y="1259745"/>
            <a:ext cx="5054668" cy="3209841"/>
          </a:xfrm>
        </p:spPr>
        <p:txBody>
          <a:bodyPr>
            <a:normAutofit fontScale="92500" lnSpcReduction="10000"/>
          </a:bodyPr>
          <a:lstStyle/>
          <a:p>
            <a:r>
              <a:rPr lang="it-IT" sz="2300" dirty="0" smtClean="0">
                <a:solidFill>
                  <a:schemeClr val="tx1"/>
                </a:solidFill>
              </a:rPr>
              <a:t>How </a:t>
            </a:r>
            <a:r>
              <a:rPr lang="it-IT" sz="2300" dirty="0" err="1">
                <a:solidFill>
                  <a:schemeClr val="tx1"/>
                </a:solidFill>
              </a:rPr>
              <a:t>many</a:t>
            </a:r>
            <a:r>
              <a:rPr lang="it-IT" sz="2300" dirty="0">
                <a:solidFill>
                  <a:schemeClr val="tx1"/>
                </a:solidFill>
              </a:rPr>
              <a:t> are the </a:t>
            </a:r>
            <a:r>
              <a:rPr lang="it-IT" sz="2300" dirty="0" err="1">
                <a:solidFill>
                  <a:schemeClr val="tx1"/>
                </a:solidFill>
              </a:rPr>
              <a:t>solutions</a:t>
            </a:r>
            <a:r>
              <a:rPr lang="it-IT" sz="2300" dirty="0">
                <a:solidFill>
                  <a:schemeClr val="tx1"/>
                </a:solidFill>
              </a:rPr>
              <a:t> of  </a:t>
            </a:r>
            <a:r>
              <a:rPr lang="it-IT" sz="2300" dirty="0" err="1">
                <a:solidFill>
                  <a:schemeClr val="tx1"/>
                </a:solidFill>
              </a:rPr>
              <a:t>problem</a:t>
            </a:r>
            <a:r>
              <a:rPr lang="it-IT" sz="2300" dirty="0">
                <a:solidFill>
                  <a:schemeClr val="tx1"/>
                </a:solidFill>
              </a:rPr>
              <a:t> 1</a:t>
            </a:r>
            <a:r>
              <a:rPr lang="it-IT" sz="2300" dirty="0" smtClean="0">
                <a:solidFill>
                  <a:schemeClr val="tx1"/>
                </a:solidFill>
              </a:rPr>
              <a:t>?</a:t>
            </a:r>
          </a:p>
          <a:p>
            <a:r>
              <a:rPr lang="en-US" sz="2300" dirty="0">
                <a:solidFill>
                  <a:schemeClr val="tx1"/>
                </a:solidFill>
              </a:rPr>
              <a:t>I just want </a:t>
            </a:r>
            <a:r>
              <a:rPr lang="en-US" sz="2300" b="1" dirty="0">
                <a:solidFill>
                  <a:schemeClr val="tx1"/>
                </a:solidFill>
              </a:rPr>
              <a:t>to count </a:t>
            </a:r>
            <a:r>
              <a:rPr lang="en-US" sz="2300" dirty="0">
                <a:solidFill>
                  <a:schemeClr val="tx1"/>
                </a:solidFill>
              </a:rPr>
              <a:t>how many solutions there are or how big the set of solutions is.</a:t>
            </a:r>
          </a:p>
          <a:p>
            <a:r>
              <a:rPr lang="it-IT" sz="2300" dirty="0" smtClean="0">
                <a:solidFill>
                  <a:schemeClr val="tx1"/>
                </a:solidFill>
              </a:rPr>
              <a:t>In </a:t>
            </a:r>
            <a:r>
              <a:rPr lang="it-IT" sz="2300" dirty="0">
                <a:solidFill>
                  <a:schemeClr val="tx1"/>
                </a:solidFill>
              </a:rPr>
              <a:t>some </a:t>
            </a:r>
            <a:r>
              <a:rPr lang="it-IT" sz="2300" dirty="0" err="1">
                <a:solidFill>
                  <a:schemeClr val="tx1"/>
                </a:solidFill>
              </a:rPr>
              <a:t>cases</a:t>
            </a:r>
            <a:r>
              <a:rPr lang="it-IT" sz="2300" dirty="0">
                <a:solidFill>
                  <a:schemeClr val="tx1"/>
                </a:solidFill>
              </a:rPr>
              <a:t> </a:t>
            </a:r>
            <a:r>
              <a:rPr lang="it-IT" sz="2300" dirty="0" err="1">
                <a:solidFill>
                  <a:schemeClr val="tx1"/>
                </a:solidFill>
              </a:rPr>
              <a:t>counting</a:t>
            </a:r>
            <a:r>
              <a:rPr lang="it-IT" sz="2300" dirty="0">
                <a:solidFill>
                  <a:schemeClr val="tx1"/>
                </a:solidFill>
              </a:rPr>
              <a:t> the </a:t>
            </a:r>
            <a:r>
              <a:rPr lang="it-IT" sz="2300" dirty="0" err="1" smtClean="0">
                <a:solidFill>
                  <a:schemeClr val="tx1"/>
                </a:solidFill>
              </a:rPr>
              <a:t>solutions</a:t>
            </a:r>
            <a:r>
              <a:rPr lang="it-IT" sz="2300" dirty="0" smtClean="0">
                <a:solidFill>
                  <a:schemeClr val="tx1"/>
                </a:solidFill>
              </a:rPr>
              <a:t> </a:t>
            </a:r>
            <a:r>
              <a:rPr lang="it-IT" sz="2300" dirty="0">
                <a:solidFill>
                  <a:schemeClr val="tx1"/>
                </a:solidFill>
              </a:rPr>
              <a:t>of a </a:t>
            </a:r>
            <a:r>
              <a:rPr lang="it-IT" sz="2300" dirty="0" err="1">
                <a:solidFill>
                  <a:schemeClr val="tx1"/>
                </a:solidFill>
              </a:rPr>
              <a:t>problem</a:t>
            </a:r>
            <a:r>
              <a:rPr lang="it-IT" sz="2300" dirty="0">
                <a:solidFill>
                  <a:schemeClr val="tx1"/>
                </a:solidFill>
              </a:rPr>
              <a:t> </a:t>
            </a:r>
            <a:r>
              <a:rPr lang="it-IT" sz="2300" dirty="0" smtClean="0">
                <a:solidFill>
                  <a:schemeClr val="tx1"/>
                </a:solidFill>
              </a:rPr>
              <a:t>is </a:t>
            </a:r>
            <a:r>
              <a:rPr lang="it-IT" sz="2300" dirty="0">
                <a:solidFill>
                  <a:schemeClr val="tx1"/>
                </a:solidFill>
              </a:rPr>
              <a:t>not easy, </a:t>
            </a:r>
            <a:r>
              <a:rPr lang="it-IT" sz="2300" dirty="0" err="1">
                <a:solidFill>
                  <a:schemeClr val="tx1"/>
                </a:solidFill>
              </a:rPr>
              <a:t>because</a:t>
            </a:r>
            <a:r>
              <a:rPr lang="it-IT" sz="2300" dirty="0">
                <a:solidFill>
                  <a:schemeClr val="tx1"/>
                </a:solidFill>
              </a:rPr>
              <a:t> more </a:t>
            </a:r>
            <a:r>
              <a:rPr lang="it-IT" sz="2300" dirty="0" err="1">
                <a:solidFill>
                  <a:schemeClr val="tx1"/>
                </a:solidFill>
              </a:rPr>
              <a:t>solutions</a:t>
            </a:r>
            <a:r>
              <a:rPr lang="it-IT" sz="2300" dirty="0">
                <a:solidFill>
                  <a:schemeClr val="tx1"/>
                </a:solidFill>
              </a:rPr>
              <a:t> </a:t>
            </a:r>
            <a:r>
              <a:rPr lang="it-IT" sz="2300" dirty="0" err="1">
                <a:solidFill>
                  <a:schemeClr val="tx1"/>
                </a:solidFill>
              </a:rPr>
              <a:t>could</a:t>
            </a:r>
            <a:r>
              <a:rPr lang="it-IT" sz="2300" dirty="0">
                <a:solidFill>
                  <a:schemeClr val="tx1"/>
                </a:solidFill>
              </a:rPr>
              <a:t> be </a:t>
            </a:r>
            <a:r>
              <a:rPr lang="it-IT" sz="2300" dirty="0" err="1">
                <a:solidFill>
                  <a:schemeClr val="tx1"/>
                </a:solidFill>
              </a:rPr>
              <a:t>equivalent</a:t>
            </a:r>
            <a:r>
              <a:rPr lang="it-IT" sz="2300" dirty="0">
                <a:solidFill>
                  <a:schemeClr val="tx1"/>
                </a:solidFill>
              </a:rPr>
              <a:t>.</a:t>
            </a:r>
          </a:p>
          <a:p>
            <a:endParaRPr lang="it-IT" sz="2300" dirty="0" smtClean="0">
              <a:solidFill>
                <a:schemeClr val="tx1"/>
              </a:solidFill>
            </a:endParaRPr>
          </a:p>
          <a:p>
            <a:endParaRPr lang="it-IT" sz="2300" dirty="0">
              <a:solidFill>
                <a:schemeClr val="tx1"/>
              </a:solidFill>
            </a:endParaRPr>
          </a:p>
          <a:p>
            <a:endParaRPr lang="it-IT" sz="2300" dirty="0" smtClean="0">
              <a:solidFill>
                <a:schemeClr val="tx1"/>
              </a:solidFill>
            </a:endParaRPr>
          </a:p>
          <a:p>
            <a:endParaRPr lang="it-IT" sz="2300" dirty="0">
              <a:solidFill>
                <a:schemeClr val="tx1"/>
              </a:solidFill>
            </a:endParaRPr>
          </a:p>
          <a:p>
            <a:endParaRPr lang="it-IT" sz="2300" dirty="0">
              <a:solidFill>
                <a:schemeClr val="tx1"/>
              </a:solidFill>
            </a:endParaRPr>
          </a:p>
          <a:p>
            <a:endParaRPr lang="it-IT" dirty="0"/>
          </a:p>
        </p:txBody>
      </p:sp>
      <p:pic>
        <p:nvPicPr>
          <p:cNvPr id="7" name="Immagin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3385" y="4859706"/>
            <a:ext cx="1005927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282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34086" y="5196906"/>
            <a:ext cx="11777472" cy="1507067"/>
          </a:xfrm>
        </p:spPr>
        <p:txBody>
          <a:bodyPr>
            <a:noAutofit/>
          </a:bodyPr>
          <a:lstStyle/>
          <a:p>
            <a:r>
              <a:rPr lang="it-IT" b="1" dirty="0"/>
              <a:t>«If </a:t>
            </a:r>
            <a:r>
              <a:rPr lang="it-IT" b="1" dirty="0" err="1"/>
              <a:t>you</a:t>
            </a:r>
            <a:r>
              <a:rPr lang="it-IT" b="1" dirty="0"/>
              <a:t> </a:t>
            </a:r>
            <a:r>
              <a:rPr lang="it-IT" b="1" dirty="0" err="1"/>
              <a:t>can’t</a:t>
            </a:r>
            <a:r>
              <a:rPr lang="it-IT" b="1" dirty="0"/>
              <a:t> solve a </a:t>
            </a:r>
            <a:r>
              <a:rPr lang="it-IT" b="1" dirty="0" err="1"/>
              <a:t>problem</a:t>
            </a:r>
            <a:r>
              <a:rPr lang="it-IT" b="1" dirty="0"/>
              <a:t>, </a:t>
            </a:r>
            <a:r>
              <a:rPr lang="it-IT" b="1" dirty="0" err="1"/>
              <a:t>then</a:t>
            </a:r>
            <a:r>
              <a:rPr lang="it-IT" b="1" dirty="0"/>
              <a:t> </a:t>
            </a:r>
            <a:r>
              <a:rPr lang="it-IT" b="1" dirty="0" err="1"/>
              <a:t>there</a:t>
            </a:r>
            <a:r>
              <a:rPr lang="it-IT" b="1" dirty="0"/>
              <a:t> is an </a:t>
            </a:r>
            <a:r>
              <a:rPr lang="it-IT" b="1" dirty="0" err="1"/>
              <a:t>easier</a:t>
            </a:r>
            <a:r>
              <a:rPr lang="it-IT" b="1" dirty="0"/>
              <a:t> </a:t>
            </a:r>
            <a:r>
              <a:rPr lang="it-IT" b="1" dirty="0" err="1"/>
              <a:t>problem</a:t>
            </a:r>
            <a:r>
              <a:rPr lang="it-IT" b="1" dirty="0"/>
              <a:t> </a:t>
            </a:r>
            <a:r>
              <a:rPr lang="it-IT" b="1" dirty="0" err="1"/>
              <a:t>you</a:t>
            </a:r>
            <a:r>
              <a:rPr lang="it-IT" b="1" dirty="0"/>
              <a:t> can solve: find it»  - </a:t>
            </a:r>
            <a:r>
              <a:rPr lang="it-IT" b="1" dirty="0" err="1"/>
              <a:t>G.PolYA</a:t>
            </a:r>
            <a:endParaRPr lang="it-IT" b="1" dirty="0"/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684212" y="685800"/>
            <a:ext cx="4937655" cy="3615267"/>
          </a:xfrm>
        </p:spPr>
        <p:txBody>
          <a:bodyPr>
            <a:normAutofit fontScale="92500" lnSpcReduction="10000"/>
          </a:bodyPr>
          <a:lstStyle/>
          <a:p>
            <a:r>
              <a:rPr lang="it-IT" b="1" dirty="0" smtClean="0">
                <a:solidFill>
                  <a:schemeClr val="tx1"/>
                </a:solidFill>
              </a:rPr>
              <a:t>Problem 1</a:t>
            </a:r>
            <a:r>
              <a:rPr lang="it-IT" dirty="0" smtClean="0">
                <a:solidFill>
                  <a:schemeClr val="tx1"/>
                </a:solidFill>
              </a:rPr>
              <a:t>: To find k=3 </a:t>
            </a:r>
            <a:r>
              <a:rPr lang="it-IT" b="1" u="sng" dirty="0" err="1">
                <a:solidFill>
                  <a:schemeClr val="tx1"/>
                </a:solidFill>
              </a:rPr>
              <a:t>unique</a:t>
            </a:r>
            <a:r>
              <a:rPr lang="it-IT" dirty="0">
                <a:solidFill>
                  <a:schemeClr val="tx1"/>
                </a:solidFill>
              </a:rPr>
              <a:t>, </a:t>
            </a:r>
            <a:r>
              <a:rPr lang="it-IT" b="1" u="sng" dirty="0">
                <a:solidFill>
                  <a:schemeClr val="tx1"/>
                </a:solidFill>
              </a:rPr>
              <a:t>positive</a:t>
            </a:r>
            <a:r>
              <a:rPr lang="it-IT" u="sng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digit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numbers</a:t>
            </a:r>
            <a:r>
              <a:rPr lang="it-IT" dirty="0">
                <a:solidFill>
                  <a:schemeClr val="tx1"/>
                </a:solidFill>
              </a:rPr>
              <a:t> {1…9} </a:t>
            </a:r>
            <a:r>
              <a:rPr lang="it-IT" dirty="0" err="1">
                <a:solidFill>
                  <a:schemeClr val="tx1"/>
                </a:solidFill>
              </a:rPr>
              <a:t>which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make</a:t>
            </a:r>
            <a:r>
              <a:rPr lang="it-IT" dirty="0">
                <a:solidFill>
                  <a:schemeClr val="tx1"/>
                </a:solidFill>
              </a:rPr>
              <a:t> up a sum of S=6</a:t>
            </a:r>
            <a:r>
              <a:rPr lang="it-IT" dirty="0" smtClean="0">
                <a:solidFill>
                  <a:schemeClr val="tx1"/>
                </a:solidFill>
              </a:rPr>
              <a:t>.</a:t>
            </a:r>
          </a:p>
          <a:p>
            <a:endParaRPr lang="it-IT" dirty="0">
              <a:solidFill>
                <a:schemeClr val="tx1"/>
              </a:solidFill>
            </a:endParaRPr>
          </a:p>
          <a:p>
            <a:endParaRPr lang="it-IT" dirty="0" smtClean="0">
              <a:solidFill>
                <a:schemeClr val="tx1"/>
              </a:solidFill>
            </a:endParaRPr>
          </a:p>
          <a:p>
            <a:endParaRPr lang="it-IT" dirty="0">
              <a:solidFill>
                <a:schemeClr val="tx1"/>
              </a:solidFill>
            </a:endParaRPr>
          </a:p>
          <a:p>
            <a:r>
              <a:rPr lang="it-IT" b="1" dirty="0" smtClean="0">
                <a:solidFill>
                  <a:schemeClr val="tx1"/>
                </a:solidFill>
              </a:rPr>
              <a:t>Problem 2</a:t>
            </a:r>
            <a:r>
              <a:rPr lang="it-IT" dirty="0" smtClean="0">
                <a:solidFill>
                  <a:schemeClr val="tx1"/>
                </a:solidFill>
              </a:rPr>
              <a:t>: k=3</a:t>
            </a:r>
            <a:r>
              <a:rPr lang="it-IT" dirty="0">
                <a:solidFill>
                  <a:schemeClr val="tx1"/>
                </a:solidFill>
              </a:rPr>
              <a:t>, </a:t>
            </a:r>
            <a:r>
              <a:rPr lang="it-IT" b="1" u="sng" dirty="0">
                <a:solidFill>
                  <a:schemeClr val="tx1"/>
                </a:solidFill>
              </a:rPr>
              <a:t>not negative</a:t>
            </a:r>
            <a:r>
              <a:rPr lang="it-IT" b="1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digit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numbers</a:t>
            </a:r>
            <a:r>
              <a:rPr lang="it-IT" dirty="0">
                <a:solidFill>
                  <a:schemeClr val="tx1"/>
                </a:solidFill>
              </a:rPr>
              <a:t> {0…9} </a:t>
            </a:r>
            <a:r>
              <a:rPr lang="it-IT" dirty="0" err="1">
                <a:solidFill>
                  <a:schemeClr val="tx1"/>
                </a:solidFill>
              </a:rPr>
              <a:t>which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make</a:t>
            </a:r>
            <a:r>
              <a:rPr lang="it-IT" dirty="0">
                <a:solidFill>
                  <a:schemeClr val="tx1"/>
                </a:solidFill>
              </a:rPr>
              <a:t> up a sum of S=6.</a:t>
            </a:r>
          </a:p>
          <a:p>
            <a:endParaRPr lang="it-IT" dirty="0"/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808133" y="175565"/>
            <a:ext cx="4934479" cy="4125502"/>
          </a:xfrm>
        </p:spPr>
        <p:txBody>
          <a:bodyPr>
            <a:normAutofit fontScale="92500" lnSpcReduction="10000"/>
          </a:bodyPr>
          <a:lstStyle/>
          <a:p>
            <a:endParaRPr lang="it-IT" b="1" dirty="0" smtClean="0">
              <a:solidFill>
                <a:schemeClr val="tx1"/>
              </a:solidFill>
            </a:endParaRPr>
          </a:p>
          <a:p>
            <a:r>
              <a:rPr lang="it-IT" b="1" dirty="0" smtClean="0">
                <a:solidFill>
                  <a:schemeClr val="tx1"/>
                </a:solidFill>
              </a:rPr>
              <a:t>S1={ </a:t>
            </a:r>
            <a:r>
              <a:rPr lang="it-IT" b="1" dirty="0">
                <a:solidFill>
                  <a:schemeClr val="bg1"/>
                </a:solidFill>
              </a:rPr>
              <a:t>(0 0 6) (0 1 5) (0 2 4) (0 3 3) (1 1 4)</a:t>
            </a:r>
            <a:r>
              <a:rPr lang="it-IT" b="1" dirty="0">
                <a:solidFill>
                  <a:schemeClr val="tx1"/>
                </a:solidFill>
              </a:rPr>
              <a:t> (1 2 3) </a:t>
            </a:r>
            <a:r>
              <a:rPr lang="it-IT" b="1" dirty="0">
                <a:solidFill>
                  <a:schemeClr val="bg1"/>
                </a:solidFill>
              </a:rPr>
              <a:t>(2 2 2) </a:t>
            </a:r>
            <a:r>
              <a:rPr lang="it-IT" b="1" dirty="0" smtClean="0">
                <a:solidFill>
                  <a:schemeClr val="tx1"/>
                </a:solidFill>
              </a:rPr>
              <a:t>}</a:t>
            </a:r>
          </a:p>
          <a:p>
            <a:r>
              <a:rPr lang="it-IT" b="1" dirty="0" smtClean="0">
                <a:solidFill>
                  <a:schemeClr val="tx1"/>
                </a:solidFill>
              </a:rPr>
              <a:t>|S1|=1 just </a:t>
            </a:r>
            <a:r>
              <a:rPr lang="it-IT" b="1" dirty="0" err="1" smtClean="0">
                <a:solidFill>
                  <a:schemeClr val="tx1"/>
                </a:solidFill>
              </a:rPr>
              <a:t>one</a:t>
            </a:r>
            <a:r>
              <a:rPr lang="it-IT" b="1" dirty="0" smtClean="0">
                <a:solidFill>
                  <a:schemeClr val="tx1"/>
                </a:solidFill>
              </a:rPr>
              <a:t> </a:t>
            </a:r>
            <a:r>
              <a:rPr lang="it-IT" b="1" dirty="0" err="1" smtClean="0">
                <a:solidFill>
                  <a:schemeClr val="tx1"/>
                </a:solidFill>
              </a:rPr>
              <a:t>solution</a:t>
            </a:r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r>
              <a:rPr lang="it-IT" b="1" dirty="0" smtClean="0">
                <a:solidFill>
                  <a:schemeClr val="tx1"/>
                </a:solidFill>
              </a:rPr>
              <a:t>S2</a:t>
            </a:r>
            <a:r>
              <a:rPr lang="it-IT" b="1" dirty="0">
                <a:solidFill>
                  <a:schemeClr val="tx1"/>
                </a:solidFill>
              </a:rPr>
              <a:t>={ (0 0 6) (0 1 5) (0 2 4) (0 3 3) (1 1 4) (1 2 3) (2 2 2) </a:t>
            </a:r>
            <a:r>
              <a:rPr lang="it-IT" b="1" dirty="0" smtClean="0">
                <a:solidFill>
                  <a:schemeClr val="tx1"/>
                </a:solidFill>
              </a:rPr>
              <a:t>}</a:t>
            </a:r>
          </a:p>
          <a:p>
            <a:r>
              <a:rPr lang="it-IT" b="1" dirty="0" smtClean="0">
                <a:solidFill>
                  <a:schemeClr val="tx1"/>
                </a:solidFill>
              </a:rPr>
              <a:t>|S2|: 7  </a:t>
            </a:r>
            <a:r>
              <a:rPr lang="it-IT" b="1" dirty="0" err="1" smtClean="0">
                <a:solidFill>
                  <a:schemeClr val="tx1"/>
                </a:solidFill>
              </a:rPr>
              <a:t>solutions</a:t>
            </a:r>
            <a:endParaRPr lang="it-IT" b="1" dirty="0">
              <a:solidFill>
                <a:schemeClr val="tx1"/>
              </a:solidFill>
            </a:endParaRPr>
          </a:p>
          <a:p>
            <a:endParaRPr lang="it-IT" b="1" dirty="0">
              <a:solidFill>
                <a:schemeClr val="tx1"/>
              </a:solidFill>
            </a:endParaRPr>
          </a:p>
          <a:p>
            <a:endParaRPr lang="it-IT" dirty="0"/>
          </a:p>
        </p:txBody>
      </p:sp>
      <p:sp>
        <p:nvSpPr>
          <p:cNvPr id="5" name="Freccia in giù 4"/>
          <p:cNvSpPr/>
          <p:nvPr/>
        </p:nvSpPr>
        <p:spPr>
          <a:xfrm>
            <a:off x="3021177" y="1711621"/>
            <a:ext cx="484632" cy="97840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6" name="Freccia in su 5"/>
          <p:cNvSpPr/>
          <p:nvPr/>
        </p:nvSpPr>
        <p:spPr>
          <a:xfrm>
            <a:off x="7958832" y="1711621"/>
            <a:ext cx="484632" cy="978408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154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890721" y="5917997"/>
            <a:ext cx="8534400" cy="742085"/>
          </a:xfrm>
        </p:spPr>
        <p:txBody>
          <a:bodyPr>
            <a:normAutofit/>
          </a:bodyPr>
          <a:lstStyle/>
          <a:p>
            <a:r>
              <a:rPr lang="it-IT" b="1" dirty="0"/>
              <a:t>From </a:t>
            </a:r>
            <a:r>
              <a:rPr lang="it-IT" b="1" dirty="0" err="1"/>
              <a:t>Sums</a:t>
            </a:r>
            <a:r>
              <a:rPr lang="it-IT" b="1" dirty="0"/>
              <a:t> to </a:t>
            </a:r>
            <a:r>
              <a:rPr lang="it-IT" b="1" dirty="0" err="1"/>
              <a:t>sweets</a:t>
            </a:r>
            <a:endParaRPr lang="it-IT" b="1" dirty="0"/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684211" y="1213543"/>
            <a:ext cx="4937655" cy="3615267"/>
          </a:xfrm>
        </p:spPr>
        <p:txBody>
          <a:bodyPr>
            <a:normAutofit lnSpcReduction="10000"/>
          </a:bodyPr>
          <a:lstStyle/>
          <a:p>
            <a:r>
              <a:rPr lang="it-IT" b="1" dirty="0" smtClean="0">
                <a:solidFill>
                  <a:schemeClr val="tx1"/>
                </a:solidFill>
              </a:rPr>
              <a:t>Problem 2</a:t>
            </a:r>
            <a:r>
              <a:rPr lang="it-IT" dirty="0" smtClean="0">
                <a:solidFill>
                  <a:schemeClr val="tx1"/>
                </a:solidFill>
              </a:rPr>
              <a:t>: To find </a:t>
            </a:r>
            <a:r>
              <a:rPr lang="it-IT" dirty="0">
                <a:solidFill>
                  <a:schemeClr val="tx1"/>
                </a:solidFill>
              </a:rPr>
              <a:t>k=3, </a:t>
            </a:r>
            <a:r>
              <a:rPr lang="it-IT" u="sng" dirty="0">
                <a:solidFill>
                  <a:schemeClr val="tx1"/>
                </a:solidFill>
              </a:rPr>
              <a:t>not negative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digit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numbers</a:t>
            </a:r>
            <a:r>
              <a:rPr lang="it-IT" dirty="0">
                <a:solidFill>
                  <a:schemeClr val="tx1"/>
                </a:solidFill>
              </a:rPr>
              <a:t> {0…9} </a:t>
            </a:r>
            <a:r>
              <a:rPr lang="it-IT" dirty="0" err="1">
                <a:solidFill>
                  <a:schemeClr val="tx1"/>
                </a:solidFill>
              </a:rPr>
              <a:t>which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make</a:t>
            </a:r>
            <a:r>
              <a:rPr lang="it-IT" dirty="0">
                <a:solidFill>
                  <a:schemeClr val="tx1"/>
                </a:solidFill>
              </a:rPr>
              <a:t> up a sum of </a:t>
            </a:r>
            <a:r>
              <a:rPr lang="it-IT" dirty="0" smtClean="0">
                <a:solidFill>
                  <a:schemeClr val="tx1"/>
                </a:solidFill>
              </a:rPr>
              <a:t>S=6.</a:t>
            </a:r>
          </a:p>
          <a:p>
            <a:endParaRPr lang="it-IT" dirty="0" smtClean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r>
              <a:rPr lang="it-IT" b="1" dirty="0" smtClean="0">
                <a:solidFill>
                  <a:schemeClr val="tx1"/>
                </a:solidFill>
              </a:rPr>
              <a:t>Problem 3</a:t>
            </a:r>
            <a:r>
              <a:rPr lang="it-IT" dirty="0" smtClean="0">
                <a:solidFill>
                  <a:schemeClr val="tx1"/>
                </a:solidFill>
              </a:rPr>
              <a:t>: </a:t>
            </a:r>
            <a:r>
              <a:rPr lang="it-IT" dirty="0">
                <a:solidFill>
                  <a:schemeClr val="tx1"/>
                </a:solidFill>
              </a:rPr>
              <a:t>How </a:t>
            </a:r>
            <a:r>
              <a:rPr lang="it-IT" dirty="0" err="1">
                <a:solidFill>
                  <a:schemeClr val="tx1"/>
                </a:solidFill>
              </a:rPr>
              <a:t>many</a:t>
            </a:r>
            <a:r>
              <a:rPr lang="it-IT" dirty="0">
                <a:solidFill>
                  <a:schemeClr val="tx1"/>
                </a:solidFill>
              </a:rPr>
              <a:t> ways can we </a:t>
            </a:r>
            <a:r>
              <a:rPr lang="it-IT" dirty="0" err="1">
                <a:solidFill>
                  <a:schemeClr val="tx1"/>
                </a:solidFill>
              </a:rPr>
              <a:t>distribute</a:t>
            </a:r>
            <a:r>
              <a:rPr lang="it-IT" dirty="0">
                <a:solidFill>
                  <a:schemeClr val="tx1"/>
                </a:solidFill>
              </a:rPr>
              <a:t> 6 </a:t>
            </a:r>
            <a:r>
              <a:rPr lang="it-IT" dirty="0" err="1" smtClean="0">
                <a:solidFill>
                  <a:schemeClr val="tx1"/>
                </a:solidFill>
              </a:rPr>
              <a:t>sweets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between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3 </a:t>
            </a:r>
            <a:r>
              <a:rPr lang="it-IT" dirty="0" err="1" smtClean="0">
                <a:solidFill>
                  <a:schemeClr val="tx1"/>
                </a:solidFill>
              </a:rPr>
              <a:t>children</a:t>
            </a:r>
            <a:r>
              <a:rPr lang="it-IT" dirty="0" smtClean="0">
                <a:solidFill>
                  <a:schemeClr val="tx1"/>
                </a:solidFill>
              </a:rPr>
              <a:t>?</a:t>
            </a:r>
          </a:p>
          <a:p>
            <a:endParaRPr lang="it-IT" dirty="0">
              <a:solidFill>
                <a:schemeClr val="tx1"/>
              </a:solidFill>
            </a:endParaRPr>
          </a:p>
          <a:p>
            <a:endParaRPr lang="it-IT" dirty="0" smtClean="0">
              <a:solidFill>
                <a:schemeClr val="tx1"/>
              </a:solidFill>
            </a:endParaRPr>
          </a:p>
          <a:p>
            <a:endParaRPr lang="it-IT" dirty="0"/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726581" y="753466"/>
            <a:ext cx="5714391" cy="5164531"/>
          </a:xfrm>
        </p:spPr>
        <p:txBody>
          <a:bodyPr>
            <a:normAutofit lnSpcReduction="10000"/>
          </a:bodyPr>
          <a:lstStyle/>
          <a:p>
            <a:r>
              <a:rPr lang="it-IT" b="1" dirty="0" smtClean="0">
                <a:solidFill>
                  <a:schemeClr val="tx1"/>
                </a:solidFill>
              </a:rPr>
              <a:t>S2={ </a:t>
            </a:r>
            <a:r>
              <a:rPr lang="it-IT" b="1" dirty="0" smtClean="0">
                <a:solidFill>
                  <a:schemeClr val="accent5"/>
                </a:solidFill>
              </a:rPr>
              <a:t>(0 </a:t>
            </a:r>
            <a:r>
              <a:rPr lang="it-IT" b="1" dirty="0">
                <a:solidFill>
                  <a:schemeClr val="accent5"/>
                </a:solidFill>
              </a:rPr>
              <a:t>0 6) </a:t>
            </a:r>
            <a:r>
              <a:rPr lang="it-IT" b="1" dirty="0">
                <a:solidFill>
                  <a:schemeClr val="accent1"/>
                </a:solidFill>
              </a:rPr>
              <a:t>(0 1 5) </a:t>
            </a:r>
            <a:r>
              <a:rPr lang="it-IT" b="1" dirty="0">
                <a:solidFill>
                  <a:schemeClr val="accent3"/>
                </a:solidFill>
              </a:rPr>
              <a:t>(0 2 4) </a:t>
            </a:r>
            <a:r>
              <a:rPr lang="it-IT" b="1" dirty="0">
                <a:solidFill>
                  <a:srgbClr val="C00000"/>
                </a:solidFill>
              </a:rPr>
              <a:t>(0 3 3) </a:t>
            </a:r>
            <a:r>
              <a:rPr lang="it-IT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(1 1 4)</a:t>
            </a:r>
            <a:r>
              <a:rPr lang="it-IT" b="1" dirty="0">
                <a:solidFill>
                  <a:schemeClr val="tx1"/>
                </a:solidFill>
              </a:rPr>
              <a:t> </a:t>
            </a:r>
            <a:r>
              <a:rPr lang="it-IT" b="1" dirty="0">
                <a:solidFill>
                  <a:schemeClr val="accent6">
                    <a:lumMod val="75000"/>
                  </a:schemeClr>
                </a:solidFill>
              </a:rPr>
              <a:t>(1 2 3) </a:t>
            </a:r>
            <a:r>
              <a:rPr lang="it-IT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(2 2 2) </a:t>
            </a:r>
            <a:r>
              <a:rPr lang="it-IT" b="1" dirty="0" smtClean="0">
                <a:solidFill>
                  <a:schemeClr val="tx1"/>
                </a:solidFill>
              </a:rPr>
              <a:t>}</a:t>
            </a:r>
          </a:p>
          <a:p>
            <a:r>
              <a:rPr lang="it-IT" b="1" dirty="0" smtClean="0">
                <a:solidFill>
                  <a:schemeClr val="tx1"/>
                </a:solidFill>
              </a:rPr>
              <a:t>|S2|: 7 </a:t>
            </a:r>
            <a:r>
              <a:rPr lang="it-IT" b="1" dirty="0" err="1" smtClean="0">
                <a:solidFill>
                  <a:schemeClr val="tx1"/>
                </a:solidFill>
              </a:rPr>
              <a:t>solutions</a:t>
            </a:r>
            <a:r>
              <a:rPr lang="it-IT" b="1" dirty="0" smtClean="0">
                <a:solidFill>
                  <a:schemeClr val="tx1"/>
                </a:solidFill>
              </a:rPr>
              <a:t>, more </a:t>
            </a:r>
            <a:r>
              <a:rPr lang="it-IT" b="1" dirty="0" err="1" smtClean="0">
                <a:solidFill>
                  <a:schemeClr val="tx1"/>
                </a:solidFill>
              </a:rPr>
              <a:t>solutions</a:t>
            </a:r>
            <a:r>
              <a:rPr lang="it-IT" b="1" dirty="0" smtClean="0">
                <a:solidFill>
                  <a:schemeClr val="tx1"/>
                </a:solidFill>
              </a:rPr>
              <a:t> are </a:t>
            </a:r>
            <a:r>
              <a:rPr lang="it-IT" b="1" dirty="0" err="1" smtClean="0">
                <a:solidFill>
                  <a:schemeClr val="tx1"/>
                </a:solidFill>
              </a:rPr>
              <a:t>equivalent</a:t>
            </a:r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r>
              <a:rPr lang="it-IT" b="1" dirty="0" smtClean="0">
                <a:solidFill>
                  <a:schemeClr val="tx1"/>
                </a:solidFill>
              </a:rPr>
              <a:t>S3={ </a:t>
            </a:r>
            <a:r>
              <a:rPr lang="it-IT" b="1" dirty="0" smtClean="0">
                <a:solidFill>
                  <a:schemeClr val="accent5"/>
                </a:solidFill>
              </a:rPr>
              <a:t>(</a:t>
            </a:r>
            <a:r>
              <a:rPr lang="it-IT" b="1" dirty="0">
                <a:solidFill>
                  <a:schemeClr val="accent5"/>
                </a:solidFill>
              </a:rPr>
              <a:t>0 0 6</a:t>
            </a:r>
            <a:r>
              <a:rPr lang="it-IT" b="1" dirty="0" smtClean="0">
                <a:solidFill>
                  <a:schemeClr val="accent5"/>
                </a:solidFill>
              </a:rPr>
              <a:t>) </a:t>
            </a:r>
            <a:r>
              <a:rPr lang="it-IT" b="1" dirty="0">
                <a:solidFill>
                  <a:schemeClr val="accent5"/>
                </a:solidFill>
              </a:rPr>
              <a:t>(0 </a:t>
            </a:r>
            <a:r>
              <a:rPr lang="it-IT" b="1" dirty="0" smtClean="0">
                <a:solidFill>
                  <a:schemeClr val="accent5"/>
                </a:solidFill>
              </a:rPr>
              <a:t>6 0) (6 0 0)</a:t>
            </a:r>
            <a:r>
              <a:rPr lang="it-IT" b="1" dirty="0" smtClean="0">
                <a:solidFill>
                  <a:schemeClr val="tx1"/>
                </a:solidFill>
              </a:rPr>
              <a:t> </a:t>
            </a:r>
            <a:r>
              <a:rPr lang="it-IT" b="1" dirty="0">
                <a:solidFill>
                  <a:schemeClr val="accent1"/>
                </a:solidFill>
              </a:rPr>
              <a:t>(0 1 5</a:t>
            </a:r>
            <a:r>
              <a:rPr lang="it-IT" b="1" dirty="0" smtClean="0">
                <a:solidFill>
                  <a:schemeClr val="accent1"/>
                </a:solidFill>
              </a:rPr>
              <a:t>) </a:t>
            </a:r>
            <a:r>
              <a:rPr lang="it-IT" b="1" dirty="0">
                <a:solidFill>
                  <a:schemeClr val="accent1"/>
                </a:solidFill>
              </a:rPr>
              <a:t>(0 5 1)</a:t>
            </a:r>
            <a:r>
              <a:rPr lang="it-IT" b="1" dirty="0">
                <a:solidFill>
                  <a:schemeClr val="tx1"/>
                </a:solidFill>
              </a:rPr>
              <a:t> </a:t>
            </a:r>
            <a:r>
              <a:rPr lang="it-IT" b="1" dirty="0" smtClean="0">
                <a:solidFill>
                  <a:schemeClr val="accent1"/>
                </a:solidFill>
              </a:rPr>
              <a:t>(1 0 5) (1 5 0)</a:t>
            </a:r>
            <a:r>
              <a:rPr lang="it-IT" b="1" dirty="0" smtClean="0">
                <a:solidFill>
                  <a:schemeClr val="tx1"/>
                </a:solidFill>
              </a:rPr>
              <a:t> </a:t>
            </a:r>
            <a:r>
              <a:rPr lang="it-IT" b="1" dirty="0" smtClean="0">
                <a:solidFill>
                  <a:schemeClr val="accent1"/>
                </a:solidFill>
              </a:rPr>
              <a:t>(5 0 </a:t>
            </a:r>
            <a:r>
              <a:rPr lang="it-IT" b="1" dirty="0">
                <a:solidFill>
                  <a:schemeClr val="accent1"/>
                </a:solidFill>
              </a:rPr>
              <a:t>1)</a:t>
            </a:r>
            <a:r>
              <a:rPr lang="it-IT" b="1" dirty="0">
                <a:solidFill>
                  <a:schemeClr val="tx1"/>
                </a:solidFill>
              </a:rPr>
              <a:t> </a:t>
            </a:r>
            <a:r>
              <a:rPr lang="it-IT" b="1" dirty="0" smtClean="0">
                <a:solidFill>
                  <a:schemeClr val="accent1"/>
                </a:solidFill>
              </a:rPr>
              <a:t>(5 1 0) </a:t>
            </a:r>
            <a:r>
              <a:rPr lang="it-IT" b="1" dirty="0">
                <a:solidFill>
                  <a:schemeClr val="accent3"/>
                </a:solidFill>
              </a:rPr>
              <a:t>(0 2 </a:t>
            </a:r>
            <a:r>
              <a:rPr lang="it-IT" b="1" dirty="0" smtClean="0">
                <a:solidFill>
                  <a:schemeClr val="accent3"/>
                </a:solidFill>
              </a:rPr>
              <a:t>4) (</a:t>
            </a:r>
            <a:r>
              <a:rPr lang="it-IT" b="1" dirty="0">
                <a:solidFill>
                  <a:schemeClr val="accent3"/>
                </a:solidFill>
              </a:rPr>
              <a:t>0 </a:t>
            </a:r>
            <a:r>
              <a:rPr lang="it-IT" b="1" dirty="0" smtClean="0">
                <a:solidFill>
                  <a:schemeClr val="accent3"/>
                </a:solidFill>
              </a:rPr>
              <a:t>4 2) (2 0 </a:t>
            </a:r>
            <a:r>
              <a:rPr lang="it-IT" b="1" dirty="0">
                <a:solidFill>
                  <a:schemeClr val="accent3"/>
                </a:solidFill>
              </a:rPr>
              <a:t>4</a:t>
            </a:r>
            <a:r>
              <a:rPr lang="it-IT" b="1" dirty="0" smtClean="0">
                <a:solidFill>
                  <a:schemeClr val="accent3"/>
                </a:solidFill>
              </a:rPr>
              <a:t>) </a:t>
            </a:r>
            <a:r>
              <a:rPr lang="it-IT" b="1" dirty="0">
                <a:solidFill>
                  <a:schemeClr val="accent3"/>
                </a:solidFill>
              </a:rPr>
              <a:t>(2 </a:t>
            </a:r>
            <a:r>
              <a:rPr lang="it-IT" b="1" dirty="0" smtClean="0">
                <a:solidFill>
                  <a:schemeClr val="accent3"/>
                </a:solidFill>
              </a:rPr>
              <a:t>4 0) (4 </a:t>
            </a:r>
            <a:r>
              <a:rPr lang="it-IT" b="1" dirty="0">
                <a:solidFill>
                  <a:schemeClr val="accent3"/>
                </a:solidFill>
              </a:rPr>
              <a:t>0 </a:t>
            </a:r>
            <a:r>
              <a:rPr lang="it-IT" b="1" dirty="0" smtClean="0">
                <a:solidFill>
                  <a:schemeClr val="accent3"/>
                </a:solidFill>
              </a:rPr>
              <a:t>2) (4 2 0) </a:t>
            </a:r>
            <a:r>
              <a:rPr lang="it-IT" b="1" dirty="0">
                <a:solidFill>
                  <a:srgbClr val="C00000"/>
                </a:solidFill>
              </a:rPr>
              <a:t>(0 3 3</a:t>
            </a:r>
            <a:r>
              <a:rPr lang="it-IT" b="1" dirty="0" smtClean="0">
                <a:solidFill>
                  <a:srgbClr val="C00000"/>
                </a:solidFill>
              </a:rPr>
              <a:t>) (3 0 </a:t>
            </a:r>
            <a:r>
              <a:rPr lang="it-IT" b="1" dirty="0">
                <a:solidFill>
                  <a:srgbClr val="C00000"/>
                </a:solidFill>
              </a:rPr>
              <a:t>3</a:t>
            </a:r>
            <a:r>
              <a:rPr lang="it-IT" b="1" dirty="0" smtClean="0">
                <a:solidFill>
                  <a:srgbClr val="C00000"/>
                </a:solidFill>
              </a:rPr>
              <a:t>) (3 0 0) </a:t>
            </a:r>
            <a:r>
              <a:rPr lang="it-IT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(1 </a:t>
            </a:r>
            <a:r>
              <a:rPr lang="it-IT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1 4</a:t>
            </a:r>
            <a:r>
              <a:rPr lang="it-IT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) </a:t>
            </a:r>
            <a:r>
              <a:rPr lang="it-IT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(1 </a:t>
            </a:r>
            <a:r>
              <a:rPr lang="it-IT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4 1) (4 1 1)</a:t>
            </a:r>
            <a:r>
              <a:rPr lang="it-IT" b="1" dirty="0" smtClean="0">
                <a:solidFill>
                  <a:schemeClr val="accent3"/>
                </a:solidFill>
              </a:rPr>
              <a:t> </a:t>
            </a:r>
            <a:r>
              <a:rPr lang="it-IT" b="1" dirty="0">
                <a:solidFill>
                  <a:schemeClr val="accent6">
                    <a:lumMod val="75000"/>
                  </a:schemeClr>
                </a:solidFill>
              </a:rPr>
              <a:t>(1 2 3) (1 </a:t>
            </a:r>
            <a:r>
              <a:rPr lang="it-IT" b="1" dirty="0" smtClean="0">
                <a:solidFill>
                  <a:schemeClr val="accent6">
                    <a:lumMod val="75000"/>
                  </a:schemeClr>
                </a:solidFill>
              </a:rPr>
              <a:t>3 2) (2 1 </a:t>
            </a:r>
            <a:r>
              <a:rPr lang="it-IT" b="1" dirty="0">
                <a:solidFill>
                  <a:schemeClr val="accent6">
                    <a:lumMod val="75000"/>
                  </a:schemeClr>
                </a:solidFill>
              </a:rPr>
              <a:t>3) </a:t>
            </a:r>
            <a:r>
              <a:rPr lang="it-IT" b="1" dirty="0" smtClean="0">
                <a:solidFill>
                  <a:schemeClr val="accent6">
                    <a:lumMod val="75000"/>
                  </a:schemeClr>
                </a:solidFill>
              </a:rPr>
              <a:t>(2 3 1) (3 1 2) (3 2 1) </a:t>
            </a:r>
            <a:r>
              <a:rPr lang="it-IT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(2 2 2) </a:t>
            </a:r>
            <a:r>
              <a:rPr lang="it-IT" b="1" dirty="0" smtClean="0">
                <a:solidFill>
                  <a:schemeClr val="tx1"/>
                </a:solidFill>
              </a:rPr>
              <a:t>}</a:t>
            </a:r>
          </a:p>
          <a:p>
            <a:r>
              <a:rPr lang="it-IT" b="1" dirty="0" smtClean="0">
                <a:solidFill>
                  <a:schemeClr val="tx1"/>
                </a:solidFill>
              </a:rPr>
              <a:t>|S3|: 28 </a:t>
            </a:r>
            <a:r>
              <a:rPr lang="it-IT" b="1" dirty="0" err="1" smtClean="0">
                <a:solidFill>
                  <a:schemeClr val="tx1"/>
                </a:solidFill>
              </a:rPr>
              <a:t>solutions</a:t>
            </a:r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>
              <a:solidFill>
                <a:schemeClr val="tx1"/>
              </a:solidFill>
            </a:endParaRPr>
          </a:p>
          <a:p>
            <a:endParaRPr lang="it-IT" dirty="0"/>
          </a:p>
        </p:txBody>
      </p:sp>
      <p:sp>
        <p:nvSpPr>
          <p:cNvPr id="5" name="Freccia in giù 4"/>
          <p:cNvSpPr/>
          <p:nvPr/>
        </p:nvSpPr>
        <p:spPr>
          <a:xfrm>
            <a:off x="3130014" y="1954202"/>
            <a:ext cx="484632" cy="97840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6" name="Immagin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0367" y="1932779"/>
            <a:ext cx="536494" cy="999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97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488884" y="5771693"/>
            <a:ext cx="8534400" cy="807922"/>
          </a:xfrm>
        </p:spPr>
        <p:txBody>
          <a:bodyPr>
            <a:normAutofit/>
          </a:bodyPr>
          <a:lstStyle/>
          <a:p>
            <a:r>
              <a:rPr lang="it-IT" b="1" dirty="0" err="1"/>
              <a:t>Sweets</a:t>
            </a:r>
            <a:r>
              <a:rPr lang="it-IT" b="1" dirty="0"/>
              <a:t> and </a:t>
            </a:r>
            <a:r>
              <a:rPr lang="it-IT" b="1" dirty="0" err="1"/>
              <a:t>anagrams</a:t>
            </a:r>
            <a:r>
              <a:rPr lang="it-IT" b="1" dirty="0"/>
              <a:t> are </a:t>
            </a:r>
            <a:r>
              <a:rPr lang="it-IT" b="1" dirty="0" err="1"/>
              <a:t>linked</a:t>
            </a:r>
            <a:endParaRPr lang="it-IT" b="1" dirty="0"/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684211" y="685799"/>
            <a:ext cx="5555655" cy="4573829"/>
          </a:xfrm>
        </p:spPr>
        <p:txBody>
          <a:bodyPr>
            <a:normAutofit lnSpcReduction="10000"/>
          </a:bodyPr>
          <a:lstStyle/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r>
              <a:rPr lang="it-IT" b="1" dirty="0" smtClean="0">
                <a:solidFill>
                  <a:schemeClr val="tx1"/>
                </a:solidFill>
              </a:rPr>
              <a:t>Problem </a:t>
            </a:r>
            <a:r>
              <a:rPr lang="it-IT" b="1" dirty="0">
                <a:solidFill>
                  <a:schemeClr val="tx1"/>
                </a:solidFill>
              </a:rPr>
              <a:t>3</a:t>
            </a:r>
            <a:r>
              <a:rPr lang="it-IT" dirty="0">
                <a:solidFill>
                  <a:schemeClr val="tx1"/>
                </a:solidFill>
              </a:rPr>
              <a:t>: How </a:t>
            </a:r>
            <a:r>
              <a:rPr lang="it-IT" dirty="0" err="1">
                <a:solidFill>
                  <a:schemeClr val="tx1"/>
                </a:solidFill>
              </a:rPr>
              <a:t>many</a:t>
            </a:r>
            <a:r>
              <a:rPr lang="it-IT" dirty="0">
                <a:solidFill>
                  <a:schemeClr val="tx1"/>
                </a:solidFill>
              </a:rPr>
              <a:t> ways can we </a:t>
            </a:r>
            <a:r>
              <a:rPr lang="it-IT" dirty="0" err="1">
                <a:solidFill>
                  <a:schemeClr val="tx1"/>
                </a:solidFill>
              </a:rPr>
              <a:t>distribute</a:t>
            </a:r>
            <a:r>
              <a:rPr lang="it-IT" dirty="0">
                <a:solidFill>
                  <a:schemeClr val="tx1"/>
                </a:solidFill>
              </a:rPr>
              <a:t> 6 </a:t>
            </a:r>
            <a:r>
              <a:rPr lang="it-IT" dirty="0" err="1" smtClean="0">
                <a:solidFill>
                  <a:schemeClr val="tx1"/>
                </a:solidFill>
              </a:rPr>
              <a:t>sweets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between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3 </a:t>
            </a:r>
            <a:r>
              <a:rPr lang="it-IT" dirty="0" err="1" smtClean="0">
                <a:solidFill>
                  <a:schemeClr val="tx1"/>
                </a:solidFill>
              </a:rPr>
              <a:t>children</a:t>
            </a:r>
            <a:r>
              <a:rPr lang="it-IT" dirty="0" smtClean="0">
                <a:solidFill>
                  <a:schemeClr val="tx1"/>
                </a:solidFill>
              </a:rPr>
              <a:t>?</a:t>
            </a:r>
          </a:p>
          <a:p>
            <a:endParaRPr lang="it-IT" dirty="0" smtClean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>
              <a:solidFill>
                <a:schemeClr val="tx1"/>
              </a:solidFill>
            </a:endParaRPr>
          </a:p>
          <a:p>
            <a:r>
              <a:rPr lang="it-IT" b="1" dirty="0" smtClean="0">
                <a:solidFill>
                  <a:schemeClr val="tx1"/>
                </a:solidFill>
              </a:rPr>
              <a:t>Problem 4:</a:t>
            </a:r>
            <a:r>
              <a:rPr lang="it-IT" dirty="0" smtClean="0">
                <a:solidFill>
                  <a:schemeClr val="tx1"/>
                </a:solidFill>
              </a:rPr>
              <a:t> How </a:t>
            </a:r>
            <a:r>
              <a:rPr lang="it-IT" dirty="0" err="1">
                <a:solidFill>
                  <a:schemeClr val="tx1"/>
                </a:solidFill>
              </a:rPr>
              <a:t>many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anagrams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of the </a:t>
            </a:r>
            <a:r>
              <a:rPr lang="it-IT" dirty="0" smtClean="0">
                <a:solidFill>
                  <a:schemeClr val="tx1"/>
                </a:solidFill>
              </a:rPr>
              <a:t>word</a:t>
            </a:r>
            <a:r>
              <a:rPr lang="it-IT" dirty="0">
                <a:solidFill>
                  <a:schemeClr val="tx1"/>
                </a:solidFill>
              </a:rPr>
              <a:t> «</a:t>
            </a:r>
            <a:r>
              <a:rPr lang="it-IT" b="1" dirty="0">
                <a:solidFill>
                  <a:schemeClr val="tx1"/>
                </a:solidFill>
              </a:rPr>
              <a:t>ф</a:t>
            </a:r>
            <a:r>
              <a:rPr lang="az-Cyrl-AZ" b="1" dirty="0">
                <a:solidFill>
                  <a:schemeClr val="tx1"/>
                </a:solidFill>
              </a:rPr>
              <a:t>фф</a:t>
            </a:r>
            <a:r>
              <a:rPr lang="az-Cyrl-AZ" b="1" dirty="0">
                <a:solidFill>
                  <a:schemeClr val="tx1"/>
                </a:solidFill>
                <a:sym typeface="Wingdings" panose="05000000000000000000" pitchFamily="2" charset="2"/>
              </a:rPr>
              <a:t>ффф</a:t>
            </a:r>
            <a:r>
              <a:rPr lang="it-IT" dirty="0">
                <a:solidFill>
                  <a:schemeClr val="tx1"/>
                </a:solidFill>
                <a:sym typeface="Wingdings" panose="05000000000000000000" pitchFamily="2" charset="2"/>
              </a:rPr>
              <a:t>» </a:t>
            </a:r>
            <a:r>
              <a:rPr lang="it-IT" dirty="0" smtClean="0">
                <a:solidFill>
                  <a:schemeClr val="tx1"/>
                </a:solidFill>
                <a:sym typeface="Wingdings" panose="05000000000000000000" pitchFamily="2" charset="2"/>
              </a:rPr>
              <a:t> do we have?</a:t>
            </a:r>
            <a:endParaRPr lang="it-IT" dirty="0">
              <a:solidFill>
                <a:schemeClr val="tx1"/>
              </a:solidFill>
            </a:endParaRPr>
          </a:p>
          <a:p>
            <a:endParaRPr lang="it-IT" dirty="0" smtClean="0">
              <a:solidFill>
                <a:schemeClr val="tx1"/>
              </a:solidFill>
            </a:endParaRPr>
          </a:p>
          <a:p>
            <a:endParaRPr lang="it-IT" dirty="0">
              <a:solidFill>
                <a:schemeClr val="tx1"/>
              </a:solidFill>
            </a:endParaRPr>
          </a:p>
          <a:p>
            <a:endParaRPr lang="it-IT" dirty="0">
              <a:solidFill>
                <a:schemeClr val="tx1"/>
              </a:solidFill>
            </a:endParaRPr>
          </a:p>
          <a:p>
            <a:endParaRPr lang="it-IT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Segnaposto contenuto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5808133" y="685800"/>
                <a:ext cx="5998600" cy="5400445"/>
              </a:xfrm>
            </p:spPr>
            <p:txBody>
              <a:bodyPr>
                <a:normAutofit lnSpcReduction="10000"/>
              </a:bodyPr>
              <a:lstStyle/>
              <a:p>
                <a:endParaRPr lang="it-IT" dirty="0" smtClean="0">
                  <a:solidFill>
                    <a:schemeClr val="tx1"/>
                  </a:solidFill>
                </a:endParaRPr>
              </a:p>
              <a:p>
                <a:r>
                  <a:rPr lang="it-IT" dirty="0" smtClean="0">
                    <a:solidFill>
                      <a:schemeClr val="tx1"/>
                    </a:solidFill>
                  </a:rPr>
                  <a:t>|S3|: Solutions </a:t>
                </a:r>
                <a:r>
                  <a:rPr lang="it-IT" dirty="0">
                    <a:solidFill>
                      <a:schemeClr val="tx1"/>
                    </a:solidFill>
                  </a:rPr>
                  <a:t>are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8!</m:t>
                        </m:r>
                      </m:num>
                      <m:den>
                        <m:r>
                          <a:rPr lang="it-IT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6!</m:t>
                        </m:r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it-IT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2!</m:t>
                        </m:r>
                      </m:den>
                    </m:f>
                    <m:r>
                      <a:rPr lang="it-IT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×7</m:t>
                        </m:r>
                      </m:num>
                      <m:den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it-IT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it-IT" dirty="0" smtClean="0">
                    <a:solidFill>
                      <a:schemeClr val="tx1"/>
                    </a:solidFill>
                  </a:rPr>
                  <a:t>28</a:t>
                </a:r>
              </a:p>
              <a:p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 smtClean="0">
                  <a:solidFill>
                    <a:schemeClr val="tx1"/>
                  </a:solidFill>
                </a:endParaRPr>
              </a:p>
              <a:p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 smtClean="0">
                  <a:solidFill>
                    <a:schemeClr val="tx1"/>
                  </a:solidFill>
                </a:endParaRPr>
              </a:p>
              <a:p>
                <a:endParaRPr lang="it-IT" dirty="0" smtClean="0">
                  <a:solidFill>
                    <a:schemeClr val="tx1"/>
                  </a:solidFill>
                </a:endParaRPr>
              </a:p>
              <a:p>
                <a:r>
                  <a:rPr lang="it-IT" dirty="0" smtClean="0">
                    <a:solidFill>
                      <a:schemeClr val="tx1"/>
                    </a:solidFill>
                  </a:rPr>
                  <a:t>|S4|: </a:t>
                </a:r>
                <a:r>
                  <a:rPr lang="it-IT" dirty="0">
                    <a:solidFill>
                      <a:schemeClr val="tx1"/>
                    </a:solidFill>
                  </a:rPr>
                  <a:t>Solutions are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8!</m:t>
                        </m:r>
                      </m:num>
                      <m:den>
                        <m:r>
                          <a:rPr lang="it-IT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6!</m:t>
                        </m:r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it-IT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2!</m:t>
                        </m:r>
                      </m:den>
                    </m:f>
                    <m:r>
                      <a:rPr lang="it-IT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×7</m:t>
                        </m:r>
                      </m:num>
                      <m:den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it-IT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it-IT" dirty="0" smtClean="0">
                    <a:solidFill>
                      <a:schemeClr val="tx1"/>
                    </a:solidFill>
                  </a:rPr>
                  <a:t>28</a:t>
                </a:r>
              </a:p>
              <a:p>
                <a:r>
                  <a:rPr lang="it-IT" dirty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We have 8 </a:t>
                </a:r>
                <a:r>
                  <a:rPr lang="it-IT" dirty="0" err="1" smtClean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symbols</a:t>
                </a:r>
                <a:r>
                  <a:rPr lang="it-IT" dirty="0" smtClean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: </a:t>
                </a:r>
                <a:r>
                  <a:rPr lang="az-Cyrl-AZ" dirty="0" smtClean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Ф</a:t>
                </a:r>
                <a:r>
                  <a:rPr lang="it-IT" dirty="0" smtClean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 </a:t>
                </a:r>
                <a:r>
                  <a:rPr lang="it-IT" dirty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is </a:t>
                </a:r>
                <a:r>
                  <a:rPr lang="it-IT" dirty="0" err="1">
                    <a:solidFill>
                      <a:schemeClr val="tx1"/>
                    </a:solidFill>
                    <a:sym typeface="Wingdings" panose="05000000000000000000" pitchFamily="2" charset="2"/>
                  </a:rPr>
                  <a:t>repeated</a:t>
                </a:r>
                <a:r>
                  <a:rPr lang="it-IT" dirty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 6 </a:t>
                </a:r>
                <a:r>
                  <a:rPr lang="it-IT" dirty="0" err="1" smtClean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times</a:t>
                </a:r>
                <a:r>
                  <a:rPr lang="it-IT" dirty="0" smtClean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.</a:t>
                </a:r>
                <a:endParaRPr lang="it-IT" dirty="0">
                  <a:solidFill>
                    <a:schemeClr val="tx1"/>
                  </a:solidFill>
                  <a:sym typeface="Wingdings" panose="05000000000000000000" pitchFamily="2" charset="2"/>
                </a:endParaRPr>
              </a:p>
              <a:p>
                <a:r>
                  <a:rPr lang="it-IT" dirty="0" smtClean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 </a:t>
                </a:r>
                <a:r>
                  <a:rPr lang="it-IT" dirty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is </a:t>
                </a:r>
                <a:r>
                  <a:rPr lang="it-IT" dirty="0" err="1">
                    <a:solidFill>
                      <a:schemeClr val="tx1"/>
                    </a:solidFill>
                    <a:sym typeface="Wingdings" panose="05000000000000000000" pitchFamily="2" charset="2"/>
                  </a:rPr>
                  <a:t>repeated</a:t>
                </a:r>
                <a:r>
                  <a:rPr lang="it-IT" dirty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 2 </a:t>
                </a:r>
                <a:r>
                  <a:rPr lang="it-IT" dirty="0" err="1">
                    <a:solidFill>
                      <a:schemeClr val="tx1"/>
                    </a:solidFill>
                    <a:sym typeface="Wingdings" panose="05000000000000000000" pitchFamily="2" charset="2"/>
                  </a:rPr>
                  <a:t>times</a:t>
                </a:r>
                <a:r>
                  <a:rPr lang="it-IT" dirty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.</a:t>
                </a:r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/>
              </a:p>
              <a:p>
                <a:endParaRPr lang="it-IT" dirty="0"/>
              </a:p>
            </p:txBody>
          </p:sp>
        </mc:Choice>
        <mc:Fallback xmlns="">
          <p:sp>
            <p:nvSpPr>
              <p:cNvPr id="4" name="Segnaposto contenuto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5808133" y="685800"/>
                <a:ext cx="5998600" cy="5400445"/>
              </a:xfrm>
              <a:blipFill rotWithShape="0">
                <a:blip r:embed="rId2"/>
                <a:stretch>
                  <a:fillRect l="-508"/>
                </a:stretch>
              </a:blipFill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Freccia bidirezionale verticale 4"/>
          <p:cNvSpPr/>
          <p:nvPr/>
        </p:nvSpPr>
        <p:spPr>
          <a:xfrm>
            <a:off x="3049475" y="1799540"/>
            <a:ext cx="484632" cy="1216152"/>
          </a:xfrm>
          <a:prstGeom prst="up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6" name="Freccia bidirezionale verticale 5"/>
          <p:cNvSpPr/>
          <p:nvPr/>
        </p:nvSpPr>
        <p:spPr>
          <a:xfrm>
            <a:off x="8173397" y="1799540"/>
            <a:ext cx="484632" cy="1216152"/>
          </a:xfrm>
          <a:prstGeom prst="up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12505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284057" y="5859475"/>
            <a:ext cx="10668979" cy="866444"/>
          </a:xfrm>
        </p:spPr>
        <p:txBody>
          <a:bodyPr>
            <a:normAutofit/>
          </a:bodyPr>
          <a:lstStyle/>
          <a:p>
            <a:r>
              <a:rPr lang="it-IT" b="1" dirty="0" err="1" smtClean="0"/>
              <a:t>Sweets</a:t>
            </a:r>
            <a:r>
              <a:rPr lang="it-IT" b="1" dirty="0" smtClean="0"/>
              <a:t>, </a:t>
            </a:r>
            <a:r>
              <a:rPr lang="it-IT" b="1" dirty="0" err="1" smtClean="0"/>
              <a:t>anagrams</a:t>
            </a:r>
            <a:r>
              <a:rPr lang="it-IT" b="1" dirty="0" smtClean="0"/>
              <a:t> and </a:t>
            </a:r>
            <a:r>
              <a:rPr lang="it-IT" b="1" dirty="0" err="1" smtClean="0"/>
              <a:t>cards</a:t>
            </a:r>
            <a:r>
              <a:rPr lang="it-IT" b="1" dirty="0" smtClean="0"/>
              <a:t> are </a:t>
            </a:r>
            <a:r>
              <a:rPr lang="it-IT" b="1" dirty="0" err="1" smtClean="0"/>
              <a:t>linked</a:t>
            </a:r>
            <a:endParaRPr lang="it-IT" dirty="0"/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5065536" cy="4303166"/>
          </a:xfrm>
        </p:spPr>
        <p:txBody>
          <a:bodyPr>
            <a:normAutofit fontScale="70000" lnSpcReduction="20000"/>
          </a:bodyPr>
          <a:lstStyle/>
          <a:p>
            <a:r>
              <a:rPr lang="it-IT" b="1" dirty="0">
                <a:solidFill>
                  <a:schemeClr val="tx1"/>
                </a:solidFill>
              </a:rPr>
              <a:t>Problem 4:</a:t>
            </a:r>
            <a:r>
              <a:rPr lang="it-IT" dirty="0">
                <a:solidFill>
                  <a:schemeClr val="tx1"/>
                </a:solidFill>
              </a:rPr>
              <a:t> How </a:t>
            </a:r>
            <a:r>
              <a:rPr lang="it-IT" dirty="0" err="1">
                <a:solidFill>
                  <a:schemeClr val="tx1"/>
                </a:solidFill>
              </a:rPr>
              <a:t>many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anagrams</a:t>
            </a:r>
            <a:r>
              <a:rPr lang="it-IT" dirty="0">
                <a:solidFill>
                  <a:schemeClr val="tx1"/>
                </a:solidFill>
              </a:rPr>
              <a:t> of the word «</a:t>
            </a:r>
            <a:r>
              <a:rPr lang="it-IT" b="1" dirty="0">
                <a:solidFill>
                  <a:schemeClr val="tx1"/>
                </a:solidFill>
              </a:rPr>
              <a:t>ф</a:t>
            </a:r>
            <a:r>
              <a:rPr lang="az-Cyrl-AZ" b="1" dirty="0">
                <a:solidFill>
                  <a:schemeClr val="tx1"/>
                </a:solidFill>
              </a:rPr>
              <a:t>фф</a:t>
            </a:r>
            <a:r>
              <a:rPr lang="az-Cyrl-AZ" b="1" dirty="0">
                <a:solidFill>
                  <a:schemeClr val="tx1"/>
                </a:solidFill>
                <a:sym typeface="Wingdings" panose="05000000000000000000" pitchFamily="2" charset="2"/>
              </a:rPr>
              <a:t>ффф</a:t>
            </a:r>
            <a:r>
              <a:rPr lang="it-IT" dirty="0">
                <a:solidFill>
                  <a:schemeClr val="tx1"/>
                </a:solidFill>
                <a:sym typeface="Wingdings" panose="05000000000000000000" pitchFamily="2" charset="2"/>
              </a:rPr>
              <a:t>» </a:t>
            </a:r>
            <a:r>
              <a:rPr lang="it-IT" dirty="0" smtClean="0">
                <a:solidFill>
                  <a:schemeClr val="tx1"/>
                </a:solidFill>
                <a:sym typeface="Wingdings" panose="05000000000000000000" pitchFamily="2" charset="2"/>
              </a:rPr>
              <a:t>do we have?</a:t>
            </a:r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r>
              <a:rPr lang="it-IT" b="1" dirty="0" smtClean="0">
                <a:solidFill>
                  <a:schemeClr val="tx1"/>
                </a:solidFill>
              </a:rPr>
              <a:t>Problem </a:t>
            </a:r>
            <a:r>
              <a:rPr lang="it-IT" b="1" dirty="0">
                <a:solidFill>
                  <a:schemeClr val="tx1"/>
                </a:solidFill>
              </a:rPr>
              <a:t>5:</a:t>
            </a:r>
            <a:r>
              <a:rPr lang="it-IT" dirty="0" smtClean="0"/>
              <a:t> </a:t>
            </a:r>
            <a:r>
              <a:rPr lang="it-IT" dirty="0">
                <a:solidFill>
                  <a:schemeClr val="tx1"/>
                </a:solidFill>
              </a:rPr>
              <a:t>How </a:t>
            </a:r>
            <a:r>
              <a:rPr lang="it-IT" dirty="0" err="1">
                <a:solidFill>
                  <a:schemeClr val="tx1"/>
                </a:solidFill>
              </a:rPr>
              <a:t>many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anagrams</a:t>
            </a:r>
            <a:r>
              <a:rPr lang="it-IT" dirty="0">
                <a:solidFill>
                  <a:schemeClr val="tx1"/>
                </a:solidFill>
              </a:rPr>
              <a:t> of the word </a:t>
            </a:r>
            <a:r>
              <a:rPr lang="it-IT" dirty="0" smtClean="0">
                <a:solidFill>
                  <a:schemeClr val="tx1"/>
                </a:solidFill>
              </a:rPr>
              <a:t>«ABCDEFGH» do we have , </a:t>
            </a:r>
            <a:r>
              <a:rPr lang="it-IT" dirty="0" err="1" smtClean="0">
                <a:solidFill>
                  <a:schemeClr val="tx1"/>
                </a:solidFill>
              </a:rPr>
              <a:t>where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all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letters</a:t>
            </a:r>
            <a:r>
              <a:rPr lang="it-IT" dirty="0" smtClean="0">
                <a:solidFill>
                  <a:schemeClr val="tx1"/>
                </a:solidFill>
              </a:rPr>
              <a:t> are </a:t>
            </a:r>
            <a:r>
              <a:rPr lang="it-IT" dirty="0" err="1" smtClean="0">
                <a:solidFill>
                  <a:schemeClr val="tx1"/>
                </a:solidFill>
              </a:rPr>
              <a:t>different</a:t>
            </a:r>
            <a:r>
              <a:rPr lang="it-IT" dirty="0" smtClean="0">
                <a:solidFill>
                  <a:schemeClr val="tx1"/>
                </a:solidFill>
              </a:rPr>
              <a:t>?</a:t>
            </a:r>
          </a:p>
          <a:p>
            <a:endParaRPr lang="it-IT" dirty="0" smtClean="0">
              <a:solidFill>
                <a:schemeClr val="tx1"/>
              </a:solidFill>
            </a:endParaRPr>
          </a:p>
          <a:p>
            <a:endParaRPr lang="it-IT" dirty="0" smtClean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endParaRPr lang="it-IT" b="1" dirty="0" smtClean="0">
              <a:solidFill>
                <a:schemeClr val="tx1"/>
              </a:solidFill>
            </a:endParaRPr>
          </a:p>
          <a:p>
            <a:r>
              <a:rPr lang="it-IT" b="1" dirty="0" smtClean="0">
                <a:solidFill>
                  <a:schemeClr val="tx1"/>
                </a:solidFill>
              </a:rPr>
              <a:t>Problem 6</a:t>
            </a:r>
            <a:r>
              <a:rPr lang="it-IT" dirty="0" smtClean="0">
                <a:solidFill>
                  <a:schemeClr val="tx1"/>
                </a:solidFill>
              </a:rPr>
              <a:t>: </a:t>
            </a:r>
            <a:r>
              <a:rPr lang="it-IT" dirty="0">
                <a:solidFill>
                  <a:schemeClr val="tx1"/>
                </a:solidFill>
              </a:rPr>
              <a:t>How </a:t>
            </a:r>
            <a:r>
              <a:rPr lang="it-IT" dirty="0" err="1">
                <a:solidFill>
                  <a:schemeClr val="tx1"/>
                </a:solidFill>
              </a:rPr>
              <a:t>many</a:t>
            </a:r>
            <a:r>
              <a:rPr lang="it-IT" dirty="0">
                <a:solidFill>
                  <a:schemeClr val="tx1"/>
                </a:solidFill>
              </a:rPr>
              <a:t> ways to deal </a:t>
            </a:r>
            <a:r>
              <a:rPr lang="it-IT" dirty="0" smtClean="0">
                <a:solidFill>
                  <a:schemeClr val="tx1"/>
                </a:solidFill>
              </a:rPr>
              <a:t>8 </a:t>
            </a:r>
            <a:r>
              <a:rPr lang="it-IT" dirty="0" err="1">
                <a:solidFill>
                  <a:schemeClr val="tx1"/>
                </a:solidFill>
              </a:rPr>
              <a:t>different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cards</a:t>
            </a:r>
            <a:r>
              <a:rPr lang="it-IT" dirty="0" smtClean="0">
                <a:solidFill>
                  <a:schemeClr val="tx1"/>
                </a:solidFill>
              </a:rPr>
              <a:t> do we have?</a:t>
            </a:r>
            <a:endParaRPr lang="it-IT" dirty="0">
              <a:solidFill>
                <a:schemeClr val="tx1"/>
              </a:solidFill>
            </a:endParaRPr>
          </a:p>
          <a:p>
            <a:endParaRPr lang="it-IT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Segnaposto contenuto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6766424" y="685800"/>
                <a:ext cx="5742568" cy="4361688"/>
              </a:xfrm>
            </p:spPr>
            <p:txBody>
              <a:bodyPr>
                <a:normAutofit fontScale="70000" lnSpcReduction="20000"/>
              </a:bodyPr>
              <a:lstStyle/>
              <a:p>
                <a:r>
                  <a:rPr lang="it-IT" dirty="0" smtClean="0">
                    <a:solidFill>
                      <a:schemeClr val="tx1"/>
                    </a:solidFill>
                  </a:rPr>
                  <a:t>|S4|: </a:t>
                </a:r>
                <a:r>
                  <a:rPr lang="it-IT" dirty="0">
                    <a:solidFill>
                      <a:schemeClr val="tx1"/>
                    </a:solidFill>
                  </a:rPr>
                  <a:t>Solutions are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8!</m:t>
                        </m:r>
                      </m:num>
                      <m:den>
                        <m:r>
                          <a:rPr lang="it-IT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6!</m:t>
                        </m:r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it-IT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2!</m:t>
                        </m:r>
                      </m:den>
                    </m:f>
                    <m:r>
                      <a:rPr lang="it-IT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×7</m:t>
                        </m:r>
                      </m:num>
                      <m:den>
                        <m: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it-IT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it-IT" dirty="0" smtClean="0">
                    <a:solidFill>
                      <a:schemeClr val="tx1"/>
                    </a:solidFill>
                  </a:rPr>
                  <a:t>28</a:t>
                </a:r>
              </a:p>
              <a:p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 smtClean="0">
                  <a:solidFill>
                    <a:schemeClr val="tx1"/>
                  </a:solidFill>
                </a:endParaRPr>
              </a:p>
              <a:p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 smtClean="0">
                  <a:solidFill>
                    <a:schemeClr val="tx1"/>
                  </a:solidFill>
                </a:endParaRPr>
              </a:p>
              <a:p>
                <a:r>
                  <a:rPr lang="it-IT" dirty="0" smtClean="0">
                    <a:solidFill>
                      <a:schemeClr val="tx1"/>
                    </a:solidFill>
                  </a:rPr>
                  <a:t>|S5|: </a:t>
                </a:r>
                <a:r>
                  <a:rPr lang="it-IT" dirty="0">
                    <a:solidFill>
                      <a:schemeClr val="tx1"/>
                    </a:solidFill>
                  </a:rPr>
                  <a:t>Solutions </a:t>
                </a:r>
                <a:r>
                  <a:rPr lang="it-IT" dirty="0" smtClean="0">
                    <a:solidFill>
                      <a:schemeClr val="tx1"/>
                    </a:solidFill>
                  </a:rPr>
                  <a:t>are 8!</a:t>
                </a:r>
              </a:p>
              <a:p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 smtClean="0">
                  <a:solidFill>
                    <a:schemeClr val="tx1"/>
                  </a:solidFill>
                </a:endParaRPr>
              </a:p>
              <a:p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 smtClean="0">
                  <a:solidFill>
                    <a:schemeClr val="tx1"/>
                  </a:solidFill>
                </a:endParaRPr>
              </a:p>
              <a:p>
                <a:endParaRPr lang="it-IT" dirty="0" smtClean="0">
                  <a:solidFill>
                    <a:schemeClr val="tx1"/>
                  </a:solidFill>
                </a:endParaRPr>
              </a:p>
              <a:p>
                <a:r>
                  <a:rPr lang="it-IT" dirty="0" smtClean="0">
                    <a:solidFill>
                      <a:schemeClr val="tx1"/>
                    </a:solidFill>
                  </a:rPr>
                  <a:t>|S6|: Solutions are 8!</a:t>
                </a:r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>
                  <a:solidFill>
                    <a:schemeClr val="tx1"/>
                  </a:solidFill>
                </a:endParaRPr>
              </a:p>
              <a:p>
                <a:endParaRPr lang="it-IT" dirty="0"/>
              </a:p>
            </p:txBody>
          </p:sp>
        </mc:Choice>
        <mc:Fallback xmlns="">
          <p:sp>
            <p:nvSpPr>
              <p:cNvPr id="4" name="Segnaposto contenuto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6766424" y="685800"/>
                <a:ext cx="5742568" cy="4361688"/>
              </a:xfrm>
              <a:blipFill rotWithShape="0">
                <a:blip r:embed="rId2"/>
                <a:stretch>
                  <a:fillRect l="-106" t="-2657"/>
                </a:stretch>
              </a:blipFill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Freccia in giù 4"/>
          <p:cNvSpPr/>
          <p:nvPr/>
        </p:nvSpPr>
        <p:spPr>
          <a:xfrm>
            <a:off x="3048421" y="1353576"/>
            <a:ext cx="293499" cy="6207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" name="Freccia bidirezionale verticale 6"/>
          <p:cNvSpPr/>
          <p:nvPr/>
        </p:nvSpPr>
        <p:spPr>
          <a:xfrm>
            <a:off x="3048421" y="3092888"/>
            <a:ext cx="264708" cy="834983"/>
          </a:xfrm>
          <a:prstGeom prst="up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9" name="Freccia bidirezionale verticale 8"/>
          <p:cNvSpPr/>
          <p:nvPr/>
        </p:nvSpPr>
        <p:spPr>
          <a:xfrm>
            <a:off x="8273929" y="3092888"/>
            <a:ext cx="264708" cy="834983"/>
          </a:xfrm>
          <a:prstGeom prst="up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0" name="Immagin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2935" y="1273098"/>
            <a:ext cx="375702" cy="700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07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b="1" dirty="0"/>
              <a:t/>
            </a:r>
            <a:br>
              <a:rPr lang="it-IT" b="1" dirty="0"/>
            </a:br>
            <a:endParaRPr lang="it-IT" dirty="0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24282" y="95078"/>
            <a:ext cx="5197584" cy="576262"/>
          </a:xfrm>
        </p:spPr>
        <p:txBody>
          <a:bodyPr/>
          <a:lstStyle/>
          <a:p>
            <a:r>
              <a:rPr lang="it-IT" b="1" dirty="0"/>
              <a:t>A Programming Problem …</a:t>
            </a:r>
            <a:endParaRPr lang="it-IT" dirty="0"/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What tools do we need to create solutions?</a:t>
            </a:r>
          </a:p>
          <a:p>
            <a:r>
              <a:rPr lang="en-US" dirty="0">
                <a:solidFill>
                  <a:schemeClr val="tx1"/>
                </a:solidFill>
              </a:rPr>
              <a:t>Can we </a:t>
            </a:r>
            <a:r>
              <a:rPr lang="en-US" dirty="0" smtClean="0">
                <a:solidFill>
                  <a:schemeClr val="tx1"/>
                </a:solidFill>
              </a:rPr>
              <a:t>find </a:t>
            </a:r>
            <a:r>
              <a:rPr lang="en-US" dirty="0">
                <a:solidFill>
                  <a:schemeClr val="tx1"/>
                </a:solidFill>
              </a:rPr>
              <a:t>simple tasks in which </a:t>
            </a:r>
            <a:r>
              <a:rPr lang="en-US" dirty="0" smtClean="0">
                <a:solidFill>
                  <a:schemeClr val="tx1"/>
                </a:solidFill>
              </a:rPr>
              <a:t>decomposing </a:t>
            </a:r>
            <a:r>
              <a:rPr lang="en-US" dirty="0">
                <a:solidFill>
                  <a:schemeClr val="tx1"/>
                </a:solidFill>
              </a:rPr>
              <a:t>a permutation?</a:t>
            </a:r>
          </a:p>
          <a:p>
            <a:r>
              <a:rPr lang="en-US" dirty="0">
                <a:solidFill>
                  <a:schemeClr val="tx1"/>
                </a:solidFill>
              </a:rPr>
              <a:t>A permutation could be </a:t>
            </a:r>
            <a:r>
              <a:rPr lang="en-US" dirty="0" smtClean="0">
                <a:solidFill>
                  <a:schemeClr val="tx1"/>
                </a:solidFill>
              </a:rPr>
              <a:t>decomposed </a:t>
            </a:r>
            <a:r>
              <a:rPr lang="en-US" dirty="0">
                <a:solidFill>
                  <a:schemeClr val="tx1"/>
                </a:solidFill>
              </a:rPr>
              <a:t>in more switches, but if our atomic data is a vector rather than scalar, this further decomposition would not be right.</a:t>
            </a:r>
          </a:p>
          <a:p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6837988" y="671340"/>
            <a:ext cx="5765396" cy="576262"/>
          </a:xfrm>
        </p:spPr>
        <p:txBody>
          <a:bodyPr/>
          <a:lstStyle/>
          <a:p>
            <a:r>
              <a:rPr lang="it-IT" b="1" dirty="0"/>
              <a:t>A Programming Problem …</a:t>
            </a:r>
          </a:p>
          <a:p>
            <a:endParaRPr lang="it-IT" dirty="0"/>
          </a:p>
          <a:p>
            <a:r>
              <a:rPr lang="it-IT" b="1" dirty="0"/>
              <a:t>A Mathematical Problem … </a:t>
            </a:r>
          </a:p>
          <a:p>
            <a:endParaRPr lang="it-IT" dirty="0"/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6837988" y="1340734"/>
            <a:ext cx="5254038" cy="3030538"/>
          </a:xfrm>
        </p:spPr>
        <p:txBody>
          <a:bodyPr>
            <a:normAutofit/>
          </a:bodyPr>
          <a:lstStyle/>
          <a:p>
            <a:r>
              <a:rPr lang="it-IT" b="1" dirty="0">
                <a:solidFill>
                  <a:schemeClr val="tx1"/>
                </a:solidFill>
              </a:rPr>
              <a:t>Problem 6</a:t>
            </a:r>
            <a:r>
              <a:rPr lang="it-IT" dirty="0">
                <a:solidFill>
                  <a:schemeClr val="tx1"/>
                </a:solidFill>
              </a:rPr>
              <a:t>: How </a:t>
            </a:r>
            <a:r>
              <a:rPr lang="it-IT" dirty="0" err="1">
                <a:solidFill>
                  <a:schemeClr val="tx1"/>
                </a:solidFill>
              </a:rPr>
              <a:t>many</a:t>
            </a:r>
            <a:r>
              <a:rPr lang="it-IT" dirty="0">
                <a:solidFill>
                  <a:schemeClr val="tx1"/>
                </a:solidFill>
              </a:rPr>
              <a:t> ways to deal 8 </a:t>
            </a:r>
            <a:r>
              <a:rPr lang="it-IT" dirty="0" err="1">
                <a:solidFill>
                  <a:schemeClr val="tx1"/>
                </a:solidFill>
              </a:rPr>
              <a:t>different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cards</a:t>
            </a:r>
            <a:r>
              <a:rPr lang="it-IT" dirty="0" smtClean="0">
                <a:solidFill>
                  <a:schemeClr val="tx1"/>
                </a:solidFill>
              </a:rPr>
              <a:t> do we have?</a:t>
            </a:r>
            <a:endParaRPr lang="it-IT" dirty="0">
              <a:solidFill>
                <a:schemeClr val="tx1"/>
              </a:solidFill>
            </a:endParaRPr>
          </a:p>
          <a:p>
            <a:r>
              <a:rPr lang="it-IT" dirty="0">
                <a:solidFill>
                  <a:schemeClr val="tx1"/>
                </a:solidFill>
              </a:rPr>
              <a:t>To deal a deck of 8 </a:t>
            </a:r>
            <a:r>
              <a:rPr lang="it-IT" dirty="0" err="1">
                <a:solidFill>
                  <a:schemeClr val="tx1"/>
                </a:solidFill>
              </a:rPr>
              <a:t>different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cards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means</a:t>
            </a:r>
            <a:r>
              <a:rPr lang="it-IT" dirty="0">
                <a:solidFill>
                  <a:schemeClr val="tx1"/>
                </a:solidFill>
              </a:rPr>
              <a:t> to do a </a:t>
            </a:r>
            <a:r>
              <a:rPr lang="it-IT" b="1" dirty="0" err="1">
                <a:solidFill>
                  <a:schemeClr val="tx1"/>
                </a:solidFill>
              </a:rPr>
              <a:t>permutation</a:t>
            </a:r>
            <a:r>
              <a:rPr lang="it-IT" dirty="0">
                <a:solidFill>
                  <a:schemeClr val="tx1"/>
                </a:solidFill>
              </a:rPr>
              <a:t> of </a:t>
            </a:r>
            <a:r>
              <a:rPr lang="it-IT" dirty="0" smtClean="0">
                <a:solidFill>
                  <a:schemeClr val="tx1"/>
                </a:solidFill>
              </a:rPr>
              <a:t>the first </a:t>
            </a:r>
            <a:r>
              <a:rPr lang="it-IT" dirty="0">
                <a:solidFill>
                  <a:schemeClr val="tx1"/>
                </a:solidFill>
              </a:rPr>
              <a:t>8 </a:t>
            </a:r>
            <a:r>
              <a:rPr lang="it-IT" dirty="0" err="1">
                <a:solidFill>
                  <a:schemeClr val="tx1"/>
                </a:solidFill>
              </a:rPr>
              <a:t>numbers</a:t>
            </a:r>
            <a:endParaRPr lang="it-IT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After learning to count solutions it is natural to ask how you can create solutions</a:t>
            </a:r>
            <a:endParaRPr lang="it-IT" dirty="0">
              <a:solidFill>
                <a:schemeClr val="tx1"/>
              </a:solidFill>
            </a:endParaRPr>
          </a:p>
          <a:p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8" name="Freccia a sinistra 7"/>
          <p:cNvSpPr/>
          <p:nvPr/>
        </p:nvSpPr>
        <p:spPr>
          <a:xfrm>
            <a:off x="5621866" y="4487332"/>
            <a:ext cx="978408" cy="484632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228731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1" y="4487332"/>
            <a:ext cx="11137151" cy="1507067"/>
          </a:xfrm>
        </p:spPr>
        <p:txBody>
          <a:bodyPr>
            <a:normAutofit/>
          </a:bodyPr>
          <a:lstStyle/>
          <a:p>
            <a:r>
              <a:rPr lang="it-IT" b="1" dirty="0" err="1" smtClean="0"/>
              <a:t>TeacHing</a:t>
            </a:r>
            <a:r>
              <a:rPr lang="it-IT" b="1" dirty="0" smtClean="0"/>
              <a:t> APL </a:t>
            </a:r>
            <a:r>
              <a:rPr lang="it-IT" b="1" dirty="0"/>
              <a:t>: do not start from </a:t>
            </a:r>
            <a:r>
              <a:rPr lang="it-IT" b="1" dirty="0" err="1"/>
              <a:t>symbols</a:t>
            </a:r>
            <a:r>
              <a:rPr lang="it-IT" b="1" dirty="0"/>
              <a:t> !</a:t>
            </a:r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410" y="685800"/>
            <a:ext cx="3066731" cy="3614738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808133" y="685800"/>
            <a:ext cx="5793774" cy="4376317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Someone might </a:t>
            </a:r>
            <a:r>
              <a:rPr lang="en-US" dirty="0">
                <a:solidFill>
                  <a:schemeClr val="tx1"/>
                </a:solidFill>
              </a:rPr>
              <a:t>wonder why I have not yet introduced an APL symbol ?</a:t>
            </a:r>
          </a:p>
          <a:p>
            <a:r>
              <a:rPr lang="en-US" dirty="0">
                <a:solidFill>
                  <a:schemeClr val="tx1"/>
                </a:solidFill>
              </a:rPr>
              <a:t>“The idea here is that if you have a lecture first and you haven't explored the problem by yourself a little bit, you don't even know what questions the lecturing is answering,” </a:t>
            </a:r>
            <a:r>
              <a:rPr lang="en-US" dirty="0" err="1">
                <a:solidFill>
                  <a:schemeClr val="tx1"/>
                </a:solidFill>
              </a:rPr>
              <a:t>Blikstein</a:t>
            </a:r>
            <a:r>
              <a:rPr lang="en-US" dirty="0">
                <a:solidFill>
                  <a:schemeClr val="tx1"/>
                </a:solidFill>
              </a:rPr>
              <a:t> .</a:t>
            </a:r>
            <a:endParaRPr lang="it-I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82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2" y="5310835"/>
            <a:ext cx="8534400" cy="683564"/>
          </a:xfrm>
        </p:spPr>
        <p:txBody>
          <a:bodyPr/>
          <a:lstStyle/>
          <a:p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475" y="837161"/>
            <a:ext cx="3680043" cy="2712520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757342" y="739730"/>
            <a:ext cx="6778728" cy="561990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</a:t>
            </a:r>
            <a:r>
              <a:rPr lang="en-US" dirty="0" smtClean="0">
                <a:solidFill>
                  <a:schemeClr val="tx1"/>
                </a:solidFill>
              </a:rPr>
              <a:t>f </a:t>
            </a:r>
            <a:r>
              <a:rPr lang="en-US" dirty="0">
                <a:solidFill>
                  <a:schemeClr val="tx1"/>
                </a:solidFill>
              </a:rPr>
              <a:t>we assume that our elementary </a:t>
            </a:r>
            <a:r>
              <a:rPr lang="en-US" dirty="0" smtClean="0">
                <a:solidFill>
                  <a:schemeClr val="tx1"/>
                </a:solidFill>
              </a:rPr>
              <a:t>data is </a:t>
            </a:r>
            <a:r>
              <a:rPr lang="en-US" dirty="0">
                <a:solidFill>
                  <a:schemeClr val="tx1"/>
                </a:solidFill>
              </a:rPr>
              <a:t>the deck of cards and not just two </a:t>
            </a:r>
            <a:r>
              <a:rPr lang="en-US" dirty="0" smtClean="0">
                <a:solidFill>
                  <a:schemeClr val="tx1"/>
                </a:solidFill>
              </a:rPr>
              <a:t>cards, which is a reasonable </a:t>
            </a:r>
            <a:r>
              <a:rPr lang="en-US" dirty="0">
                <a:solidFill>
                  <a:schemeClr val="tx1"/>
                </a:solidFill>
              </a:rPr>
              <a:t>thing when you </a:t>
            </a:r>
            <a:r>
              <a:rPr lang="en-US" dirty="0" smtClean="0">
                <a:solidFill>
                  <a:schemeClr val="tx1"/>
                </a:solidFill>
              </a:rPr>
              <a:t>deal </a:t>
            </a:r>
            <a:r>
              <a:rPr lang="en-US" dirty="0">
                <a:solidFill>
                  <a:schemeClr val="tx1"/>
                </a:solidFill>
              </a:rPr>
              <a:t>a deck of cards, we can say that our atomic data is the deck of cards </a:t>
            </a:r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Deck of cards  &lt;=&gt;  vector</a:t>
            </a:r>
          </a:p>
          <a:p>
            <a:r>
              <a:rPr lang="it-IT" dirty="0" err="1" smtClean="0">
                <a:solidFill>
                  <a:schemeClr val="tx1"/>
                </a:solidFill>
              </a:rPr>
              <a:t>Shuffle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>
                <a:solidFill>
                  <a:schemeClr val="tx1"/>
                </a:solidFill>
              </a:rPr>
              <a:t>the </a:t>
            </a:r>
            <a:r>
              <a:rPr lang="it-IT" dirty="0" err="1">
                <a:solidFill>
                  <a:schemeClr val="tx1"/>
                </a:solidFill>
              </a:rPr>
              <a:t>cards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smtClean="0">
                <a:solidFill>
                  <a:schemeClr val="tx1"/>
                </a:solidFill>
              </a:rPr>
              <a:t>&lt;=&gt; </a:t>
            </a:r>
            <a:r>
              <a:rPr lang="it-IT" dirty="0">
                <a:solidFill>
                  <a:schemeClr val="tx1"/>
                </a:solidFill>
              </a:rPr>
              <a:t>deal </a:t>
            </a:r>
            <a:r>
              <a:rPr lang="it-IT" dirty="0" err="1" smtClean="0">
                <a:solidFill>
                  <a:schemeClr val="tx1"/>
                </a:solidFill>
              </a:rPr>
              <a:t>function</a:t>
            </a:r>
            <a:endParaRPr lang="it-IT" dirty="0" smtClean="0">
              <a:solidFill>
                <a:schemeClr val="tx1"/>
              </a:solidFill>
            </a:endParaRPr>
          </a:p>
          <a:p>
            <a:endParaRPr lang="it-IT" dirty="0">
              <a:solidFill>
                <a:schemeClr val="tx1"/>
              </a:solidFill>
            </a:endParaRPr>
          </a:p>
          <a:p>
            <a:endParaRPr lang="it-IT" dirty="0" smtClean="0">
              <a:solidFill>
                <a:schemeClr val="tx1"/>
              </a:solidFill>
            </a:endParaRPr>
          </a:p>
          <a:p>
            <a:r>
              <a:rPr lang="it-IT" dirty="0" smtClean="0">
                <a:solidFill>
                  <a:schemeClr val="tx1"/>
                </a:solidFill>
              </a:rPr>
              <a:t>It is the time to introduce the first </a:t>
            </a:r>
            <a:r>
              <a:rPr lang="it-IT" dirty="0" err="1" smtClean="0">
                <a:solidFill>
                  <a:schemeClr val="tx1"/>
                </a:solidFill>
              </a:rPr>
              <a:t>function</a:t>
            </a:r>
            <a:r>
              <a:rPr lang="it-IT" dirty="0" smtClean="0">
                <a:solidFill>
                  <a:schemeClr val="tx1"/>
                </a:solidFill>
              </a:rPr>
              <a:t>: the deal </a:t>
            </a:r>
            <a:r>
              <a:rPr lang="it-IT" dirty="0" err="1" smtClean="0">
                <a:solidFill>
                  <a:schemeClr val="tx1"/>
                </a:solidFill>
              </a:rPr>
              <a:t>function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8 ? 8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3 4 1 5 2 8 7 6 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ccia in giù 5"/>
          <p:cNvSpPr/>
          <p:nvPr/>
        </p:nvSpPr>
        <p:spPr>
          <a:xfrm>
            <a:off x="8367648" y="3499136"/>
            <a:ext cx="293499" cy="6207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59595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11349292" cy="1507067"/>
          </a:xfrm>
        </p:spPr>
        <p:txBody>
          <a:bodyPr>
            <a:normAutofit/>
          </a:bodyPr>
          <a:lstStyle/>
          <a:p>
            <a:r>
              <a:rPr lang="en-US" b="1" dirty="0"/>
              <a:t>going up the river with the programming</a:t>
            </a:r>
            <a:endParaRPr lang="it-IT" b="1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536" y="685800"/>
            <a:ext cx="3828479" cy="3614738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Deal function 8 </a:t>
            </a:r>
            <a:r>
              <a:rPr lang="en-US" dirty="0">
                <a:solidFill>
                  <a:schemeClr val="tx1"/>
                </a:solidFill>
              </a:rPr>
              <a:t>? 8</a:t>
            </a:r>
          </a:p>
          <a:p>
            <a:r>
              <a:rPr lang="en-US" dirty="0">
                <a:solidFill>
                  <a:schemeClr val="tx1"/>
                </a:solidFill>
              </a:rPr>
              <a:t>3 4 1 5 2 8 7 6 </a:t>
            </a:r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Now we have a tool to produce one permutation, but how can we produce all permutations? What other tools or functions do we need?</a:t>
            </a:r>
          </a:p>
          <a:p>
            <a:r>
              <a:rPr lang="en-US" dirty="0">
                <a:solidFill>
                  <a:schemeClr val="tx1"/>
                </a:solidFill>
              </a:rPr>
              <a:t>Is right to have a function that produces all the permutations of a vector? </a:t>
            </a:r>
            <a:endParaRPr lang="en-US" dirty="0" smtClean="0">
              <a:solidFill>
                <a:schemeClr val="tx1"/>
              </a:solidFill>
            </a:endParaRPr>
          </a:p>
          <a:p>
            <a:r>
              <a:rPr lang="en-US" sz="2100" dirty="0">
                <a:solidFill>
                  <a:schemeClr val="tx1"/>
                </a:solidFill>
              </a:rPr>
              <a:t>O</a:t>
            </a:r>
            <a:r>
              <a:rPr lang="en-US" sz="2100" dirty="0" smtClean="0">
                <a:solidFill>
                  <a:schemeClr val="tx1"/>
                </a:solidFill>
              </a:rPr>
              <a:t>nce </a:t>
            </a:r>
            <a:r>
              <a:rPr lang="en-US" sz="2100" dirty="0">
                <a:solidFill>
                  <a:schemeClr val="tx1"/>
                </a:solidFill>
              </a:rPr>
              <a:t>generated permutations how </a:t>
            </a:r>
            <a:r>
              <a:rPr lang="en-US" sz="2100" dirty="0" smtClean="0">
                <a:solidFill>
                  <a:schemeClr val="tx1"/>
                </a:solidFill>
              </a:rPr>
              <a:t>can we generate </a:t>
            </a:r>
            <a:r>
              <a:rPr lang="en-US" sz="2100" dirty="0">
                <a:solidFill>
                  <a:schemeClr val="tx1"/>
                </a:solidFill>
              </a:rPr>
              <a:t>anagrams</a:t>
            </a:r>
            <a:r>
              <a:rPr lang="en-US" sz="2100" dirty="0" smtClean="0">
                <a:solidFill>
                  <a:schemeClr val="tx1"/>
                </a:solidFill>
              </a:rPr>
              <a:t>?</a:t>
            </a:r>
          </a:p>
          <a:p>
            <a:r>
              <a:rPr lang="en-US" sz="2100" dirty="0" smtClean="0">
                <a:solidFill>
                  <a:schemeClr val="tx1"/>
                </a:solidFill>
              </a:rPr>
              <a:t>… and so on …</a:t>
            </a:r>
            <a:endParaRPr lang="en-US" sz="2100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3168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491067" y="5310836"/>
            <a:ext cx="10412946" cy="1071269"/>
          </a:xfrm>
        </p:spPr>
        <p:txBody>
          <a:bodyPr>
            <a:normAutofit/>
          </a:bodyPr>
          <a:lstStyle/>
          <a:p>
            <a:r>
              <a:rPr lang="it-IT" b="1" dirty="0" smtClean="0"/>
              <a:t>Learning </a:t>
            </a:r>
            <a:r>
              <a:rPr lang="it-IT" b="1" dirty="0"/>
              <a:t>APL IS A </a:t>
            </a:r>
            <a:r>
              <a:rPr lang="it-IT" b="1" dirty="0" err="1" smtClean="0"/>
              <a:t>journey</a:t>
            </a:r>
            <a:r>
              <a:rPr lang="it-IT" b="1" dirty="0" smtClean="0"/>
              <a:t> </a:t>
            </a:r>
            <a:endParaRPr lang="it-IT" b="1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950" y="685800"/>
            <a:ext cx="4819650" cy="3614738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5779144" cy="361526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If we introduce the APL explaining the meaning of the symbols without first </a:t>
            </a:r>
            <a:r>
              <a:rPr lang="en-US" dirty="0" smtClean="0">
                <a:solidFill>
                  <a:schemeClr val="tx1"/>
                </a:solidFill>
              </a:rPr>
              <a:t>proposing </a:t>
            </a:r>
            <a:r>
              <a:rPr lang="en-US" dirty="0">
                <a:solidFill>
                  <a:schemeClr val="tx1"/>
                </a:solidFill>
              </a:rPr>
              <a:t>a series of problems, without having deeply thought </a:t>
            </a:r>
            <a:r>
              <a:rPr lang="en-US" dirty="0" smtClean="0">
                <a:solidFill>
                  <a:schemeClr val="tx1"/>
                </a:solidFill>
              </a:rPr>
              <a:t> about </a:t>
            </a:r>
            <a:r>
              <a:rPr lang="en-US" dirty="0">
                <a:solidFill>
                  <a:schemeClr val="tx1"/>
                </a:solidFill>
              </a:rPr>
              <a:t>how these problems are related to each other, we risk depriving students </a:t>
            </a:r>
            <a:r>
              <a:rPr lang="en-US" dirty="0" smtClean="0">
                <a:solidFill>
                  <a:schemeClr val="tx1"/>
                </a:solidFill>
              </a:rPr>
              <a:t>of the </a:t>
            </a:r>
            <a:r>
              <a:rPr lang="en-US" dirty="0">
                <a:solidFill>
                  <a:schemeClr val="tx1"/>
                </a:solidFill>
              </a:rPr>
              <a:t>experience of the journey that the inventors of the APL have done to build this language.</a:t>
            </a:r>
            <a:endParaRPr lang="it-I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78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735418" y="5881421"/>
            <a:ext cx="11181042" cy="851813"/>
          </a:xfrm>
        </p:spPr>
        <p:txBody>
          <a:bodyPr/>
          <a:lstStyle/>
          <a:p>
            <a:r>
              <a:rPr lang="it-IT" b="1" dirty="0"/>
              <a:t>IS </a:t>
            </a:r>
            <a:r>
              <a:rPr lang="it-IT" b="1" dirty="0" err="1"/>
              <a:t>Mathematics</a:t>
            </a:r>
            <a:r>
              <a:rPr lang="it-IT" b="1" dirty="0"/>
              <a:t> just a </a:t>
            </a:r>
            <a:r>
              <a:rPr lang="it-IT" b="1" dirty="0" err="1"/>
              <a:t>technical</a:t>
            </a:r>
            <a:r>
              <a:rPr lang="it-IT" b="1" dirty="0"/>
              <a:t> </a:t>
            </a:r>
            <a:r>
              <a:rPr lang="it-IT" b="1" dirty="0" err="1"/>
              <a:t>subject</a:t>
            </a:r>
            <a:r>
              <a:rPr lang="it-IT" b="1" dirty="0"/>
              <a:t>?</a:t>
            </a:r>
            <a:endParaRPr lang="it-IT" dirty="0"/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685" y="274378"/>
            <a:ext cx="2771775" cy="2857500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3584312" y="274378"/>
            <a:ext cx="8390670" cy="5724086"/>
          </a:xfrm>
        </p:spPr>
        <p:txBody>
          <a:bodyPr>
            <a:normAutofit/>
          </a:bodyPr>
          <a:lstStyle/>
          <a:p>
            <a:r>
              <a:rPr lang="it-IT" dirty="0">
                <a:solidFill>
                  <a:schemeClr val="tx1"/>
                </a:solidFill>
              </a:rPr>
              <a:t>«Teaching to solve </a:t>
            </a:r>
            <a:r>
              <a:rPr lang="it-IT" dirty="0" err="1">
                <a:solidFill>
                  <a:schemeClr val="tx1"/>
                </a:solidFill>
              </a:rPr>
              <a:t>problems</a:t>
            </a:r>
            <a:r>
              <a:rPr lang="it-IT" dirty="0">
                <a:solidFill>
                  <a:schemeClr val="tx1"/>
                </a:solidFill>
              </a:rPr>
              <a:t> is </a:t>
            </a:r>
            <a:r>
              <a:rPr lang="it-IT" dirty="0" err="1">
                <a:solidFill>
                  <a:schemeClr val="tx1"/>
                </a:solidFill>
              </a:rPr>
              <a:t>education</a:t>
            </a:r>
            <a:r>
              <a:rPr lang="it-IT" dirty="0">
                <a:solidFill>
                  <a:schemeClr val="tx1"/>
                </a:solidFill>
              </a:rPr>
              <a:t> of the </a:t>
            </a:r>
            <a:r>
              <a:rPr lang="it-IT" b="1" dirty="0">
                <a:solidFill>
                  <a:schemeClr val="tx1"/>
                </a:solidFill>
              </a:rPr>
              <a:t>will</a:t>
            </a:r>
            <a:r>
              <a:rPr lang="it-IT" dirty="0">
                <a:solidFill>
                  <a:schemeClr val="tx1"/>
                </a:solidFill>
              </a:rPr>
              <a:t>. </a:t>
            </a:r>
            <a:endParaRPr lang="it-IT" dirty="0" smtClean="0">
              <a:solidFill>
                <a:schemeClr val="tx1"/>
              </a:solidFill>
            </a:endParaRPr>
          </a:p>
          <a:p>
            <a:r>
              <a:rPr lang="it-IT" dirty="0" smtClean="0">
                <a:solidFill>
                  <a:schemeClr val="tx1"/>
                </a:solidFill>
              </a:rPr>
              <a:t>Solving </a:t>
            </a:r>
            <a:r>
              <a:rPr lang="it-IT" dirty="0" err="1">
                <a:solidFill>
                  <a:schemeClr val="tx1"/>
                </a:solidFill>
              </a:rPr>
              <a:t>problems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which</a:t>
            </a:r>
            <a:r>
              <a:rPr lang="it-IT" dirty="0">
                <a:solidFill>
                  <a:schemeClr val="tx1"/>
                </a:solidFill>
              </a:rPr>
              <a:t> are not </a:t>
            </a:r>
            <a:r>
              <a:rPr lang="it-IT" dirty="0" err="1">
                <a:solidFill>
                  <a:schemeClr val="tx1"/>
                </a:solidFill>
              </a:rPr>
              <a:t>too</a:t>
            </a:r>
            <a:r>
              <a:rPr lang="it-IT" dirty="0">
                <a:solidFill>
                  <a:schemeClr val="tx1"/>
                </a:solidFill>
              </a:rPr>
              <a:t> easy for the students </a:t>
            </a:r>
            <a:r>
              <a:rPr lang="it-IT" dirty="0" err="1">
                <a:solidFill>
                  <a:schemeClr val="tx1"/>
                </a:solidFill>
              </a:rPr>
              <a:t>who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learn</a:t>
            </a:r>
            <a:r>
              <a:rPr lang="it-IT" dirty="0">
                <a:solidFill>
                  <a:schemeClr val="tx1"/>
                </a:solidFill>
              </a:rPr>
              <a:t> to </a:t>
            </a:r>
            <a:r>
              <a:rPr lang="it-IT" dirty="0" err="1">
                <a:solidFill>
                  <a:schemeClr val="tx1"/>
                </a:solidFill>
              </a:rPr>
              <a:t>perserve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through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lack</a:t>
            </a:r>
            <a:r>
              <a:rPr lang="it-IT" dirty="0">
                <a:solidFill>
                  <a:schemeClr val="tx1"/>
                </a:solidFill>
              </a:rPr>
              <a:t> of success, to </a:t>
            </a:r>
            <a:r>
              <a:rPr lang="it-IT" dirty="0" err="1">
                <a:solidFill>
                  <a:schemeClr val="tx1"/>
                </a:solidFill>
              </a:rPr>
              <a:t>appreciate</a:t>
            </a:r>
            <a:r>
              <a:rPr lang="it-IT" dirty="0">
                <a:solidFill>
                  <a:schemeClr val="tx1"/>
                </a:solidFill>
              </a:rPr>
              <a:t> small </a:t>
            </a:r>
            <a:r>
              <a:rPr lang="it-IT" dirty="0" err="1">
                <a:solidFill>
                  <a:schemeClr val="tx1"/>
                </a:solidFill>
              </a:rPr>
              <a:t>progresses</a:t>
            </a:r>
            <a:r>
              <a:rPr lang="it-IT" dirty="0">
                <a:solidFill>
                  <a:schemeClr val="tx1"/>
                </a:solidFill>
              </a:rPr>
              <a:t>, to </a:t>
            </a:r>
            <a:r>
              <a:rPr lang="it-IT" dirty="0" err="1">
                <a:solidFill>
                  <a:schemeClr val="tx1"/>
                </a:solidFill>
              </a:rPr>
              <a:t>wait</a:t>
            </a:r>
            <a:r>
              <a:rPr lang="it-IT" dirty="0">
                <a:solidFill>
                  <a:schemeClr val="tx1"/>
                </a:solidFill>
              </a:rPr>
              <a:t> for </a:t>
            </a:r>
            <a:r>
              <a:rPr lang="it-IT" dirty="0" err="1">
                <a:solidFill>
                  <a:schemeClr val="tx1"/>
                </a:solidFill>
              </a:rPr>
              <a:t>essential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ideas</a:t>
            </a:r>
            <a:r>
              <a:rPr lang="it-IT" dirty="0">
                <a:solidFill>
                  <a:schemeClr val="tx1"/>
                </a:solidFill>
              </a:rPr>
              <a:t>, to concentrate with </a:t>
            </a:r>
            <a:r>
              <a:rPr lang="it-IT" dirty="0" err="1">
                <a:solidFill>
                  <a:schemeClr val="tx1"/>
                </a:solidFill>
              </a:rPr>
              <a:t>all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their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might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when</a:t>
            </a:r>
            <a:r>
              <a:rPr lang="it-IT" dirty="0">
                <a:solidFill>
                  <a:schemeClr val="tx1"/>
                </a:solidFill>
              </a:rPr>
              <a:t> they come up. </a:t>
            </a:r>
            <a:endParaRPr lang="it-IT" dirty="0" smtClean="0">
              <a:solidFill>
                <a:schemeClr val="tx1"/>
              </a:solidFill>
            </a:endParaRPr>
          </a:p>
          <a:p>
            <a:r>
              <a:rPr lang="it-IT" dirty="0" smtClean="0">
                <a:solidFill>
                  <a:schemeClr val="tx1"/>
                </a:solidFill>
              </a:rPr>
              <a:t>If </a:t>
            </a:r>
            <a:r>
              <a:rPr lang="it-IT" dirty="0">
                <a:solidFill>
                  <a:schemeClr val="tx1"/>
                </a:solidFill>
              </a:rPr>
              <a:t>the students </a:t>
            </a:r>
            <a:r>
              <a:rPr lang="it-IT" dirty="0" err="1">
                <a:solidFill>
                  <a:schemeClr val="tx1"/>
                </a:solidFill>
              </a:rPr>
              <a:t>had</a:t>
            </a:r>
            <a:r>
              <a:rPr lang="it-IT" dirty="0">
                <a:solidFill>
                  <a:schemeClr val="tx1"/>
                </a:solidFill>
              </a:rPr>
              <a:t> no </a:t>
            </a:r>
            <a:r>
              <a:rPr lang="it-IT" dirty="0" err="1">
                <a:solidFill>
                  <a:schemeClr val="tx1"/>
                </a:solidFill>
              </a:rPr>
              <a:t>opportunity</a:t>
            </a:r>
            <a:r>
              <a:rPr lang="it-IT" dirty="0">
                <a:solidFill>
                  <a:schemeClr val="tx1"/>
                </a:solidFill>
              </a:rPr>
              <a:t> in the </a:t>
            </a:r>
            <a:r>
              <a:rPr lang="it-IT" dirty="0" err="1">
                <a:solidFill>
                  <a:schemeClr val="tx1"/>
                </a:solidFill>
              </a:rPr>
              <a:t>school</a:t>
            </a:r>
            <a:r>
              <a:rPr lang="it-IT" dirty="0">
                <a:solidFill>
                  <a:schemeClr val="tx1"/>
                </a:solidFill>
              </a:rPr>
              <a:t> to </a:t>
            </a:r>
            <a:r>
              <a:rPr lang="it-IT" dirty="0" err="1">
                <a:solidFill>
                  <a:schemeClr val="tx1"/>
                </a:solidFill>
              </a:rPr>
              <a:t>familiarize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themselves</a:t>
            </a:r>
            <a:r>
              <a:rPr lang="it-IT" dirty="0">
                <a:solidFill>
                  <a:schemeClr val="tx1"/>
                </a:solidFill>
              </a:rPr>
              <a:t> with </a:t>
            </a:r>
            <a:r>
              <a:rPr lang="it-IT" dirty="0" err="1">
                <a:solidFill>
                  <a:schemeClr val="tx1"/>
                </a:solidFill>
              </a:rPr>
              <a:t>varying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emotions</a:t>
            </a:r>
            <a:r>
              <a:rPr lang="it-IT" dirty="0">
                <a:solidFill>
                  <a:schemeClr val="tx1"/>
                </a:solidFill>
              </a:rPr>
              <a:t> of the </a:t>
            </a:r>
            <a:r>
              <a:rPr lang="it-IT" dirty="0" err="1">
                <a:solidFill>
                  <a:schemeClr val="tx1"/>
                </a:solidFill>
              </a:rPr>
              <a:t>struggle</a:t>
            </a:r>
            <a:r>
              <a:rPr lang="it-IT" dirty="0">
                <a:solidFill>
                  <a:schemeClr val="tx1"/>
                </a:solidFill>
              </a:rPr>
              <a:t> for the </a:t>
            </a:r>
            <a:r>
              <a:rPr lang="it-IT" dirty="0" err="1">
                <a:solidFill>
                  <a:schemeClr val="tx1"/>
                </a:solidFill>
              </a:rPr>
              <a:t>solution</a:t>
            </a:r>
            <a:r>
              <a:rPr lang="it-IT" dirty="0">
                <a:solidFill>
                  <a:schemeClr val="tx1"/>
                </a:solidFill>
              </a:rPr>
              <a:t>, </a:t>
            </a:r>
            <a:r>
              <a:rPr lang="it-IT" dirty="0" err="1">
                <a:solidFill>
                  <a:schemeClr val="tx1"/>
                </a:solidFill>
              </a:rPr>
              <a:t>their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mathematical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education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would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fail</a:t>
            </a:r>
            <a:r>
              <a:rPr lang="it-IT" dirty="0">
                <a:solidFill>
                  <a:schemeClr val="tx1"/>
                </a:solidFill>
              </a:rPr>
              <a:t> in the </a:t>
            </a:r>
            <a:r>
              <a:rPr lang="it-IT" dirty="0" err="1">
                <a:solidFill>
                  <a:schemeClr val="tx1"/>
                </a:solidFill>
              </a:rPr>
              <a:t>most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vital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point</a:t>
            </a:r>
            <a:r>
              <a:rPr lang="it-IT" dirty="0">
                <a:solidFill>
                  <a:schemeClr val="tx1"/>
                </a:solidFill>
              </a:rPr>
              <a:t>.» </a:t>
            </a:r>
            <a:endParaRPr lang="it-IT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it-IT" dirty="0" smtClean="0">
                <a:solidFill>
                  <a:schemeClr val="tx1"/>
                </a:solidFill>
              </a:rPr>
              <a:t>G</a:t>
            </a:r>
            <a:r>
              <a:rPr lang="it-IT" dirty="0">
                <a:solidFill>
                  <a:schemeClr val="tx1"/>
                </a:solidFill>
              </a:rPr>
              <a:t>. </a:t>
            </a:r>
            <a:r>
              <a:rPr lang="it-IT" dirty="0" err="1">
                <a:solidFill>
                  <a:schemeClr val="tx1"/>
                </a:solidFill>
              </a:rPr>
              <a:t>Polya</a:t>
            </a:r>
            <a:endParaRPr lang="it-IT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9002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1423046" y="722376"/>
            <a:ext cx="9110841" cy="36152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cap="all" dirty="0">
                <a:ln w="3175" cmpd="sng">
                  <a:noFill/>
                </a:ln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 should we study mathematics</a:t>
            </a:r>
            <a:r>
              <a:rPr lang="en-US" sz="3600" b="1" cap="all" dirty="0" smtClean="0">
                <a:ln w="3175" cmpd="sng">
                  <a:noFill/>
                </a:ln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</a:p>
          <a:p>
            <a:pPr marL="0" indent="0">
              <a:buNone/>
            </a:pPr>
            <a:r>
              <a:rPr lang="en-US" sz="3600" b="1" cap="all" dirty="0" smtClean="0">
                <a:ln w="3175" cmpd="sng">
                  <a:noFill/>
                </a:ln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</a:t>
            </a:r>
            <a:r>
              <a:rPr lang="en-US" sz="3600" b="1" cap="all" dirty="0">
                <a:ln w="3175" cmpd="sng">
                  <a:noFill/>
                </a:ln>
                <a:solidFill>
                  <a:schemeClr val="tx1"/>
                </a:solidFill>
                <a:latin typeface="+mj-lt"/>
                <a:ea typeface="+mj-ea"/>
                <a:cs typeface="+mj-cs"/>
              </a:rPr>
              <a:t>is </a:t>
            </a:r>
            <a:r>
              <a:rPr lang="en-US" sz="3600" b="1" cap="all" dirty="0" smtClean="0">
                <a:ln w="3175" cmpd="sng">
                  <a:noFill/>
                </a:ln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primary goal of </a:t>
            </a:r>
            <a:r>
              <a:rPr lang="en-US" sz="3600" b="1" cap="all" dirty="0" err="1" smtClean="0">
                <a:ln w="3175" cmpd="sng">
                  <a:noFill/>
                </a:ln>
                <a:solidFill>
                  <a:schemeClr val="tx1"/>
                </a:solidFill>
                <a:latin typeface="+mj-lt"/>
                <a:ea typeface="+mj-ea"/>
                <a:cs typeface="+mj-cs"/>
              </a:rPr>
              <a:t>maths</a:t>
            </a:r>
            <a:r>
              <a:rPr lang="en-US" sz="3600" b="1" cap="all" dirty="0" smtClean="0">
                <a:ln w="3175" cmpd="sng">
                  <a:noFill/>
                </a:ln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b="1" cap="all" dirty="0">
                <a:ln w="3175" cmpd="sng">
                  <a:noFill/>
                </a:ln>
                <a:solidFill>
                  <a:schemeClr val="tx1"/>
                </a:solidFill>
                <a:latin typeface="+mj-lt"/>
                <a:ea typeface="+mj-ea"/>
                <a:cs typeface="+mj-cs"/>
              </a:rPr>
              <a:t>in </a:t>
            </a:r>
            <a:r>
              <a:rPr lang="en-US" sz="3600" b="1" cap="all" dirty="0" smtClean="0">
                <a:ln w="3175" cmpd="sng">
                  <a:noFill/>
                </a:ln>
                <a:solidFill>
                  <a:schemeClr val="tx1"/>
                </a:solidFill>
                <a:latin typeface="+mj-lt"/>
                <a:ea typeface="+mj-ea"/>
                <a:cs typeface="+mj-cs"/>
              </a:rPr>
              <a:t>everyday </a:t>
            </a:r>
            <a:r>
              <a:rPr lang="en-US" sz="3600" b="1" cap="all" dirty="0" smtClean="0">
                <a:ln w="3175" cmpd="sng">
                  <a:noFill/>
                </a:ln>
                <a:solidFill>
                  <a:schemeClr val="tx1"/>
                </a:solidFill>
              </a:rPr>
              <a:t>life</a:t>
            </a:r>
            <a:r>
              <a:rPr lang="en-US" sz="3600" b="1" cap="all" dirty="0" smtClean="0">
                <a:ln w="3175" cmpd="sng">
                  <a:noFill/>
                </a:ln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  <a:endParaRPr lang="it-IT" sz="3600" b="1" cap="all" dirty="0">
              <a:ln w="3175" cmpd="sng">
                <a:noFill/>
              </a:ln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0120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786624" y="6042763"/>
            <a:ext cx="8534400" cy="815237"/>
          </a:xfrm>
        </p:spPr>
        <p:txBody>
          <a:bodyPr>
            <a:normAutofit/>
          </a:bodyPr>
          <a:lstStyle/>
          <a:p>
            <a:r>
              <a:rPr lang="it-IT" b="1" dirty="0" err="1" smtClean="0"/>
              <a:t>Mathematics</a:t>
            </a:r>
            <a:r>
              <a:rPr lang="it-IT" b="1" dirty="0" smtClean="0"/>
              <a:t> is </a:t>
            </a:r>
            <a:r>
              <a:rPr lang="it-IT" b="1" dirty="0" err="1" smtClean="0"/>
              <a:t>almost</a:t>
            </a:r>
            <a:r>
              <a:rPr lang="it-IT" b="1" dirty="0" smtClean="0"/>
              <a:t> a </a:t>
            </a:r>
            <a:r>
              <a:rPr lang="it-IT" b="1" dirty="0"/>
              <a:t>utopia …</a:t>
            </a:r>
          </a:p>
        </p:txBody>
      </p:sp>
      <p:pic>
        <p:nvPicPr>
          <p:cNvPr id="5" name="Segnaposto contenuto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51" y="576072"/>
            <a:ext cx="3196378" cy="2400835"/>
          </a:xfrm>
        </p:spPr>
      </p:pic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184295" y="797357"/>
            <a:ext cx="7549286" cy="6561734"/>
          </a:xfrm>
        </p:spPr>
        <p:txBody>
          <a:bodyPr>
            <a:normAutofit/>
          </a:bodyPr>
          <a:lstStyle/>
          <a:p>
            <a:r>
              <a:rPr lang="pt-BR" dirty="0" smtClean="0">
                <a:solidFill>
                  <a:schemeClr val="tx1"/>
                </a:solidFill>
              </a:rPr>
              <a:t>“La utopia està en el horizonte. Camina dos pasos, ella se aleja dos pasos y el horizonte se corre diez pasos màs allà. Entonces para que sirve la Utopia? Para eso, sirve para caminar.”</a:t>
            </a:r>
          </a:p>
          <a:p>
            <a:r>
              <a:rPr lang="pt-BR" dirty="0" smtClean="0">
                <a:solidFill>
                  <a:schemeClr val="tx1"/>
                </a:solidFill>
              </a:rPr>
              <a:t>_______________________________________________________</a:t>
            </a:r>
          </a:p>
          <a:p>
            <a:r>
              <a:rPr lang="pt-BR" dirty="0">
                <a:solidFill>
                  <a:schemeClr val="tx1"/>
                </a:solidFill>
              </a:rPr>
              <a:t>“ </a:t>
            </a:r>
            <a:r>
              <a:rPr lang="en-US" dirty="0">
                <a:solidFill>
                  <a:schemeClr val="tx1"/>
                </a:solidFill>
              </a:rPr>
              <a:t>Utopia lies at the horizon.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When I draw nearer by two steps,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it retreats two steps.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If I proceed ten steps forward, it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swiftly slips ten steps ahead.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No matter how far I go, I can never reach it.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What, then, is the purpose of utopia?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It is to cause us to advance.” </a:t>
            </a:r>
            <a:endParaRPr lang="it-IT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pt-BR" dirty="0" smtClean="0">
                <a:solidFill>
                  <a:schemeClr val="tx1"/>
                </a:solidFill>
              </a:rPr>
              <a:t>Eduardo Galeano</a:t>
            </a:r>
          </a:p>
          <a:p>
            <a:pPr marL="0" indent="0">
              <a:buNone/>
            </a:pPr>
            <a:endParaRPr lang="pt-BR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pt-BR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68518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377914" y="6086245"/>
            <a:ext cx="8077689" cy="683563"/>
          </a:xfrm>
        </p:spPr>
        <p:txBody>
          <a:bodyPr>
            <a:normAutofit/>
          </a:bodyPr>
          <a:lstStyle/>
          <a:p>
            <a:r>
              <a:rPr lang="it-IT" b="1" dirty="0"/>
              <a:t>OUR </a:t>
            </a:r>
            <a:r>
              <a:rPr lang="it-IT" b="1" dirty="0" err="1" smtClean="0"/>
              <a:t>apL</a:t>
            </a:r>
            <a:r>
              <a:rPr lang="it-IT" b="1" dirty="0" smtClean="0"/>
              <a:t> COURSE</a:t>
            </a:r>
            <a:endParaRPr lang="it-IT" b="1" dirty="0"/>
          </a:p>
        </p:txBody>
      </p:sp>
      <p:pic>
        <p:nvPicPr>
          <p:cNvPr id="4" name="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13859" y="1052518"/>
            <a:ext cx="9867325" cy="5550372"/>
          </a:xfrm>
        </p:spPr>
      </p:pic>
    </p:spTree>
    <p:extLst>
      <p:ext uri="{BB962C8B-B14F-4D97-AF65-F5344CB8AC3E}">
        <p14:creationId xmlns:p14="http://schemas.microsoft.com/office/powerpoint/2010/main" val="238285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t-IT" b="1" dirty="0" err="1"/>
              <a:t>Many</a:t>
            </a:r>
            <a:r>
              <a:rPr lang="it-IT" b="1" dirty="0"/>
              <a:t> thanks to …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it-IT" dirty="0" smtClean="0"/>
          </a:p>
          <a:p>
            <a:r>
              <a:rPr lang="it-IT" sz="2200" dirty="0">
                <a:solidFill>
                  <a:schemeClr val="tx1"/>
                </a:solidFill>
              </a:rPr>
              <a:t>My </a:t>
            </a:r>
            <a:r>
              <a:rPr lang="it-IT" sz="2200" dirty="0" err="1">
                <a:solidFill>
                  <a:schemeClr val="tx1"/>
                </a:solidFill>
              </a:rPr>
              <a:t>wife</a:t>
            </a:r>
            <a:r>
              <a:rPr lang="it-IT" sz="2200" dirty="0">
                <a:solidFill>
                  <a:schemeClr val="tx1"/>
                </a:solidFill>
              </a:rPr>
              <a:t> for </a:t>
            </a:r>
            <a:r>
              <a:rPr lang="it-IT" sz="2200" dirty="0" err="1">
                <a:solidFill>
                  <a:schemeClr val="tx1"/>
                </a:solidFill>
              </a:rPr>
              <a:t>supporting</a:t>
            </a:r>
            <a:r>
              <a:rPr lang="it-IT" sz="2200" dirty="0">
                <a:solidFill>
                  <a:schemeClr val="tx1"/>
                </a:solidFill>
              </a:rPr>
              <a:t> me.</a:t>
            </a:r>
          </a:p>
          <a:p>
            <a:r>
              <a:rPr lang="it-IT" sz="2200" dirty="0">
                <a:solidFill>
                  <a:schemeClr val="tx1"/>
                </a:solidFill>
              </a:rPr>
              <a:t>Valentina e Ginevra </a:t>
            </a:r>
            <a:r>
              <a:rPr lang="en-US" sz="2200" dirty="0">
                <a:solidFill>
                  <a:schemeClr val="tx1"/>
                </a:solidFill>
              </a:rPr>
              <a:t>for the choreography of the tarantella.</a:t>
            </a:r>
          </a:p>
          <a:p>
            <a:r>
              <a:rPr lang="en-US" sz="2200" dirty="0">
                <a:solidFill>
                  <a:schemeClr val="tx1"/>
                </a:solidFill>
              </a:rPr>
              <a:t>John Scholes for Apl Sudoku Solver</a:t>
            </a:r>
          </a:p>
          <a:p>
            <a:r>
              <a:rPr lang="it-IT" sz="2200" dirty="0">
                <a:solidFill>
                  <a:schemeClr val="tx1"/>
                </a:solidFill>
              </a:rPr>
              <a:t>Michelangelo Manente for some </a:t>
            </a:r>
            <a:r>
              <a:rPr lang="it-IT" sz="2200" dirty="0" err="1" smtClean="0">
                <a:solidFill>
                  <a:schemeClr val="tx1"/>
                </a:solidFill>
              </a:rPr>
              <a:t>illustrations</a:t>
            </a:r>
            <a:endParaRPr lang="it-IT" sz="2200" dirty="0" smtClean="0">
              <a:solidFill>
                <a:schemeClr val="tx1"/>
              </a:solidFill>
            </a:endParaRPr>
          </a:p>
          <a:p>
            <a:r>
              <a:rPr lang="it-IT" sz="2200" dirty="0" smtClean="0">
                <a:solidFill>
                  <a:schemeClr val="tx1"/>
                </a:solidFill>
              </a:rPr>
              <a:t>Quentin Blake for </a:t>
            </a:r>
            <a:r>
              <a:rPr lang="it-IT" sz="2200" dirty="0" err="1" smtClean="0">
                <a:solidFill>
                  <a:schemeClr val="tx1"/>
                </a:solidFill>
              </a:rPr>
              <a:t>his</a:t>
            </a:r>
            <a:r>
              <a:rPr lang="it-IT" sz="2200" dirty="0" smtClean="0">
                <a:solidFill>
                  <a:schemeClr val="tx1"/>
                </a:solidFill>
              </a:rPr>
              <a:t> way of </a:t>
            </a:r>
            <a:r>
              <a:rPr lang="it-IT" sz="2200" dirty="0" err="1" smtClean="0">
                <a:solidFill>
                  <a:schemeClr val="tx1"/>
                </a:solidFill>
              </a:rPr>
              <a:t>drawing</a:t>
            </a:r>
            <a:r>
              <a:rPr lang="it-IT" sz="2200" dirty="0" smtClean="0">
                <a:solidFill>
                  <a:schemeClr val="tx1"/>
                </a:solidFill>
              </a:rPr>
              <a:t>.</a:t>
            </a:r>
            <a:endParaRPr lang="it-IT" sz="2200" dirty="0">
              <a:solidFill>
                <a:schemeClr val="tx1"/>
              </a:solidFill>
            </a:endParaRPr>
          </a:p>
          <a:p>
            <a:r>
              <a:rPr lang="it-IT" sz="2200" dirty="0" err="1">
                <a:solidFill>
                  <a:schemeClr val="tx1"/>
                </a:solidFill>
              </a:rPr>
              <a:t>Ken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err="1">
                <a:solidFill>
                  <a:schemeClr val="tx1"/>
                </a:solidFill>
              </a:rPr>
              <a:t>Iverson</a:t>
            </a:r>
            <a:r>
              <a:rPr lang="it-IT" sz="2200" dirty="0">
                <a:solidFill>
                  <a:schemeClr val="tx1"/>
                </a:solidFill>
              </a:rPr>
              <a:t> e Roger </a:t>
            </a:r>
            <a:r>
              <a:rPr lang="it-IT" sz="2200" dirty="0" err="1">
                <a:solidFill>
                  <a:schemeClr val="tx1"/>
                </a:solidFill>
              </a:rPr>
              <a:t>Hui</a:t>
            </a:r>
            <a:r>
              <a:rPr lang="it-IT" sz="2200" dirty="0">
                <a:solidFill>
                  <a:schemeClr val="tx1"/>
                </a:solidFill>
              </a:rPr>
              <a:t> for APL</a:t>
            </a:r>
          </a:p>
          <a:p>
            <a:r>
              <a:rPr lang="it-IT" sz="2200" dirty="0">
                <a:solidFill>
                  <a:schemeClr val="tx1"/>
                </a:solidFill>
              </a:rPr>
              <a:t>Fiona, Karen, Gitte, </a:t>
            </a:r>
            <a:r>
              <a:rPr lang="it-IT" sz="2200" dirty="0" err="1">
                <a:solidFill>
                  <a:schemeClr val="tx1"/>
                </a:solidFill>
              </a:rPr>
              <a:t>Morten</a:t>
            </a:r>
            <a:r>
              <a:rPr lang="it-IT" sz="2200" dirty="0">
                <a:solidFill>
                  <a:schemeClr val="tx1"/>
                </a:solidFill>
              </a:rPr>
              <a:t> and Dyalog </a:t>
            </a:r>
            <a:r>
              <a:rPr lang="en-US" sz="2200" dirty="0">
                <a:solidFill>
                  <a:schemeClr val="tx1"/>
                </a:solidFill>
              </a:rPr>
              <a:t>to be always kind to us</a:t>
            </a:r>
          </a:p>
          <a:p>
            <a:r>
              <a:rPr lang="en-US" sz="2200" dirty="0">
                <a:solidFill>
                  <a:schemeClr val="tx1"/>
                </a:solidFill>
              </a:rPr>
              <a:t>Apl </a:t>
            </a:r>
            <a:r>
              <a:rPr lang="en-US" sz="2200" dirty="0" err="1">
                <a:solidFill>
                  <a:schemeClr val="tx1"/>
                </a:solidFill>
              </a:rPr>
              <a:t>Italiana</a:t>
            </a:r>
            <a:r>
              <a:rPr lang="en-US" sz="2200" dirty="0">
                <a:solidFill>
                  <a:schemeClr val="tx1"/>
                </a:solidFill>
              </a:rPr>
              <a:t> for believing in our job.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20881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242350" y="5347411"/>
            <a:ext cx="8534400" cy="954227"/>
          </a:xfrm>
        </p:spPr>
        <p:txBody>
          <a:bodyPr>
            <a:normAutofit/>
          </a:bodyPr>
          <a:lstStyle/>
          <a:p>
            <a:r>
              <a:rPr lang="it-IT" b="1" dirty="0" err="1"/>
              <a:t>Any</a:t>
            </a:r>
            <a:r>
              <a:rPr lang="it-IT" b="1" dirty="0"/>
              <a:t> </a:t>
            </a:r>
            <a:r>
              <a:rPr lang="it-IT" b="1" dirty="0" err="1" smtClean="0"/>
              <a:t>questions</a:t>
            </a:r>
            <a:r>
              <a:rPr lang="it-IT" b="1" dirty="0" smtClean="0"/>
              <a:t> or </a:t>
            </a:r>
            <a:r>
              <a:rPr lang="it-IT" b="1" dirty="0" err="1" smtClean="0"/>
              <a:t>tips</a:t>
            </a:r>
            <a:r>
              <a:rPr lang="it-IT" b="1" dirty="0" smtClean="0"/>
              <a:t>?</a:t>
            </a:r>
            <a:endParaRPr lang="it-IT" b="1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t-IT" dirty="0" err="1">
                <a:solidFill>
                  <a:schemeClr val="tx1"/>
                </a:solidFill>
              </a:rPr>
              <a:t>Please</a:t>
            </a:r>
            <a:r>
              <a:rPr lang="it-IT" dirty="0">
                <a:solidFill>
                  <a:schemeClr val="tx1"/>
                </a:solidFill>
              </a:rPr>
              <a:t> help me to </a:t>
            </a:r>
            <a:r>
              <a:rPr lang="it-IT" dirty="0" err="1">
                <a:solidFill>
                  <a:schemeClr val="tx1"/>
                </a:solidFill>
              </a:rPr>
              <a:t>become</a:t>
            </a:r>
            <a:r>
              <a:rPr lang="it-IT" dirty="0">
                <a:solidFill>
                  <a:schemeClr val="tx1"/>
                </a:solidFill>
              </a:rPr>
              <a:t> a </a:t>
            </a:r>
            <a:r>
              <a:rPr lang="it-IT" dirty="0" err="1">
                <a:solidFill>
                  <a:schemeClr val="tx1"/>
                </a:solidFill>
              </a:rPr>
              <a:t>better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err="1">
                <a:solidFill>
                  <a:schemeClr val="tx1"/>
                </a:solidFill>
              </a:rPr>
              <a:t>teacher</a:t>
            </a:r>
            <a:r>
              <a:rPr lang="it-IT" dirty="0">
                <a:solidFill>
                  <a:schemeClr val="tx1"/>
                </a:solidFill>
              </a:rPr>
              <a:t> </a:t>
            </a:r>
            <a:r>
              <a:rPr lang="it-IT" dirty="0" smtClean="0">
                <a:solidFill>
                  <a:schemeClr val="tx1"/>
                </a:solidFill>
              </a:rPr>
              <a:t>… or at </a:t>
            </a:r>
            <a:r>
              <a:rPr lang="it-IT" dirty="0" err="1" smtClean="0">
                <a:solidFill>
                  <a:schemeClr val="tx1"/>
                </a:solidFill>
              </a:rPr>
              <a:t>least</a:t>
            </a:r>
            <a:r>
              <a:rPr lang="it-IT" dirty="0" smtClean="0">
                <a:solidFill>
                  <a:schemeClr val="tx1"/>
                </a:solidFill>
              </a:rPr>
              <a:t> not a </a:t>
            </a:r>
            <a:r>
              <a:rPr lang="it-IT" dirty="0" err="1" smtClean="0">
                <a:solidFill>
                  <a:schemeClr val="tx1"/>
                </a:solidFill>
              </a:rPr>
              <a:t>worse</a:t>
            </a:r>
            <a:r>
              <a:rPr lang="it-IT" dirty="0" smtClean="0">
                <a:solidFill>
                  <a:schemeClr val="tx1"/>
                </a:solidFill>
              </a:rPr>
              <a:t> </a:t>
            </a:r>
            <a:r>
              <a:rPr lang="it-IT" dirty="0" err="1" smtClean="0">
                <a:solidFill>
                  <a:schemeClr val="tx1"/>
                </a:solidFill>
              </a:rPr>
              <a:t>one</a:t>
            </a:r>
            <a:r>
              <a:rPr lang="it-IT" smtClean="0">
                <a:solidFill>
                  <a:schemeClr val="tx1"/>
                </a:solidFill>
              </a:rPr>
              <a:t>.</a:t>
            </a:r>
          </a:p>
          <a:p>
            <a:endParaRPr lang="it-IT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813279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983367" y="5464184"/>
            <a:ext cx="8534400" cy="1195628"/>
          </a:xfrm>
        </p:spPr>
        <p:txBody>
          <a:bodyPr>
            <a:normAutofit/>
          </a:bodyPr>
          <a:lstStyle/>
          <a:p>
            <a:r>
              <a:rPr lang="it-IT" b="1" dirty="0" err="1" smtClean="0"/>
              <a:t>references</a:t>
            </a:r>
            <a:endParaRPr lang="it-IT" b="1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1243584" y="1290726"/>
            <a:ext cx="9006471" cy="5369086"/>
          </a:xfrm>
        </p:spPr>
        <p:txBody>
          <a:bodyPr>
            <a:normAutofit/>
          </a:bodyPr>
          <a:lstStyle/>
          <a:p>
            <a:r>
              <a:rPr lang="it-IT" sz="2200" dirty="0" err="1" smtClean="0">
                <a:solidFill>
                  <a:schemeClr val="tx1"/>
                </a:solidFill>
              </a:rPr>
              <a:t>Most</a:t>
            </a:r>
            <a:r>
              <a:rPr lang="it-IT" sz="2200" dirty="0" smtClean="0">
                <a:solidFill>
                  <a:schemeClr val="tx1"/>
                </a:solidFill>
              </a:rPr>
              <a:t> </a:t>
            </a:r>
            <a:r>
              <a:rPr lang="it-IT" sz="2200" dirty="0" err="1" smtClean="0">
                <a:solidFill>
                  <a:schemeClr val="tx1"/>
                </a:solidFill>
              </a:rPr>
              <a:t>Illustrations</a:t>
            </a:r>
            <a:r>
              <a:rPr lang="it-IT" sz="2200" dirty="0" smtClean="0">
                <a:solidFill>
                  <a:schemeClr val="tx1"/>
                </a:solidFill>
              </a:rPr>
              <a:t> in the presentation are by </a:t>
            </a:r>
            <a:r>
              <a:rPr lang="it-IT" sz="2200" dirty="0">
                <a:solidFill>
                  <a:schemeClr val="tx1"/>
                </a:solidFill>
              </a:rPr>
              <a:t>Quentin Blake</a:t>
            </a:r>
          </a:p>
          <a:p>
            <a:r>
              <a:rPr lang="it-IT" sz="2200" dirty="0">
                <a:solidFill>
                  <a:schemeClr val="tx1"/>
                </a:solidFill>
              </a:rPr>
              <a:t>«A </a:t>
            </a:r>
            <a:r>
              <a:rPr lang="it-IT" sz="2200" dirty="0" err="1">
                <a:solidFill>
                  <a:schemeClr val="tx1"/>
                </a:solidFill>
              </a:rPr>
              <a:t>Tool</a:t>
            </a:r>
            <a:r>
              <a:rPr lang="it-IT" sz="2200" dirty="0">
                <a:solidFill>
                  <a:schemeClr val="tx1"/>
                </a:solidFill>
              </a:rPr>
              <a:t> of </a:t>
            </a:r>
            <a:r>
              <a:rPr lang="it-IT" sz="2200" dirty="0" err="1">
                <a:solidFill>
                  <a:schemeClr val="tx1"/>
                </a:solidFill>
              </a:rPr>
              <a:t>Thought</a:t>
            </a:r>
            <a:r>
              <a:rPr lang="it-IT" sz="2200" dirty="0">
                <a:solidFill>
                  <a:schemeClr val="tx1"/>
                </a:solidFill>
              </a:rPr>
              <a:t>», Dan </a:t>
            </a:r>
            <a:r>
              <a:rPr lang="it-IT" sz="2200" dirty="0" err="1" smtClean="0">
                <a:solidFill>
                  <a:schemeClr val="tx1"/>
                </a:solidFill>
              </a:rPr>
              <a:t>Baronet</a:t>
            </a:r>
            <a:endParaRPr lang="it-IT" sz="2200" dirty="0" smtClean="0">
              <a:solidFill>
                <a:schemeClr val="tx1"/>
              </a:solidFill>
            </a:endParaRPr>
          </a:p>
          <a:p>
            <a:r>
              <a:rPr lang="it-IT" sz="2200" dirty="0" smtClean="0">
                <a:solidFill>
                  <a:schemeClr val="tx1"/>
                </a:solidFill>
              </a:rPr>
              <a:t>«</a:t>
            </a:r>
            <a:r>
              <a:rPr lang="it-IT" sz="2200" dirty="0" err="1" smtClean="0">
                <a:solidFill>
                  <a:schemeClr val="tx1"/>
                </a:solidFill>
              </a:rPr>
              <a:t>Change</a:t>
            </a:r>
            <a:r>
              <a:rPr lang="it-IT" sz="2200" dirty="0" smtClean="0">
                <a:solidFill>
                  <a:schemeClr val="tx1"/>
                </a:solidFill>
              </a:rPr>
              <a:t> from the inside» – </a:t>
            </a:r>
            <a:r>
              <a:rPr lang="it-IT" sz="2200" dirty="0" err="1" smtClean="0">
                <a:solidFill>
                  <a:schemeClr val="tx1"/>
                </a:solidFill>
              </a:rPr>
              <a:t>Lizanne</a:t>
            </a:r>
            <a:r>
              <a:rPr lang="it-IT" sz="2200" dirty="0" smtClean="0">
                <a:solidFill>
                  <a:schemeClr val="tx1"/>
                </a:solidFill>
              </a:rPr>
              <a:t> Foster</a:t>
            </a:r>
          </a:p>
          <a:p>
            <a:r>
              <a:rPr lang="it-IT" sz="2200" dirty="0">
                <a:solidFill>
                  <a:schemeClr val="tx1"/>
                </a:solidFill>
              </a:rPr>
              <a:t>«</a:t>
            </a:r>
            <a:r>
              <a:rPr lang="it-IT" sz="2200" dirty="0" err="1" smtClean="0">
                <a:solidFill>
                  <a:schemeClr val="tx1"/>
                </a:solidFill>
              </a:rPr>
              <a:t>Scientists</a:t>
            </a:r>
            <a:r>
              <a:rPr lang="it-IT" sz="2200" dirty="0" smtClean="0">
                <a:solidFill>
                  <a:schemeClr val="tx1"/>
                </a:solidFill>
              </a:rPr>
              <a:t>  </a:t>
            </a:r>
            <a:r>
              <a:rPr lang="it-IT" sz="2200" dirty="0" err="1">
                <a:solidFill>
                  <a:schemeClr val="tx1"/>
                </a:solidFill>
              </a:rPr>
              <a:t>bring</a:t>
            </a:r>
            <a:r>
              <a:rPr lang="it-IT" sz="2200" dirty="0">
                <a:solidFill>
                  <a:schemeClr val="tx1"/>
                </a:solidFill>
              </a:rPr>
              <a:t> new </a:t>
            </a:r>
            <a:r>
              <a:rPr lang="it-IT" sz="2200" dirty="0" err="1">
                <a:solidFill>
                  <a:schemeClr val="tx1"/>
                </a:solidFill>
              </a:rPr>
              <a:t>rigor</a:t>
            </a:r>
            <a:r>
              <a:rPr lang="it-IT" sz="2200" dirty="0">
                <a:solidFill>
                  <a:schemeClr val="tx1"/>
                </a:solidFill>
              </a:rPr>
              <a:t> to </a:t>
            </a:r>
            <a:r>
              <a:rPr lang="it-IT" sz="2200" dirty="0" err="1">
                <a:solidFill>
                  <a:schemeClr val="tx1"/>
                </a:solidFill>
              </a:rPr>
              <a:t>education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err="1">
                <a:solidFill>
                  <a:schemeClr val="tx1"/>
                </a:solidFill>
              </a:rPr>
              <a:t>research</a:t>
            </a:r>
            <a:r>
              <a:rPr lang="it-IT" sz="2200" dirty="0">
                <a:solidFill>
                  <a:schemeClr val="tx1"/>
                </a:solidFill>
              </a:rPr>
              <a:t>» By Barbara </a:t>
            </a:r>
            <a:r>
              <a:rPr lang="it-IT" sz="2200" dirty="0" err="1">
                <a:solidFill>
                  <a:schemeClr val="tx1"/>
                </a:solidFill>
              </a:rPr>
              <a:t>Kantrowitz</a:t>
            </a:r>
            <a:r>
              <a:rPr lang="it-IT" sz="2200" dirty="0">
                <a:solidFill>
                  <a:schemeClr val="tx1"/>
                </a:solidFill>
              </a:rPr>
              <a:t> – </a:t>
            </a:r>
            <a:r>
              <a:rPr lang="it-IT" sz="2200" dirty="0" err="1">
                <a:solidFill>
                  <a:schemeClr val="tx1"/>
                </a:solidFill>
              </a:rPr>
              <a:t>Jul</a:t>
            </a:r>
            <a:r>
              <a:rPr lang="it-IT" sz="2200" dirty="0">
                <a:solidFill>
                  <a:schemeClr val="tx1"/>
                </a:solidFill>
              </a:rPr>
              <a:t> 15, 2014 </a:t>
            </a:r>
            <a:r>
              <a:rPr lang="it-IT" sz="2200" dirty="0" err="1">
                <a:solidFill>
                  <a:schemeClr val="tx1"/>
                </a:solidFill>
              </a:rPr>
              <a:t>Scientific</a:t>
            </a:r>
            <a:r>
              <a:rPr lang="it-IT" sz="2200" dirty="0">
                <a:solidFill>
                  <a:schemeClr val="tx1"/>
                </a:solidFill>
              </a:rPr>
              <a:t> </a:t>
            </a:r>
            <a:r>
              <a:rPr lang="it-IT" sz="2200" dirty="0" smtClean="0">
                <a:solidFill>
                  <a:schemeClr val="tx1"/>
                </a:solidFill>
              </a:rPr>
              <a:t>Americane</a:t>
            </a:r>
          </a:p>
          <a:p>
            <a:r>
              <a:rPr lang="it-IT" sz="2200" dirty="0">
                <a:solidFill>
                  <a:schemeClr val="tx1"/>
                </a:solidFill>
              </a:rPr>
              <a:t>«</a:t>
            </a:r>
            <a:r>
              <a:rPr lang="it-IT" sz="2200" dirty="0" err="1">
                <a:solidFill>
                  <a:schemeClr val="tx1"/>
                </a:solidFill>
              </a:rPr>
              <a:t>Changing</a:t>
            </a:r>
            <a:r>
              <a:rPr lang="it-IT" sz="2200" dirty="0">
                <a:solidFill>
                  <a:schemeClr val="tx1"/>
                </a:solidFill>
              </a:rPr>
              <a:t> the </a:t>
            </a:r>
            <a:r>
              <a:rPr lang="it-IT" sz="2200" dirty="0" err="1">
                <a:solidFill>
                  <a:schemeClr val="tx1"/>
                </a:solidFill>
              </a:rPr>
              <a:t>paradigm</a:t>
            </a:r>
            <a:r>
              <a:rPr lang="it-IT" sz="2200" dirty="0">
                <a:solidFill>
                  <a:schemeClr val="tx1"/>
                </a:solidFill>
              </a:rPr>
              <a:t> of </a:t>
            </a:r>
            <a:r>
              <a:rPr lang="it-IT" sz="2200" dirty="0" err="1">
                <a:solidFill>
                  <a:schemeClr val="tx1"/>
                </a:solidFill>
              </a:rPr>
              <a:t>Education</a:t>
            </a:r>
            <a:r>
              <a:rPr lang="it-IT" sz="2200" dirty="0">
                <a:solidFill>
                  <a:schemeClr val="tx1"/>
                </a:solidFill>
              </a:rPr>
              <a:t>» - </a:t>
            </a:r>
            <a:r>
              <a:rPr lang="it-IT" sz="2200" dirty="0" err="1">
                <a:solidFill>
                  <a:schemeClr val="tx1"/>
                </a:solidFill>
              </a:rPr>
              <a:t>Ken</a:t>
            </a:r>
            <a:r>
              <a:rPr lang="it-IT" sz="2200" dirty="0">
                <a:solidFill>
                  <a:schemeClr val="tx1"/>
                </a:solidFill>
              </a:rPr>
              <a:t> Robinson </a:t>
            </a:r>
            <a:endParaRPr lang="it-IT" sz="2200" dirty="0" smtClean="0">
              <a:solidFill>
                <a:schemeClr val="tx1"/>
              </a:solidFill>
            </a:endParaRPr>
          </a:p>
          <a:p>
            <a:r>
              <a:rPr lang="it-IT" sz="2200" dirty="0" smtClean="0">
                <a:solidFill>
                  <a:schemeClr val="tx1"/>
                </a:solidFill>
              </a:rPr>
              <a:t>«How to solve it», </a:t>
            </a:r>
            <a:r>
              <a:rPr lang="it-IT" sz="2200" dirty="0" err="1" smtClean="0">
                <a:solidFill>
                  <a:schemeClr val="tx1"/>
                </a:solidFill>
              </a:rPr>
              <a:t>G.Pòlya</a:t>
            </a:r>
            <a:endParaRPr lang="it-IT" sz="2200" dirty="0" smtClean="0">
              <a:solidFill>
                <a:schemeClr val="tx1"/>
              </a:solidFill>
            </a:endParaRPr>
          </a:p>
          <a:p>
            <a:r>
              <a:rPr lang="it-IT" sz="2200" dirty="0" smtClean="0">
                <a:solidFill>
                  <a:schemeClr val="tx1"/>
                </a:solidFill>
              </a:rPr>
              <a:t>«</a:t>
            </a:r>
            <a:r>
              <a:rPr lang="it-IT" sz="2200" dirty="0" err="1" smtClean="0">
                <a:solidFill>
                  <a:schemeClr val="tx1"/>
                </a:solidFill>
              </a:rPr>
              <a:t>Finnish</a:t>
            </a:r>
            <a:r>
              <a:rPr lang="it-IT" sz="2200" dirty="0" smtClean="0">
                <a:solidFill>
                  <a:schemeClr val="tx1"/>
                </a:solidFill>
              </a:rPr>
              <a:t> </a:t>
            </a:r>
            <a:r>
              <a:rPr lang="it-IT" sz="2200" dirty="0" err="1" smtClean="0">
                <a:solidFill>
                  <a:schemeClr val="tx1"/>
                </a:solidFill>
              </a:rPr>
              <a:t>Lesson</a:t>
            </a:r>
            <a:r>
              <a:rPr lang="it-IT" sz="2200" dirty="0" smtClean="0">
                <a:solidFill>
                  <a:schemeClr val="tx1"/>
                </a:solidFill>
              </a:rPr>
              <a:t>»,Pasi </a:t>
            </a:r>
            <a:r>
              <a:rPr lang="it-IT" sz="2200" dirty="0" err="1" smtClean="0">
                <a:solidFill>
                  <a:schemeClr val="tx1"/>
                </a:solidFill>
              </a:rPr>
              <a:t>Sahlberg</a:t>
            </a:r>
            <a:endParaRPr lang="it-IT" sz="2200" dirty="0" smtClean="0">
              <a:solidFill>
                <a:schemeClr val="tx1"/>
              </a:solidFill>
            </a:endParaRPr>
          </a:p>
          <a:p>
            <a:r>
              <a:rPr lang="it-IT" sz="2200" dirty="0" smtClean="0">
                <a:solidFill>
                  <a:schemeClr val="tx1"/>
                </a:solidFill>
              </a:rPr>
              <a:t> </a:t>
            </a:r>
            <a:r>
              <a:rPr lang="it-IT" sz="2200" dirty="0">
                <a:solidFill>
                  <a:schemeClr val="tx1"/>
                </a:solidFill>
              </a:rPr>
              <a:t>«</a:t>
            </a:r>
            <a:r>
              <a:rPr lang="en-US" sz="2200" dirty="0">
                <a:solidFill>
                  <a:schemeClr val="tx1"/>
                </a:solidFill>
              </a:rPr>
              <a:t>The revolution that could change the way your child is taught</a:t>
            </a:r>
            <a:r>
              <a:rPr lang="en-US" sz="2200" dirty="0" smtClean="0">
                <a:solidFill>
                  <a:schemeClr val="tx1"/>
                </a:solidFill>
              </a:rPr>
              <a:t>”- The Guardian – Ian Leslie</a:t>
            </a:r>
          </a:p>
          <a:p>
            <a:r>
              <a:rPr lang="en-US" sz="2200" dirty="0" smtClean="0">
                <a:solidFill>
                  <a:schemeClr val="tx1"/>
                </a:solidFill>
              </a:rPr>
              <a:t> </a:t>
            </a:r>
            <a:r>
              <a:rPr lang="en-US" sz="2200" dirty="0">
                <a:solidFill>
                  <a:schemeClr val="tx1"/>
                </a:solidFill>
              </a:rPr>
              <a:t>http://www.thssmath.com/resources/math.bmp</a:t>
            </a:r>
            <a:endParaRPr lang="it-IT" sz="2200" dirty="0">
              <a:solidFill>
                <a:schemeClr val="tx1"/>
              </a:solidFill>
            </a:endParaRPr>
          </a:p>
          <a:p>
            <a:endParaRPr lang="it-IT" sz="2200" dirty="0">
              <a:solidFill>
                <a:schemeClr val="tx1"/>
              </a:solidFill>
            </a:endParaRPr>
          </a:p>
          <a:p>
            <a:endParaRPr lang="en-US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endParaRPr lang="it-IT" sz="2200" dirty="0">
              <a:solidFill>
                <a:schemeClr val="tx1"/>
              </a:solidFill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75091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4212" y="5581498"/>
            <a:ext cx="8534400" cy="412901"/>
          </a:xfrm>
        </p:spPr>
        <p:txBody>
          <a:bodyPr>
            <a:normAutofit fontScale="90000"/>
          </a:bodyPr>
          <a:lstStyle/>
          <a:p>
            <a:endParaRPr lang="it-IT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1115809" y="1687982"/>
            <a:ext cx="8534400" cy="3615267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I think that in these times of crisis, in times where many people lose their jobs, we as teachers, we as parents </a:t>
            </a:r>
            <a:r>
              <a:rPr lang="en-US" sz="2400" dirty="0" smtClean="0">
                <a:solidFill>
                  <a:schemeClr val="tx1"/>
                </a:solidFill>
              </a:rPr>
              <a:t>should try </a:t>
            </a:r>
            <a:r>
              <a:rPr lang="en-US" sz="2400" dirty="0">
                <a:solidFill>
                  <a:schemeClr val="tx1"/>
                </a:solidFill>
              </a:rPr>
              <a:t>to be cheerful. We </a:t>
            </a:r>
            <a:r>
              <a:rPr lang="en-US" sz="2400" dirty="0" smtClean="0">
                <a:solidFill>
                  <a:schemeClr val="tx1"/>
                </a:solidFill>
              </a:rPr>
              <a:t>should </a:t>
            </a:r>
            <a:r>
              <a:rPr lang="en-US" sz="2400" dirty="0">
                <a:solidFill>
                  <a:schemeClr val="tx1"/>
                </a:solidFill>
              </a:rPr>
              <a:t>try not to </a:t>
            </a:r>
            <a:r>
              <a:rPr lang="en-US" sz="2400" dirty="0" smtClean="0">
                <a:solidFill>
                  <a:schemeClr val="tx1"/>
                </a:solidFill>
              </a:rPr>
              <a:t>charge </a:t>
            </a:r>
            <a:r>
              <a:rPr lang="en-US" sz="2400" dirty="0">
                <a:solidFill>
                  <a:schemeClr val="tx1"/>
                </a:solidFill>
              </a:rPr>
              <a:t>our students </a:t>
            </a:r>
            <a:r>
              <a:rPr lang="en-US" sz="2400" dirty="0" smtClean="0">
                <a:solidFill>
                  <a:schemeClr val="tx1"/>
                </a:solidFill>
              </a:rPr>
              <a:t>with our problems, </a:t>
            </a:r>
            <a:r>
              <a:rPr lang="en-US" sz="2400" dirty="0">
                <a:solidFill>
                  <a:schemeClr val="tx1"/>
                </a:solidFill>
              </a:rPr>
              <a:t>the problems of an increasingly competitive society. I do not know how you can be a good teacher, I do not know what </a:t>
            </a:r>
            <a:r>
              <a:rPr lang="en-US" sz="2400" dirty="0" smtClean="0">
                <a:solidFill>
                  <a:schemeClr val="tx1"/>
                </a:solidFill>
              </a:rPr>
              <a:t>is the </a:t>
            </a:r>
            <a:r>
              <a:rPr lang="en-US" sz="2400" dirty="0">
                <a:solidFill>
                  <a:schemeClr val="tx1"/>
                </a:solidFill>
              </a:rPr>
              <a:t>magic formula to improve the school. I do not know what is right, but I know what not to do.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I </a:t>
            </a:r>
            <a:r>
              <a:rPr lang="en-US" sz="2400" dirty="0">
                <a:solidFill>
                  <a:schemeClr val="tx1"/>
                </a:solidFill>
              </a:rPr>
              <a:t>know that I should not enter the classroom without a smile, without the joy of doing something with </a:t>
            </a:r>
            <a:r>
              <a:rPr lang="en-US" sz="2400" dirty="0" smtClean="0">
                <a:solidFill>
                  <a:schemeClr val="tx1"/>
                </a:solidFill>
              </a:rPr>
              <a:t>these children.</a:t>
            </a:r>
          </a:p>
          <a:p>
            <a:r>
              <a:rPr lang="en-US" sz="2400" dirty="0">
                <a:solidFill>
                  <a:schemeClr val="tx1"/>
                </a:solidFill>
              </a:rPr>
              <a:t>I</a:t>
            </a:r>
            <a:r>
              <a:rPr lang="en-US" sz="2400" dirty="0" smtClean="0">
                <a:solidFill>
                  <a:schemeClr val="tx1"/>
                </a:solidFill>
              </a:rPr>
              <a:t> have to do </a:t>
            </a:r>
            <a:r>
              <a:rPr lang="en-US" sz="2400" dirty="0">
                <a:solidFill>
                  <a:schemeClr val="tx1"/>
                </a:solidFill>
              </a:rPr>
              <a:t>this because it is my duty as a teacher. But above all I have to do </a:t>
            </a:r>
            <a:r>
              <a:rPr lang="en-US" sz="2400" dirty="0" smtClean="0">
                <a:solidFill>
                  <a:schemeClr val="tx1"/>
                </a:solidFill>
              </a:rPr>
              <a:t>this </a:t>
            </a:r>
            <a:r>
              <a:rPr lang="en-US" sz="2400" dirty="0">
                <a:solidFill>
                  <a:schemeClr val="tx1"/>
                </a:solidFill>
              </a:rPr>
              <a:t>because it is their right. The right to be joyful, </a:t>
            </a:r>
            <a:r>
              <a:rPr lang="en-US" sz="2400" dirty="0" smtClean="0">
                <a:solidFill>
                  <a:schemeClr val="tx1"/>
                </a:solidFill>
              </a:rPr>
              <a:t>smiling. The right to be cared. I believe it is </a:t>
            </a:r>
            <a:r>
              <a:rPr lang="en-US" sz="2400" dirty="0">
                <a:solidFill>
                  <a:schemeClr val="tx1"/>
                </a:solidFill>
              </a:rPr>
              <a:t>their most important right.</a:t>
            </a:r>
            <a:endParaRPr lang="it-IT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375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ezion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Override1.xml><?xml version="1.0" encoding="utf-8"?>
<a:themeOverride xmlns:a="http://schemas.openxmlformats.org/drawingml/2006/main">
  <a:clrScheme name="Slice">
    <a:dk1>
      <a:sysClr val="windowText" lastClr="000000"/>
    </a:dk1>
    <a:lt1>
      <a:sysClr val="window" lastClr="FFFFFF"/>
    </a:lt1>
    <a:dk2>
      <a:srgbClr val="146194"/>
    </a:dk2>
    <a:lt2>
      <a:srgbClr val="76DBF4"/>
    </a:lt2>
    <a:accent1>
      <a:srgbClr val="052F61"/>
    </a:accent1>
    <a:accent2>
      <a:srgbClr val="A50E82"/>
    </a:accent2>
    <a:accent3>
      <a:srgbClr val="14967C"/>
    </a:accent3>
    <a:accent4>
      <a:srgbClr val="6A9E1F"/>
    </a:accent4>
    <a:accent5>
      <a:srgbClr val="E87D37"/>
    </a:accent5>
    <a:accent6>
      <a:srgbClr val="C62324"/>
    </a:accent6>
    <a:hlink>
      <a:srgbClr val="0D2E46"/>
    </a:hlink>
    <a:folHlink>
      <a:srgbClr val="356A9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15252</TotalTime>
  <Words>3928</Words>
  <Application>Microsoft Office PowerPoint</Application>
  <PresentationFormat>Widescreen</PresentationFormat>
  <Paragraphs>315</Paragraphs>
  <Slides>63</Slides>
  <Notes>0</Notes>
  <HiddenSlides>0</HiddenSlides>
  <MMClips>6</MMClips>
  <ScaleCrop>false</ScaleCrop>
  <HeadingPairs>
    <vt:vector size="6" baseType="variant">
      <vt:variant>
        <vt:lpstr>Caratteri utilizzati</vt:lpstr>
      </vt:variant>
      <vt:variant>
        <vt:i4>5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63</vt:i4>
      </vt:variant>
    </vt:vector>
  </HeadingPairs>
  <TitlesOfParts>
    <vt:vector size="69" baseType="lpstr">
      <vt:lpstr>APL385 Unicode</vt:lpstr>
      <vt:lpstr>Cambria Math</vt:lpstr>
      <vt:lpstr>Century Gothic</vt:lpstr>
      <vt:lpstr>Wingdings</vt:lpstr>
      <vt:lpstr>Wingdings 3</vt:lpstr>
      <vt:lpstr>Sezione</vt:lpstr>
      <vt:lpstr>How could Apl save Italian school?</vt:lpstr>
      <vt:lpstr>Presentazione standard di PowerPoint</vt:lpstr>
      <vt:lpstr>How could apl save italian school?</vt:lpstr>
      <vt:lpstr>ABOUT ME …</vt:lpstr>
      <vt:lpstr>About us …</vt:lpstr>
      <vt:lpstr>Presentazione standard di PowerPoint</vt:lpstr>
      <vt:lpstr>School paradox</vt:lpstr>
      <vt:lpstr>Our SCHOOLs are intended for industrialism … </vt:lpstr>
      <vt:lpstr>                        Solutions?</vt:lpstr>
      <vt:lpstr>How does THE italian school system work?</vt:lpstr>
      <vt:lpstr>TEACHER OR POLITICIAN, Which one  IS RIGHT?</vt:lpstr>
      <vt:lpstr>whose fault is it ?</vt:lpstr>
      <vt:lpstr>WHAT SHOULD TEACHERS DO ?</vt:lpstr>
      <vt:lpstr>Boring lessons</vt:lpstr>
      <vt:lpstr>BUILding the road walking</vt:lpstr>
      <vt:lpstr>Looking for Patterns</vt:lpstr>
      <vt:lpstr>Is Failure good ?</vt:lpstr>
      <vt:lpstr>Presentazione standard di PowerPoint</vt:lpstr>
      <vt:lpstr>Paradox: Test less, learn more</vt:lpstr>
      <vt:lpstr>BAD MarKS for BAD Students</vt:lpstr>
      <vt:lpstr>… and What about mathematics today ?</vt:lpstr>
      <vt:lpstr>Mathematics is an art</vt:lpstr>
      <vt:lpstr>“Our present system of mathematics education is a nightmare.” </vt:lpstr>
      <vt:lpstr>Why does it not work?</vt:lpstr>
      <vt:lpstr>who are the Bfgs (Big Friendly giants) that can cope with these nightmares?</vt:lpstr>
      <vt:lpstr>… the first one …</vt:lpstr>
      <vt:lpstr>How do we teach our students to do mathematics?</vt:lpstr>
      <vt:lpstr>… another one …</vt:lpstr>
      <vt:lpstr>The two faces of mathematics : deduction vs induction</vt:lpstr>
      <vt:lpstr>What is the Heuristics And How  can we teach it?</vt:lpstr>
      <vt:lpstr>EUCLIDEAN TARANTELLA</vt:lpstr>
      <vt:lpstr>Heuristic tarantella</vt:lpstr>
      <vt:lpstr>George Pòlya’s thinking about teaching</vt:lpstr>
      <vt:lpstr> … another big friendly giant …</vt:lpstr>
      <vt:lpstr>APL is the language of problem solving</vt:lpstr>
      <vt:lpstr>… another big friendly giant … </vt:lpstr>
      <vt:lpstr>Why APL? Quentin blake’s idea</vt:lpstr>
      <vt:lpstr>Apl As the tool of thought means for me that apl is the minimalist set of general patterns and ideas to deal with problems focused on their «crocodileness»</vt:lpstr>
      <vt:lpstr>APL Symbols need to draw ideas which compose the image which in turn solves the problems. In notation there is the sense and not just the form of thinking.</vt:lpstr>
      <vt:lpstr>Teaching apl …</vt:lpstr>
      <vt:lpstr>… another big friendly giant … </vt:lpstr>
      <vt:lpstr>MATHEMATICS IS A GAME …</vt:lpstr>
      <vt:lpstr>KAKURO … an example …  «a tool of thought» – dan baronet</vt:lpstr>
      <vt:lpstr>KAKURO IS A MATHEMATICAL TRAnSLITERATION OF THe CROSSWORD.</vt:lpstr>
      <vt:lpstr>A problem of combinatorial maths</vt:lpstr>
      <vt:lpstr>APL is a MIcroworld</vt:lpstr>
      <vt:lpstr>«If you can’t solve a problem, then there is an easier problem you can solve: find it»  - G.PolYA</vt:lpstr>
      <vt:lpstr>From Sums to sweets</vt:lpstr>
      <vt:lpstr>Sweets and anagrams are linked</vt:lpstr>
      <vt:lpstr>Sweets, anagrams and cards are linked</vt:lpstr>
      <vt:lpstr> </vt:lpstr>
      <vt:lpstr>TeacHing APL : do not start from symbols !</vt:lpstr>
      <vt:lpstr>Presentazione standard di PowerPoint</vt:lpstr>
      <vt:lpstr>going up the river with the programming</vt:lpstr>
      <vt:lpstr>Learning APL IS A journey </vt:lpstr>
      <vt:lpstr>IS Mathematics just a technical subject?</vt:lpstr>
      <vt:lpstr>Presentazione standard di PowerPoint</vt:lpstr>
      <vt:lpstr>Mathematics is almost a utopia …</vt:lpstr>
      <vt:lpstr>OUR apL COURSE</vt:lpstr>
      <vt:lpstr>Many thanks to …</vt:lpstr>
      <vt:lpstr>Any questions or tips?</vt:lpstr>
      <vt:lpstr>references</vt:lpstr>
      <vt:lpstr>Presentazione standard di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could Apl save Italian school</dc:title>
  <dc:creator>Roberto minervini</dc:creator>
  <cp:lastModifiedBy>Roberto minervini</cp:lastModifiedBy>
  <cp:revision>232</cp:revision>
  <dcterms:created xsi:type="dcterms:W3CDTF">2015-08-06T08:40:12Z</dcterms:created>
  <dcterms:modified xsi:type="dcterms:W3CDTF">2015-09-07T06:41:37Z</dcterms:modified>
</cp:coreProperties>
</file>