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5"/>
  </p:notesMasterIdLst>
  <p:sldIdLst>
    <p:sldId id="256" r:id="rId2"/>
    <p:sldId id="276" r:id="rId3"/>
    <p:sldId id="277" r:id="rId4"/>
    <p:sldId id="280" r:id="rId5"/>
    <p:sldId id="279" r:id="rId6"/>
    <p:sldId id="284" r:id="rId7"/>
    <p:sldId id="311" r:id="rId8"/>
    <p:sldId id="312" r:id="rId9"/>
    <p:sldId id="285" r:id="rId10"/>
    <p:sldId id="291" r:id="rId11"/>
    <p:sldId id="293" r:id="rId12"/>
    <p:sldId id="298" r:id="rId13"/>
    <p:sldId id="265" r:id="rId14"/>
    <p:sldId id="302" r:id="rId15"/>
    <p:sldId id="296" r:id="rId16"/>
    <p:sldId id="294" r:id="rId17"/>
    <p:sldId id="305" r:id="rId18"/>
    <p:sldId id="306" r:id="rId19"/>
    <p:sldId id="307" r:id="rId20"/>
    <p:sldId id="309" r:id="rId21"/>
    <p:sldId id="310" r:id="rId22"/>
    <p:sldId id="258" r:id="rId23"/>
    <p:sldId id="301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EFBE"/>
    <a:srgbClr val="F6F6D9"/>
    <a:srgbClr val="7C7DCF"/>
    <a:srgbClr val="FF94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93" autoAdjust="0"/>
    <p:restoredTop sz="86417" autoAdjust="0"/>
  </p:normalViewPr>
  <p:slideViewPr>
    <p:cSldViewPr>
      <p:cViewPr varScale="1">
        <p:scale>
          <a:sx n="99" d="100"/>
          <a:sy n="99" d="100"/>
        </p:scale>
        <p:origin x="156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855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EAEF8A-5BB8-41C8-B8C2-160617C17EF4}" type="datetimeFigureOut">
              <a:rPr lang="en-GB" smtClean="0"/>
              <a:t>10/10/2016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20660A-27FD-4528-AE7F-EC6080404E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4672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ABBE9214-3ED5-4300-A258-259CDE26A703}" type="slidenum">
              <a:rPr lang="en-US" altLang="en-US" sz="1200">
                <a:latin typeface="Times New Roman" panose="02020603050405020304" pitchFamily="18" charset="0"/>
              </a:rPr>
              <a:pPr/>
              <a:t>23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13812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836712"/>
            <a:ext cx="3038103" cy="101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167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42950" indent="-285750">
              <a:buSzPct val="100000"/>
              <a:buFont typeface="Calibri" panose="020F0502020204030204" pitchFamily="34" charset="0"/>
              <a:buChar char="–"/>
              <a:defRPr/>
            </a:lvl2pPr>
            <a:lvl3pPr marL="1143000" indent="-228600">
              <a:buFont typeface="Wingdings" panose="05000000000000000000" pitchFamily="2" charset="2"/>
              <a:buChar char="§"/>
              <a:defRPr/>
            </a:lvl3pPr>
            <a:lvl4pPr marL="1828800" indent="-457200">
              <a:buFont typeface="Courier New" panose="02070309020205020404" pitchFamily="49" charset="0"/>
              <a:buChar char="o"/>
              <a:defRPr/>
            </a:lvl4pPr>
            <a:lvl5pPr marL="2154238" indent="-325438">
              <a:buFont typeface="Calibri" panose="020F0502020204030204" pitchFamily="34" charset="0"/>
              <a:buChar char="‐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CXO Road Map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800"/>
            </a:lvl1pPr>
            <a:lvl2pPr marL="742950" indent="-285750">
              <a:buFont typeface="Calibri" panose="020F0502020204030204" pitchFamily="34" charset="0"/>
              <a:buChar char="–"/>
              <a:defRPr sz="2400"/>
            </a:lvl2pPr>
            <a:lvl3pPr>
              <a:defRPr sz="2000"/>
            </a:lvl3pPr>
            <a:lvl4pPr>
              <a:defRPr sz="1800"/>
            </a:lvl4pPr>
            <a:lvl5pPr marL="2154238" indent="-325438">
              <a:buFont typeface="Calibri" panose="020F0502020204030204" pitchFamily="34" charset="0"/>
              <a:buChar char="‐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800"/>
            </a:lvl1pPr>
            <a:lvl2pPr marL="742950" indent="-285750">
              <a:buFont typeface="Calibri" panose="020F0502020204030204" pitchFamily="34" charset="0"/>
              <a:buChar char="–"/>
              <a:defRPr sz="2400"/>
            </a:lvl2pPr>
            <a:lvl3pPr marL="1143000" indent="-228600">
              <a:buFont typeface="Courier New" panose="02070309020205020404" pitchFamily="49" charset="0"/>
              <a:buChar char="o"/>
              <a:defRPr sz="2000"/>
            </a:lvl3pPr>
            <a:lvl4pPr marL="1600200" indent="-228600">
              <a:buFont typeface="Wingdings" panose="05000000000000000000" pitchFamily="2" charset="2"/>
              <a:buChar char="§"/>
              <a:defRPr sz="1800"/>
            </a:lvl4pPr>
            <a:lvl5pPr marL="2154238" indent="-325438">
              <a:buFont typeface="Calibri" panose="020F0502020204030204" pitchFamily="34" charset="0"/>
              <a:buChar char="‐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CXO Road Map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CXO Road Map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CXO Road Map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077200" y="68088"/>
            <a:ext cx="958965" cy="365125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algn="r"/>
            <a:fld id="{4D6A1F21-6DDA-4D75-917B-3675E7404BBE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5" y="692696"/>
            <a:ext cx="7632849" cy="853676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755575" y="1700213"/>
            <a:ext cx="7632849" cy="43210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2411760" y="6356350"/>
            <a:ext cx="43204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en-GB"/>
              <a:t>CXO Road Map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4109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9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716" y="833191"/>
            <a:ext cx="5112568" cy="5265783"/>
          </a:xfrm>
          <a:prstGeom prst="rect">
            <a:avLst/>
          </a:prstGeom>
          <a:noFill/>
          <a:effectLst>
            <a:glow>
              <a:schemeClr val="accent1"/>
            </a:glow>
          </a:effectLst>
        </p:spPr>
      </p:pic>
      <p:cxnSp>
        <p:nvCxnSpPr>
          <p:cNvPr id="11" name="Straight Connector 10"/>
          <p:cNvCxnSpPr/>
          <p:nvPr userDrawn="1"/>
        </p:nvCxnSpPr>
        <p:spPr>
          <a:xfrm>
            <a:off x="0" y="6345324"/>
            <a:ext cx="9144000" cy="0"/>
          </a:xfrm>
          <a:prstGeom prst="line">
            <a:avLst/>
          </a:prstGeom>
          <a:ln w="25400">
            <a:solidFill>
              <a:srgbClr val="7C7D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 userDrawn="1"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rgbClr val="FF94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764704"/>
            <a:ext cx="8363272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600200"/>
            <a:ext cx="83632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14653" y="6453336"/>
            <a:ext cx="6497707" cy="36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GB"/>
              <a:t>CXO Road Map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5877272"/>
            <a:ext cx="808847" cy="814583"/>
          </a:xfrm>
          <a:prstGeom prst="rect">
            <a:avLst/>
          </a:prstGeom>
        </p:spPr>
      </p:pic>
      <p:sp>
        <p:nvSpPr>
          <p:cNvPr id="40" name="Rectangle 39"/>
          <p:cNvSpPr/>
          <p:nvPr userDrawn="1"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rgbClr val="FF94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1" name="Straight Connector 40"/>
          <p:cNvCxnSpPr/>
          <p:nvPr userDrawn="1"/>
        </p:nvCxnSpPr>
        <p:spPr>
          <a:xfrm>
            <a:off x="0" y="512676"/>
            <a:ext cx="9144000" cy="0"/>
          </a:xfrm>
          <a:prstGeom prst="line">
            <a:avLst/>
          </a:prstGeom>
          <a:ln w="25400">
            <a:solidFill>
              <a:srgbClr val="7C7D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5943" y="78087"/>
            <a:ext cx="173736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8388424" y="0"/>
            <a:ext cx="720080" cy="4766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2EDF88B-1B61-4481-9BD6-D2E23BF0DCD8}" type="slidenum">
              <a:rPr lang="en-GB" sz="1800" smtClean="0"/>
              <a:t>‹#›</a:t>
            </a:fld>
            <a:endParaRPr lang="en-GB" sz="1800" dirty="0"/>
          </a:p>
        </p:txBody>
      </p:sp>
      <p:pic>
        <p:nvPicPr>
          <p:cNvPr id="48" name="Picture 47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" y="6372063"/>
            <a:ext cx="1308412" cy="47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  <p:sldLayoutId id="2147483656" r:id="rId6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F9421"/>
        </a:buClr>
        <a:buFont typeface="Wingdings" panose="05000000000000000000" pitchFamily="2" charset="2"/>
        <a:buChar char="Ø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F942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F9421"/>
        </a:buClr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F9421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325438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Char char="—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www.functionalgeekery.com/episode-65-morten-kromberg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da-DK" sz="6000" dirty="0"/>
              <a:t>Technical Road Map</a:t>
            </a:r>
            <a:br>
              <a:rPr lang="da-DK" sz="6000" dirty="0"/>
            </a:br>
            <a:r>
              <a:rPr lang="da-DK" sz="6000" dirty="0"/>
              <a:t>The User Experience</a:t>
            </a:r>
            <a:endParaRPr lang="en-GB" sz="13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Morten Kromberg</a:t>
            </a:r>
            <a:br>
              <a:rPr lang="da-DK" dirty="0"/>
            </a:br>
            <a:r>
              <a:rPr lang="da-DK" dirty="0"/>
              <a:t>CXO, Dyalog Ltd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33111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/>
              <a:t>Cross-Platform Tools</a:t>
            </a:r>
            <a:endParaRPr lang="en-GB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a-DK" dirty="0"/>
              <a:t>CONGA for TCP-based (Web) communications</a:t>
            </a:r>
          </a:p>
          <a:p>
            <a:pPr lvl="1"/>
            <a:r>
              <a:rPr lang="da-DK" dirty="0"/>
              <a:t>Web servers &amp; -ices (and clients).</a:t>
            </a:r>
          </a:p>
          <a:p>
            <a:r>
              <a:rPr lang="da-DK" dirty="0"/>
              <a:t>MiServer Web Server/Service Framework</a:t>
            </a:r>
          </a:p>
          <a:p>
            <a:pPr lvl="1"/>
            <a:r>
              <a:rPr lang="da-DK" dirty="0"/>
              <a:t>Version 3.0 finally available and in use for commercial devt</a:t>
            </a:r>
            <a:endParaRPr lang="en-GB" dirty="0"/>
          </a:p>
          <a:p>
            <a:r>
              <a:rPr lang="da-DK" dirty="0"/>
              <a:t>SQAPL for ODBC access on all platforms</a:t>
            </a:r>
          </a:p>
          <a:p>
            <a:r>
              <a:rPr lang="da-DK" dirty="0"/>
              <a:t>RConnect integrates R statistics with APL</a:t>
            </a:r>
          </a:p>
          <a:p>
            <a:r>
              <a:rPr lang="da-DK" dirty="0"/>
              <a:t>LoadData workspace for data import from SQL,CSV,XML,...</a:t>
            </a:r>
          </a:p>
          <a:p>
            <a:r>
              <a:rPr lang="da-DK" dirty="0"/>
              <a:t>XML / JSON converters</a:t>
            </a:r>
          </a:p>
          <a:p>
            <a:r>
              <a:rPr lang="da-DK" dirty="0"/>
              <a:t>Cryptographic Library</a:t>
            </a:r>
          </a:p>
          <a:p>
            <a:r>
              <a:rPr lang="da-DK" dirty="0"/>
              <a:t>Graphics &amp; Publication Production (SharpPlot/Leaf)</a:t>
            </a:r>
          </a:p>
          <a:p>
            <a:r>
              <a:rPr lang="da-DK" dirty="0"/>
              <a:t>”Native File” tools added to interpreter in v15.0</a:t>
            </a:r>
          </a:p>
          <a:p>
            <a:pPr lvl="1"/>
            <a:r>
              <a:rPr lang="da-DK" dirty="0"/>
              <a:t>List contents of folders, read text files, etc - cross platform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CXO Road Map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2000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/>
              <a:t>Cross-Platform Tools, to come...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00200"/>
            <a:ext cx="8363272" cy="4709120"/>
          </a:xfrm>
        </p:spPr>
        <p:txBody>
          <a:bodyPr>
            <a:normAutofit fontScale="92500" lnSpcReduction="20000"/>
          </a:bodyPr>
          <a:lstStyle/>
          <a:p>
            <a:r>
              <a:rPr lang="da-DK" sz="2400" dirty="0"/>
              <a:t>Conga:  Many enhancements in v16.</a:t>
            </a:r>
          </a:p>
          <a:p>
            <a:r>
              <a:rPr lang="da-DK" sz="2400" dirty="0"/>
              <a:t>SQAPL: </a:t>
            </a:r>
            <a:r>
              <a:rPr lang="da-DK" sz="2400" b="1" dirty="0"/>
              <a:t>ODBC interface </a:t>
            </a:r>
            <a:r>
              <a:rPr lang="da-DK" sz="2400" dirty="0"/>
              <a:t>bundled under macOS from v16.</a:t>
            </a:r>
          </a:p>
          <a:p>
            <a:r>
              <a:rPr lang="da-DK" sz="2400" dirty="0"/>
              <a:t>Vecdb: </a:t>
            </a:r>
            <a:r>
              <a:rPr lang="da-DK" sz="2400" b="1" dirty="0"/>
              <a:t>column-oriented storage </a:t>
            </a:r>
            <a:r>
              <a:rPr lang="da-DK" sz="2400" dirty="0"/>
              <a:t>for large collections of data</a:t>
            </a:r>
          </a:p>
          <a:p>
            <a:r>
              <a:rPr lang="da-DK" sz="2400" dirty="0"/>
              <a:t>Tools to </a:t>
            </a:r>
            <a:r>
              <a:rPr lang="da-DK" sz="2400" b="1" dirty="0"/>
              <a:t>Launch and Manage Processes </a:t>
            </a:r>
            <a:r>
              <a:rPr lang="da-DK" sz="2400" dirty="0"/>
              <a:t>from APL, either on the local machine or using ssh (secure shell) on remote machines</a:t>
            </a:r>
          </a:p>
          <a:p>
            <a:r>
              <a:rPr lang="da-DK" sz="2400" b="1" dirty="0"/>
              <a:t>Dyalog File Server</a:t>
            </a:r>
            <a:r>
              <a:rPr lang="da-DK" sz="2400" dirty="0"/>
              <a:t>: Secure, high performance server for component files (now also supports native files)</a:t>
            </a:r>
          </a:p>
          <a:p>
            <a:pPr lvl="1"/>
            <a:r>
              <a:rPr lang="da-DK" sz="2000" dirty="0"/>
              <a:t>In production use for several years now at large installation; second installation in progress. Docn&amp;packaging remains.</a:t>
            </a:r>
            <a:endParaRPr lang="da-DK" sz="2400" dirty="0"/>
          </a:p>
          <a:p>
            <a:r>
              <a:rPr lang="da-DK" sz="2400" dirty="0"/>
              <a:t>In the interpreter: </a:t>
            </a:r>
            <a:r>
              <a:rPr lang="da-DK" sz="2400" b="1" dirty="0">
                <a:latin typeface="APL385 Unicode" panose="020B0709000202000203" pitchFamily="49" charset="0"/>
              </a:rPr>
              <a:t>⎕JSON</a:t>
            </a:r>
            <a:r>
              <a:rPr lang="da-DK" sz="2400" dirty="0"/>
              <a:t> and </a:t>
            </a:r>
            <a:r>
              <a:rPr lang="da-DK" sz="2400" b="1" dirty="0">
                <a:latin typeface="APL385 Unicode" panose="020B0709000202000203" pitchFamily="49" charset="0"/>
              </a:rPr>
              <a:t>⎕CSV</a:t>
            </a:r>
            <a:r>
              <a:rPr lang="da-DK" sz="2400" dirty="0"/>
              <a:t>(!)</a:t>
            </a:r>
          </a:p>
          <a:p>
            <a:r>
              <a:rPr lang="da-DK" sz="2400" dirty="0"/>
              <a:t>Longer term: V2.0 of </a:t>
            </a:r>
            <a:r>
              <a:rPr lang="da-DK" sz="2400" b="1" dirty="0"/>
              <a:t>Cryptographic Library </a:t>
            </a:r>
            <a:r>
              <a:rPr lang="da-DK" sz="2400" dirty="0"/>
              <a:t>to support increased support for crypto-features in most operating systems</a:t>
            </a:r>
          </a:p>
          <a:p>
            <a:r>
              <a:rPr lang="da-DK" sz="2400" dirty="0"/>
              <a:t>Support for </a:t>
            </a:r>
            <a:r>
              <a:rPr lang="da-DK" sz="2400" b="1" dirty="0"/>
              <a:t>2-way Data Binding </a:t>
            </a:r>
            <a:r>
              <a:rPr lang="da-DK" sz="2400" dirty="0"/>
              <a:t>to simplify development of HTML/JS applications</a:t>
            </a:r>
          </a:p>
          <a:p>
            <a:endParaRPr lang="da-DK" sz="2400" dirty="0"/>
          </a:p>
          <a:p>
            <a:endParaRPr lang="da-DK" sz="2400" dirty="0"/>
          </a:p>
          <a:p>
            <a:pPr marL="0" indent="0">
              <a:buNone/>
            </a:pPr>
            <a:endParaRPr lang="da-DK" sz="2400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CXO Road Map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85860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/>
              <a:t>A word about Open Source...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da-DK" dirty="0"/>
              <a:t>It is wonderful to see a growing number of APLers contributing to open-source projects:</a:t>
            </a:r>
          </a:p>
          <a:p>
            <a:r>
              <a:rPr lang="da-DK" dirty="0"/>
              <a:t>MiServer</a:t>
            </a:r>
          </a:p>
          <a:p>
            <a:r>
              <a:rPr lang="da-DK" dirty="0"/>
              <a:t>vecdb</a:t>
            </a:r>
          </a:p>
          <a:p>
            <a:r>
              <a:rPr lang="da-DK" dirty="0"/>
              <a:t>Synchronisation ToolBox (STB)</a:t>
            </a:r>
          </a:p>
          <a:p>
            <a:r>
              <a:rPr lang="da-DK" dirty="0"/>
              <a:t>APLTree utilities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dirty="0"/>
              <a:t>Both quality and quantity of tools available to us all will increase if you join in (write tests, if nothing else)!</a:t>
            </a:r>
          </a:p>
          <a:p>
            <a:pPr marL="0" indent="0">
              <a:buNone/>
            </a:pPr>
            <a:endParaRPr lang="da-DK" dirty="0"/>
          </a:p>
          <a:p>
            <a:r>
              <a:rPr lang="da-DK" dirty="0"/>
              <a:t>Dyalog is committed to contributing to the growth – and management – of open source repositories containg APL code</a:t>
            </a:r>
          </a:p>
          <a:p>
            <a:r>
              <a:rPr lang="da-DK" dirty="0"/>
              <a:t>We will open-source as many tools as we can in order to encourage participation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CXO Road Map</a:t>
            </a:r>
            <a:endParaRPr lang="en-GB" dirty="0"/>
          </a:p>
        </p:txBody>
      </p:sp>
      <p:pic>
        <p:nvPicPr>
          <p:cNvPr id="1026" name="Picture 2" descr="Image result for github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204864"/>
            <a:ext cx="3467100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41404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User Interfaces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da-DK" dirty="0"/>
              <a:t>50 Years of APL</a:t>
            </a:r>
          </a:p>
          <a:p>
            <a:pPr lvl="1"/>
            <a:r>
              <a:rPr lang="da-DK" dirty="0"/>
              <a:t>33 Years of Dyalog APL</a:t>
            </a:r>
          </a:p>
          <a:p>
            <a:pPr lvl="2"/>
            <a:r>
              <a:rPr lang="da-DK" dirty="0"/>
              <a:t>25 since John Daintree joined the team</a:t>
            </a:r>
          </a:p>
          <a:p>
            <a:r>
              <a:rPr lang="da-DK" dirty="0"/>
              <a:t>24 years since Microsoft Windows 3.1 (1992)</a:t>
            </a:r>
          </a:p>
          <a:p>
            <a:pPr lvl="1"/>
            <a:r>
              <a:rPr lang="da-DK" dirty="0"/>
              <a:t>And ~23 years since JD gave us </a:t>
            </a:r>
            <a:r>
              <a:rPr lang="da-DK" dirty="0">
                <a:latin typeface="APL385 Unicode" panose="020B0709000202000203" pitchFamily="49" charset="0"/>
              </a:rPr>
              <a:t>⎕WC</a:t>
            </a:r>
            <a:br>
              <a:rPr lang="da-DK" dirty="0">
                <a:latin typeface="APL385 Unicode" panose="020B0709000202000203" pitchFamily="49" charset="0"/>
              </a:rPr>
            </a:br>
            <a:r>
              <a:rPr lang="da-DK" sz="2000" dirty="0">
                <a:latin typeface="APL385 Unicode" panose="020B0709000202000203" pitchFamily="49" charset="0"/>
              </a:rPr>
              <a:t>http://archive.vector.org.uk/art10000690</a:t>
            </a:r>
            <a:endParaRPr lang="da-DK" dirty="0">
              <a:latin typeface="APL385 Unicode" panose="020B0709000202000203" pitchFamily="49" charset="0"/>
            </a:endParaRPr>
          </a:p>
          <a:p>
            <a:pPr lvl="1"/>
            <a:r>
              <a:rPr lang="da-DK" dirty="0"/>
              <a:t>Arguably the main reason why so many of us are here today</a:t>
            </a:r>
          </a:p>
          <a:p>
            <a:r>
              <a:rPr lang="da-DK" dirty="0"/>
              <a:t>Now we must search for the successor to </a:t>
            </a:r>
            <a:r>
              <a:rPr lang="da-DK" dirty="0">
                <a:latin typeface="APL385 Unicode" panose="020B0709000202000203" pitchFamily="49" charset="0"/>
              </a:rPr>
              <a:t>⎕WC</a:t>
            </a:r>
          </a:p>
          <a:p>
            <a:pPr lvl="1"/>
            <a:r>
              <a:rPr lang="da-DK" dirty="0"/>
              <a:t>Fortunately, JD is still here to help</a:t>
            </a:r>
          </a:p>
          <a:p>
            <a:pPr lvl="1"/>
            <a:r>
              <a:rPr lang="da-DK" dirty="0"/>
              <a:t>And of course </a:t>
            </a:r>
            <a:r>
              <a:rPr lang="da-DK" dirty="0">
                <a:latin typeface="APL385 Unicode" panose="020B0709000202000203" pitchFamily="49" charset="0"/>
              </a:rPr>
              <a:t>⎕WC</a:t>
            </a:r>
            <a:r>
              <a:rPr lang="da-DK" dirty="0"/>
              <a:t> will continue to work until most of us have retired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CXO Road Map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5067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Stand Alone or Integrate?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da-DK" dirty="0"/>
              <a:t>Should we provide cross-platform APL-centric solutions, or aim </a:t>
            </a:r>
            <a:r>
              <a:rPr lang="da-DK"/>
              <a:t>to integrate </a:t>
            </a:r>
            <a:r>
              <a:rPr lang="da-DK" dirty="0"/>
              <a:t>with (often platform specific) IT frameworks?</a:t>
            </a:r>
            <a:br>
              <a:rPr lang="da-DK" dirty="0"/>
            </a:br>
            <a:endParaRPr lang="da-DK" dirty="0"/>
          </a:p>
          <a:p>
            <a:r>
              <a:rPr lang="da-DK" dirty="0"/>
              <a:t>UI in APL vs C#/JS/Java Calling APL as a Service?</a:t>
            </a:r>
          </a:p>
          <a:p>
            <a:r>
              <a:rPr lang="da-DK" dirty="0"/>
              <a:t>MiServer vs APL embedded in Microsoft IIS / Apache?</a:t>
            </a:r>
          </a:p>
          <a:p>
            <a:r>
              <a:rPr lang="da-DK" dirty="0"/>
              <a:t>Dyalog Cryptographic Library vs OS Crypto Features</a:t>
            </a:r>
          </a:p>
          <a:p>
            <a:r>
              <a:rPr lang="da-DK" dirty="0"/>
              <a:t>vecdb vs ODBC&amp;SQL databases</a:t>
            </a:r>
          </a:p>
          <a:p>
            <a:pPr lvl="1"/>
            <a:r>
              <a:rPr lang="da-DK" dirty="0"/>
              <a:t>And what about ”OData”?</a:t>
            </a:r>
            <a:br>
              <a:rPr lang="da-DK" dirty="0"/>
            </a:br>
            <a:endParaRPr lang="da-DK" dirty="0"/>
          </a:p>
          <a:p>
            <a:pPr marL="0" indent="0">
              <a:buNone/>
            </a:pPr>
            <a:r>
              <a:rPr lang="da-DK" dirty="0"/>
              <a:t>In favour of Integration:</a:t>
            </a:r>
          </a:p>
          <a:p>
            <a:r>
              <a:rPr lang="da-DK" dirty="0"/>
              <a:t>big shops with specific integration requirements</a:t>
            </a:r>
          </a:p>
          <a:p>
            <a:r>
              <a:rPr lang="da-DK" dirty="0"/>
              <a:t>software engineers with skills other than APL</a:t>
            </a:r>
          </a:p>
          <a:p>
            <a:pPr marL="0" indent="0">
              <a:buNone/>
            </a:pPr>
            <a:r>
              <a:rPr lang="da-DK" dirty="0"/>
              <a:t>Better off with stand-alone tools:</a:t>
            </a:r>
          </a:p>
          <a:p>
            <a:r>
              <a:rPr lang="da-DK" dirty="0"/>
              <a:t>less sophisticated users needing to build complete applications in APL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CXO Road Map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89846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Demo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Stand-Alone Cross Platform UI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CXO Road Map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65901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Embedded Web Browser Engine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400" dirty="0"/>
              <a:t>Allow APL application to generate HTML/Javascript</a:t>
            </a:r>
          </a:p>
          <a:p>
            <a:pPr lvl="1"/>
            <a:r>
              <a:rPr lang="da-DK" sz="2000" dirty="0"/>
              <a:t>Have it rendered in one or more windows</a:t>
            </a:r>
          </a:p>
          <a:p>
            <a:pPr lvl="1"/>
            <a:r>
              <a:rPr lang="da-DK" sz="2000" dirty="0"/>
              <a:t>Intercept *all* HTTP requests that would have gone to a web server, and respond to them (including POSTs and WebSocket requests)</a:t>
            </a:r>
          </a:p>
          <a:p>
            <a:endParaRPr lang="da-DK" sz="2400" dirty="0"/>
          </a:p>
          <a:p>
            <a:r>
              <a:rPr lang="da-DK" sz="2400" dirty="0"/>
              <a:t>Allows MiServer or other HTML/JS generators to power cross-platform ”desktop” applications</a:t>
            </a:r>
          </a:p>
          <a:p>
            <a:r>
              <a:rPr lang="da-DK" sz="2400" dirty="0"/>
              <a:t>Can re-use the same code that is used to drive web apps</a:t>
            </a:r>
          </a:p>
          <a:p>
            <a:r>
              <a:rPr lang="da-DK" sz="2400" dirty="0"/>
              <a:t>Initially under Windows, macOS and Linux</a:t>
            </a:r>
          </a:p>
          <a:p>
            <a:pPr lvl="1"/>
            <a:endParaRPr lang="da-DK" sz="2400" dirty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CXO Road Map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40367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Marketing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CXO Road Map</a:t>
            </a:r>
            <a:endParaRPr lang="en-GB" dirty="0"/>
          </a:p>
        </p:txBody>
      </p:sp>
      <p:pic>
        <p:nvPicPr>
          <p:cNvPr id="2050" name="Picture 2" descr="Image result for go tell it on the mounta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755286"/>
            <a:ext cx="4762500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252" y="1573213"/>
            <a:ext cx="6076950" cy="45529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0050" y="4581128"/>
            <a:ext cx="4476750" cy="14668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97051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CXO Road Map</a:t>
            </a:r>
            <a:endParaRPr lang="en-GB" dirty="0"/>
          </a:p>
        </p:txBody>
      </p:sp>
      <p:pic>
        <p:nvPicPr>
          <p:cNvPr id="5" name="Picture 4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431" y="0"/>
            <a:ext cx="79994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9172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code-golf.com/images/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1988840"/>
            <a:ext cx="1584176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Marketing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00200"/>
            <a:ext cx="8424936" cy="4525963"/>
          </a:xfrm>
        </p:spPr>
        <p:txBody>
          <a:bodyPr>
            <a:normAutofit fontScale="92500" lnSpcReduction="10000"/>
          </a:bodyPr>
          <a:lstStyle/>
          <a:p>
            <a:r>
              <a:rPr lang="da-DK" dirty="0"/>
              <a:t>2017 will be the year where we achieve regular publication of tutorials and training materials</a:t>
            </a:r>
          </a:p>
          <a:p>
            <a:r>
              <a:rPr lang="da-DK" dirty="0"/>
              <a:t>!!!</a:t>
            </a:r>
          </a:p>
          <a:p>
            <a:r>
              <a:rPr lang="da-DK" dirty="0"/>
              <a:t>Blog, tweet, etc – and play Code Golf</a:t>
            </a:r>
          </a:p>
          <a:p>
            <a:r>
              <a:rPr lang="da-DK" dirty="0"/>
              <a:t>Increase presentations outside APL community</a:t>
            </a:r>
          </a:p>
          <a:p>
            <a:pPr lvl="1"/>
            <a:r>
              <a:rPr lang="da-DK" dirty="0"/>
              <a:t>2016: Array’16 Keynote, podcasts: FunctionalGeekery 65 and FlawCode (to come), two presentations + APL workshop at FnConf’16, colloquium at U of Portland OR</a:t>
            </a:r>
          </a:p>
          <a:p>
            <a:r>
              <a:rPr lang="da-DK" dirty="0"/>
              <a:t>Google Talk (June 2015) ~3k views in 1st year, frequency increasing </a:t>
            </a:r>
            <a:r>
              <a:rPr lang="da-DK" dirty="0">
                <a:sym typeface="Wingdings" panose="05000000000000000000" pitchFamily="2" charset="2"/>
              </a:rPr>
              <a:t></a:t>
            </a:r>
            <a:endParaRPr lang="da-DK" dirty="0"/>
          </a:p>
          <a:p>
            <a:endParaRPr lang="da-DK" dirty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CXO Road Map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2775" y="461590"/>
            <a:ext cx="5991225" cy="463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06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5575" y="692696"/>
            <a:ext cx="8083625" cy="853676"/>
          </a:xfrm>
        </p:spPr>
        <p:txBody>
          <a:bodyPr/>
          <a:lstStyle/>
          <a:p>
            <a:r>
              <a:rPr lang="en-GB" dirty="0"/>
              <a:t>Two Road Map Presentations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514600" y="4097302"/>
            <a:ext cx="6324600" cy="6857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dirty="0"/>
              <a:t>Jay Foad</a:t>
            </a:r>
            <a:br>
              <a:rPr lang="en-GB" dirty="0"/>
            </a:br>
            <a:r>
              <a:rPr lang="en-GB" dirty="0"/>
              <a:t>Chief Technology Officer (CTO)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CXO Road Map</a:t>
            </a:r>
            <a:endParaRPr lang="en-GB" dirty="0"/>
          </a:p>
        </p:txBody>
      </p:sp>
      <p:pic>
        <p:nvPicPr>
          <p:cNvPr id="6" name="Picture 2" descr="http://www.dyalog.com/blog/wp-content/uploads/2016/01/Ja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105540"/>
            <a:ext cx="1368152" cy="1710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933" y="1805855"/>
            <a:ext cx="1368152" cy="1895009"/>
          </a:xfrm>
          <a:prstGeom prst="rect">
            <a:avLst/>
          </a:prstGeom>
        </p:spPr>
      </p:pic>
      <p:sp>
        <p:nvSpPr>
          <p:cNvPr id="8" name="Text Placeholder 3"/>
          <p:cNvSpPr txBox="1">
            <a:spLocks/>
          </p:cNvSpPr>
          <p:nvPr/>
        </p:nvSpPr>
        <p:spPr>
          <a:xfrm>
            <a:off x="2521133" y="1942810"/>
            <a:ext cx="6324600" cy="685799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GB" kern="0" dirty="0"/>
              <a:t>Morten Kromberg</a:t>
            </a:r>
          </a:p>
          <a:p>
            <a:pPr marL="0" indent="0">
              <a:buFontTx/>
              <a:buNone/>
            </a:pPr>
            <a:r>
              <a:rPr lang="en-GB" kern="0" dirty="0"/>
              <a:t>Chief </a:t>
            </a:r>
            <a:r>
              <a:rPr lang="en-GB" kern="0" dirty="0" err="1"/>
              <a:t>eXperience</a:t>
            </a:r>
            <a:r>
              <a:rPr lang="en-GB" kern="0" dirty="0"/>
              <a:t> Officer (CXO)</a:t>
            </a:r>
          </a:p>
        </p:txBody>
      </p:sp>
    </p:spTree>
    <p:extLst>
      <p:ext uri="{BB962C8B-B14F-4D97-AF65-F5344CB8AC3E}">
        <p14:creationId xmlns:p14="http://schemas.microsoft.com/office/powerpoint/2010/main" val="14324981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Usability: New Users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00200"/>
            <a:ext cx="6120680" cy="4245614"/>
          </a:xfrm>
        </p:spPr>
        <p:txBody>
          <a:bodyPr>
            <a:normAutofit fontScale="77500" lnSpcReduction="20000"/>
          </a:bodyPr>
          <a:lstStyle/>
          <a:p>
            <a:r>
              <a:rPr lang="da-DK" dirty="0"/>
              <a:t>Dyalog has become the APL system of choice for professional application development in APL</a:t>
            </a:r>
          </a:p>
          <a:p>
            <a:r>
              <a:rPr lang="da-DK" dirty="0"/>
              <a:t>Less sophisticated users – and new users – have not been prioritised</a:t>
            </a:r>
          </a:p>
          <a:p>
            <a:r>
              <a:rPr lang="da-DK" dirty="0"/>
              <a:t>Without reducing our commitment to the Pro’s, we need new focus on understanding the needs of new users of APL</a:t>
            </a:r>
          </a:p>
          <a:p>
            <a:pPr lvl="1"/>
            <a:r>
              <a:rPr lang="da-DK" dirty="0"/>
              <a:t>Besides, the Pro shops also need to recruit new talent</a:t>
            </a:r>
          </a:p>
          <a:p>
            <a:r>
              <a:rPr lang="da-DK" dirty="0"/>
              <a:t>Migrants to Dyalog APL also challenge our age-old ideas of what is good design </a:t>
            </a:r>
            <a:r>
              <a:rPr lang="da-DK" dirty="0">
                <a:sym typeface="Wingdings" panose="05000000000000000000" pitchFamily="2" charset="2"/>
              </a:rPr>
              <a:t></a:t>
            </a:r>
            <a:endParaRPr lang="da-DK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CXO Road Map</a:t>
            </a:r>
            <a:endParaRPr lang="en-GB" dirty="0"/>
          </a:p>
        </p:txBody>
      </p:sp>
      <p:pic>
        <p:nvPicPr>
          <p:cNvPr id="10242" name="Picture 2" descr="http://www.dyalog.com/blog/wp-content/uploads/2016/07/SukiTekverk-168x3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600200"/>
            <a:ext cx="2377544" cy="4245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444208" y="5827068"/>
            <a:ext cx="2015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Suki Tekverk, Intern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2233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73" y="547606"/>
            <a:ext cx="8363272" cy="792088"/>
          </a:xfrm>
        </p:spPr>
        <p:txBody>
          <a:bodyPr>
            <a:normAutofit/>
          </a:bodyPr>
          <a:lstStyle/>
          <a:p>
            <a:r>
              <a:rPr lang="da-DK" dirty="0"/>
              <a:t>Look n’ Feel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772816"/>
            <a:ext cx="7649835" cy="4525963"/>
          </a:xfrm>
        </p:spPr>
        <p:txBody>
          <a:bodyPr/>
          <a:lstStyle/>
          <a:p>
            <a:r>
              <a:rPr lang="da-DK" dirty="0"/>
              <a:t>A baby step in Dyalog’15</a:t>
            </a:r>
          </a:p>
          <a:p>
            <a:pPr lvl="1"/>
            <a:r>
              <a:rPr lang="da-DK" dirty="0"/>
              <a:t>Watch this space (standard disclaimer applies)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CXO Road Map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769587"/>
            <a:ext cx="4458574" cy="514519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190" y="3383810"/>
            <a:ext cx="9144000" cy="249551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2059" y="801266"/>
            <a:ext cx="7239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159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Conclusion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da-DK" sz="4400" dirty="0"/>
              <a:t>At 33, Dyalog is coming of age</a:t>
            </a:r>
          </a:p>
          <a:p>
            <a:r>
              <a:rPr lang="da-DK" sz="4400" dirty="0"/>
              <a:t>Focus is shifting from ultra-rapid addition of features towards</a:t>
            </a:r>
          </a:p>
          <a:p>
            <a:pPr lvl="1"/>
            <a:r>
              <a:rPr lang="da-DK" sz="4000" dirty="0"/>
              <a:t>Thorough design and selection of new features</a:t>
            </a:r>
          </a:p>
          <a:p>
            <a:pPr lvl="1"/>
            <a:r>
              <a:rPr lang="da-DK" sz="4000" dirty="0"/>
              <a:t>Explaining how to use what is already there,</a:t>
            </a:r>
          </a:p>
          <a:p>
            <a:pPr lvl="1"/>
            <a:r>
              <a:rPr lang="da-DK" sz="4000" dirty="0"/>
              <a:t>Improving quality - and always performance!</a:t>
            </a:r>
          </a:p>
          <a:p>
            <a:pPr lvl="1"/>
            <a:r>
              <a:rPr lang="da-DK" sz="4000" dirty="0"/>
              <a:t>Understanding and satisfying the needs of new users</a:t>
            </a:r>
          </a:p>
          <a:p>
            <a:pPr lvl="2"/>
            <a:r>
              <a:rPr lang="da-DK" sz="3600" dirty="0"/>
              <a:t>Because there are a growing number of them</a:t>
            </a:r>
          </a:p>
          <a:p>
            <a:pPr lvl="2"/>
            <a:r>
              <a:rPr lang="da-DK" sz="3600" dirty="0"/>
              <a:t>Both ”Domain Experts” and ”Software Engineers”, which makes it more interesting</a:t>
            </a:r>
          </a:p>
          <a:p>
            <a:pPr lvl="2"/>
            <a:r>
              <a:rPr lang="da-DK" sz="3600" dirty="0"/>
              <a:t>Without reducing our commitment to ”old” users (we’re hiring more people)!</a:t>
            </a:r>
          </a:p>
          <a:p>
            <a:pPr lvl="2"/>
            <a:r>
              <a:rPr lang="da-DK" sz="3600" dirty="0"/>
              <a:t>... and because old users need to find apprentices!!!</a:t>
            </a:r>
          </a:p>
          <a:p>
            <a:r>
              <a:rPr lang="da-DK" sz="4400" dirty="0"/>
              <a:t>The goal of providing a modern set of tools on all important platforms, with high performance, is within reach – grab it!</a:t>
            </a:r>
          </a:p>
          <a:p>
            <a:endParaRPr lang="da-DK" sz="4400" dirty="0"/>
          </a:p>
          <a:p>
            <a:pPr lvl="1"/>
            <a:endParaRPr lang="en-GB" sz="4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CXO Road Map</a:t>
            </a:r>
            <a:endParaRPr lang="en-GB" dirty="0"/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395" y="243441"/>
            <a:ext cx="3648405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679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55575" y="1640095"/>
            <a:ext cx="7632849" cy="229296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spcBef>
                <a:spcPct val="0"/>
              </a:spcBef>
              <a:buClrTx/>
              <a:buFontTx/>
              <a:buNone/>
              <a:defRPr/>
            </a:pPr>
            <a:r>
              <a:rPr lang="en-GB" sz="2800" i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GB" sz="2800" i="1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Dyalog</a:t>
            </a:r>
            <a:r>
              <a:rPr lang="en-GB" sz="2800" i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a modern, array-first, </a:t>
            </a:r>
            <a:br>
              <a:rPr lang="en-GB" sz="2800" i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800" i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multi-paradigm programming language, </a:t>
            </a:r>
            <a:br>
              <a:rPr lang="en-GB" sz="2800" i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800" i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which supports functional, object-oriented and imperative programming,</a:t>
            </a:r>
            <a:br>
              <a:rPr lang="en-GB" sz="2800" i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800" i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based on an APL language kernel.”</a:t>
            </a:r>
          </a:p>
          <a:p>
            <a:pPr marL="0" indent="0" algn="ctr">
              <a:spcBef>
                <a:spcPct val="0"/>
              </a:spcBef>
              <a:buClrTx/>
              <a:buFontTx/>
              <a:buNone/>
              <a:defRPr/>
            </a:pPr>
            <a:endParaRPr lang="da-DK" sz="28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ct val="0"/>
              </a:spcBef>
              <a:buClrTx/>
              <a:buFontTx/>
              <a:buNone/>
              <a:defRPr/>
            </a:pPr>
            <a:endParaRPr lang="en-GB" sz="28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/>
              <a:t>CXO Road Map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3933057"/>
            <a:ext cx="4476750" cy="14668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0939" y="5360915"/>
            <a:ext cx="8124328" cy="1307509"/>
          </a:xfrm>
          <a:prstGeom prst="rect">
            <a:avLst/>
          </a:prstGeom>
          <a:ln w="2222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20557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5" y="692696"/>
            <a:ext cx="8007425" cy="853676"/>
          </a:xfrm>
        </p:spPr>
        <p:txBody>
          <a:bodyPr/>
          <a:lstStyle/>
          <a:p>
            <a:r>
              <a:rPr lang="da-DK" dirty="0"/>
              <a:t>CXO vs CTO</a:t>
            </a:r>
            <a:r>
              <a:rPr lang="da-DK" sz="2800" dirty="0"/>
              <a:t> (with thanks to Wikipedia)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pPr marL="400050" lvl="1" indent="0">
              <a:buNone/>
            </a:pPr>
            <a:r>
              <a:rPr lang="en-GB" sz="2000" i="1" dirty="0"/>
              <a:t>A </a:t>
            </a:r>
            <a:r>
              <a:rPr lang="en-GB" sz="2000" b="1" i="1" dirty="0"/>
              <a:t>Chief </a:t>
            </a:r>
            <a:r>
              <a:rPr lang="en-GB" sz="2000" b="1" i="1" dirty="0" err="1"/>
              <a:t>eXperience</a:t>
            </a:r>
            <a:r>
              <a:rPr lang="en-GB" sz="2000" b="1" i="1" dirty="0"/>
              <a:t> Officer</a:t>
            </a:r>
            <a:r>
              <a:rPr lang="en-GB" sz="2000" i="1" dirty="0"/>
              <a:t> (</a:t>
            </a:r>
            <a:r>
              <a:rPr lang="en-GB" sz="2000" b="1" i="1" dirty="0"/>
              <a:t>CXO</a:t>
            </a:r>
            <a:r>
              <a:rPr lang="en-GB" sz="2000" i="1" dirty="0"/>
              <a:t>) is the officer responsible for the overall user experience (UX) of an organization.</a:t>
            </a:r>
            <a:br>
              <a:rPr lang="en-GB" sz="2000" i="1" dirty="0"/>
            </a:br>
            <a:endParaRPr lang="en-GB" sz="900" i="1" dirty="0"/>
          </a:p>
          <a:p>
            <a:pPr marL="800100" lvl="2" indent="0">
              <a:buNone/>
            </a:pPr>
            <a:r>
              <a:rPr lang="en-GB" sz="1600" i="1" dirty="0"/>
              <a:t>The CXO ensures that the organization has good customer service and products that meet current and future requirements, so users are able to have a positive experience.</a:t>
            </a:r>
          </a:p>
          <a:p>
            <a:pPr marL="400050" lvl="1" indent="0">
              <a:buNone/>
            </a:pPr>
            <a:br>
              <a:rPr lang="en-GB" sz="2000" i="1" dirty="0"/>
            </a:br>
            <a:r>
              <a:rPr lang="en-GB" sz="2000" i="1" dirty="0"/>
              <a:t>A </a:t>
            </a:r>
            <a:r>
              <a:rPr lang="en-GB" sz="2000" b="1" i="1" dirty="0"/>
              <a:t>Chief Technology Officer</a:t>
            </a:r>
            <a:r>
              <a:rPr lang="en-GB" sz="2000" i="1" dirty="0"/>
              <a:t> (</a:t>
            </a:r>
            <a:r>
              <a:rPr lang="en-GB" sz="2000" b="1" i="1" dirty="0"/>
              <a:t>CTO</a:t>
            </a:r>
            <a:r>
              <a:rPr lang="en-GB" sz="2000" i="1" dirty="0"/>
              <a:t>) … is focused on scientific and technological issues within an organization.</a:t>
            </a:r>
          </a:p>
          <a:p>
            <a:pPr marL="400050" lvl="1" indent="0">
              <a:buNone/>
            </a:pPr>
            <a:endParaRPr lang="en-GB" sz="900" i="1" dirty="0"/>
          </a:p>
          <a:p>
            <a:pPr marL="800100" lvl="2" indent="0">
              <a:buNone/>
            </a:pPr>
            <a:r>
              <a:rPr lang="en-GB" sz="1600" i="1" dirty="0"/>
              <a:t>The CTO ensures that the organization is able to effectively make use of relevant technologies to deliver products and services.</a:t>
            </a:r>
          </a:p>
          <a:p>
            <a:pPr marL="800100" lvl="2" indent="0">
              <a:buNone/>
            </a:pPr>
            <a:endParaRPr lang="en-GB" sz="1600" i="1" dirty="0"/>
          </a:p>
          <a:p>
            <a:pPr marL="400050" lvl="1" indent="0">
              <a:buNone/>
            </a:pPr>
            <a:r>
              <a:rPr lang="en-GB" sz="1800" dirty="0"/>
              <a:t>In a core technology company like Dyalog, there is significant overlap between these roles. </a:t>
            </a:r>
            <a:br>
              <a:rPr lang="en-GB" sz="1800" dirty="0"/>
            </a:br>
            <a:r>
              <a:rPr lang="en-GB" sz="1800" dirty="0"/>
              <a:t>                The CEO, COO, Chief Architect and everyone else will dive in too </a:t>
            </a:r>
            <a:r>
              <a:rPr lang="en-GB" sz="1800" dirty="0">
                <a:sym typeface="Wingdings" panose="05000000000000000000" pitchFamily="2" charset="2"/>
              </a:rPr>
              <a:t></a:t>
            </a:r>
            <a:endParaRPr lang="en-GB" sz="18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GB"/>
              <a:t>CXO Road Map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91960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CXO Road Map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20688" y="-1"/>
            <a:ext cx="12313368" cy="6926269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-3584" y="2636912"/>
            <a:ext cx="5112568" cy="108012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Oval 7"/>
          <p:cNvSpPr/>
          <p:nvPr/>
        </p:nvSpPr>
        <p:spPr>
          <a:xfrm>
            <a:off x="2642320" y="4924436"/>
            <a:ext cx="5242048" cy="141600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5863962" y="3601571"/>
            <a:ext cx="29238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800" dirty="0">
                <a:solidFill>
                  <a:schemeClr val="tx2"/>
                </a:solidFill>
              </a:rPr>
              <a:t>Primary CXO Focus</a:t>
            </a:r>
            <a:endParaRPr lang="en-GB" sz="2800" dirty="0">
              <a:solidFill>
                <a:schemeClr val="tx2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H="1" flipV="1">
            <a:off x="5108984" y="3356992"/>
            <a:ext cx="831168" cy="360041"/>
          </a:xfrm>
          <a:prstGeom prst="straightConnector1">
            <a:avLst/>
          </a:prstGeom>
          <a:ln w="2857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5620140" y="4053559"/>
            <a:ext cx="320012" cy="757985"/>
          </a:xfrm>
          <a:prstGeom prst="straightConnector1">
            <a:avLst/>
          </a:prstGeom>
          <a:ln w="2857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6724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CXO Focus Areas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a-DK" dirty="0"/>
              <a:t>(as before):</a:t>
            </a:r>
          </a:p>
          <a:p>
            <a:r>
              <a:rPr lang="da-DK" dirty="0"/>
              <a:t>Portability / Availability</a:t>
            </a:r>
          </a:p>
          <a:p>
            <a:r>
              <a:rPr lang="da-DK" dirty="0"/>
              <a:t>Tools for Application Development</a:t>
            </a:r>
          </a:p>
          <a:p>
            <a:endParaRPr lang="da-DK" dirty="0"/>
          </a:p>
          <a:p>
            <a:pPr marL="0" indent="0">
              <a:buNone/>
            </a:pPr>
            <a:r>
              <a:rPr lang="da-DK" dirty="0"/>
              <a:t>Plus:</a:t>
            </a:r>
          </a:p>
          <a:p>
            <a:r>
              <a:rPr lang="da-DK" dirty="0"/>
              <a:t>More specific focus on Usability</a:t>
            </a:r>
          </a:p>
          <a:p>
            <a:r>
              <a:rPr lang="da-DK" dirty="0"/>
              <a:t>Marketing – getting the word out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CXO Road Map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95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Portability - Platforms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a-DK" dirty="0"/>
              <a:t>We want Dyalog APL available on new platforms before you decide you must have it!</a:t>
            </a:r>
          </a:p>
          <a:p>
            <a:r>
              <a:rPr lang="da-DK" dirty="0"/>
              <a:t>Supported platforms:</a:t>
            </a:r>
          </a:p>
          <a:p>
            <a:pPr lvl="1"/>
            <a:r>
              <a:rPr lang="da-DK" dirty="0"/>
              <a:t>Microsoft </a:t>
            </a:r>
            <a:r>
              <a:rPr lang="da-DK" b="1" dirty="0"/>
              <a:t>Windows</a:t>
            </a:r>
            <a:r>
              <a:rPr lang="da-DK" dirty="0"/>
              <a:t>, IBM </a:t>
            </a:r>
            <a:r>
              <a:rPr lang="da-DK" b="1" dirty="0"/>
              <a:t>AIX</a:t>
            </a:r>
          </a:p>
          <a:p>
            <a:pPr lvl="1"/>
            <a:r>
              <a:rPr lang="da-DK" dirty="0"/>
              <a:t>64 bit Unicode only: x64 </a:t>
            </a:r>
            <a:r>
              <a:rPr lang="da-DK" b="1" dirty="0"/>
              <a:t>Linux</a:t>
            </a:r>
            <a:r>
              <a:rPr lang="da-DK" dirty="0"/>
              <a:t> and </a:t>
            </a:r>
            <a:r>
              <a:rPr lang="da-DK" b="1" dirty="0"/>
              <a:t>macOS</a:t>
            </a:r>
            <a:endParaRPr lang="da-DK" dirty="0"/>
          </a:p>
          <a:p>
            <a:pPr lvl="1"/>
            <a:r>
              <a:rPr lang="da-DK" dirty="0"/>
              <a:t>... and the Raspberry Pi</a:t>
            </a:r>
          </a:p>
          <a:p>
            <a:r>
              <a:rPr lang="da-DK" dirty="0"/>
              <a:t>Non-Commercial / Educational on all platforms except AIX</a:t>
            </a:r>
          </a:p>
          <a:p>
            <a:r>
              <a:rPr lang="da-DK" dirty="0"/>
              <a:t>Rumours that prototypes have been observed running on mobile platforms...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CXO Road Map</a:t>
            </a:r>
            <a:endParaRPr lang="en-GB" dirty="0"/>
          </a:p>
        </p:txBody>
      </p:sp>
      <p:pic>
        <p:nvPicPr>
          <p:cNvPr id="5" name="Picture 4" descr="http://www.techieapps.com/wp-content/uploads/2012/07/windows-phone-7-android-iphone-mobile-O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624955"/>
            <a:ext cx="1728192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3397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3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3" grpId="1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/>
              <a:t>Portability – Development Environment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dirty="0"/>
              <a:t>The RIDE significantly improves usability on non-Window platforms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CXO Road Map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728" y="2784301"/>
            <a:ext cx="6886575" cy="40290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3528" y="5013176"/>
            <a:ext cx="11849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NB: SQAPL</a:t>
            </a:r>
            <a:br>
              <a:rPr lang="da-DK" dirty="0"/>
            </a:br>
            <a:r>
              <a:rPr lang="da-DK" dirty="0"/>
              <a:t>on a Mac!</a:t>
            </a:r>
            <a:endParaRPr lang="en-GB" dirty="0"/>
          </a:p>
        </p:txBody>
      </p:sp>
      <p:sp>
        <p:nvSpPr>
          <p:cNvPr id="6" name="Oval 5"/>
          <p:cNvSpPr/>
          <p:nvPr/>
        </p:nvSpPr>
        <p:spPr>
          <a:xfrm>
            <a:off x="2555776" y="4365104"/>
            <a:ext cx="1512168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1508468" y="4725144"/>
            <a:ext cx="975300" cy="432048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1440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RIDE Status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a-DK" dirty="0"/>
              <a:t>RIDE 3.0 was released with Dyalog v15.0</a:t>
            </a:r>
          </a:p>
          <a:p>
            <a:pPr lvl="1"/>
            <a:r>
              <a:rPr lang="da-DK" dirty="0"/>
              <a:t>Included workspace explorer and ability to launch APL processes using ssh</a:t>
            </a:r>
          </a:p>
          <a:p>
            <a:pPr lvl="1"/>
            <a:r>
              <a:rPr lang="da-DK" dirty="0"/>
              <a:t>Primary IDE on Mac</a:t>
            </a:r>
          </a:p>
          <a:p>
            <a:r>
              <a:rPr lang="da-DK" dirty="0"/>
              <a:t>Plan</a:t>
            </a:r>
            <a:r>
              <a:rPr lang="da-DK" baseline="0" dirty="0"/>
              <a:t> for </a:t>
            </a:r>
            <a:r>
              <a:rPr lang="da-DK" dirty="0"/>
              <a:t>RIDE 4.0 (due out with v16.0)</a:t>
            </a:r>
          </a:p>
          <a:p>
            <a:pPr lvl="1"/>
            <a:r>
              <a:rPr lang="da-DK" dirty="0"/>
              <a:t>Address usability issues reported by first wave</a:t>
            </a:r>
            <a:br>
              <a:rPr lang="da-DK" dirty="0"/>
            </a:br>
            <a:r>
              <a:rPr lang="da-DK" dirty="0"/>
              <a:t>of ”production” users</a:t>
            </a:r>
          </a:p>
          <a:p>
            <a:pPr lvl="1"/>
            <a:r>
              <a:rPr lang="da-DK" dirty="0"/>
              <a:t>Primary IDE on Linux and RasPi</a:t>
            </a:r>
          </a:p>
          <a:p>
            <a:pPr lvl="1"/>
            <a:r>
              <a:rPr lang="da-DK" dirty="0"/>
              <a:t>Plus: Browser-based version (no install)</a:t>
            </a:r>
          </a:p>
          <a:p>
            <a:pPr lvl="1"/>
            <a:r>
              <a:rPr lang="da-DK" dirty="0"/>
              <a:t>Features to manage threads &amp;</a:t>
            </a:r>
            <a:r>
              <a:rPr lang="da-DK" baseline="0" dirty="0"/>
              <a:t> stacks</a:t>
            </a:r>
            <a:endParaRPr lang="da-DK" dirty="0"/>
          </a:p>
          <a:p>
            <a:pPr lvl="1"/>
            <a:r>
              <a:rPr lang="da-DK" dirty="0"/>
              <a:t>Protocol documented; first prototype of alternative IDE will soon be available (open source Eclipse Plugin)</a:t>
            </a:r>
          </a:p>
          <a:p>
            <a:pPr lvl="1"/>
            <a:r>
              <a:rPr lang="da-DK" dirty="0"/>
              <a:t>More tomorrow at 17:15 (”Open Front Ends”)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CXO Road Map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475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671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Tools for Application Development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a-DK" dirty="0"/>
              <a:t>The goal remains:</a:t>
            </a:r>
            <a:br>
              <a:rPr lang="da-DK" dirty="0"/>
            </a:br>
            <a:endParaRPr lang="da-DK" sz="1400" dirty="0"/>
          </a:p>
          <a:p>
            <a:r>
              <a:rPr lang="da-DK" dirty="0"/>
              <a:t>Develop on any Dyalog platform </a:t>
            </a:r>
          </a:p>
          <a:p>
            <a:pPr lvl="1"/>
            <a:r>
              <a:rPr lang="da-DK" dirty="0"/>
              <a:t>Using RIDE or the classical ODE under MS Windows</a:t>
            </a:r>
          </a:p>
          <a:p>
            <a:r>
              <a:rPr lang="da-DK" dirty="0"/>
              <a:t>Deploy on any other platform</a:t>
            </a:r>
          </a:p>
          <a:p>
            <a:pPr lvl="1"/>
            <a:r>
              <a:rPr lang="da-DK" dirty="0"/>
              <a:t>Using tools which are cross-platform</a:t>
            </a:r>
            <a:br>
              <a:rPr lang="da-DK" dirty="0"/>
            </a:br>
            <a:endParaRPr lang="da-DK" dirty="0"/>
          </a:p>
          <a:p>
            <a:r>
              <a:rPr lang="da-DK" dirty="0"/>
              <a:t>Virtually all recently developed tools from Dyalog are designed to work on all supported platforms	</a:t>
            </a:r>
          </a:p>
          <a:p>
            <a:r>
              <a:rPr lang="da-DK" dirty="0"/>
              <a:t>A number of current client projects are developed under Windows or macOS, and deployed under</a:t>
            </a:r>
            <a:br>
              <a:rPr lang="da-DK" dirty="0"/>
            </a:br>
            <a:r>
              <a:rPr lang="da-DK" dirty="0"/>
              <a:t>Linux on the cloud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CXO Road Map</a:t>
            </a:r>
            <a:endParaRPr lang="en-GB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3362207"/>
            <a:ext cx="783702" cy="1001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3993" y="4464737"/>
            <a:ext cx="815030" cy="87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57" y="2502403"/>
            <a:ext cx="783702" cy="783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IBM AIX Traini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3993" y="1610417"/>
            <a:ext cx="783701" cy="783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0325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18119</TotalTime>
  <Words>1008</Words>
  <Application>Microsoft Office PowerPoint</Application>
  <PresentationFormat>On-screen Show (4:3)</PresentationFormat>
  <Paragraphs>176</Paragraphs>
  <Slides>23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APL385 Unicode</vt:lpstr>
      <vt:lpstr>Arial</vt:lpstr>
      <vt:lpstr>Calibri</vt:lpstr>
      <vt:lpstr>Courier New</vt:lpstr>
      <vt:lpstr>Klavika Medium</vt:lpstr>
      <vt:lpstr>Times New Roman</vt:lpstr>
      <vt:lpstr>Wingdings</vt:lpstr>
      <vt:lpstr>Office Theme</vt:lpstr>
      <vt:lpstr>Technical Road Map The User Experience</vt:lpstr>
      <vt:lpstr>Two Road Map Presentations</vt:lpstr>
      <vt:lpstr>CXO vs CTO (with thanks to Wikipedia)</vt:lpstr>
      <vt:lpstr>PowerPoint Presentation</vt:lpstr>
      <vt:lpstr>CXO Focus Areas</vt:lpstr>
      <vt:lpstr>Portability - Platforms</vt:lpstr>
      <vt:lpstr>Portability – Development Environment</vt:lpstr>
      <vt:lpstr>RIDE Status</vt:lpstr>
      <vt:lpstr>Tools for Application Development</vt:lpstr>
      <vt:lpstr>Cross-Platform Tools</vt:lpstr>
      <vt:lpstr>Cross-Platform Tools, to come...</vt:lpstr>
      <vt:lpstr>A word about Open Source...</vt:lpstr>
      <vt:lpstr>User Interfaces</vt:lpstr>
      <vt:lpstr>Stand Alone or Integrate?</vt:lpstr>
      <vt:lpstr>Demo</vt:lpstr>
      <vt:lpstr>Embedded Web Browser Engine</vt:lpstr>
      <vt:lpstr>Marketing</vt:lpstr>
      <vt:lpstr>PowerPoint Presentation</vt:lpstr>
      <vt:lpstr>Marketing</vt:lpstr>
      <vt:lpstr>Usability: New Users</vt:lpstr>
      <vt:lpstr>Look n’ Feel</vt:lpstr>
      <vt:lpstr>Conclusion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Morten Kromberg</cp:lastModifiedBy>
  <cp:revision>105</cp:revision>
  <dcterms:created xsi:type="dcterms:W3CDTF">2016-07-29T08:25:06Z</dcterms:created>
  <dcterms:modified xsi:type="dcterms:W3CDTF">2016-10-10T07:18:43Z</dcterms:modified>
</cp:coreProperties>
</file>