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3" r:id="rId4"/>
    <p:sldId id="264" r:id="rId5"/>
    <p:sldId id="267" r:id="rId6"/>
    <p:sldId id="265" r:id="rId7"/>
    <p:sldId id="274" r:id="rId8"/>
    <p:sldId id="271" r:id="rId9"/>
    <p:sldId id="266" r:id="rId10"/>
    <p:sldId id="275" r:id="rId11"/>
    <p:sldId id="272" r:id="rId12"/>
    <p:sldId id="270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BE"/>
    <a:srgbClr val="F6F6D9"/>
    <a:srgbClr val="7C7DCF"/>
    <a:srgbClr val="FF9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14" autoAdjust="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10/10/2016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36712"/>
            <a:ext cx="3038103" cy="10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6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SzPct val="100000"/>
              <a:buFont typeface="Calibri" panose="020F0502020204030204" pitchFamily="34" charset="0"/>
              <a:buChar char="–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828800" indent="-457200">
              <a:buFont typeface="Courier New" panose="02070309020205020404" pitchFamily="49" charset="0"/>
              <a:buChar char="o"/>
              <a:defRPr/>
            </a:lvl4pPr>
            <a:lvl5pPr marL="2154238" indent="-325438">
              <a:buFont typeface="Calibri" panose="020F0502020204030204" pitchFamily="34" charset="0"/>
              <a:buChar char="‐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Calibri" panose="020F0502020204030204" pitchFamily="34" charset="0"/>
              <a:buChar char="–"/>
              <a:defRPr sz="2400"/>
            </a:lvl2pPr>
            <a:lvl3pPr>
              <a:defRPr sz="2000"/>
            </a:lvl3pPr>
            <a:lvl4pPr>
              <a:defRPr sz="1800"/>
            </a:lvl4pPr>
            <a:lvl5pPr marL="2154238" indent="-325438">
              <a:buFont typeface="Calibri" panose="020F0502020204030204" pitchFamily="34" charset="0"/>
              <a:buChar char="‐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Calibri" panose="020F0502020204030204" pitchFamily="34" charset="0"/>
              <a:buChar char="–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 marL="1600200" indent="-228600">
              <a:buFont typeface="Wingdings" panose="05000000000000000000" pitchFamily="2" charset="2"/>
              <a:buChar char="§"/>
              <a:defRPr sz="1800"/>
            </a:lvl4pPr>
            <a:lvl5pPr marL="2154238" indent="-325438">
              <a:buFont typeface="Calibri" panose="020F0502020204030204" pitchFamily="34" charset="0"/>
              <a:buChar char="‐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16" y="833191"/>
            <a:ext cx="5112568" cy="5265783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6345324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3632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600200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4653" y="6453336"/>
            <a:ext cx="6497707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vecdb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877272"/>
            <a:ext cx="808847" cy="814583"/>
          </a:xfrm>
          <a:prstGeom prst="rect">
            <a:avLst/>
          </a:prstGeom>
        </p:spPr>
      </p:pic>
      <p:sp>
        <p:nvSpPr>
          <p:cNvPr id="40" name="Rectangle 39"/>
          <p:cNvSpPr/>
          <p:nvPr userDrawn="1"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/>
          <p:nvPr userDrawn="1"/>
        </p:nvCxnSpPr>
        <p:spPr>
          <a:xfrm>
            <a:off x="0" y="512676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943" y="78087"/>
            <a:ext cx="173736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800" smtClean="0"/>
              <a:t>‹#›</a:t>
            </a:fld>
            <a:endParaRPr lang="en-GB" sz="1800" dirty="0"/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" y="6372063"/>
            <a:ext cx="1308412" cy="4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vecdb/tree/Serve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6000" dirty="0"/>
              <a:t>vec</a:t>
            </a:r>
            <a:r>
              <a:rPr lang="da-DK" sz="6000" dirty="0">
                <a:solidFill>
                  <a:schemeClr val="bg1">
                    <a:lumMod val="65000"/>
                  </a:schemeClr>
                </a:solidFill>
              </a:rPr>
              <a:t>tor</a:t>
            </a:r>
            <a:r>
              <a:rPr lang="da-DK" sz="6000" dirty="0"/>
              <a:t> d</a:t>
            </a:r>
            <a:r>
              <a:rPr lang="da-DK" sz="6000" dirty="0">
                <a:solidFill>
                  <a:schemeClr val="bg1">
                    <a:lumMod val="65000"/>
                  </a:schemeClr>
                </a:solidFill>
              </a:rPr>
              <a:t>ata</a:t>
            </a:r>
            <a:r>
              <a:rPr lang="da-DK" sz="6000" dirty="0"/>
              <a:t>b</a:t>
            </a:r>
            <a:r>
              <a:rPr lang="da-DK" sz="6000" dirty="0">
                <a:solidFill>
                  <a:schemeClr val="bg1">
                    <a:lumMod val="65000"/>
                  </a:schemeClr>
                </a:solidFill>
              </a:rPr>
              <a:t>ase</a:t>
            </a:r>
            <a:endParaRPr lang="en-GB" sz="13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br>
              <a:rPr lang="da-DK" dirty="0"/>
            </a:br>
            <a:r>
              <a:rPr lang="da-DK" dirty="0"/>
              <a:t>CXO, Dyalog Ltd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331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Using Shards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Local use (typically during creation):</a:t>
            </a:r>
            <a:br>
              <a:rPr lang="da-DK" dirty="0"/>
            </a:br>
            <a:br>
              <a:rPr lang="da-DK" sz="1300" dirty="0"/>
            </a:br>
            <a:r>
              <a:rPr lang="da-DK" sz="2600" dirty="0">
                <a:latin typeface="APL385 Unicode" panose="020B0709000202000203" pitchFamily="49" charset="0"/>
              </a:rPr>
              <a:t>db←⎕NEW vecdb </a:t>
            </a:r>
            <a:r>
              <a:rPr lang="en-GB" sz="2600" dirty="0">
                <a:latin typeface="APL385 Unicode" panose="020B0709000202000203" pitchFamily="49" charset="0"/>
              </a:rPr>
              <a:t>'c:\</a:t>
            </a:r>
            <a:r>
              <a:rPr lang="en-GB" sz="2600" dirty="0" err="1">
                <a:latin typeface="APL385 Unicode" panose="020B0709000202000203" pitchFamily="49" charset="0"/>
              </a:rPr>
              <a:t>devt</a:t>
            </a:r>
            <a:r>
              <a:rPr lang="en-GB" sz="2600" dirty="0">
                <a:latin typeface="APL385 Unicode" panose="020B0709000202000203" pitchFamily="49" charset="0"/>
              </a:rPr>
              <a:t>\</a:t>
            </a:r>
            <a:r>
              <a:rPr lang="en-GB" sz="2600" dirty="0" err="1">
                <a:latin typeface="APL385 Unicode" panose="020B0709000202000203" pitchFamily="49" charset="0"/>
              </a:rPr>
              <a:t>vecdb</a:t>
            </a:r>
            <a:r>
              <a:rPr lang="en-GB" sz="2600" dirty="0">
                <a:latin typeface="APL385 Unicode" panose="020B0709000202000203" pitchFamily="49" charset="0"/>
              </a:rPr>
              <a:t>\</a:t>
            </a:r>
            <a:r>
              <a:rPr lang="en-GB" sz="2600" dirty="0" err="1">
                <a:latin typeface="APL385 Unicode" panose="020B0709000202000203" pitchFamily="49" charset="0"/>
              </a:rPr>
              <a:t>srvtest</a:t>
            </a:r>
            <a:r>
              <a:rPr lang="en-GB" sz="2600" dirty="0">
                <a:latin typeface="APL385 Unicode" panose="020B0709000202000203" pitchFamily="49" charset="0"/>
              </a:rPr>
              <a:t>' 2</a:t>
            </a:r>
            <a:endParaRPr lang="da-DK" dirty="0">
              <a:latin typeface="APL385 Unicode" panose="020B0709000202000203" pitchFamily="49" charset="0"/>
            </a:endParaRPr>
          </a:p>
          <a:p>
            <a:pPr lvl="1"/>
            <a:r>
              <a:rPr lang="da-DK" dirty="0"/>
              <a:t>(now populate shard #2 – perhaps using process running on machine were shard is located)</a:t>
            </a:r>
          </a:p>
          <a:p>
            <a:r>
              <a:rPr lang="da-DK" dirty="0"/>
              <a:t>Once created, via parallel server:</a:t>
            </a:r>
          </a:p>
          <a:p>
            <a:pPr marL="0" indent="0"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</a:t>
            </a:r>
            <a:r>
              <a:rPr lang="en-GB" sz="2200" dirty="0" err="1">
                <a:latin typeface="APL385 Unicode" panose="020B0709000202000203" pitchFamily="49" charset="0"/>
              </a:rPr>
              <a:t>srvproc</a:t>
            </a:r>
            <a:r>
              <a:rPr lang="en-GB" sz="2200" dirty="0">
                <a:latin typeface="APL385 Unicode" panose="020B0709000202000203" pitchFamily="49" charset="0"/>
              </a:rPr>
              <a:t>←#.</a:t>
            </a:r>
            <a:r>
              <a:rPr lang="en-GB" sz="2200" dirty="0" err="1">
                <a:latin typeface="APL385 Unicode" panose="020B0709000202000203" pitchFamily="49" charset="0"/>
              </a:rPr>
              <a:t>vecdbsrv.Launch</a:t>
            </a:r>
            <a:r>
              <a:rPr lang="en-GB" sz="2200" dirty="0">
                <a:latin typeface="APL385 Unicode" panose="020B0709000202000203" pitchFamily="49" charset="0"/>
              </a:rPr>
              <a:t> folder 8100</a:t>
            </a:r>
          </a:p>
          <a:p>
            <a:pPr marL="0" indent="0"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#.</a:t>
            </a:r>
            <a:r>
              <a:rPr lang="en-GB" sz="2200" dirty="0" err="1">
                <a:latin typeface="APL385 Unicode" panose="020B0709000202000203" pitchFamily="49" charset="0"/>
              </a:rPr>
              <a:t>vecdbclt.Connect</a:t>
            </a:r>
            <a:r>
              <a:rPr lang="en-GB" sz="2200" dirty="0">
                <a:latin typeface="APL385 Unicode" panose="020B0709000202000203" pitchFamily="49" charset="0"/>
              </a:rPr>
              <a:t> '127.0.0.1' 8100 '</a:t>
            </a:r>
            <a:r>
              <a:rPr lang="en-GB" sz="2200" dirty="0" err="1">
                <a:latin typeface="APL385 Unicode" panose="020B0709000202000203" pitchFamily="49" charset="0"/>
              </a:rPr>
              <a:t>mkrom</a:t>
            </a:r>
            <a:r>
              <a:rPr lang="en-GB" sz="22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</a:t>
            </a:r>
            <a:r>
              <a:rPr lang="en-GB" sz="2200" dirty="0" err="1">
                <a:latin typeface="APL385 Unicode" panose="020B0709000202000203" pitchFamily="49" charset="0"/>
              </a:rPr>
              <a:t>db</a:t>
            </a:r>
            <a:r>
              <a:rPr lang="en-GB" sz="2200" dirty="0">
                <a:latin typeface="APL385 Unicode" panose="020B0709000202000203" pitchFamily="49" charset="0"/>
              </a:rPr>
              <a:t>←#.</a:t>
            </a:r>
            <a:r>
              <a:rPr lang="en-GB" sz="2200" dirty="0" err="1">
                <a:latin typeface="APL385 Unicode" panose="020B0709000202000203" pitchFamily="49" charset="0"/>
              </a:rPr>
              <a:t>vecdbclt.Open</a:t>
            </a:r>
            <a:r>
              <a:rPr lang="en-GB" sz="2200" dirty="0">
                <a:latin typeface="APL385 Unicode" panose="020B0709000202000203" pitchFamily="49" charset="0"/>
              </a:rPr>
              <a:t> folder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  </a:t>
            </a:r>
            <a:r>
              <a:rPr lang="en-GB" sz="2200" dirty="0" err="1">
                <a:latin typeface="APL385 Unicode" panose="020B0709000202000203" pitchFamily="49" charset="0"/>
              </a:rPr>
              <a:t>db.Query</a:t>
            </a:r>
            <a:r>
              <a:rPr lang="en-GB" sz="2200" dirty="0">
                <a:latin typeface="APL385 Unicode" panose="020B0709000202000203" pitchFamily="49" charset="0"/>
              </a:rPr>
              <a:t> … </a:t>
            </a:r>
            <a:r>
              <a:rPr lang="en-GB" sz="2200" dirty="0" err="1">
                <a:latin typeface="APL385 Unicode" panose="020B0709000202000203" pitchFamily="49" charset="0"/>
              </a:rPr>
              <a:t>etc</a:t>
            </a:r>
            <a:r>
              <a:rPr lang="en-GB" sz="2200" dirty="0">
                <a:latin typeface="APL385 Unicode" panose="020B0709000202000203" pitchFamily="49" charset="0"/>
              </a:rPr>
              <a:t> 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85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220072" y="4185348"/>
            <a:ext cx="3024336" cy="18002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2060848"/>
            <a:ext cx="3024336" cy="18002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Parallel Queries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88685" y="2204864"/>
            <a:ext cx="1245021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Application</a:t>
            </a:r>
            <a:br>
              <a:rPr lang="da-DK" dirty="0"/>
            </a:br>
            <a:r>
              <a:rPr lang="da-DK" dirty="0"/>
              <a:t>Client 1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847120" y="2237573"/>
            <a:ext cx="1503553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Master Server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2252126"/>
            <a:ext cx="144016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Slave serving</a:t>
            </a:r>
            <a:br>
              <a:rPr lang="da-DK" dirty="0"/>
            </a:br>
            <a:r>
              <a:rPr lang="da-DK" dirty="0"/>
              <a:t>Shard 1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386284" y="4365104"/>
            <a:ext cx="1395767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Slave serving</a:t>
            </a:r>
            <a:br>
              <a:rPr lang="da-DK" dirty="0"/>
            </a:br>
            <a:r>
              <a:rPr lang="da-DK" dirty="0"/>
              <a:t>Shard 2</a:t>
            </a:r>
            <a:endParaRPr lang="en-GB" dirty="0"/>
          </a:p>
        </p:txBody>
      </p:sp>
      <p:sp>
        <p:nvSpPr>
          <p:cNvPr id="9" name="Flowchart: Magnetic Disk 8"/>
          <p:cNvSpPr/>
          <p:nvPr/>
        </p:nvSpPr>
        <p:spPr>
          <a:xfrm>
            <a:off x="7055793" y="2276314"/>
            <a:ext cx="1008112" cy="110486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Shard 1</a:t>
            </a:r>
            <a:br>
              <a:rPr lang="da-DK" dirty="0"/>
            </a:br>
            <a:r>
              <a:rPr lang="da-DK" dirty="0"/>
              <a:t>Data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64088" y="2252126"/>
            <a:ext cx="1395767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Slave serving</a:t>
            </a:r>
            <a:br>
              <a:rPr lang="da-DK" dirty="0"/>
            </a:br>
            <a:r>
              <a:rPr lang="da-DK" dirty="0"/>
              <a:t>Shard 1</a:t>
            </a:r>
            <a:endParaRPr lang="en-GB" dirty="0"/>
          </a:p>
        </p:txBody>
      </p:sp>
      <p:sp>
        <p:nvSpPr>
          <p:cNvPr id="11" name="Flowchart: Magnetic Disk 10"/>
          <p:cNvSpPr/>
          <p:nvPr/>
        </p:nvSpPr>
        <p:spPr>
          <a:xfrm>
            <a:off x="7055793" y="4365104"/>
            <a:ext cx="1008112" cy="110486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Shard 2</a:t>
            </a:r>
            <a:br>
              <a:rPr lang="da-DK" dirty="0"/>
            </a:br>
            <a:r>
              <a:rPr lang="da-DK" dirty="0"/>
              <a:t>Data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88685" y="2998692"/>
            <a:ext cx="1245021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Application</a:t>
            </a:r>
            <a:br>
              <a:rPr lang="da-DK" dirty="0"/>
            </a:br>
            <a:r>
              <a:rPr lang="da-DK" dirty="0"/>
              <a:t>Client 2</a:t>
            </a:r>
            <a:endParaRPr lang="en-GB" dirty="0"/>
          </a:p>
        </p:txBody>
      </p:sp>
      <p:cxnSp>
        <p:nvCxnSpPr>
          <p:cNvPr id="16" name="Straight Connector 15"/>
          <p:cNvCxnSpPr>
            <a:stCxn id="6" idx="3"/>
          </p:cNvCxnSpPr>
          <p:nvPr/>
        </p:nvCxnSpPr>
        <p:spPr>
          <a:xfrm>
            <a:off x="4350673" y="2422239"/>
            <a:ext cx="1013415" cy="105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8" idx="1"/>
          </p:cNvCxnSpPr>
          <p:nvPr/>
        </p:nvCxnSpPr>
        <p:spPr>
          <a:xfrm>
            <a:off x="4341604" y="2554010"/>
            <a:ext cx="1044680" cy="2134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5" idx="3"/>
            <a:endCxn id="6" idx="1"/>
          </p:cNvCxnSpPr>
          <p:nvPr/>
        </p:nvCxnSpPr>
        <p:spPr>
          <a:xfrm flipV="1">
            <a:off x="1833706" y="2422239"/>
            <a:ext cx="1013414" cy="105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6" idx="1"/>
          </p:cNvCxnSpPr>
          <p:nvPr/>
        </p:nvCxnSpPr>
        <p:spPr>
          <a:xfrm flipV="1">
            <a:off x="1833706" y="2422239"/>
            <a:ext cx="1013414" cy="8996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5000" y="5490012"/>
            <a:ext cx="3916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Queries are ”broadcast” to all slaves</a:t>
            </a:r>
            <a:br>
              <a:rPr lang="da-DK" dirty="0"/>
            </a:br>
            <a:r>
              <a:rPr lang="da-DK" dirty="0"/>
              <a:t>Update data is ”pre-sharded” by Master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611345" y="3834305"/>
            <a:ext cx="1245021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Application</a:t>
            </a:r>
            <a:br>
              <a:rPr lang="da-DK" dirty="0"/>
            </a:br>
            <a:r>
              <a:rPr lang="da-DK" dirty="0"/>
              <a:t>Client 3</a:t>
            </a:r>
            <a:endParaRPr lang="en-GB" dirty="0"/>
          </a:p>
        </p:txBody>
      </p:sp>
      <p:cxnSp>
        <p:nvCxnSpPr>
          <p:cNvPr id="21" name="Straight Connector 20"/>
          <p:cNvCxnSpPr>
            <a:stCxn id="20" idx="3"/>
            <a:endCxn id="6" idx="1"/>
          </p:cNvCxnSpPr>
          <p:nvPr/>
        </p:nvCxnSpPr>
        <p:spPr>
          <a:xfrm flipV="1">
            <a:off x="1856366" y="2422239"/>
            <a:ext cx="990754" cy="1735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924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Test Driven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Let’s look at the source</a:t>
            </a:r>
            <a:br>
              <a:rPr lang="da-DK" dirty="0"/>
            </a:br>
            <a:r>
              <a:rPr lang="da-DK" dirty="0">
                <a:hlinkClick r:id="rId2"/>
              </a:rPr>
              <a:t>https://github.com/Dyalog/vecdb/tree/Server</a:t>
            </a:r>
            <a:endParaRPr lang="da-DK" dirty="0"/>
          </a:p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489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Conclusions - vecdb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Rudimentary but already useful</a:t>
            </a:r>
          </a:p>
          <a:p>
            <a:r>
              <a:rPr lang="da-DK" dirty="0"/>
              <a:t>Heading for 3 ”commercial” users</a:t>
            </a:r>
          </a:p>
          <a:p>
            <a:r>
              <a:rPr lang="da-DK" dirty="0"/>
              <a:t>Next steps:</a:t>
            </a:r>
          </a:p>
          <a:p>
            <a:pPr lvl="1"/>
            <a:r>
              <a:rPr lang="da-DK" dirty="0"/>
              <a:t>Optimise parallel queries</a:t>
            </a:r>
          </a:p>
          <a:p>
            <a:pPr lvl="1"/>
            <a:r>
              <a:rPr lang="da-DK" dirty="0"/>
              <a:t>Add more character types</a:t>
            </a:r>
          </a:p>
          <a:p>
            <a:pPr lvl="1"/>
            <a:r>
              <a:rPr lang="da-DK" dirty="0"/>
              <a:t>Extend query ”language” to allow relational functions &lt; &gt; etc</a:t>
            </a:r>
          </a:p>
          <a:p>
            <a:r>
              <a:rPr lang="da-DK" dirty="0"/>
              <a:t>Please join in / tell us what you need!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639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An efficient mechanism for storing ”large data”</a:t>
            </a:r>
          </a:p>
          <a:p>
            <a:pPr lvl="1"/>
            <a:r>
              <a:rPr lang="da-DK" dirty="0"/>
              <a:t>Some number of GigaBytes</a:t>
            </a:r>
          </a:p>
          <a:p>
            <a:pPr lvl="1"/>
            <a:r>
              <a:rPr lang="da-DK" dirty="0"/>
              <a:t>Parallel Queries &amp; Sharding</a:t>
            </a:r>
          </a:p>
          <a:p>
            <a:pPr lvl="1"/>
            <a:r>
              <a:rPr lang="da-DK" dirty="0"/>
              <a:t>Open Source (github – 2 external contributors so far)</a:t>
            </a:r>
          </a:p>
          <a:p>
            <a:pPr lvl="1"/>
            <a:r>
              <a:rPr lang="da-DK" dirty="0"/>
              <a:t>Free (requires Dyalog APL)</a:t>
            </a:r>
          </a:p>
          <a:p>
            <a:r>
              <a:rPr lang="da-DK" dirty="0"/>
              <a:t>Updates, but no ”transactions”</a:t>
            </a:r>
          </a:p>
          <a:p>
            <a:pPr lvl="1"/>
            <a:r>
              <a:rPr lang="da-DK" dirty="0"/>
              <a:t>Focus on bulk loading and analysis</a:t>
            </a:r>
          </a:p>
          <a:p>
            <a:r>
              <a:rPr lang="da-DK" dirty="0"/>
              <a:t>Very simple query language</a:t>
            </a:r>
          </a:p>
          <a:p>
            <a:pPr lvl="1"/>
            <a:r>
              <a:rPr lang="da-DK" dirty="0"/>
              <a:t>No joins (at least not to begin with)</a:t>
            </a:r>
          </a:p>
          <a:p>
            <a:pPr lvl="1"/>
            <a:r>
              <a:rPr lang="da-DK" dirty="0"/>
              <a:t>Support for Group By (Sum Max Min Count)</a:t>
            </a:r>
          </a:p>
          <a:p>
            <a:pPr lvl="1"/>
            <a:endParaRPr lang="da-DK" dirty="0"/>
          </a:p>
          <a:p>
            <a:endParaRPr lang="da-DK" dirty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867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Data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Each column is a memory-mapped vector:</a:t>
            </a:r>
          </a:p>
          <a:p>
            <a:r>
              <a:rPr lang="da-DK" dirty="0"/>
              <a:t>B: Boolean</a:t>
            </a:r>
          </a:p>
          <a:p>
            <a:r>
              <a:rPr lang="da-DK" dirty="0"/>
              <a:t>I1, I2, I4: Integers</a:t>
            </a:r>
          </a:p>
          <a:p>
            <a:r>
              <a:rPr lang="da-DK" dirty="0"/>
              <a:t>F: Float – (645)</a:t>
            </a:r>
          </a:p>
          <a:p>
            <a:r>
              <a:rPr lang="da-DK" dirty="0"/>
              <a:t>C: I2 pointer to up to 32,768 different strings</a:t>
            </a:r>
          </a:p>
          <a:p>
            <a:pPr lvl="1"/>
            <a:r>
              <a:rPr lang="da-DK" dirty="0"/>
              <a:t>I4 pointers and ”fixed width char” to come</a:t>
            </a:r>
          </a:p>
          <a:p>
            <a:endParaRPr lang="da-DK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33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Memory-Mapped Vectors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Can be much larger than the workspace</a:t>
            </a:r>
          </a:p>
          <a:p>
            <a:pPr lvl="1"/>
            <a:r>
              <a:rPr lang="da-DK" dirty="0"/>
              <a:t>Only query </a:t>
            </a:r>
            <a:r>
              <a:rPr lang="da-DK" b="1" i="1" dirty="0"/>
              <a:t>RESULTS</a:t>
            </a:r>
            <a:r>
              <a:rPr lang="da-DK" dirty="0"/>
              <a:t> need to fit in the WS</a:t>
            </a:r>
          </a:p>
          <a:p>
            <a:r>
              <a:rPr lang="da-DK" dirty="0"/>
              <a:t>APL primitives including optimised </a:t>
            </a:r>
            <a:r>
              <a:rPr lang="da-DK" dirty="0">
                <a:latin typeface="APL385 Unicode" panose="020B0709000202000203" pitchFamily="49" charset="0"/>
              </a:rPr>
              <a:t>⍳</a:t>
            </a:r>
            <a:r>
              <a:rPr lang="da-DK" dirty="0"/>
              <a:t> and </a:t>
            </a:r>
            <a:r>
              <a:rPr lang="da-DK" dirty="0">
                <a:latin typeface="APL385 Unicode" panose="020B0709000202000203" pitchFamily="49" charset="0"/>
              </a:rPr>
              <a:t>⌸</a:t>
            </a:r>
            <a:r>
              <a:rPr lang="da-DK" dirty="0"/>
              <a:t> (key) apply directly without first reading data ”into” the workspace</a:t>
            </a:r>
          </a:p>
          <a:p>
            <a:r>
              <a:rPr lang="da-DK" dirty="0"/>
              <a:t>Efficient I/O managed by the Operating System</a:t>
            </a:r>
          </a:p>
          <a:p>
            <a:endParaRPr lang="da-DK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11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Creating a vecdb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columns←'Day' 'Sym' 'Price'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types←'I2' 'C' 'F'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options←⎕NS''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options.BlockSize←10000 ⍝ grow</a:t>
            </a:r>
            <a:r>
              <a:rPr lang="da-DK" sz="2000" baseline="0" dirty="0">
                <a:latin typeface="APL385 Unicode" panose="020B0709000202000203" pitchFamily="49" charset="0"/>
              </a:rPr>
              <a:t> by 10,000</a:t>
            </a: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date←10000/⍳2×365 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     ⍝ 10,000 records × 2 × 365 days = ~36M records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sym←(≢date)⍴'MSFT' 'IBM' 'AAPL' 'GOOG' 'DYLG'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price←100+0.1×⍳⍴date  ⍝ It's a good market!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data←date sym price</a:t>
            </a: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params←name folder columns types options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db←⎕NEW #.vecdb (params,⊂5↑¨data)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assert 5=db.Count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  <a:r>
              <a:rPr lang="en-GB" sz="2000" dirty="0" err="1">
                <a:latin typeface="APL385 Unicode" panose="020B0709000202000203" pitchFamily="49" charset="0"/>
              </a:rPr>
              <a:t>db.Append</a:t>
            </a:r>
            <a:r>
              <a:rPr lang="en-GB" sz="2000" dirty="0">
                <a:latin typeface="APL385 Unicode" panose="020B0709000202000203" pitchFamily="49" charset="0"/>
              </a:rPr>
              <a:t> columns(5↓¨data)</a:t>
            </a: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5" y="2191199"/>
            <a:ext cx="8753475" cy="2876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25" y="2191199"/>
            <a:ext cx="87534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Query ”Language”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dirty="0"/>
              <a:t>Extremely simple at this point:</a:t>
            </a:r>
          </a:p>
          <a:p>
            <a:pPr marL="0" indent="0">
              <a:buNone/>
            </a:pPr>
            <a:r>
              <a:rPr lang="da-DK" sz="2200" dirty="0">
                <a:latin typeface="APL385 Unicode" panose="020B0709000202000203" pitchFamily="49" charset="0"/>
              </a:rPr>
              <a:t>  db.Query Where [Cols [[GroupBy]]</a:t>
            </a:r>
            <a:br>
              <a:rPr lang="da-DK" sz="2200" dirty="0">
                <a:latin typeface="APL385 Unicode" panose="020B0709000202000203" pitchFamily="49" charset="0"/>
              </a:rPr>
            </a:br>
            <a:endParaRPr lang="da-DK" sz="2200" dirty="0">
              <a:latin typeface="APL385 Unicode" panose="020B0709000202000203" pitchFamily="49" charset="0"/>
            </a:endParaRPr>
          </a:p>
          <a:p>
            <a:r>
              <a:rPr lang="da-DK" dirty="0"/>
              <a:t>All records for 2 days</a:t>
            </a:r>
          </a:p>
          <a:p>
            <a:pPr marL="0" indent="0">
              <a:buNone/>
            </a:pPr>
            <a:r>
              <a:rPr lang="da-DK" sz="2200" dirty="0">
                <a:latin typeface="APL385 Unicode" panose="020B0709000202000203" pitchFamily="49" charset="0"/>
              </a:rPr>
              <a:t>  db.Query ('Day'(200 201)) columns  </a:t>
            </a:r>
            <a:endParaRPr lang="da-DK" sz="2200" dirty="0"/>
          </a:p>
          <a:p>
            <a:r>
              <a:rPr lang="da-DK" dirty="0"/>
              <a:t>Read DYLG records for 2 days</a:t>
            </a:r>
          </a:p>
          <a:p>
            <a:pPr marL="0" indent="0">
              <a:buNone/>
            </a:pPr>
            <a:r>
              <a:rPr lang="da-DK" sz="2100" dirty="0">
                <a:latin typeface="APL385 Unicode" panose="020B0709000202000203" pitchFamily="49" charset="0"/>
              </a:rPr>
              <a:t>  db.Query (('Day'(200 201))('Sym' 'DYLG')) columns  </a:t>
            </a:r>
            <a:r>
              <a:rPr lang="da-DK" dirty="0"/>
              <a:t>        </a:t>
            </a:r>
          </a:p>
          <a:p>
            <a:r>
              <a:rPr lang="da-DK" dirty="0"/>
              <a:t>Select count Price, max Price, min Price group by Day Where Sym=”DYLG”</a:t>
            </a:r>
          </a:p>
          <a:p>
            <a:pPr marL="0" indent="0">
              <a:buNone/>
            </a:pPr>
            <a:r>
              <a:rPr lang="da-DK" sz="2100" dirty="0">
                <a:latin typeface="APL385 Unicode" panose="020B0709000202000203" pitchFamily="49" charset="0"/>
              </a:rPr>
              <a:t>  db.Query ('Sym' 'DYLG') </a:t>
            </a:r>
            <a:br>
              <a:rPr lang="da-DK" sz="2100" dirty="0">
                <a:latin typeface="APL385 Unicode" panose="020B0709000202000203" pitchFamily="49" charset="0"/>
              </a:rPr>
            </a:br>
            <a:r>
              <a:rPr lang="da-DK" sz="2100" dirty="0">
                <a:latin typeface="APL385 Unicode" panose="020B0709000202000203" pitchFamily="49" charset="0"/>
              </a:rPr>
              <a:t>     ('count Price' 'max Price' 'min Price')'Day'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93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Record Indices / Updates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Indices of records for Day 200</a:t>
            </a:r>
          </a:p>
          <a:p>
            <a:pPr marL="0" indent="0">
              <a:buNone/>
            </a:pPr>
            <a:r>
              <a:rPr lang="da-DK" sz="2200" dirty="0">
                <a:latin typeface="APL385 Unicode" panose="020B0709000202000203" pitchFamily="49" charset="0"/>
              </a:rPr>
              <a:t>  ix←db.Query ('Day' 200) ⍬ </a:t>
            </a:r>
          </a:p>
          <a:p>
            <a:r>
              <a:rPr lang="da-DK" dirty="0"/>
              <a:t>Use them to Read</a:t>
            </a:r>
          </a:p>
          <a:p>
            <a:pPr marL="0" indent="0">
              <a:buNone/>
            </a:pPr>
            <a:r>
              <a:rPr lang="da-DK" sz="2100" dirty="0">
                <a:latin typeface="APL385 Unicode" panose="020B0709000202000203" pitchFamily="49" charset="0"/>
              </a:rPr>
              <a:t>  data←db.Read ix ('Day' 'Price')</a:t>
            </a:r>
            <a:endParaRPr lang="da-DK" dirty="0"/>
          </a:p>
          <a:p>
            <a:r>
              <a:rPr lang="da-DK" dirty="0"/>
              <a:t>Use for Update:</a:t>
            </a:r>
          </a:p>
          <a:p>
            <a:pPr marL="0" indent="0">
              <a:buNone/>
            </a:pPr>
            <a:r>
              <a:rPr lang="en-GB" sz="2100" dirty="0">
                <a:latin typeface="APL385 Unicode" panose="020B0709000202000203" pitchFamily="49" charset="0"/>
              </a:rPr>
              <a:t>  </a:t>
            </a:r>
            <a:r>
              <a:rPr lang="en-GB" sz="2100" dirty="0" err="1">
                <a:latin typeface="APL385 Unicode" panose="020B0709000202000203" pitchFamily="49" charset="0"/>
              </a:rPr>
              <a:t>db.Update</a:t>
            </a:r>
            <a:r>
              <a:rPr lang="en-GB" sz="2100" dirty="0">
                <a:latin typeface="APL385 Unicode" panose="020B0709000202000203" pitchFamily="49" charset="0"/>
              </a:rPr>
              <a:t> ix </a:t>
            </a:r>
            <a:r>
              <a:rPr lang="da-DK" sz="2100" dirty="0">
                <a:latin typeface="APL385 Unicode" panose="020B0709000202000203" pitchFamily="49" charset="0"/>
              </a:rPr>
              <a:t>'Price'</a:t>
            </a:r>
            <a:r>
              <a:rPr lang="en-GB" sz="2100" dirty="0">
                <a:latin typeface="APL385 Unicode" panose="020B0709000202000203" pitchFamily="49" charset="0"/>
              </a:rPr>
              <a:t> (1.1×data[;2])</a:t>
            </a:r>
            <a:endParaRPr lang="da-DK" sz="21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40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Calculated Columns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Virtual / computed columns can be defined:</a:t>
            </a:r>
          </a:p>
          <a:p>
            <a:pPr marL="0" indent="0">
              <a:buNone/>
            </a:pP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db.AddCalc 'SquareI1' 'col_I1' 'I2' '{⍵*2}' ⍬ '{⍵*0.5}' 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            </a:t>
            </a:r>
            <a:r>
              <a:rPr lang="da-DK" sz="1800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name      base   type  expr  map inverse</a:t>
            </a:r>
          </a:p>
          <a:p>
            <a:pPr marL="0" indent="0">
              <a:buNone/>
            </a:pPr>
            <a:endParaRPr lang="da-DK" sz="1800" dirty="0">
              <a:latin typeface="APL385 Unicode" panose="020B0709000202000203" pitchFamily="49" charset="0"/>
            </a:endParaRPr>
          </a:p>
          <a:p>
            <a:r>
              <a:rPr lang="da-DK" dirty="0"/>
              <a:t>In addition to calculation formulae</a:t>
            </a:r>
          </a:p>
          <a:p>
            <a:pPr lvl="1"/>
            <a:r>
              <a:rPr lang="da-DK" dirty="0"/>
              <a:t>A map can be defined</a:t>
            </a:r>
          </a:p>
          <a:p>
            <a:pPr lvl="1"/>
            <a:r>
              <a:rPr lang="da-DK" dirty="0"/>
              <a:t>An inverse function can be specified so the base column can be searched directly</a:t>
            </a:r>
          </a:p>
          <a:p>
            <a:pPr marL="0" indent="0">
              <a:buNone/>
            </a:pPr>
            <a:endParaRPr lang="da-DK" sz="18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79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Sharding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4525963"/>
          </a:xfrm>
        </p:spPr>
        <p:txBody>
          <a:bodyPr>
            <a:normAutofit lnSpcReduction="10000"/>
          </a:bodyPr>
          <a:lstStyle/>
          <a:p>
            <a:r>
              <a:rPr lang="da-DK" dirty="0"/>
              <a:t>Horizontal sharding can be defined using a lambda expression and a selection of columns</a:t>
            </a:r>
            <a:endParaRPr lang="en-GB" dirty="0"/>
          </a:p>
          <a:p>
            <a:pPr marL="0" indent="0">
              <a:buNone/>
            </a:pPr>
            <a:r>
              <a:rPr lang="en-GB" sz="2200" dirty="0">
                <a:latin typeface="APL385 Unicode" panose="020B0709000202000203" pitchFamily="49" charset="0"/>
              </a:rPr>
              <a:t>   options.ShardCols←1 ⍝ Day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</a:t>
            </a:r>
            <a:r>
              <a:rPr lang="en-GB" sz="2200" dirty="0" err="1">
                <a:latin typeface="APL385 Unicode" panose="020B0709000202000203" pitchFamily="49" charset="0"/>
              </a:rPr>
              <a:t>options.ShardFn</a:t>
            </a:r>
            <a:r>
              <a:rPr lang="en-GB" sz="2200" dirty="0">
                <a:latin typeface="APL385 Unicode" panose="020B0709000202000203" pitchFamily="49" charset="0"/>
              </a:rPr>
              <a:t>←'{1+2|⊃⍵}'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⍝ Even in 1</a:t>
            </a:r>
            <a:r>
              <a:rPr lang="en-GB" sz="2200" baseline="30000" dirty="0">
                <a:latin typeface="APL385 Unicode" panose="020B0709000202000203" pitchFamily="49" charset="0"/>
              </a:rPr>
              <a:t>st</a:t>
            </a:r>
            <a:r>
              <a:rPr lang="en-GB" sz="2200" dirty="0">
                <a:latin typeface="APL385 Unicode" panose="020B0709000202000203" pitchFamily="49" charset="0"/>
              </a:rPr>
              <a:t> shard, Odd days in 2nd</a:t>
            </a:r>
          </a:p>
          <a:p>
            <a:r>
              <a:rPr lang="da-DK" dirty="0"/>
              <a:t>Location of Shards can be specified precisely</a:t>
            </a:r>
          </a:p>
          <a:p>
            <a:pPr marL="0" indent="0">
              <a:buNone/>
            </a:pPr>
            <a:r>
              <a:rPr lang="en-GB" sz="2200" dirty="0">
                <a:latin typeface="APL385 Unicode" panose="020B0709000202000203" pitchFamily="49" charset="0"/>
              </a:rPr>
              <a:t>   </a:t>
            </a:r>
            <a:r>
              <a:rPr lang="en-GB" sz="2200" dirty="0" err="1">
                <a:latin typeface="APL385 Unicode" panose="020B0709000202000203" pitchFamily="49" charset="0"/>
              </a:rPr>
              <a:t>options.ShardFolders</a:t>
            </a:r>
            <a:r>
              <a:rPr lang="en-GB" sz="2200" dirty="0">
                <a:latin typeface="APL385 Unicode" panose="020B0709000202000203" pitchFamily="49" charset="0"/>
              </a:rPr>
              <a:t>←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  'c:\</a:t>
            </a:r>
            <a:r>
              <a:rPr lang="en-GB" sz="2200" dirty="0" err="1">
                <a:latin typeface="APL385 Unicode" panose="020B0709000202000203" pitchFamily="49" charset="0"/>
              </a:rPr>
              <a:t>devt</a:t>
            </a:r>
            <a:r>
              <a:rPr lang="en-GB" sz="2200" dirty="0">
                <a:latin typeface="APL385 Unicode" panose="020B0709000202000203" pitchFamily="49" charset="0"/>
              </a:rPr>
              <a:t>\</a:t>
            </a:r>
            <a:r>
              <a:rPr lang="en-GB" sz="2200" dirty="0" err="1">
                <a:latin typeface="APL385 Unicode" panose="020B0709000202000203" pitchFamily="49" charset="0"/>
              </a:rPr>
              <a:t>vecdb</a:t>
            </a:r>
            <a:r>
              <a:rPr lang="en-GB" sz="2200" dirty="0">
                <a:latin typeface="APL385 Unicode" panose="020B0709000202000203" pitchFamily="49" charset="0"/>
              </a:rPr>
              <a:t>\</a:t>
            </a:r>
            <a:r>
              <a:rPr lang="en-GB" sz="2200" dirty="0" err="1">
                <a:latin typeface="APL385 Unicode" panose="020B0709000202000203" pitchFamily="49" charset="0"/>
              </a:rPr>
              <a:t>srvtest</a:t>
            </a:r>
            <a:r>
              <a:rPr lang="en-GB" sz="2200" dirty="0">
                <a:latin typeface="APL385 Unicode" panose="020B0709000202000203" pitchFamily="49" charset="0"/>
              </a:rPr>
              <a:t>\shard1'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  '//Mortens-</a:t>
            </a:r>
            <a:r>
              <a:rPr lang="en-GB" sz="2200" dirty="0" err="1">
                <a:latin typeface="APL385 Unicode" panose="020B0709000202000203" pitchFamily="49" charset="0"/>
              </a:rPr>
              <a:t>Macbook</a:t>
            </a:r>
            <a:r>
              <a:rPr lang="en-GB" sz="2200" dirty="0">
                <a:latin typeface="APL385 Unicode" panose="020B0709000202000203" pitchFamily="49" charset="0"/>
              </a:rPr>
              <a:t>-Air/</a:t>
            </a:r>
            <a:r>
              <a:rPr lang="en-GB" sz="2200" dirty="0" err="1">
                <a:latin typeface="APL385 Unicode" panose="020B0709000202000203" pitchFamily="49" charset="0"/>
              </a:rPr>
              <a:t>vecdb</a:t>
            </a:r>
            <a:r>
              <a:rPr lang="en-GB" sz="2200" dirty="0">
                <a:latin typeface="APL385 Unicode" panose="020B0709000202000203" pitchFamily="49" charset="0"/>
              </a:rPr>
              <a:t>/</a:t>
            </a:r>
            <a:r>
              <a:rPr lang="en-GB" sz="2200" dirty="0" err="1">
                <a:latin typeface="APL385 Unicode" panose="020B0709000202000203" pitchFamily="49" charset="0"/>
              </a:rPr>
              <a:t>srvtest</a:t>
            </a:r>
            <a:r>
              <a:rPr lang="en-GB" sz="2200" dirty="0">
                <a:latin typeface="APL385 Unicode" panose="020B0709000202000203" pitchFamily="49" charset="0"/>
              </a:rPr>
              <a:t>/shard2'</a:t>
            </a:r>
          </a:p>
          <a:p>
            <a:pPr marL="0" indent="0">
              <a:buNone/>
            </a:pPr>
            <a:r>
              <a:rPr lang="en-GB" sz="2200" dirty="0">
                <a:latin typeface="APL385 Unicode" panose="020B0709000202000203" pitchFamily="49" charset="0"/>
              </a:rPr>
              <a:t>   </a:t>
            </a:r>
            <a:r>
              <a:rPr lang="en-GB" sz="2200" dirty="0" err="1">
                <a:latin typeface="APL385 Unicode" panose="020B0709000202000203" pitchFamily="49" charset="0"/>
              </a:rPr>
              <a:t>options.LocalFolders</a:t>
            </a:r>
            <a:r>
              <a:rPr lang="en-GB" sz="2200" dirty="0">
                <a:latin typeface="APL385 Unicode" panose="020B0709000202000203" pitchFamily="49" charset="0"/>
              </a:rPr>
              <a:t>←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  'c:\</a:t>
            </a:r>
            <a:r>
              <a:rPr lang="en-GB" sz="2200" dirty="0" err="1">
                <a:latin typeface="APL385 Unicode" panose="020B0709000202000203" pitchFamily="49" charset="0"/>
              </a:rPr>
              <a:t>devt</a:t>
            </a:r>
            <a:r>
              <a:rPr lang="en-GB" sz="2200" dirty="0">
                <a:latin typeface="APL385 Unicode" panose="020B0709000202000203" pitchFamily="49" charset="0"/>
              </a:rPr>
              <a:t>\</a:t>
            </a:r>
            <a:r>
              <a:rPr lang="en-GB" sz="2200" dirty="0" err="1">
                <a:latin typeface="APL385 Unicode" panose="020B0709000202000203" pitchFamily="49" charset="0"/>
              </a:rPr>
              <a:t>vecdb</a:t>
            </a:r>
            <a:r>
              <a:rPr lang="en-GB" sz="2200" dirty="0">
                <a:latin typeface="APL385 Unicode" panose="020B0709000202000203" pitchFamily="49" charset="0"/>
              </a:rPr>
              <a:t>\</a:t>
            </a:r>
            <a:r>
              <a:rPr lang="en-GB" sz="2200" dirty="0" err="1">
                <a:latin typeface="APL385 Unicode" panose="020B0709000202000203" pitchFamily="49" charset="0"/>
              </a:rPr>
              <a:t>srvtest</a:t>
            </a:r>
            <a:r>
              <a:rPr lang="en-GB" sz="2200" dirty="0">
                <a:latin typeface="APL385 Unicode" panose="020B0709000202000203" pitchFamily="49" charset="0"/>
              </a:rPr>
              <a:t>\shard1'   </a:t>
            </a:r>
            <a:br>
              <a:rPr lang="en-GB" sz="2200" dirty="0">
                <a:latin typeface="APL385 Unicode" panose="020B0709000202000203" pitchFamily="49" charset="0"/>
              </a:rPr>
            </a:br>
            <a:r>
              <a:rPr lang="en-GB" sz="2200" dirty="0">
                <a:latin typeface="APL385 Unicode" panose="020B0709000202000203" pitchFamily="49" charset="0"/>
              </a:rPr>
              <a:t>     '//Users/</a:t>
            </a:r>
            <a:r>
              <a:rPr lang="en-GB" sz="2200" dirty="0" err="1">
                <a:latin typeface="APL385 Unicode" panose="020B0709000202000203" pitchFamily="49" charset="0"/>
              </a:rPr>
              <a:t>mkrom</a:t>
            </a:r>
            <a:r>
              <a:rPr lang="en-GB" sz="2200" dirty="0">
                <a:latin typeface="APL385 Unicode" panose="020B0709000202000203" pitchFamily="49" charset="0"/>
              </a:rPr>
              <a:t>/</a:t>
            </a:r>
            <a:r>
              <a:rPr lang="en-GB" sz="2200" dirty="0" err="1">
                <a:latin typeface="APL385 Unicode" panose="020B0709000202000203" pitchFamily="49" charset="0"/>
              </a:rPr>
              <a:t>vecdb</a:t>
            </a:r>
            <a:r>
              <a:rPr lang="en-GB" sz="2200" dirty="0">
                <a:latin typeface="APL385 Unicode" panose="020B0709000202000203" pitchFamily="49" charset="0"/>
              </a:rPr>
              <a:t>/</a:t>
            </a:r>
            <a:r>
              <a:rPr lang="en-GB" sz="2200" dirty="0" err="1">
                <a:latin typeface="APL385 Unicode" panose="020B0709000202000203" pitchFamily="49" charset="0"/>
              </a:rPr>
              <a:t>srvtest</a:t>
            </a:r>
            <a:r>
              <a:rPr lang="en-GB" sz="2200" dirty="0">
                <a:latin typeface="APL385 Unicode" panose="020B0709000202000203" pitchFamily="49" charset="0"/>
              </a:rPr>
              <a:t>/shard2'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vecdb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21540"/>
            <a:ext cx="6086475" cy="2695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499" y="548680"/>
            <a:ext cx="6038850" cy="2362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499" y="2682081"/>
            <a:ext cx="60388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5702</TotalTime>
  <Words>406</Words>
  <Application>Microsoft Office PowerPoint</Application>
  <PresentationFormat>On-screen Show (4:3)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APL385 Unicode</vt:lpstr>
      <vt:lpstr>Arial</vt:lpstr>
      <vt:lpstr>Calibri</vt:lpstr>
      <vt:lpstr>Courier New</vt:lpstr>
      <vt:lpstr>Klavika Medium</vt:lpstr>
      <vt:lpstr>Wingdings</vt:lpstr>
      <vt:lpstr>Office Theme</vt:lpstr>
      <vt:lpstr>vector database</vt:lpstr>
      <vt:lpstr>Goals</vt:lpstr>
      <vt:lpstr>Data Types</vt:lpstr>
      <vt:lpstr>Memory-Mapped Vectors</vt:lpstr>
      <vt:lpstr>Creating a vecdb</vt:lpstr>
      <vt:lpstr>Query ”Language”</vt:lpstr>
      <vt:lpstr>Record Indices / Updates</vt:lpstr>
      <vt:lpstr>Calculated Columns</vt:lpstr>
      <vt:lpstr>Sharding</vt:lpstr>
      <vt:lpstr>Using Shards</vt:lpstr>
      <vt:lpstr>Parallel Queries</vt:lpstr>
      <vt:lpstr>Test Driven Development</vt:lpstr>
      <vt:lpstr>Conclusions - vecdb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54</cp:revision>
  <dcterms:created xsi:type="dcterms:W3CDTF">2016-07-29T08:25:06Z</dcterms:created>
  <dcterms:modified xsi:type="dcterms:W3CDTF">2016-10-10T15:00:58Z</dcterms:modified>
</cp:coreProperties>
</file>