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68" r:id="rId3"/>
    <p:sldId id="275" r:id="rId4"/>
    <p:sldId id="263" r:id="rId5"/>
    <p:sldId id="259" r:id="rId6"/>
    <p:sldId id="264" r:id="rId7"/>
    <p:sldId id="258" r:id="rId8"/>
    <p:sldId id="266" r:id="rId9"/>
    <p:sldId id="260" r:id="rId10"/>
    <p:sldId id="261" r:id="rId11"/>
    <p:sldId id="267" r:id="rId12"/>
    <p:sldId id="257" r:id="rId13"/>
    <p:sldId id="262" r:id="rId14"/>
    <p:sldId id="269" r:id="rId15"/>
    <p:sldId id="278" r:id="rId16"/>
    <p:sldId id="276" r:id="rId17"/>
    <p:sldId id="270" r:id="rId18"/>
    <p:sldId id="271" r:id="rId19"/>
    <p:sldId id="277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BE"/>
    <a:srgbClr val="F6F6D9"/>
    <a:srgbClr val="7C7DCF"/>
    <a:srgbClr val="FF9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96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904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36712"/>
            <a:ext cx="3038103" cy="10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6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Calibri" panose="020F0502020204030204" pitchFamily="34" charset="0"/>
              <a:buChar char="‐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16" y="833191"/>
            <a:ext cx="5112568" cy="5265783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6345324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3632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600200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4653" y="6453336"/>
            <a:ext cx="6497707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Conga 3.0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877272"/>
            <a:ext cx="808847" cy="814583"/>
          </a:xfrm>
          <a:prstGeom prst="rect">
            <a:avLst/>
          </a:prstGeom>
        </p:spPr>
      </p:pic>
      <p:sp>
        <p:nvSpPr>
          <p:cNvPr id="40" name="Rectangle 39"/>
          <p:cNvSpPr/>
          <p:nvPr userDrawn="1"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/>
          <p:nvPr userDrawn="1"/>
        </p:nvCxnSpPr>
        <p:spPr>
          <a:xfrm>
            <a:off x="0" y="512676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943" y="78087"/>
            <a:ext cx="173736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800" smtClean="0"/>
              <a:t>‹#›</a:t>
            </a:fld>
            <a:endParaRPr lang="en-GB" sz="1800" dirty="0"/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" y="6372063"/>
            <a:ext cx="1308412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6000" dirty="0"/>
              <a:t>Web Stack of the Future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177775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(Introducing Conga 3.0)</a:t>
            </a:r>
            <a:br>
              <a:rPr lang="en-GB" dirty="0"/>
            </a:br>
            <a:br>
              <a:rPr lang="en-GB" dirty="0"/>
            </a:br>
            <a:r>
              <a:rPr lang="en-GB" dirty="0"/>
              <a:t>Bjørn Christensen</a:t>
            </a:r>
            <a:br>
              <a:rPr lang="en-GB" dirty="0"/>
            </a:br>
            <a:r>
              <a:rPr lang="en-GB" dirty="0"/>
              <a:t>Morten Kromberg</a:t>
            </a:r>
          </a:p>
        </p:txBody>
      </p:sp>
    </p:spTree>
    <p:extLst>
      <p:ext uri="{BB962C8B-B14F-4D97-AF65-F5344CB8AC3E}">
        <p14:creationId xmlns:p14="http://schemas.microsoft.com/office/powerpoint/2010/main" val="196331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839"/>
            <a:ext cx="9144000" cy="605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6" y="61144"/>
            <a:ext cx="797165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2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Object-Oriented Wrappers   </a:t>
            </a:r>
            <a:r>
              <a:rPr lang="da-DK" sz="3100" dirty="0"/>
              <a:t>(experimental)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a-DK" sz="1800" dirty="0"/>
              <a:t>For example, an RPC server which reverses its argument:</a:t>
            </a:r>
            <a:br>
              <a:rPr lang="da-DK" sz="1800" dirty="0"/>
            </a:br>
            <a:r>
              <a:rPr lang="da-DK" sz="1800" dirty="0">
                <a:latin typeface="APL385 Unicode" panose="020B0709000202000203" pitchFamily="49" charset="0"/>
              </a:rPr>
              <a:t> 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:Class </a:t>
            </a:r>
            <a:r>
              <a:rPr lang="en-GB" sz="1800" dirty="0" err="1">
                <a:latin typeface="APL385 Unicode" panose="020B0709000202000203" pitchFamily="49" charset="0"/>
              </a:rPr>
              <a:t>MyServiceHandler</a:t>
            </a:r>
            <a:r>
              <a:rPr lang="en-GB" sz="1800" dirty="0">
                <a:latin typeface="APL385 Unicode" panose="020B0709000202000203" pitchFamily="49" charset="0"/>
              </a:rPr>
              <a:t> : #.</a:t>
            </a:r>
            <a:r>
              <a:rPr lang="en-GB" sz="1800" dirty="0" err="1">
                <a:latin typeface="APL385 Unicode" panose="020B0709000202000203" pitchFamily="49" charset="0"/>
              </a:rPr>
              <a:t>DRCShared.Connection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∇ </a:t>
            </a:r>
            <a:r>
              <a:rPr lang="en-GB" sz="1800" dirty="0" err="1">
                <a:latin typeface="APL385 Unicode" panose="020B0709000202000203" pitchFamily="49" charset="0"/>
              </a:rPr>
              <a:t>onReceive</a:t>
            </a:r>
            <a:r>
              <a:rPr lang="en-GB" sz="1800" dirty="0">
                <a:latin typeface="APL385 Unicode" panose="020B0709000202000203" pitchFamily="49" charset="0"/>
              </a:rPr>
              <a:t>(</a:t>
            </a:r>
            <a:r>
              <a:rPr lang="en-GB" sz="1800" dirty="0" err="1">
                <a:latin typeface="APL385 Unicode" panose="020B0709000202000203" pitchFamily="49" charset="0"/>
              </a:rPr>
              <a:t>obj</a:t>
            </a:r>
            <a:r>
              <a:rPr lang="en-GB" sz="1800" dirty="0">
                <a:latin typeface="APL385 Unicode" panose="020B0709000202000203" pitchFamily="49" charset="0"/>
              </a:rPr>
              <a:t> data)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  :Access public override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  _←Respond </a:t>
            </a:r>
            <a:r>
              <a:rPr lang="en-GB" sz="1800" dirty="0" err="1">
                <a:latin typeface="APL385 Unicode" panose="020B0709000202000203" pitchFamily="49" charset="0"/>
              </a:rPr>
              <a:t>obj</a:t>
            </a:r>
            <a:r>
              <a:rPr lang="en-GB" sz="1800" dirty="0">
                <a:latin typeface="APL385 Unicode" panose="020B0709000202000203" pitchFamily="49" charset="0"/>
              </a:rPr>
              <a:t> (⌽data)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∇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:</a:t>
            </a:r>
            <a:r>
              <a:rPr lang="en-GB" sz="1800" dirty="0" err="1">
                <a:latin typeface="APL385 Unicode" panose="020B0709000202000203" pitchFamily="49" charset="0"/>
              </a:rPr>
              <a:t>EndClass</a:t>
            </a:r>
            <a:br>
              <a:rPr lang="en-GB" sz="1800" dirty="0">
                <a:latin typeface="APL385 Unicode" panose="020B0709000202000203" pitchFamily="49" charset="0"/>
              </a:rPr>
            </a:b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srv←DRC.Srv 5001 MyServiceHandler </a:t>
            </a:r>
          </a:p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</a:t>
            </a:r>
            <a:r>
              <a:rPr lang="da-DK" sz="1800" dirty="0" err="1">
                <a:latin typeface="APL385 Unicode" panose="020B0709000202000203" pitchFamily="49" charset="0"/>
              </a:rPr>
              <a:t>srv.Start</a:t>
            </a: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clt←DRC.Clt 'localhost' 5001</a:t>
            </a:r>
          </a:p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</a:t>
            </a:r>
            <a:r>
              <a:rPr lang="da-DK" sz="1800" dirty="0" err="1">
                <a:latin typeface="APL385 Unicode" panose="020B0709000202000203" pitchFamily="49" charset="0"/>
              </a:rPr>
              <a:t>clt.SendRecv</a:t>
            </a:r>
            <a:r>
              <a:rPr lang="da-DK" sz="1800" dirty="0">
                <a:latin typeface="APL385 Unicode" panose="020B0709000202000203" pitchFamily="49" charset="0"/>
              </a:rPr>
              <a:t> ‘</a:t>
            </a:r>
            <a:r>
              <a:rPr lang="da-DK" sz="1800" dirty="0" err="1">
                <a:latin typeface="APL385 Unicode" panose="020B0709000202000203" pitchFamily="49" charset="0"/>
              </a:rPr>
              <a:t>Testing</a:t>
            </a:r>
            <a:r>
              <a:rPr lang="da-DK" sz="1800" dirty="0">
                <a:latin typeface="APL385 Unicode" panose="020B0709000202000203" pitchFamily="49" charset="0"/>
              </a:rPr>
              <a:t>’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836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”Multi-Root”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Application use of Conga can conflict with tools also using Conga (e.g. Source code mgt)</a:t>
            </a:r>
          </a:p>
          <a:p>
            <a:r>
              <a:rPr lang="da-DK" dirty="0"/>
              <a:t>Conga 3.0 allows tools to specify a separate ”root object”, giving an isolated instance</a:t>
            </a:r>
          </a:p>
          <a:p>
            <a:r>
              <a:rPr lang="da-DK" dirty="0"/>
              <a:t>For example: </a:t>
            </a:r>
          </a:p>
          <a:p>
            <a:pPr lvl="1"/>
            <a:r>
              <a:rPr lang="da-DK" dirty="0"/>
              <a:t>Allows the writing of development tools using Web Protocols via Conga, without them conflicting with the application being developed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204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Multi-Root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DRC←DRCShared.Init '' ⍝ Use default root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srv←DRC.Srv 5000 #.MyCon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srv.Start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DRC.Names '.'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SRV00000000 </a:t>
            </a:r>
            <a:br>
              <a:rPr lang="da-DK" dirty="0">
                <a:latin typeface="APL385 Unicode" panose="020B0709000202000203" pitchFamily="49" charset="0"/>
              </a:rPr>
            </a:b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CRD←DRCShared.Init '' 'CRD' ⍝ Use root 'CRD'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srv2←CRD.Srv 5001 #.MyCon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srv2.Start</a:t>
            </a:r>
            <a:br>
              <a:rPr lang="da-DK" dirty="0">
                <a:latin typeface="APL385 Unicode" panose="020B0709000202000203" pitchFamily="49" charset="0"/>
              </a:rPr>
            </a:b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DRC.Names '.'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SRV00000000 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CRD.Names '.'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SRV00000000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1243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Experimental UDP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     </a:t>
            </a:r>
            <a:r>
              <a:rPr lang="en-GB" sz="1600" dirty="0" err="1">
                <a:latin typeface="APL385 Unicode" panose="020B0709000202000203" pitchFamily="49" charset="0"/>
              </a:rPr>
              <a:t>DRC←DRCShared.Init</a:t>
            </a:r>
            <a:r>
              <a:rPr lang="en-GB" sz="1600" dirty="0">
                <a:latin typeface="APL385 Unicode" panose="020B0709000202000203" pitchFamily="49" charset="0"/>
              </a:rPr>
              <a:t> ''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     </a:t>
            </a:r>
            <a:r>
              <a:rPr lang="en-GB" sz="1600" dirty="0" err="1">
                <a:latin typeface="APL385 Unicode" panose="020B0709000202000203" pitchFamily="49" charset="0"/>
              </a:rPr>
              <a:t>DRC.Srv</a:t>
            </a:r>
            <a:r>
              <a:rPr lang="en-GB" sz="1600" dirty="0">
                <a:latin typeface="APL385 Unicode" panose="020B0709000202000203" pitchFamily="49" charset="0"/>
              </a:rPr>
              <a:t> 'US' '' 5000 '</a:t>
            </a:r>
            <a:r>
              <a:rPr lang="en-GB" sz="1600" dirty="0" err="1">
                <a:latin typeface="APL385 Unicode" panose="020B0709000202000203" pitchFamily="49" charset="0"/>
              </a:rPr>
              <a:t>udp</a:t>
            </a:r>
            <a:r>
              <a:rPr lang="en-GB" sz="1600" dirty="0">
                <a:latin typeface="APL385 Unicode" panose="020B0709000202000203" pitchFamily="49" charset="0"/>
              </a:rPr>
              <a:t>' 10000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0  US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     </a:t>
            </a:r>
            <a:r>
              <a:rPr lang="en-GB" sz="1600" dirty="0" err="1">
                <a:latin typeface="APL385 Unicode" panose="020B0709000202000203" pitchFamily="49" charset="0"/>
              </a:rPr>
              <a:t>DRC.Wait</a:t>
            </a:r>
            <a:r>
              <a:rPr lang="en-GB" sz="1600" dirty="0">
                <a:latin typeface="APL385 Unicode" panose="020B0709000202000203" pitchFamily="49" charset="0"/>
              </a:rPr>
              <a:t> 'US' 100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0  US  Timeout  100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     </a:t>
            </a:r>
            <a:r>
              <a:rPr lang="en-GB" sz="1600" dirty="0" err="1">
                <a:latin typeface="APL385 Unicode" panose="020B0709000202000203" pitchFamily="49" charset="0"/>
              </a:rPr>
              <a:t>DRC.Clt</a:t>
            </a:r>
            <a:r>
              <a:rPr lang="en-GB" sz="1600" dirty="0">
                <a:latin typeface="APL385 Unicode" panose="020B0709000202000203" pitchFamily="49" charset="0"/>
              </a:rPr>
              <a:t> 'UC1' 'localhost' 5000 '</a:t>
            </a:r>
            <a:r>
              <a:rPr lang="en-GB" sz="1600" dirty="0" err="1">
                <a:latin typeface="APL385 Unicode" panose="020B0709000202000203" pitchFamily="49" charset="0"/>
              </a:rPr>
              <a:t>udp</a:t>
            </a:r>
            <a:r>
              <a:rPr lang="en-GB" sz="1600" dirty="0">
                <a:latin typeface="APL385 Unicode" panose="020B0709000202000203" pitchFamily="49" charset="0"/>
              </a:rPr>
              <a:t>' 10000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0  UC1.AAAAAAAAAAAAAAAAAAAAAQ==:1388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     </a:t>
            </a:r>
            <a:r>
              <a:rPr lang="en-GB" sz="1600" dirty="0" err="1">
                <a:latin typeface="APL385 Unicode" panose="020B0709000202000203" pitchFamily="49" charset="0"/>
              </a:rPr>
              <a:t>DRC.Send</a:t>
            </a:r>
            <a:r>
              <a:rPr lang="en-GB" sz="1600" dirty="0">
                <a:latin typeface="APL385 Unicode" panose="020B0709000202000203" pitchFamily="49" charset="0"/>
              </a:rPr>
              <a:t> 'UC1.AAAAAAAAAAAAAAAAAAAAAQ==:1388' 'Testing 1 2 3'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0  UC1.AAAAAAAAAAAAAAAAAAAAAQ==:1388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     </a:t>
            </a:r>
            <a:r>
              <a:rPr lang="en-GB" sz="1600" dirty="0" err="1">
                <a:latin typeface="APL385 Unicode" panose="020B0709000202000203" pitchFamily="49" charset="0"/>
              </a:rPr>
              <a:t>DRC.Wait</a:t>
            </a:r>
            <a:r>
              <a:rPr lang="en-GB" sz="1600" dirty="0">
                <a:latin typeface="APL385 Unicode" panose="020B0709000202000203" pitchFamily="49" charset="0"/>
              </a:rPr>
              <a:t> 'US' 1000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0  US.AAAAAAAAAAAAAAAAAAAAAQ==:e424  Block  </a:t>
            </a:r>
            <a:r>
              <a:rPr lang="da-DK" sz="1600" dirty="0" err="1">
                <a:latin typeface="APL385 Unicode" panose="020B0709000202000203" pitchFamily="49" charset="0"/>
              </a:rPr>
              <a:t>Testing</a:t>
            </a:r>
            <a:r>
              <a:rPr lang="da-DK" sz="1600" dirty="0">
                <a:latin typeface="APL385 Unicode" panose="020B0709000202000203" pitchFamily="49" charset="0"/>
              </a:rPr>
              <a:t> 1 2 3 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 </a:t>
            </a:r>
            <a:r>
              <a:rPr lang="da-DK" sz="1600" dirty="0" err="1">
                <a:latin typeface="APL385 Unicode" panose="020B0709000202000203" pitchFamily="49" charset="0"/>
              </a:rPr>
              <a:t>DRC.Send</a:t>
            </a:r>
            <a:r>
              <a:rPr lang="da-DK" sz="1600" dirty="0">
                <a:latin typeface="APL385 Unicode" panose="020B0709000202000203" pitchFamily="49" charset="0"/>
              </a:rPr>
              <a:t>  'US.AAAAAAAAAAAAAAAAAAAAAQ==:e424' '</a:t>
            </a:r>
            <a:r>
              <a:rPr lang="da-DK" sz="1600" dirty="0" err="1">
                <a:latin typeface="APL385 Unicode" panose="020B0709000202000203" pitchFamily="49" charset="0"/>
              </a:rPr>
              <a:t>Testing</a:t>
            </a:r>
            <a:r>
              <a:rPr lang="da-DK" sz="1600" dirty="0">
                <a:latin typeface="APL385 Unicode" panose="020B0709000202000203" pitchFamily="49" charset="0"/>
              </a:rPr>
              <a:t> 3 2 1'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0  US.AAAAAAAAAAAAAAAAAAAAAQ==:e424 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      </a:t>
            </a:r>
            <a:r>
              <a:rPr lang="da-DK" sz="1600" dirty="0" err="1">
                <a:latin typeface="APL385 Unicode" panose="020B0709000202000203" pitchFamily="49" charset="0"/>
              </a:rPr>
              <a:t>DRC.Wait</a:t>
            </a:r>
            <a:r>
              <a:rPr lang="da-DK" sz="1600" dirty="0">
                <a:latin typeface="APL385 Unicode" panose="020B0709000202000203" pitchFamily="49" charset="0"/>
              </a:rPr>
              <a:t> 'UC1' 100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0  UC1.AAAAAAAAAAAAAAAAAAAAAQ==:1388  Block  Testing 3 2 1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 </a:t>
            </a:r>
          </a:p>
          <a:p>
            <a:pPr marL="0" indent="0">
              <a:buNone/>
            </a:pPr>
            <a:endParaRPr lang="da-DK" sz="16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631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Web Sockets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For highly responsive applications with bi-directional traffic (a la Google autocompletion)</a:t>
            </a:r>
          </a:p>
          <a:p>
            <a:r>
              <a:rPr lang="da-DK" dirty="0"/>
              <a:t>Will allow two-way databinding</a:t>
            </a:r>
          </a:p>
          <a:p>
            <a:pPr lvl="1"/>
            <a:r>
              <a:rPr lang="da-DK" dirty="0"/>
              <a:t>(data can be pushed in both directions)</a:t>
            </a:r>
          </a:p>
          <a:p>
            <a:r>
              <a:rPr lang="da-DK" dirty="0"/>
              <a:t>An HTTP connection can be upgraded to a WebSocket</a:t>
            </a:r>
          </a:p>
          <a:p>
            <a:pPr lvl="1"/>
            <a:r>
              <a:rPr lang="da-DK" dirty="0"/>
              <a:t>As a client, set the WsUpgrade property and receive event WSResponse as confirmation</a:t>
            </a:r>
          </a:p>
          <a:p>
            <a:pPr lvl="1"/>
            <a:r>
              <a:rPr lang="da-DK" dirty="0"/>
              <a:t>As a server, receive WSUpgradeReq and set WSAccept</a:t>
            </a:r>
          </a:p>
          <a:p>
            <a:pPr lvl="1"/>
            <a:r>
              <a:rPr lang="da-DK" dirty="0"/>
              <a:t>Or select Auto mode and just get a WsUpgraded event</a:t>
            </a:r>
          </a:p>
          <a:p>
            <a:r>
              <a:rPr lang="da-DK" dirty="0"/>
              <a:t>Once upgraded:</a:t>
            </a:r>
          </a:p>
          <a:p>
            <a:pPr lvl="1"/>
            <a:r>
              <a:rPr lang="da-DK" dirty="0"/>
              <a:t>Data arrives via WSF events (binary or text data)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DRC.Send</a:t>
            </a:r>
            <a:r>
              <a:rPr lang="da-DK" dirty="0"/>
              <a:t> is used to transmit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120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Interactive Chat Client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20888"/>
            <a:ext cx="8919065" cy="172819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561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Chat Client (JavaScript)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39" y="1556792"/>
            <a:ext cx="6827497" cy="456637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140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Chat Server (APL)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12776"/>
            <a:ext cx="6642798" cy="544522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1331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Publishing Stats via </a:t>
            </a:r>
            <a:r>
              <a:rPr lang="da-DK" dirty="0"/>
              <a:t>”WAMP”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94" y="1600200"/>
            <a:ext cx="3358973" cy="463711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06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What Web Stack?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608296"/>
            <a:ext cx="6192687" cy="453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53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WAMP Client (JavaScript)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795" y="1867415"/>
            <a:ext cx="5087060" cy="399153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165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WAMP Client Connect (APL)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10" y="2024600"/>
            <a:ext cx="5763429" cy="36771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324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WAMP Client Publishing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36" y="1700808"/>
            <a:ext cx="6021109" cy="424461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14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What Web Stack?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2132856"/>
            <a:ext cx="1584176" cy="2664296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sz="4200" dirty="0"/>
              <a:t>App.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/>
              <a:t>HTML</a:t>
            </a:r>
            <a:br>
              <a:rPr lang="da-DK" dirty="0"/>
            </a:br>
            <a:r>
              <a:rPr lang="da-DK" dirty="0"/>
              <a:t>SOAP</a:t>
            </a:r>
            <a:br>
              <a:rPr lang="da-DK" dirty="0"/>
            </a:br>
            <a:r>
              <a:rPr lang="da-DK" dirty="0"/>
              <a:t>REST, etc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HTTP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500625"/>
            <a:ext cx="564704" cy="136042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699792" y="4941168"/>
            <a:ext cx="1584176" cy="12167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dirty="0"/>
              <a:t>TCP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0" y="2127873"/>
            <a:ext cx="1872208" cy="797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2800" dirty="0"/>
              <a:t>App.</a:t>
            </a:r>
            <a:endParaRPr lang="da-DK" sz="105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0" y="4581128"/>
            <a:ext cx="1872208" cy="15809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dirty="0"/>
              <a:t>HTTP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a-DK" dirty="0"/>
              <a:t>TCP</a:t>
            </a:r>
            <a:endParaRPr lang="en-GB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7926" y="3096513"/>
            <a:ext cx="1866282" cy="131304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dirty="0"/>
              <a:t>HTML</a:t>
            </a:r>
            <a:r>
              <a:rPr lang="da-DK" sz="1800" dirty="0"/>
              <a:t>(CSS+JS)</a:t>
            </a:r>
            <a:br>
              <a:rPr lang="da-DK" sz="1400" dirty="0"/>
            </a:br>
            <a:r>
              <a:rPr lang="da-DK" dirty="0"/>
              <a:t>SOAP</a:t>
            </a:r>
            <a:br>
              <a:rPr lang="da-DK" dirty="0"/>
            </a:br>
            <a:r>
              <a:rPr lang="da-DK" dirty="0"/>
              <a:t>REST, etc</a:t>
            </a:r>
            <a:br>
              <a:rPr lang="da-DK" dirty="0"/>
            </a:br>
            <a:endParaRPr lang="da-DK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721871" y="2132062"/>
            <a:ext cx="1738560" cy="7970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2800" dirty="0"/>
              <a:t>APL</a:t>
            </a:r>
            <a:endParaRPr lang="da-DK" sz="105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721871" y="4576939"/>
            <a:ext cx="1738560" cy="158096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dirty="0"/>
              <a:t>Conga</a:t>
            </a:r>
            <a:br>
              <a:rPr lang="da-DK" dirty="0"/>
            </a:br>
            <a:r>
              <a:rPr lang="da-DK" dirty="0"/>
              <a:t>3.0</a:t>
            </a:r>
            <a:endParaRPr lang="en-GB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727796" y="3100702"/>
            <a:ext cx="1732635" cy="13130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dirty="0"/>
              <a:t>MiServer</a:t>
            </a:r>
            <a:br>
              <a:rPr lang="da-DK" dirty="0"/>
            </a:br>
            <a:r>
              <a:rPr lang="da-DK" sz="2200" dirty="0"/>
              <a:t>(or similar)</a:t>
            </a:r>
            <a:br>
              <a:rPr lang="da-DK" dirty="0"/>
            </a:br>
            <a:endParaRPr lang="da-DK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556792"/>
            <a:ext cx="1072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Current...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691866" y="1584860"/>
            <a:ext cx="158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...of the Future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43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-0.45799 0.141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9" y="706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5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 CONGA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v3.0 adds more features than any recent release:</a:t>
            </a:r>
          </a:p>
          <a:p>
            <a:r>
              <a:rPr lang="da-DK" dirty="0"/>
              <a:t>New Threading Model </a:t>
            </a:r>
          </a:p>
          <a:p>
            <a:r>
              <a:rPr lang="da-DK" dirty="0"/>
              <a:t>Improved Scalability </a:t>
            </a:r>
          </a:p>
          <a:p>
            <a:r>
              <a:rPr lang="da-DK" dirty="0"/>
              <a:t>Ability to run without secure features enabled</a:t>
            </a:r>
          </a:p>
          <a:p>
            <a:r>
              <a:rPr lang="da-DK" dirty="0"/>
              <a:t>Transmit files</a:t>
            </a:r>
          </a:p>
          <a:p>
            <a:r>
              <a:rPr lang="da-DK" dirty="0"/>
              <a:t>Built-in support for HTTP Protocol</a:t>
            </a:r>
          </a:p>
          <a:p>
            <a:pPr lvl="1"/>
            <a:r>
              <a:rPr lang="da-DK" dirty="0"/>
              <a:t>Including WebSockets for bi-directional</a:t>
            </a:r>
          </a:p>
          <a:p>
            <a:r>
              <a:rPr lang="da-DK" dirty="0"/>
              <a:t>Object-Oriented Wrappers</a:t>
            </a:r>
          </a:p>
          <a:p>
            <a:r>
              <a:rPr lang="da-DK" dirty="0"/>
              <a:t>Isolate multiple uses of Conga in the same APL process (e.g. Application vs Source Code Mgt)</a:t>
            </a:r>
          </a:p>
          <a:p>
            <a:r>
              <a:rPr lang="da-DK" dirty="0"/>
              <a:t>Experimental support for User Datagrams (UDP)</a:t>
            </a:r>
          </a:p>
          <a:p>
            <a:endParaRPr lang="da-DK" dirty="0"/>
          </a:p>
          <a:p>
            <a:endParaRPr lang="da-DK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107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 (Optional) Threading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Traditional approach is to run one APL thread which handles both Connect and Receive events</a:t>
            </a:r>
          </a:p>
          <a:p>
            <a:r>
              <a:rPr lang="da-DK" dirty="0"/>
              <a:t>'OnlyConnections' property specifies that DRC.Wait on the server will only report new connections</a:t>
            </a:r>
          </a:p>
          <a:p>
            <a:pPr lvl="1"/>
            <a:r>
              <a:rPr lang="da-DK" dirty="0"/>
              <a:t>DRC.Wait on individual connections handle traffic on the connections</a:t>
            </a:r>
          </a:p>
          <a:p>
            <a:r>
              <a:rPr lang="da-DK" dirty="0"/>
              <a:t>Assumption is you will run a separate thread for each connection</a:t>
            </a:r>
          </a:p>
          <a:p>
            <a:pPr lvl="1"/>
            <a:r>
              <a:rPr lang="da-DK" dirty="0"/>
              <a:t>Aimed at applications with long-running / stateful sessions, websockets etc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24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Improved Scalability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new ”ReadyStrategy” uses an optimised FIFO queue for incoming messages.</a:t>
            </a:r>
          </a:p>
          <a:p>
            <a:r>
              <a:rPr lang="da-DK" dirty="0"/>
              <a:t>Will not work for applications which might wait on connections in multiple threads</a:t>
            </a:r>
            <a:endParaRPr lang="en-GB" dirty="0"/>
          </a:p>
          <a:p>
            <a:pPr lvl="1"/>
            <a:r>
              <a:rPr lang="da-DK" dirty="0"/>
              <a:t>(see previous slide)</a:t>
            </a:r>
          </a:p>
          <a:p>
            <a:r>
              <a:rPr lang="da-DK" dirty="0"/>
              <a:t>Less flexible, but faster and fairer for high volume applications</a:t>
            </a:r>
          </a:p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424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Run Without Secure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The ssl library (~1.7Mb) is loaded when required</a:t>
            </a:r>
          </a:p>
          <a:p>
            <a:r>
              <a:rPr lang="da-DK" dirty="0"/>
              <a:t>If it is not present, you cannot make secure connections</a:t>
            </a:r>
          </a:p>
          <a:p>
            <a:pPr lvl="1"/>
            <a:r>
              <a:rPr lang="da-DK" dirty="0"/>
              <a:t>In current Conga, if it is not present, Conga will not start</a:t>
            </a:r>
          </a:p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188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Transmit Files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44824"/>
            <a:ext cx="8363272" cy="42813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/>
              <a:t>You can now transmit the content of a file without first reading data into the workspace.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∇ </a:t>
            </a:r>
            <a:r>
              <a:rPr lang="en-GB" sz="2900" dirty="0" err="1">
                <a:latin typeface="APL385 Unicode" panose="020B0709000202000203" pitchFamily="49" charset="0"/>
              </a:rPr>
              <a:t>e←SendFile</a:t>
            </a:r>
            <a:r>
              <a:rPr lang="en-GB" sz="2900" dirty="0">
                <a:latin typeface="APL385 Unicode" panose="020B0709000202000203" pitchFamily="49" charset="0"/>
              </a:rPr>
              <a:t>(status </a:t>
            </a:r>
            <a:r>
              <a:rPr lang="en-GB" sz="2900" dirty="0" err="1">
                <a:latin typeface="APL385 Unicode" panose="020B0709000202000203" pitchFamily="49" charset="0"/>
              </a:rPr>
              <a:t>hdr</a:t>
            </a:r>
            <a:r>
              <a:rPr lang="en-GB" sz="2900" dirty="0">
                <a:latin typeface="APL385 Unicode" panose="020B0709000202000203" pitchFamily="49" charset="0"/>
              </a:rPr>
              <a:t> filename);Answer</a:t>
            </a: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   :Access public</a:t>
            </a: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   </a:t>
            </a:r>
            <a:r>
              <a:rPr lang="en-GB" sz="2900" dirty="0" err="1">
                <a:latin typeface="APL385 Unicode" panose="020B0709000202000203" pitchFamily="49" charset="0"/>
              </a:rPr>
              <a:t>hdr</a:t>
            </a:r>
            <a:r>
              <a:rPr lang="en-GB" sz="2900" dirty="0">
                <a:latin typeface="APL385 Unicode" panose="020B0709000202000203" pitchFamily="49" charset="0"/>
              </a:rPr>
              <a:t>←'Date: ',</a:t>
            </a:r>
            <a:r>
              <a:rPr lang="en-GB" sz="2900" dirty="0" err="1">
                <a:latin typeface="APL385 Unicode" panose="020B0709000202000203" pitchFamily="49" charset="0"/>
              </a:rPr>
              <a:t>HttpDate,NL,hdr</a:t>
            </a:r>
            <a:endParaRPr lang="en-GB" sz="29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   :If 0≡status ⋄ status←'200 OK' ⋄ :</a:t>
            </a:r>
            <a:r>
              <a:rPr lang="en-GB" sz="2900" dirty="0" err="1">
                <a:latin typeface="APL385 Unicode" panose="020B0709000202000203" pitchFamily="49" charset="0"/>
              </a:rPr>
              <a:t>EndIf</a:t>
            </a:r>
            <a:endParaRPr lang="en-GB" sz="29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   :If 0≠⍴</a:t>
            </a:r>
            <a:r>
              <a:rPr lang="en-GB" sz="2900" dirty="0" err="1">
                <a:latin typeface="APL385 Unicode" panose="020B0709000202000203" pitchFamily="49" charset="0"/>
              </a:rPr>
              <a:t>hdr</a:t>
            </a:r>
            <a:r>
              <a:rPr lang="en-GB" sz="2900" dirty="0">
                <a:latin typeface="APL385 Unicode" panose="020B0709000202000203" pitchFamily="49" charset="0"/>
              </a:rPr>
              <a:t> ⋄ </a:t>
            </a:r>
            <a:r>
              <a:rPr lang="en-GB" sz="2900" dirty="0" err="1">
                <a:latin typeface="APL385 Unicode" panose="020B0709000202000203" pitchFamily="49" charset="0"/>
              </a:rPr>
              <a:t>hdr</a:t>
            </a:r>
            <a:r>
              <a:rPr lang="en-GB" sz="2900" dirty="0">
                <a:latin typeface="APL385 Unicode" panose="020B0709000202000203" pitchFamily="49" charset="0"/>
              </a:rPr>
              <a:t>←(-+/∧\(⌽</a:t>
            </a:r>
            <a:r>
              <a:rPr lang="en-GB" sz="2900" dirty="0" err="1">
                <a:latin typeface="APL385 Unicode" panose="020B0709000202000203" pitchFamily="49" charset="0"/>
              </a:rPr>
              <a:t>hdr</a:t>
            </a:r>
            <a:r>
              <a:rPr lang="en-GB" sz="2900" dirty="0">
                <a:latin typeface="APL385 Unicode" panose="020B0709000202000203" pitchFamily="49" charset="0"/>
              </a:rPr>
              <a:t>)∊NL)↓</a:t>
            </a:r>
            <a:r>
              <a:rPr lang="en-GB" sz="2900" dirty="0" err="1">
                <a:latin typeface="APL385 Unicode" panose="020B0709000202000203" pitchFamily="49" charset="0"/>
              </a:rPr>
              <a:t>hdr</a:t>
            </a:r>
            <a:r>
              <a:rPr lang="en-GB" sz="2900" dirty="0">
                <a:latin typeface="APL385 Unicode" panose="020B0709000202000203" pitchFamily="49" charset="0"/>
              </a:rPr>
              <a:t> ⋄ :</a:t>
            </a:r>
            <a:r>
              <a:rPr lang="en-GB" sz="2900" dirty="0" err="1">
                <a:latin typeface="APL385 Unicode" panose="020B0709000202000203" pitchFamily="49" charset="0"/>
              </a:rPr>
              <a:t>EndIf</a:t>
            </a:r>
            <a:endParaRPr lang="en-GB" sz="29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   Answer←(</a:t>
            </a:r>
            <a:r>
              <a:rPr lang="en-GB" sz="2900" dirty="0" err="1">
                <a:latin typeface="APL385 Unicode" panose="020B0709000202000203" pitchFamily="49" charset="0"/>
              </a:rPr>
              <a:t>uc</a:t>
            </a:r>
            <a:r>
              <a:rPr lang="en-GB" sz="2900" dirty="0">
                <a:latin typeface="APL385 Unicode" panose="020B0709000202000203" pitchFamily="49" charset="0"/>
              </a:rPr>
              <a:t> Version),' ', </a:t>
            </a:r>
            <a:r>
              <a:rPr lang="en-GB" sz="2900" dirty="0" err="1">
                <a:latin typeface="APL385 Unicode" panose="020B0709000202000203" pitchFamily="49" charset="0"/>
              </a:rPr>
              <a:t>status,NL,hdr,NL,NL</a:t>
            </a:r>
            <a:endParaRPr lang="en-GB" sz="29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   </a:t>
            </a:r>
            <a:r>
              <a:rPr lang="en-GB" sz="2900" dirty="0" err="1">
                <a:latin typeface="APL385 Unicode" panose="020B0709000202000203" pitchFamily="49" charset="0"/>
              </a:rPr>
              <a:t>e←Send</a:t>
            </a:r>
            <a:r>
              <a:rPr lang="en-GB" sz="2900" dirty="0">
                <a:latin typeface="APL385 Unicode" panose="020B0709000202000203" pitchFamily="49" charset="0"/>
              </a:rPr>
              <a:t> (⊂Answer </a:t>
            </a:r>
            <a:r>
              <a:rPr lang="en-GB" sz="2900" dirty="0">
                <a:solidFill>
                  <a:srgbClr val="FF0000"/>
                </a:solidFill>
                <a:latin typeface="APL385 Unicode" panose="020B0709000202000203" pitchFamily="49" charset="0"/>
              </a:rPr>
              <a:t>filename</a:t>
            </a:r>
            <a:r>
              <a:rPr lang="en-GB" sz="29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sz="2900" dirty="0">
                <a:latin typeface="APL385 Unicode" panose="020B0709000202000203" pitchFamily="49" charset="0"/>
              </a:rPr>
              <a:t>   ∇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602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HTTP Protcol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Direct support for the HTTP protocol simplifies application code and improves performance:</a:t>
            </a:r>
          </a:p>
          <a:p>
            <a:r>
              <a:rPr lang="da-DK" dirty="0"/>
              <a:t>Incoming HTTP messages are broken up into separate messages:</a:t>
            </a:r>
          </a:p>
          <a:p>
            <a:pPr lvl="1"/>
            <a:r>
              <a:rPr lang="da-DK" dirty="0"/>
              <a:t>HTTPHeader</a:t>
            </a:r>
          </a:p>
          <a:p>
            <a:pPr lvl="1"/>
            <a:r>
              <a:rPr lang="da-DK" dirty="0"/>
              <a:t>HTTPBody</a:t>
            </a:r>
          </a:p>
          <a:p>
            <a:pPr lvl="1"/>
            <a:r>
              <a:rPr lang="da-DK" dirty="0"/>
              <a:t>HTTPChunk</a:t>
            </a:r>
          </a:p>
          <a:p>
            <a:pPr lvl="1"/>
            <a:r>
              <a:rPr lang="da-DK" dirty="0"/>
              <a:t>HTTPTrailer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Conga 3.0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113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4415</TotalTime>
  <Words>647</Words>
  <Application>Microsoft Office PowerPoint</Application>
  <PresentationFormat>On-screen Show (4:3)</PresentationFormat>
  <Paragraphs>150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APL385 Unicode</vt:lpstr>
      <vt:lpstr>Arial</vt:lpstr>
      <vt:lpstr>Calibri</vt:lpstr>
      <vt:lpstr>Courier New</vt:lpstr>
      <vt:lpstr>Klavika Medium</vt:lpstr>
      <vt:lpstr>Wingdings</vt:lpstr>
      <vt:lpstr>Office Theme</vt:lpstr>
      <vt:lpstr>Web Stack of the Future</vt:lpstr>
      <vt:lpstr>What Web Stack?</vt:lpstr>
      <vt:lpstr>What Web Stack?</vt:lpstr>
      <vt:lpstr>New CONGA Features</vt:lpstr>
      <vt:lpstr>New (Optional) Threading Model</vt:lpstr>
      <vt:lpstr>Improved Scalability</vt:lpstr>
      <vt:lpstr>Run Without Secure Features</vt:lpstr>
      <vt:lpstr>Transmit Files</vt:lpstr>
      <vt:lpstr>HTTP Protcol Support</vt:lpstr>
      <vt:lpstr>PowerPoint Presentation</vt:lpstr>
      <vt:lpstr>Object-Oriented Wrappers   (experimental)</vt:lpstr>
      <vt:lpstr>”Multi-Root”</vt:lpstr>
      <vt:lpstr>Multi-Root Example</vt:lpstr>
      <vt:lpstr>Experimental UDP Support</vt:lpstr>
      <vt:lpstr>Web Sockets</vt:lpstr>
      <vt:lpstr>Interactive Chat Client</vt:lpstr>
      <vt:lpstr>Chat Client (JavaScript)</vt:lpstr>
      <vt:lpstr>Chat Server (APL)</vt:lpstr>
      <vt:lpstr>Publishing Stats via ”WAMP”</vt:lpstr>
      <vt:lpstr>WAMP Client (JavaScript)</vt:lpstr>
      <vt:lpstr>WAMP Client Connect (APL)</vt:lpstr>
      <vt:lpstr>WAMP Client Publishing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58</cp:revision>
  <dcterms:created xsi:type="dcterms:W3CDTF">2016-07-29T08:25:06Z</dcterms:created>
  <dcterms:modified xsi:type="dcterms:W3CDTF">2016-10-11T17:38:56Z</dcterms:modified>
</cp:coreProperties>
</file>