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6"/>
  </p:notesMasterIdLst>
  <p:sldIdLst>
    <p:sldId id="256" r:id="rId2"/>
    <p:sldId id="257" r:id="rId3"/>
    <p:sldId id="289" r:id="rId4"/>
    <p:sldId id="281" r:id="rId5"/>
    <p:sldId id="287" r:id="rId6"/>
    <p:sldId id="282" r:id="rId7"/>
    <p:sldId id="260" r:id="rId8"/>
    <p:sldId id="264" r:id="rId9"/>
    <p:sldId id="276" r:id="rId10"/>
    <p:sldId id="278" r:id="rId11"/>
    <p:sldId id="265" r:id="rId12"/>
    <p:sldId id="261" r:id="rId13"/>
    <p:sldId id="283" r:id="rId14"/>
    <p:sldId id="262" r:id="rId15"/>
    <p:sldId id="310" r:id="rId16"/>
    <p:sldId id="311" r:id="rId17"/>
    <p:sldId id="296" r:id="rId18"/>
    <p:sldId id="299" r:id="rId19"/>
    <p:sldId id="300" r:id="rId20"/>
    <p:sldId id="301" r:id="rId21"/>
    <p:sldId id="305" r:id="rId22"/>
    <p:sldId id="306" r:id="rId23"/>
    <p:sldId id="307" r:id="rId24"/>
    <p:sldId id="266" r:id="rId25"/>
    <p:sldId id="284" r:id="rId26"/>
    <p:sldId id="267" r:id="rId27"/>
    <p:sldId id="291" r:id="rId28"/>
    <p:sldId id="271" r:id="rId29"/>
    <p:sldId id="268" r:id="rId30"/>
    <p:sldId id="294" r:id="rId31"/>
    <p:sldId id="272" r:id="rId32"/>
    <p:sldId id="314" r:id="rId33"/>
    <p:sldId id="312" r:id="rId34"/>
    <p:sldId id="285" r:id="rId35"/>
    <p:sldId id="290" r:id="rId36"/>
    <p:sldId id="279" r:id="rId37"/>
    <p:sldId id="273" r:id="rId38"/>
    <p:sldId id="293" r:id="rId39"/>
    <p:sldId id="274" r:id="rId40"/>
    <p:sldId id="288" r:id="rId41"/>
    <p:sldId id="292" r:id="rId42"/>
    <p:sldId id="313" r:id="rId43"/>
    <p:sldId id="275" r:id="rId44"/>
    <p:sldId id="286"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6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1E71"/>
    <a:srgbClr val="3B17B6"/>
    <a:srgbClr val="E4EEF8"/>
    <a:srgbClr val="B6D3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3" autoAdjust="0"/>
    <p:restoredTop sz="78134" autoAdjust="0"/>
  </p:normalViewPr>
  <p:slideViewPr>
    <p:cSldViewPr snapToGrid="0">
      <p:cViewPr varScale="1">
        <p:scale>
          <a:sx n="75" d="100"/>
          <a:sy n="75" d="100"/>
        </p:scale>
        <p:origin x="1398" y="54"/>
      </p:cViewPr>
      <p:guideLst>
        <p:guide orient="horz" pos="2160"/>
        <p:guide pos="363"/>
      </p:guideLst>
    </p:cSldViewPr>
  </p:slideViewPr>
  <p:outlineViewPr>
    <p:cViewPr>
      <p:scale>
        <a:sx n="33" d="100"/>
        <a:sy n="33" d="100"/>
      </p:scale>
      <p:origin x="0" y="-10368"/>
    </p:cViewPr>
  </p:outlineViewPr>
  <p:notesTextViewPr>
    <p:cViewPr>
      <p:scale>
        <a:sx n="3" d="2"/>
        <a:sy n="3" d="2"/>
      </p:scale>
      <p:origin x="0" y="0"/>
    </p:cViewPr>
  </p:notesTextViewPr>
  <p:notesViewPr>
    <p:cSldViewPr snapToGrid="0">
      <p:cViewPr varScale="1">
        <p:scale>
          <a:sx n="87" d="100"/>
          <a:sy n="87" d="100"/>
        </p:scale>
        <p:origin x="2448"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4C558B-07AD-4445-A860-F8065A960018}" type="datetimeFigureOut">
              <a:rPr lang="it-IT" smtClean="0"/>
              <a:t>2016-10-21</a:t>
            </a:fld>
            <a:endParaRPr lang="it-IT"/>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54CE5B-42C4-4E54-95AC-805DDDB515F8}" type="slidenum">
              <a:rPr lang="it-IT" smtClean="0"/>
              <a:t>‹#›</a:t>
            </a:fld>
            <a:endParaRPr lang="it-IT"/>
          </a:p>
        </p:txBody>
      </p:sp>
    </p:spTree>
    <p:extLst>
      <p:ext uri="{BB962C8B-B14F-4D97-AF65-F5344CB8AC3E}">
        <p14:creationId xmlns:p14="http://schemas.microsoft.com/office/powerpoint/2010/main" val="314580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a:t>Exposed to APL when 13 years old</a:t>
            </a:r>
          </a:p>
          <a:p>
            <a:r>
              <a:rPr lang="en-GB" noProof="0" dirty="0"/>
              <a:t>Assembler x86</a:t>
            </a:r>
          </a:p>
          <a:p>
            <a:r>
              <a:rPr lang="en-GB" noProof="0" dirty="0"/>
              <a:t>Only one forced on me: Fortran’77 (in 1995…)</a:t>
            </a:r>
          </a:p>
          <a:p>
            <a:r>
              <a:rPr lang="en-GB" noProof="0" dirty="0"/>
              <a:t>Some languages</a:t>
            </a:r>
            <a:r>
              <a:rPr lang="en-GB" baseline="0" noProof="0" dirty="0"/>
              <a:t> I’ve managed to learn: JavaScript, C#</a:t>
            </a:r>
          </a:p>
          <a:p>
            <a:r>
              <a:rPr lang="en-GB" baseline="0" noProof="0" dirty="0"/>
              <a:t>Some still baffle me: Haskell</a:t>
            </a:r>
          </a:p>
          <a:p>
            <a:endParaRPr lang="en-GB" noProof="0" dirty="0"/>
          </a:p>
        </p:txBody>
      </p:sp>
      <p:sp>
        <p:nvSpPr>
          <p:cNvPr id="4" name="Slide Number Placeholder 3"/>
          <p:cNvSpPr>
            <a:spLocks noGrp="1"/>
          </p:cNvSpPr>
          <p:nvPr>
            <p:ph type="sldNum" sz="quarter" idx="10"/>
          </p:nvPr>
        </p:nvSpPr>
        <p:spPr/>
        <p:txBody>
          <a:bodyPr/>
          <a:lstStyle/>
          <a:p>
            <a:fld id="{6554CE5B-42C4-4E54-95AC-805DDDB515F8}" type="slidenum">
              <a:rPr lang="it-IT" smtClean="0"/>
              <a:t>2</a:t>
            </a:fld>
            <a:endParaRPr lang="it-IT"/>
          </a:p>
        </p:txBody>
      </p:sp>
    </p:spTree>
    <p:extLst>
      <p:ext uri="{BB962C8B-B14F-4D97-AF65-F5344CB8AC3E}">
        <p14:creationId xmlns:p14="http://schemas.microsoft.com/office/powerpoint/2010/main" val="83092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OWIN</a:t>
            </a:r>
            <a:r>
              <a:rPr lang="it-IT" baseline="0" dirty="0"/>
              <a:t> </a:t>
            </a:r>
            <a:r>
              <a:rPr lang="it-IT" baseline="0" dirty="0" err="1"/>
              <a:t>introduces</a:t>
            </a:r>
            <a:r>
              <a:rPr lang="it-IT" baseline="0" dirty="0"/>
              <a:t> the </a:t>
            </a:r>
            <a:r>
              <a:rPr lang="it-IT" baseline="0" dirty="0" err="1"/>
              <a:t>concept</a:t>
            </a:r>
            <a:r>
              <a:rPr lang="it-IT" baseline="0" dirty="0"/>
              <a:t> of </a:t>
            </a:r>
            <a:r>
              <a:rPr lang="it-IT" baseline="0" dirty="0" err="1"/>
              <a:t>Middleware</a:t>
            </a:r>
            <a:r>
              <a:rPr lang="it-IT" baseline="0" dirty="0"/>
              <a:t>. </a:t>
            </a:r>
            <a:r>
              <a:rPr lang="it-IT" baseline="0" dirty="0" err="1"/>
              <a:t>Each</a:t>
            </a:r>
            <a:r>
              <a:rPr lang="it-IT" baseline="0" dirty="0"/>
              <a:t> </a:t>
            </a:r>
            <a:r>
              <a:rPr lang="it-IT" baseline="0" dirty="0" err="1"/>
              <a:t>Middleware</a:t>
            </a:r>
            <a:r>
              <a:rPr lang="it-IT" baseline="0" dirty="0"/>
              <a:t> </a:t>
            </a:r>
            <a:r>
              <a:rPr lang="it-IT" baseline="0" dirty="0" err="1"/>
              <a:t>is</a:t>
            </a:r>
            <a:r>
              <a:rPr lang="it-IT" baseline="0" dirty="0"/>
              <a:t> just a </a:t>
            </a:r>
            <a:r>
              <a:rPr lang="it-IT" baseline="0" dirty="0" err="1"/>
              <a:t>fancy</a:t>
            </a:r>
            <a:r>
              <a:rPr lang="it-IT" baseline="0" dirty="0"/>
              <a:t> </a:t>
            </a:r>
            <a:r>
              <a:rPr lang="it-IT" baseline="0" dirty="0" err="1"/>
              <a:t>function</a:t>
            </a:r>
            <a:r>
              <a:rPr lang="it-IT" baseline="0" dirty="0"/>
              <a:t> call and the pipeline </a:t>
            </a:r>
            <a:r>
              <a:rPr lang="it-IT" baseline="0" dirty="0" err="1"/>
              <a:t>is</a:t>
            </a:r>
            <a:r>
              <a:rPr lang="it-IT" baseline="0" dirty="0"/>
              <a:t> a </a:t>
            </a:r>
            <a:r>
              <a:rPr lang="it-IT" baseline="0" dirty="0" err="1"/>
              <a:t>chain</a:t>
            </a:r>
            <a:r>
              <a:rPr lang="it-IT" baseline="0" dirty="0"/>
              <a:t> of </a:t>
            </a:r>
            <a:r>
              <a:rPr lang="it-IT" baseline="0" dirty="0" err="1"/>
              <a:t>calls</a:t>
            </a:r>
            <a:r>
              <a:rPr lang="it-IT" baseline="0" dirty="0"/>
              <a:t>. </a:t>
            </a:r>
            <a:r>
              <a:rPr lang="it-IT" baseline="0" dirty="0" err="1"/>
              <a:t>Given</a:t>
            </a:r>
            <a:r>
              <a:rPr lang="it-IT" baseline="0" dirty="0"/>
              <a:t> </a:t>
            </a:r>
            <a:r>
              <a:rPr lang="it-IT" baseline="0" dirty="0" err="1"/>
              <a:t>that</a:t>
            </a:r>
            <a:r>
              <a:rPr lang="it-IT" baseline="0" dirty="0"/>
              <a:t> </a:t>
            </a:r>
            <a:r>
              <a:rPr lang="it-IT" baseline="0" dirty="0" err="1"/>
              <a:t>it’s</a:t>
            </a:r>
            <a:r>
              <a:rPr lang="it-IT" baseline="0" dirty="0"/>
              <a:t> the </a:t>
            </a:r>
            <a:r>
              <a:rPr lang="it-IT" baseline="0" dirty="0" err="1"/>
              <a:t>responsability</a:t>
            </a:r>
            <a:r>
              <a:rPr lang="it-IT" baseline="0" dirty="0"/>
              <a:t> of </a:t>
            </a:r>
            <a:r>
              <a:rPr lang="it-IT" baseline="0" dirty="0" err="1"/>
              <a:t>each</a:t>
            </a:r>
            <a:r>
              <a:rPr lang="it-IT" baseline="0" dirty="0"/>
              <a:t> </a:t>
            </a:r>
            <a:r>
              <a:rPr lang="it-IT" baseline="0" dirty="0" err="1"/>
              <a:t>piece</a:t>
            </a:r>
            <a:r>
              <a:rPr lang="it-IT" baseline="0" dirty="0"/>
              <a:t> of </a:t>
            </a:r>
            <a:r>
              <a:rPr lang="it-IT" baseline="0" dirty="0" err="1"/>
              <a:t>middleware</a:t>
            </a:r>
            <a:r>
              <a:rPr lang="it-IT" baseline="0" dirty="0"/>
              <a:t> to call down the </a:t>
            </a:r>
            <a:r>
              <a:rPr lang="it-IT" baseline="0" dirty="0" err="1"/>
              <a:t>chain</a:t>
            </a:r>
            <a:r>
              <a:rPr lang="it-IT" baseline="0" dirty="0"/>
              <a:t>, the </a:t>
            </a:r>
            <a:r>
              <a:rPr lang="it-IT" baseline="0" dirty="0" err="1"/>
              <a:t>graph</a:t>
            </a:r>
            <a:r>
              <a:rPr lang="it-IT" baseline="0" dirty="0"/>
              <a:t> can </a:t>
            </a:r>
            <a:r>
              <a:rPr lang="it-IT" baseline="0" dirty="0" err="1"/>
              <a:t>branch</a:t>
            </a:r>
            <a:r>
              <a:rPr lang="it-IT" baseline="0" dirty="0"/>
              <a:t>.</a:t>
            </a:r>
          </a:p>
          <a:p>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15</a:t>
            </a:fld>
            <a:endParaRPr lang="it-IT"/>
          </a:p>
        </p:txBody>
      </p:sp>
    </p:spTree>
    <p:extLst>
      <p:ext uri="{BB962C8B-B14F-4D97-AF65-F5344CB8AC3E}">
        <p14:creationId xmlns:p14="http://schemas.microsoft.com/office/powerpoint/2010/main" val="249326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16</a:t>
            </a:fld>
            <a:endParaRPr lang="it-IT"/>
          </a:p>
        </p:txBody>
      </p:sp>
    </p:spTree>
    <p:extLst>
      <p:ext uri="{BB962C8B-B14F-4D97-AF65-F5344CB8AC3E}">
        <p14:creationId xmlns:p14="http://schemas.microsoft.com/office/powerpoint/2010/main" val="12601337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«I» </a:t>
            </a:r>
            <a:r>
              <a:rPr lang="it-IT" dirty="0" err="1"/>
              <a:t>stands</a:t>
            </a:r>
            <a:r>
              <a:rPr lang="it-IT" baseline="0" dirty="0"/>
              <a:t> for «</a:t>
            </a:r>
            <a:r>
              <a:rPr lang="it-IT" baseline="0" dirty="0" err="1"/>
              <a:t>interface</a:t>
            </a:r>
            <a:r>
              <a:rPr lang="it-IT" baseline="0" dirty="0"/>
              <a:t>». </a:t>
            </a:r>
            <a:r>
              <a:rPr lang="it-IT" baseline="0" dirty="0" err="1"/>
              <a:t>It’s</a:t>
            </a:r>
            <a:r>
              <a:rPr lang="it-IT" baseline="0" dirty="0"/>
              <a:t> a </a:t>
            </a:r>
            <a:r>
              <a:rPr lang="it-IT" baseline="0" dirty="0" err="1"/>
              <a:t>contract</a:t>
            </a:r>
            <a:r>
              <a:rPr lang="it-IT" baseline="0" dirty="0"/>
              <a:t> </a:t>
            </a:r>
            <a:r>
              <a:rPr lang="it-IT" baseline="0" dirty="0" err="1"/>
              <a:t>that</a:t>
            </a:r>
            <a:r>
              <a:rPr lang="it-IT" baseline="0" dirty="0"/>
              <a:t> the </a:t>
            </a:r>
            <a:r>
              <a:rPr lang="it-IT" baseline="0" dirty="0" err="1"/>
              <a:t>implementation</a:t>
            </a:r>
            <a:r>
              <a:rPr lang="it-IT" baseline="0" dirty="0"/>
              <a:t> must </a:t>
            </a:r>
            <a:r>
              <a:rPr lang="it-IT" baseline="0" dirty="0" err="1"/>
              <a:t>respect</a:t>
            </a:r>
            <a:r>
              <a:rPr lang="it-IT" baseline="0" dirty="0"/>
              <a:t>.</a:t>
            </a:r>
          </a:p>
          <a:p>
            <a:r>
              <a:rPr lang="it-IT" baseline="0" dirty="0" err="1"/>
              <a:t>These</a:t>
            </a:r>
            <a:r>
              <a:rPr lang="it-IT" baseline="0" dirty="0"/>
              <a:t> are </a:t>
            </a:r>
            <a:r>
              <a:rPr lang="it-IT" baseline="0" dirty="0" err="1"/>
              <a:t>not</a:t>
            </a:r>
            <a:r>
              <a:rPr lang="it-IT" baseline="0" dirty="0"/>
              <a:t> the </a:t>
            </a:r>
            <a:r>
              <a:rPr lang="it-IT" baseline="0" dirty="0" err="1"/>
              <a:t>exact</a:t>
            </a:r>
            <a:r>
              <a:rPr lang="it-IT" baseline="0" dirty="0"/>
              <a:t> </a:t>
            </a:r>
            <a:r>
              <a:rPr lang="it-IT" baseline="0" dirty="0" err="1"/>
              <a:t>definitions</a:t>
            </a:r>
            <a:r>
              <a:rPr lang="it-IT" baseline="0" dirty="0"/>
              <a:t> </a:t>
            </a:r>
            <a:r>
              <a:rPr lang="it-IT" baseline="0" dirty="0" err="1"/>
              <a:t>but</a:t>
            </a:r>
            <a:r>
              <a:rPr lang="it-IT" baseline="0" dirty="0"/>
              <a:t> are </a:t>
            </a:r>
            <a:r>
              <a:rPr lang="it-IT" baseline="0" dirty="0" err="1"/>
              <a:t>close</a:t>
            </a:r>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17</a:t>
            </a:fld>
            <a:endParaRPr lang="it-IT"/>
          </a:p>
        </p:txBody>
      </p:sp>
    </p:spTree>
    <p:extLst>
      <p:ext uri="{BB962C8B-B14F-4D97-AF65-F5344CB8AC3E}">
        <p14:creationId xmlns:p14="http://schemas.microsoft.com/office/powerpoint/2010/main" val="2705336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18</a:t>
            </a:fld>
            <a:endParaRPr lang="it-IT"/>
          </a:p>
        </p:txBody>
      </p:sp>
    </p:spTree>
    <p:extLst>
      <p:ext uri="{BB962C8B-B14F-4D97-AF65-F5344CB8AC3E}">
        <p14:creationId xmlns:p14="http://schemas.microsoft.com/office/powerpoint/2010/main" val="1930404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19</a:t>
            </a:fld>
            <a:endParaRPr lang="it-IT"/>
          </a:p>
        </p:txBody>
      </p:sp>
    </p:spTree>
    <p:extLst>
      <p:ext uri="{BB962C8B-B14F-4D97-AF65-F5344CB8AC3E}">
        <p14:creationId xmlns:p14="http://schemas.microsoft.com/office/powerpoint/2010/main" val="3332683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 DB-</a:t>
            </a:r>
            <a:r>
              <a:rPr lang="it-IT" dirty="0" err="1"/>
              <a:t>backed</a:t>
            </a:r>
            <a:r>
              <a:rPr lang="it-IT" baseline="0" dirty="0"/>
              <a:t> </a:t>
            </a:r>
            <a:r>
              <a:rPr lang="it-IT" baseline="0" dirty="0" err="1"/>
              <a:t>storage</a:t>
            </a:r>
            <a:endParaRPr lang="it-IT" baseline="0" dirty="0"/>
          </a:p>
          <a:p>
            <a:r>
              <a:rPr lang="it-IT" baseline="0" dirty="0"/>
              <a:t>… HTTP pass-</a:t>
            </a:r>
            <a:r>
              <a:rPr lang="it-IT" baseline="0" dirty="0" err="1"/>
              <a:t>through</a:t>
            </a:r>
            <a:endParaRPr lang="it-IT" baseline="0" dirty="0"/>
          </a:p>
          <a:p>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20</a:t>
            </a:fld>
            <a:endParaRPr lang="it-IT"/>
          </a:p>
        </p:txBody>
      </p:sp>
    </p:spTree>
    <p:extLst>
      <p:ext uri="{BB962C8B-B14F-4D97-AF65-F5344CB8AC3E}">
        <p14:creationId xmlns:p14="http://schemas.microsoft.com/office/powerpoint/2010/main" val="7247055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err="1"/>
              <a:t>This</a:t>
            </a:r>
            <a:r>
              <a:rPr lang="it-IT" dirty="0"/>
              <a:t> </a:t>
            </a:r>
            <a:r>
              <a:rPr lang="it-IT" dirty="0" err="1"/>
              <a:t>is</a:t>
            </a:r>
            <a:r>
              <a:rPr lang="it-IT" dirty="0"/>
              <a:t> the </a:t>
            </a:r>
            <a:r>
              <a:rPr lang="it-IT" dirty="0" err="1"/>
              <a:t>basis</a:t>
            </a:r>
            <a:r>
              <a:rPr lang="it-IT" dirty="0"/>
              <a:t>. </a:t>
            </a:r>
            <a:r>
              <a:rPr lang="it-IT" dirty="0" err="1"/>
              <a:t>It</a:t>
            </a:r>
            <a:r>
              <a:rPr lang="it-IT" dirty="0"/>
              <a:t> can be </a:t>
            </a:r>
            <a:r>
              <a:rPr lang="it-IT" dirty="0" err="1"/>
              <a:t>composed</a:t>
            </a:r>
            <a:r>
              <a:rPr lang="it-IT" baseline="0" dirty="0"/>
              <a:t> </a:t>
            </a:r>
            <a:r>
              <a:rPr lang="it-IT" i="1" baseline="0" dirty="0"/>
              <a:t>ad libitum</a:t>
            </a:r>
            <a:r>
              <a:rPr lang="it-IT" i="0" baseline="0" dirty="0"/>
              <a:t>.</a:t>
            </a:r>
          </a:p>
          <a:p>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22</a:t>
            </a:fld>
            <a:endParaRPr lang="it-IT"/>
          </a:p>
        </p:txBody>
      </p:sp>
    </p:spTree>
    <p:extLst>
      <p:ext uri="{BB962C8B-B14F-4D97-AF65-F5344CB8AC3E}">
        <p14:creationId xmlns:p14="http://schemas.microsoft.com/office/powerpoint/2010/main" val="16953832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err="1"/>
              <a:t>Chromium</a:t>
            </a:r>
            <a:r>
              <a:rPr lang="it-IT" dirty="0"/>
              <a:t>: </a:t>
            </a:r>
            <a:r>
              <a:rPr lang="it-IT" dirty="0" err="1"/>
              <a:t>huge</a:t>
            </a:r>
            <a:r>
              <a:rPr lang="it-IT" dirty="0"/>
              <a:t> </a:t>
            </a:r>
            <a:r>
              <a:rPr lang="it-IT" dirty="0" err="1"/>
              <a:t>runtime</a:t>
            </a:r>
            <a:r>
              <a:rPr lang="it-IT" dirty="0"/>
              <a:t> on disk, </a:t>
            </a:r>
            <a:r>
              <a:rPr lang="it-IT" dirty="0" err="1"/>
              <a:t>unstable</a:t>
            </a:r>
            <a:r>
              <a:rPr lang="it-IT" dirty="0"/>
              <a:t> </a:t>
            </a:r>
            <a:r>
              <a:rPr lang="it-IT" dirty="0" err="1"/>
              <a:t>unofficial</a:t>
            </a:r>
            <a:r>
              <a:rPr lang="it-IT" dirty="0"/>
              <a:t> .NET </a:t>
            </a:r>
            <a:r>
              <a:rPr lang="it-IT" dirty="0" err="1"/>
              <a:t>wrapper</a:t>
            </a:r>
            <a:endParaRPr lang="it-IT" dirty="0"/>
          </a:p>
          <a:p>
            <a:r>
              <a:rPr lang="it-IT" dirty="0" err="1"/>
              <a:t>Gecko</a:t>
            </a:r>
            <a:r>
              <a:rPr lang="it-IT" dirty="0"/>
              <a:t>:</a:t>
            </a:r>
            <a:r>
              <a:rPr lang="it-IT" baseline="0" dirty="0"/>
              <a:t> </a:t>
            </a:r>
            <a:r>
              <a:rPr lang="it-IT" baseline="0" dirty="0" err="1"/>
              <a:t>same</a:t>
            </a:r>
            <a:r>
              <a:rPr lang="it-IT" baseline="0" dirty="0"/>
              <a:t> </a:t>
            </a:r>
            <a:r>
              <a:rPr lang="it-IT" baseline="0" dirty="0" err="1"/>
              <a:t>issues</a:t>
            </a:r>
            <a:r>
              <a:rPr lang="it-IT" baseline="0" dirty="0"/>
              <a:t> </a:t>
            </a:r>
            <a:r>
              <a:rPr lang="it-IT" baseline="0" dirty="0" err="1"/>
              <a:t>as</a:t>
            </a:r>
            <a:r>
              <a:rPr lang="it-IT" baseline="0" dirty="0"/>
              <a:t> </a:t>
            </a:r>
            <a:r>
              <a:rPr lang="it-IT" baseline="0" dirty="0" err="1"/>
              <a:t>Chromium</a:t>
            </a:r>
            <a:r>
              <a:rPr lang="it-IT" baseline="0" dirty="0"/>
              <a:t> + </a:t>
            </a:r>
            <a:r>
              <a:rPr lang="it-IT" baseline="0" dirty="0" err="1"/>
              <a:t>even</a:t>
            </a:r>
            <a:r>
              <a:rPr lang="it-IT" baseline="0" dirty="0"/>
              <a:t> </a:t>
            </a:r>
            <a:r>
              <a:rPr lang="it-IT" baseline="0" dirty="0" err="1"/>
              <a:t>less</a:t>
            </a:r>
            <a:r>
              <a:rPr lang="it-IT" baseline="0" dirty="0"/>
              <a:t> </a:t>
            </a:r>
            <a:r>
              <a:rPr lang="it-IT" baseline="0" dirty="0" err="1"/>
              <a:t>polished</a:t>
            </a:r>
            <a:r>
              <a:rPr lang="it-IT" baseline="0" dirty="0"/>
              <a:t> .NET </a:t>
            </a:r>
            <a:r>
              <a:rPr lang="it-IT" baseline="0" dirty="0" err="1"/>
              <a:t>wrapper</a:t>
            </a:r>
            <a:endParaRPr lang="it-IT" baseline="0" dirty="0"/>
          </a:p>
          <a:p>
            <a:r>
              <a:rPr lang="it-IT" baseline="0" dirty="0"/>
              <a:t>Too </a:t>
            </a:r>
            <a:r>
              <a:rPr lang="it-IT" baseline="0" dirty="0" err="1"/>
              <a:t>bad</a:t>
            </a:r>
            <a:r>
              <a:rPr lang="it-IT" baseline="0" dirty="0"/>
              <a:t>, </a:t>
            </a:r>
            <a:r>
              <a:rPr lang="it-IT" baseline="0" dirty="0" err="1"/>
              <a:t>because</a:t>
            </a:r>
            <a:r>
              <a:rPr lang="it-IT" baseline="0" dirty="0"/>
              <a:t> </a:t>
            </a:r>
            <a:r>
              <a:rPr lang="it-IT" baseline="0" dirty="0" err="1"/>
              <a:t>they</a:t>
            </a:r>
            <a:r>
              <a:rPr lang="it-IT" baseline="0" dirty="0"/>
              <a:t> are </a:t>
            </a:r>
            <a:r>
              <a:rPr lang="it-IT" baseline="0" dirty="0" err="1"/>
              <a:t>better</a:t>
            </a:r>
            <a:endParaRPr lang="it-IT" baseline="0" dirty="0"/>
          </a:p>
          <a:p>
            <a:r>
              <a:rPr lang="it-IT" baseline="0" dirty="0"/>
              <a:t>OCX vs. </a:t>
            </a:r>
            <a:r>
              <a:rPr lang="it-IT" baseline="0" dirty="0" err="1"/>
              <a:t>WinForms</a:t>
            </a:r>
            <a:r>
              <a:rPr lang="it-IT" baseline="0" dirty="0"/>
              <a:t>, </a:t>
            </a:r>
            <a:r>
              <a:rPr lang="it-IT" baseline="0" dirty="0" err="1"/>
              <a:t>differences</a:t>
            </a:r>
            <a:r>
              <a:rPr lang="it-IT" baseline="0" dirty="0"/>
              <a:t>:</a:t>
            </a:r>
          </a:p>
          <a:p>
            <a:pPr marL="171450" indent="-171450">
              <a:buFontTx/>
              <a:buChar char="-"/>
            </a:pPr>
            <a:r>
              <a:rPr lang="it-IT" baseline="0" dirty="0" err="1"/>
              <a:t>WinForms</a:t>
            </a:r>
            <a:r>
              <a:rPr lang="it-IT" baseline="0" dirty="0"/>
              <a:t>: can </a:t>
            </a:r>
            <a:r>
              <a:rPr lang="it-IT" baseline="0" dirty="0" err="1"/>
              <a:t>inject</a:t>
            </a:r>
            <a:r>
              <a:rPr lang="it-IT" baseline="0" dirty="0"/>
              <a:t> HTML </a:t>
            </a:r>
            <a:r>
              <a:rPr lang="it-IT" baseline="0" dirty="0" err="1"/>
              <a:t>without</a:t>
            </a:r>
            <a:r>
              <a:rPr lang="it-IT" baseline="0" dirty="0"/>
              <a:t> web server. </a:t>
            </a:r>
            <a:r>
              <a:rPr lang="it-IT" baseline="0" dirty="0" err="1"/>
              <a:t>We</a:t>
            </a:r>
            <a:r>
              <a:rPr lang="it-IT" baseline="0" dirty="0"/>
              <a:t> take for </a:t>
            </a:r>
            <a:r>
              <a:rPr lang="it-IT" baseline="0" dirty="0" err="1"/>
              <a:t>granted</a:t>
            </a:r>
            <a:r>
              <a:rPr lang="it-IT" baseline="0" dirty="0"/>
              <a:t> </a:t>
            </a:r>
            <a:r>
              <a:rPr lang="it-IT" baseline="0" dirty="0" err="1"/>
              <a:t>that</a:t>
            </a:r>
            <a:r>
              <a:rPr lang="it-IT" baseline="0" dirty="0"/>
              <a:t> a web </a:t>
            </a:r>
            <a:r>
              <a:rPr lang="it-IT" baseline="0" dirty="0" err="1"/>
              <a:t>app</a:t>
            </a:r>
            <a:r>
              <a:rPr lang="it-IT" baseline="0" dirty="0"/>
              <a:t> </a:t>
            </a:r>
            <a:r>
              <a:rPr lang="it-IT" baseline="0" dirty="0" err="1"/>
              <a:t>needs</a:t>
            </a:r>
            <a:r>
              <a:rPr lang="it-IT" baseline="0" dirty="0"/>
              <a:t> a web server, </a:t>
            </a:r>
            <a:r>
              <a:rPr lang="it-IT" baseline="0" dirty="0" err="1"/>
              <a:t>but</a:t>
            </a:r>
            <a:r>
              <a:rPr lang="it-IT" baseline="0" dirty="0"/>
              <a:t> </a:t>
            </a:r>
            <a:r>
              <a:rPr lang="it-IT" baseline="0" dirty="0" err="1"/>
              <a:t>modern</a:t>
            </a:r>
            <a:r>
              <a:rPr lang="it-IT" baseline="0" dirty="0"/>
              <a:t> </a:t>
            </a:r>
            <a:r>
              <a:rPr lang="it-IT" baseline="0" dirty="0" err="1"/>
              <a:t>browsers</a:t>
            </a:r>
            <a:r>
              <a:rPr lang="it-IT" baseline="0" dirty="0"/>
              <a:t> can </a:t>
            </a:r>
            <a:r>
              <a:rPr lang="it-IT" baseline="0" dirty="0" err="1"/>
              <a:t>intercept</a:t>
            </a:r>
            <a:r>
              <a:rPr lang="it-IT" baseline="0" dirty="0"/>
              <a:t> </a:t>
            </a:r>
            <a:r>
              <a:rPr lang="it-IT" baseline="0" dirty="0" err="1"/>
              <a:t>requests</a:t>
            </a:r>
            <a:r>
              <a:rPr lang="it-IT" baseline="0" dirty="0"/>
              <a:t> to </a:t>
            </a:r>
            <a:r>
              <a:rPr lang="it-IT" baseline="0" dirty="0" err="1"/>
              <a:t>URLs</a:t>
            </a:r>
            <a:r>
              <a:rPr lang="it-IT" baseline="0" dirty="0"/>
              <a:t> and delegate to </a:t>
            </a:r>
            <a:r>
              <a:rPr lang="it-IT" baseline="0" dirty="0" err="1"/>
              <a:t>callbacks</a:t>
            </a:r>
            <a:r>
              <a:rPr lang="it-IT" baseline="0" dirty="0"/>
              <a:t> the productions of the </a:t>
            </a:r>
            <a:r>
              <a:rPr lang="it-IT" baseline="0" dirty="0" err="1"/>
              <a:t>resources</a:t>
            </a:r>
            <a:r>
              <a:rPr lang="it-IT" baseline="0" dirty="0"/>
              <a:t>.</a:t>
            </a:r>
          </a:p>
          <a:p>
            <a:pPr marL="171450" indent="-171450">
              <a:buFontTx/>
              <a:buChar char="-"/>
            </a:pPr>
            <a:r>
              <a:rPr lang="it-IT" baseline="0" dirty="0" err="1"/>
              <a:t>WinForms</a:t>
            </a:r>
            <a:r>
              <a:rPr lang="it-IT" baseline="0" dirty="0"/>
              <a:t>: DOM </a:t>
            </a:r>
            <a:r>
              <a:rPr lang="it-IT" baseline="0" dirty="0" err="1"/>
              <a:t>keypress</a:t>
            </a:r>
            <a:r>
              <a:rPr lang="it-IT" baseline="0" dirty="0"/>
              <a:t> </a:t>
            </a:r>
            <a:r>
              <a:rPr lang="it-IT" baseline="0" dirty="0" err="1"/>
              <a:t>events</a:t>
            </a:r>
            <a:r>
              <a:rPr lang="it-IT" baseline="0" dirty="0"/>
              <a:t> </a:t>
            </a:r>
            <a:r>
              <a:rPr lang="it-IT" baseline="0" dirty="0" err="1"/>
              <a:t>not</a:t>
            </a:r>
            <a:r>
              <a:rPr lang="it-IT" baseline="0" dirty="0"/>
              <a:t> </a:t>
            </a:r>
            <a:r>
              <a:rPr lang="it-IT" baseline="0" dirty="0" err="1"/>
              <a:t>fired</a:t>
            </a:r>
            <a:r>
              <a:rPr lang="it-IT" baseline="0" dirty="0"/>
              <a:t>. Deal </a:t>
            </a:r>
            <a:r>
              <a:rPr lang="it-IT" baseline="0" dirty="0" err="1"/>
              <a:t>breaker</a:t>
            </a:r>
            <a:r>
              <a:rPr lang="it-IT" baseline="0" dirty="0"/>
              <a:t>? </a:t>
            </a:r>
          </a:p>
          <a:p>
            <a:pPr marL="171450" indent="-171450">
              <a:buFontTx/>
              <a:buChar char="-"/>
            </a:pPr>
            <a:r>
              <a:rPr lang="it-IT" baseline="0" dirty="0"/>
              <a:t>OCX: </a:t>
            </a:r>
            <a:r>
              <a:rPr lang="it-IT" baseline="0" dirty="0" err="1"/>
              <a:t>only</a:t>
            </a:r>
            <a:r>
              <a:rPr lang="it-IT" baseline="0" dirty="0"/>
              <a:t> with a web server</a:t>
            </a:r>
          </a:p>
          <a:p>
            <a:pPr marL="0" indent="0">
              <a:buFontTx/>
              <a:buNone/>
            </a:pPr>
            <a:endParaRPr lang="it-IT" baseline="0" dirty="0"/>
          </a:p>
        </p:txBody>
      </p:sp>
      <p:sp>
        <p:nvSpPr>
          <p:cNvPr id="4" name="Slide Number Placeholder 3"/>
          <p:cNvSpPr>
            <a:spLocks noGrp="1"/>
          </p:cNvSpPr>
          <p:nvPr>
            <p:ph type="sldNum" sz="quarter" idx="10"/>
          </p:nvPr>
        </p:nvSpPr>
        <p:spPr/>
        <p:txBody>
          <a:bodyPr/>
          <a:lstStyle/>
          <a:p>
            <a:fld id="{6554CE5B-42C4-4E54-95AC-805DDDB515F8}" type="slidenum">
              <a:rPr lang="it-IT" smtClean="0"/>
              <a:t>24</a:t>
            </a:fld>
            <a:endParaRPr lang="it-IT"/>
          </a:p>
        </p:txBody>
      </p:sp>
    </p:spTree>
    <p:extLst>
      <p:ext uri="{BB962C8B-B14F-4D97-AF65-F5344CB8AC3E}">
        <p14:creationId xmlns:p14="http://schemas.microsoft.com/office/powerpoint/2010/main" val="34148246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err="1"/>
              <a:t>We</a:t>
            </a:r>
            <a:r>
              <a:rPr lang="it-IT" dirty="0"/>
              <a:t> </a:t>
            </a:r>
            <a:r>
              <a:rPr lang="it-IT" dirty="0" err="1"/>
              <a:t>have</a:t>
            </a:r>
            <a:r>
              <a:rPr lang="it-IT" dirty="0"/>
              <a:t> </a:t>
            </a:r>
            <a:r>
              <a:rPr lang="it-IT" dirty="0" err="1"/>
              <a:t>customers</a:t>
            </a:r>
            <a:r>
              <a:rPr lang="it-IT" dirty="0"/>
              <a:t> </a:t>
            </a:r>
            <a:r>
              <a:rPr lang="it-IT" dirty="0" err="1"/>
              <a:t>complaining</a:t>
            </a:r>
            <a:r>
              <a:rPr lang="it-IT" dirty="0"/>
              <a:t> </a:t>
            </a:r>
            <a:r>
              <a:rPr lang="it-IT" dirty="0" err="1"/>
              <a:t>that</a:t>
            </a:r>
            <a:r>
              <a:rPr lang="it-IT" dirty="0"/>
              <a:t> </a:t>
            </a:r>
            <a:r>
              <a:rPr lang="it-IT" dirty="0" err="1"/>
              <a:t>we</a:t>
            </a:r>
            <a:r>
              <a:rPr lang="it-IT" dirty="0"/>
              <a:t> do</a:t>
            </a:r>
            <a:r>
              <a:rPr lang="it-IT" baseline="0" dirty="0"/>
              <a:t> </a:t>
            </a:r>
            <a:r>
              <a:rPr lang="it-IT" baseline="0" dirty="0" err="1"/>
              <a:t>not</a:t>
            </a:r>
            <a:r>
              <a:rPr lang="it-IT" baseline="0" dirty="0"/>
              <a:t> </a:t>
            </a:r>
            <a:r>
              <a:rPr lang="it-IT" baseline="0" dirty="0" err="1"/>
              <a:t>pay</a:t>
            </a:r>
            <a:r>
              <a:rPr lang="it-IT" baseline="0" dirty="0"/>
              <a:t> </a:t>
            </a:r>
            <a:r>
              <a:rPr lang="it-IT" baseline="0" dirty="0" err="1"/>
              <a:t>enough</a:t>
            </a:r>
            <a:r>
              <a:rPr lang="it-IT" baseline="0" dirty="0"/>
              <a:t> </a:t>
            </a:r>
            <a:r>
              <a:rPr lang="it-IT" baseline="0" dirty="0" err="1"/>
              <a:t>attention</a:t>
            </a:r>
            <a:r>
              <a:rPr lang="it-IT" baseline="0" dirty="0"/>
              <a:t> to Office 2016. Others </a:t>
            </a:r>
            <a:r>
              <a:rPr lang="it-IT" baseline="0" dirty="0" err="1"/>
              <a:t>who</a:t>
            </a:r>
            <a:r>
              <a:rPr lang="it-IT" baseline="0" dirty="0"/>
              <a:t> are </a:t>
            </a:r>
            <a:r>
              <a:rPr lang="it-IT" baseline="0" dirty="0" err="1"/>
              <a:t>secretly</a:t>
            </a:r>
            <a:r>
              <a:rPr lang="it-IT" baseline="0" dirty="0"/>
              <a:t> </a:t>
            </a:r>
            <a:r>
              <a:rPr lang="it-IT" baseline="0" dirty="0" err="1"/>
              <a:t>wishing</a:t>
            </a:r>
            <a:r>
              <a:rPr lang="it-IT" baseline="0" dirty="0"/>
              <a:t> </a:t>
            </a:r>
            <a:r>
              <a:rPr lang="it-IT" baseline="0" dirty="0" err="1"/>
              <a:t>they</a:t>
            </a:r>
            <a:r>
              <a:rPr lang="it-IT" baseline="0" dirty="0"/>
              <a:t> </a:t>
            </a:r>
            <a:r>
              <a:rPr lang="it-IT" baseline="0" dirty="0" err="1"/>
              <a:t>could</a:t>
            </a:r>
            <a:r>
              <a:rPr lang="it-IT" baseline="0" dirty="0"/>
              <a:t> </a:t>
            </a:r>
            <a:r>
              <a:rPr lang="it-IT" baseline="0" dirty="0" err="1"/>
              <a:t>still</a:t>
            </a:r>
            <a:r>
              <a:rPr lang="it-IT" baseline="0" dirty="0"/>
              <a:t> </a:t>
            </a:r>
            <a:r>
              <a:rPr lang="it-IT" baseline="0" dirty="0" err="1"/>
              <a:t>run</a:t>
            </a:r>
            <a:r>
              <a:rPr lang="it-IT" baseline="0" dirty="0"/>
              <a:t> Office 97.</a:t>
            </a:r>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25</a:t>
            </a:fld>
            <a:endParaRPr lang="it-IT"/>
          </a:p>
        </p:txBody>
      </p:sp>
    </p:spTree>
    <p:extLst>
      <p:ext uri="{BB962C8B-B14F-4D97-AF65-F5344CB8AC3E}">
        <p14:creationId xmlns:p14="http://schemas.microsoft.com/office/powerpoint/2010/main" val="7805447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 </a:t>
            </a:r>
          </a:p>
        </p:txBody>
      </p:sp>
      <p:sp>
        <p:nvSpPr>
          <p:cNvPr id="4" name="Slide Number Placeholder 3"/>
          <p:cNvSpPr>
            <a:spLocks noGrp="1"/>
          </p:cNvSpPr>
          <p:nvPr>
            <p:ph type="sldNum" sz="quarter" idx="10"/>
          </p:nvPr>
        </p:nvSpPr>
        <p:spPr/>
        <p:txBody>
          <a:bodyPr/>
          <a:lstStyle/>
          <a:p>
            <a:fld id="{6554CE5B-42C4-4E54-95AC-805DDDB515F8}" type="slidenum">
              <a:rPr lang="it-IT" smtClean="0"/>
              <a:t>26</a:t>
            </a:fld>
            <a:endParaRPr lang="it-IT"/>
          </a:p>
        </p:txBody>
      </p:sp>
    </p:spTree>
    <p:extLst>
      <p:ext uri="{BB962C8B-B14F-4D97-AF65-F5344CB8AC3E}">
        <p14:creationId xmlns:p14="http://schemas.microsoft.com/office/powerpoint/2010/main" val="567249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err="1"/>
              <a:t>One</a:t>
            </a:r>
            <a:r>
              <a:rPr lang="it-IT" dirty="0"/>
              <a:t> of </a:t>
            </a:r>
            <a:r>
              <a:rPr lang="it-IT" dirty="0" err="1"/>
              <a:t>those</a:t>
            </a:r>
            <a:r>
              <a:rPr lang="it-IT" dirty="0"/>
              <a:t> </a:t>
            </a:r>
            <a:r>
              <a:rPr lang="it-IT" dirty="0" err="1"/>
              <a:t>financial</a:t>
            </a:r>
            <a:r>
              <a:rPr lang="it-IT" dirty="0"/>
              <a:t> </a:t>
            </a:r>
            <a:r>
              <a:rPr lang="it-IT" dirty="0" err="1"/>
              <a:t>applications</a:t>
            </a:r>
            <a:r>
              <a:rPr lang="it-IT" dirty="0"/>
              <a:t> APL </a:t>
            </a:r>
            <a:r>
              <a:rPr lang="it-IT" dirty="0" err="1"/>
              <a:t>is</a:t>
            </a:r>
            <a:r>
              <a:rPr lang="it-IT" dirty="0"/>
              <a:t> so </a:t>
            </a:r>
            <a:r>
              <a:rPr lang="it-IT" dirty="0" err="1"/>
              <a:t>renowned</a:t>
            </a:r>
            <a:r>
              <a:rPr lang="it-IT" dirty="0"/>
              <a:t> for</a:t>
            </a:r>
          </a:p>
        </p:txBody>
      </p:sp>
      <p:sp>
        <p:nvSpPr>
          <p:cNvPr id="4" name="Slide Number Placeholder 3"/>
          <p:cNvSpPr>
            <a:spLocks noGrp="1"/>
          </p:cNvSpPr>
          <p:nvPr>
            <p:ph type="sldNum" sz="quarter" idx="10"/>
          </p:nvPr>
        </p:nvSpPr>
        <p:spPr/>
        <p:txBody>
          <a:bodyPr/>
          <a:lstStyle/>
          <a:p>
            <a:fld id="{6554CE5B-42C4-4E54-95AC-805DDDB515F8}" type="slidenum">
              <a:rPr lang="it-IT" smtClean="0"/>
              <a:t>3</a:t>
            </a:fld>
            <a:endParaRPr lang="it-IT"/>
          </a:p>
        </p:txBody>
      </p:sp>
    </p:spTree>
    <p:extLst>
      <p:ext uri="{BB962C8B-B14F-4D97-AF65-F5344CB8AC3E}">
        <p14:creationId xmlns:p14="http://schemas.microsoft.com/office/powerpoint/2010/main" val="6051889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Code</a:t>
            </a:r>
            <a:r>
              <a:rPr lang="it-IT" baseline="0" dirty="0"/>
              <a:t> </a:t>
            </a:r>
            <a:r>
              <a:rPr lang="it-IT" baseline="0" dirty="0" err="1"/>
              <a:t>not</a:t>
            </a:r>
            <a:r>
              <a:rPr lang="it-IT" baseline="0" dirty="0"/>
              <a:t> </a:t>
            </a:r>
            <a:r>
              <a:rPr lang="it-IT" baseline="0" dirty="0" err="1"/>
              <a:t>particularly</a:t>
            </a:r>
            <a:r>
              <a:rPr lang="it-IT" baseline="0" dirty="0"/>
              <a:t> </a:t>
            </a:r>
            <a:r>
              <a:rPr lang="it-IT" baseline="0" dirty="0" err="1"/>
              <a:t>exciting</a:t>
            </a:r>
            <a:r>
              <a:rPr lang="it-IT" baseline="0" dirty="0"/>
              <a:t>: </a:t>
            </a:r>
            <a:r>
              <a:rPr lang="it-IT" baseline="0" dirty="0" err="1"/>
              <a:t>such</a:t>
            </a:r>
            <a:r>
              <a:rPr lang="it-IT" baseline="0" dirty="0"/>
              <a:t> </a:t>
            </a:r>
            <a:r>
              <a:rPr lang="it-IT" baseline="0" dirty="0" err="1"/>
              <a:t>is</a:t>
            </a:r>
            <a:r>
              <a:rPr lang="it-IT" baseline="0" dirty="0"/>
              <a:t> the nature of the </a:t>
            </a:r>
            <a:r>
              <a:rPr lang="it-IT" baseline="0" dirty="0" err="1"/>
              <a:t>problem</a:t>
            </a:r>
            <a:r>
              <a:rPr lang="it-IT" baseline="0" dirty="0"/>
              <a:t>.</a:t>
            </a:r>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28</a:t>
            </a:fld>
            <a:endParaRPr lang="it-IT"/>
          </a:p>
        </p:txBody>
      </p:sp>
    </p:spTree>
    <p:extLst>
      <p:ext uri="{BB962C8B-B14F-4D97-AF65-F5344CB8AC3E}">
        <p14:creationId xmlns:p14="http://schemas.microsoft.com/office/powerpoint/2010/main" val="803408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err="1"/>
              <a:t>Let’s</a:t>
            </a:r>
            <a:r>
              <a:rPr lang="it-IT" dirty="0"/>
              <a:t> look </a:t>
            </a:r>
            <a:r>
              <a:rPr lang="it-IT" dirty="0" err="1"/>
              <a:t>again</a:t>
            </a:r>
            <a:r>
              <a:rPr lang="it-IT" dirty="0"/>
              <a:t> </a:t>
            </a:r>
            <a:r>
              <a:rPr lang="it-IT" dirty="0" err="1"/>
              <a:t>at</a:t>
            </a:r>
            <a:r>
              <a:rPr lang="it-IT" dirty="0"/>
              <a:t> the </a:t>
            </a:r>
            <a:r>
              <a:rPr lang="it-IT" dirty="0" err="1"/>
              <a:t>diagram</a:t>
            </a:r>
            <a:r>
              <a:rPr lang="it-IT" dirty="0"/>
              <a:t>.</a:t>
            </a:r>
            <a:r>
              <a:rPr lang="it-IT" baseline="0" dirty="0"/>
              <a:t> </a:t>
            </a:r>
            <a:r>
              <a:rPr lang="it-IT" baseline="0" dirty="0" err="1"/>
              <a:t>When</a:t>
            </a:r>
            <a:r>
              <a:rPr lang="it-IT" baseline="0" dirty="0"/>
              <a:t> the </a:t>
            </a:r>
            <a:r>
              <a:rPr lang="it-IT" baseline="0" dirty="0" err="1"/>
              <a:t>user</a:t>
            </a:r>
            <a:r>
              <a:rPr lang="it-IT" baseline="0" dirty="0"/>
              <a:t> </a:t>
            </a:r>
            <a:r>
              <a:rPr lang="it-IT" baseline="0" dirty="0" err="1"/>
              <a:t>clicks</a:t>
            </a:r>
            <a:r>
              <a:rPr lang="it-IT" baseline="0" dirty="0"/>
              <a:t> on the «DO» </a:t>
            </a:r>
            <a:r>
              <a:rPr lang="it-IT" baseline="0" dirty="0" err="1"/>
              <a:t>button</a:t>
            </a:r>
            <a:r>
              <a:rPr lang="it-IT" baseline="0" dirty="0"/>
              <a:t>, </a:t>
            </a:r>
            <a:r>
              <a:rPr lang="it-IT" baseline="0" dirty="0" err="1"/>
              <a:t>we</a:t>
            </a:r>
            <a:r>
              <a:rPr lang="it-IT" baseline="0" dirty="0"/>
              <a:t> </a:t>
            </a:r>
            <a:r>
              <a:rPr lang="it-IT" baseline="0" dirty="0" err="1"/>
              <a:t>want</a:t>
            </a:r>
            <a:r>
              <a:rPr lang="it-IT" baseline="0" dirty="0"/>
              <a:t> </a:t>
            </a:r>
            <a:r>
              <a:rPr lang="it-IT" baseline="0" dirty="0" err="1"/>
              <a:t>something</a:t>
            </a:r>
            <a:r>
              <a:rPr lang="it-IT" baseline="0" dirty="0"/>
              <a:t> to </a:t>
            </a:r>
            <a:r>
              <a:rPr lang="it-IT" baseline="0" dirty="0" err="1"/>
              <a:t>happen</a:t>
            </a:r>
            <a:r>
              <a:rPr lang="it-IT" baseline="0" dirty="0"/>
              <a:t> inside the DOM.</a:t>
            </a:r>
          </a:p>
          <a:p>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30</a:t>
            </a:fld>
            <a:endParaRPr lang="it-IT"/>
          </a:p>
        </p:txBody>
      </p:sp>
    </p:spTree>
    <p:extLst>
      <p:ext uri="{BB962C8B-B14F-4D97-AF65-F5344CB8AC3E}">
        <p14:creationId xmlns:p14="http://schemas.microsoft.com/office/powerpoint/2010/main" val="31198539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32</a:t>
            </a:fld>
            <a:endParaRPr lang="it-IT"/>
          </a:p>
        </p:txBody>
      </p:sp>
    </p:spTree>
    <p:extLst>
      <p:ext uri="{BB962C8B-B14F-4D97-AF65-F5344CB8AC3E}">
        <p14:creationId xmlns:p14="http://schemas.microsoft.com/office/powerpoint/2010/main" val="26653882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Some </a:t>
            </a:r>
            <a:r>
              <a:rPr lang="it-IT" dirty="0" err="1"/>
              <a:t>things</a:t>
            </a:r>
            <a:r>
              <a:rPr lang="it-IT" dirty="0"/>
              <a:t> can </a:t>
            </a:r>
            <a:r>
              <a:rPr lang="it-IT" dirty="0" err="1"/>
              <a:t>only</a:t>
            </a:r>
            <a:r>
              <a:rPr lang="it-IT" dirty="0"/>
              <a:t> be </a:t>
            </a:r>
            <a:r>
              <a:rPr lang="it-IT" dirty="0" err="1"/>
              <a:t>debugged</a:t>
            </a:r>
            <a:r>
              <a:rPr lang="it-IT" dirty="0"/>
              <a:t> in </a:t>
            </a:r>
            <a:r>
              <a:rPr lang="it-IT" dirty="0" err="1"/>
              <a:t>context</a:t>
            </a:r>
            <a:r>
              <a:rPr lang="it-IT" dirty="0"/>
              <a:t>: </a:t>
            </a:r>
          </a:p>
          <a:p>
            <a:pPr marL="171450" indent="-171450">
              <a:buFontTx/>
              <a:buChar char="-"/>
            </a:pPr>
            <a:r>
              <a:rPr lang="it-IT" dirty="0"/>
              <a:t>CSS</a:t>
            </a:r>
          </a:p>
          <a:p>
            <a:pPr marL="171450" indent="-171450">
              <a:buFontTx/>
              <a:buChar char="-"/>
            </a:pPr>
            <a:r>
              <a:rPr lang="it-IT" dirty="0"/>
              <a:t>Real Data</a:t>
            </a:r>
          </a:p>
          <a:p>
            <a:pPr marL="171450" indent="-171450">
              <a:buFontTx/>
              <a:buChar char="-"/>
            </a:pPr>
            <a:r>
              <a:rPr lang="it-IT" dirty="0"/>
              <a:t>Host/Guest </a:t>
            </a:r>
            <a:r>
              <a:rPr lang="it-IT" dirty="0" err="1"/>
              <a:t>interaction</a:t>
            </a:r>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33</a:t>
            </a:fld>
            <a:endParaRPr lang="it-IT"/>
          </a:p>
        </p:txBody>
      </p:sp>
    </p:spTree>
    <p:extLst>
      <p:ext uri="{BB962C8B-B14F-4D97-AF65-F5344CB8AC3E}">
        <p14:creationId xmlns:p14="http://schemas.microsoft.com/office/powerpoint/2010/main" val="8059129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000" indent="0">
              <a:buNone/>
            </a:pPr>
            <a:r>
              <a:rPr lang="it-IT" dirty="0"/>
              <a:t>By default an </a:t>
            </a:r>
            <a:r>
              <a:rPr lang="it-IT" dirty="0" err="1"/>
              <a:t>embedded</a:t>
            </a:r>
            <a:r>
              <a:rPr lang="it-IT" dirty="0"/>
              <a:t> Internet Explorer </a:t>
            </a:r>
            <a:r>
              <a:rPr lang="it-IT" dirty="0" err="1"/>
              <a:t>thinks</a:t>
            </a:r>
            <a:r>
              <a:rPr lang="it-IT" dirty="0"/>
              <a:t> </a:t>
            </a:r>
            <a:r>
              <a:rPr lang="it-IT" dirty="0" err="1"/>
              <a:t>we</a:t>
            </a:r>
            <a:r>
              <a:rPr lang="it-IT" dirty="0"/>
              <a:t> are </a:t>
            </a:r>
            <a:r>
              <a:rPr lang="it-IT" dirty="0" err="1"/>
              <a:t>still</a:t>
            </a:r>
            <a:r>
              <a:rPr lang="it-IT" dirty="0"/>
              <a:t> in 200x.</a:t>
            </a:r>
          </a:p>
          <a:p>
            <a:pPr marL="36000" indent="0">
              <a:buNone/>
            </a:pPr>
            <a:endParaRPr lang="it-IT" dirty="0"/>
          </a:p>
          <a:p>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34</a:t>
            </a:fld>
            <a:endParaRPr lang="it-IT"/>
          </a:p>
        </p:txBody>
      </p:sp>
    </p:spTree>
    <p:extLst>
      <p:ext uri="{BB962C8B-B14F-4D97-AF65-F5344CB8AC3E}">
        <p14:creationId xmlns:p14="http://schemas.microsoft.com/office/powerpoint/2010/main" val="28053448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err="1"/>
              <a:t>Remember</a:t>
            </a:r>
            <a:r>
              <a:rPr lang="it-IT" dirty="0"/>
              <a:t> </a:t>
            </a:r>
            <a:r>
              <a:rPr lang="it-IT" dirty="0" err="1"/>
              <a:t>that</a:t>
            </a:r>
            <a:r>
              <a:rPr lang="it-IT" dirty="0"/>
              <a:t> «</a:t>
            </a:r>
            <a:r>
              <a:rPr lang="it-IT" dirty="0" err="1"/>
              <a:t>Print</a:t>
            </a:r>
            <a:r>
              <a:rPr lang="it-IT" dirty="0"/>
              <a:t>» </a:t>
            </a:r>
            <a:r>
              <a:rPr lang="it-IT" dirty="0" err="1"/>
              <a:t>button</a:t>
            </a:r>
            <a:r>
              <a:rPr lang="it-IT" dirty="0"/>
              <a:t> on the </a:t>
            </a:r>
            <a:r>
              <a:rPr lang="it-IT" dirty="0" err="1"/>
              <a:t>Diagram</a:t>
            </a:r>
            <a:r>
              <a:rPr lang="it-IT" dirty="0"/>
              <a:t>? </a:t>
            </a:r>
            <a:r>
              <a:rPr lang="it-IT" dirty="0" err="1"/>
              <a:t>Let’s</a:t>
            </a:r>
            <a:r>
              <a:rPr lang="it-IT" dirty="0"/>
              <a:t> </a:t>
            </a:r>
            <a:r>
              <a:rPr lang="it-IT" dirty="0" err="1"/>
              <a:t>see</a:t>
            </a:r>
            <a:r>
              <a:rPr lang="it-IT" dirty="0"/>
              <a:t> </a:t>
            </a:r>
            <a:r>
              <a:rPr lang="it-IT" dirty="0" err="1"/>
              <a:t>how</a:t>
            </a:r>
            <a:r>
              <a:rPr lang="it-IT" dirty="0"/>
              <a:t> </a:t>
            </a:r>
            <a:r>
              <a:rPr lang="it-IT" dirty="0" err="1"/>
              <a:t>it</a:t>
            </a:r>
            <a:r>
              <a:rPr lang="it-IT" dirty="0"/>
              <a:t> </a:t>
            </a:r>
            <a:r>
              <a:rPr lang="it-IT" dirty="0" err="1"/>
              <a:t>works</a:t>
            </a:r>
            <a:r>
              <a:rPr lang="it-IT" dirty="0"/>
              <a:t>.</a:t>
            </a:r>
          </a:p>
          <a:p>
            <a:r>
              <a:rPr lang="it-IT" dirty="0" err="1"/>
              <a:t>W</a:t>
            </a:r>
            <a:r>
              <a:rPr lang="it-IT" baseline="0" dirty="0" err="1"/>
              <a:t>e</a:t>
            </a:r>
            <a:r>
              <a:rPr lang="it-IT" baseline="0" dirty="0"/>
              <a:t> </a:t>
            </a:r>
            <a:r>
              <a:rPr lang="it-IT" baseline="0" dirty="0" err="1"/>
              <a:t>need</a:t>
            </a:r>
            <a:r>
              <a:rPr lang="it-IT" baseline="0" dirty="0"/>
              <a:t> to introduce </a:t>
            </a:r>
            <a:r>
              <a:rPr lang="it-IT" baseline="0" dirty="0" err="1"/>
              <a:t>yet</a:t>
            </a:r>
            <a:r>
              <a:rPr lang="it-IT" baseline="0" dirty="0"/>
              <a:t> </a:t>
            </a:r>
            <a:r>
              <a:rPr lang="it-IT" baseline="0" dirty="0" err="1"/>
              <a:t>another</a:t>
            </a:r>
            <a:r>
              <a:rPr lang="it-IT" baseline="0" dirty="0"/>
              <a:t> player.</a:t>
            </a:r>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35</a:t>
            </a:fld>
            <a:endParaRPr lang="it-IT"/>
          </a:p>
        </p:txBody>
      </p:sp>
    </p:spTree>
    <p:extLst>
      <p:ext uri="{BB962C8B-B14F-4D97-AF65-F5344CB8AC3E}">
        <p14:creationId xmlns:p14="http://schemas.microsoft.com/office/powerpoint/2010/main" val="358590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err="1"/>
              <a:t>WebKit</a:t>
            </a:r>
            <a:r>
              <a:rPr lang="it-IT" dirty="0"/>
              <a:t> </a:t>
            </a:r>
            <a:r>
              <a:rPr lang="it-IT" dirty="0" err="1"/>
              <a:t>is</a:t>
            </a:r>
            <a:r>
              <a:rPr lang="it-IT" dirty="0"/>
              <a:t> the </a:t>
            </a:r>
            <a:r>
              <a:rPr lang="it-IT" dirty="0" err="1"/>
              <a:t>engine</a:t>
            </a:r>
            <a:r>
              <a:rPr lang="it-IT" dirty="0"/>
              <a:t> </a:t>
            </a:r>
            <a:r>
              <a:rPr lang="it-IT" dirty="0" err="1"/>
              <a:t>behind</a:t>
            </a:r>
            <a:r>
              <a:rPr lang="it-IT" dirty="0"/>
              <a:t> Safari, and </a:t>
            </a:r>
            <a:r>
              <a:rPr lang="it-IT" dirty="0" err="1"/>
              <a:t>used</a:t>
            </a:r>
            <a:r>
              <a:rPr lang="it-IT" dirty="0"/>
              <a:t> to be the</a:t>
            </a:r>
            <a:r>
              <a:rPr lang="it-IT" baseline="0" dirty="0"/>
              <a:t> </a:t>
            </a:r>
            <a:r>
              <a:rPr lang="it-IT" baseline="0" dirty="0" err="1"/>
              <a:t>one</a:t>
            </a:r>
            <a:r>
              <a:rPr lang="it-IT" baseline="0" dirty="0"/>
              <a:t> </a:t>
            </a:r>
            <a:r>
              <a:rPr lang="it-IT" baseline="0" dirty="0" err="1"/>
              <a:t>behind</a:t>
            </a:r>
            <a:r>
              <a:rPr lang="it-IT" baseline="0" dirty="0"/>
              <a:t> </a:t>
            </a:r>
            <a:r>
              <a:rPr lang="it-IT" baseline="0" dirty="0" err="1"/>
              <a:t>Chrome</a:t>
            </a:r>
            <a:r>
              <a:rPr lang="it-IT" baseline="0" dirty="0"/>
              <a:t>, </a:t>
            </a:r>
            <a:r>
              <a:rPr lang="it-IT" baseline="0" dirty="0" err="1"/>
              <a:t>before</a:t>
            </a:r>
            <a:r>
              <a:rPr lang="it-IT" baseline="0" dirty="0"/>
              <a:t> the big </a:t>
            </a:r>
            <a:r>
              <a:rPr lang="it-IT" baseline="0" dirty="0" err="1"/>
              <a:t>fork</a:t>
            </a:r>
            <a:r>
              <a:rPr lang="it-IT" baseline="0" dirty="0"/>
              <a:t>, </a:t>
            </a:r>
            <a:r>
              <a:rPr lang="it-IT" baseline="0" dirty="0" err="1"/>
              <a:t>when</a:t>
            </a:r>
            <a:r>
              <a:rPr lang="it-IT" baseline="0" dirty="0"/>
              <a:t> Google </a:t>
            </a:r>
            <a:r>
              <a:rPr lang="it-IT" baseline="0" dirty="0" err="1"/>
              <a:t>parted</a:t>
            </a:r>
            <a:r>
              <a:rPr lang="it-IT" baseline="0" dirty="0"/>
              <a:t> ways.</a:t>
            </a:r>
          </a:p>
          <a:p>
            <a:endParaRPr lang="it-IT" baseline="0" dirty="0"/>
          </a:p>
          <a:p>
            <a:r>
              <a:rPr lang="it-IT" baseline="0" dirty="0"/>
              <a:t>Scripts can do </a:t>
            </a:r>
            <a:r>
              <a:rPr lang="it-IT" baseline="0" dirty="0" err="1"/>
              <a:t>all</a:t>
            </a:r>
            <a:r>
              <a:rPr lang="it-IT" baseline="0" dirty="0"/>
              <a:t> </a:t>
            </a:r>
            <a:r>
              <a:rPr lang="it-IT" baseline="0" dirty="0" err="1"/>
              <a:t>sort</a:t>
            </a:r>
            <a:r>
              <a:rPr lang="it-IT" baseline="0" dirty="0"/>
              <a:t> of </a:t>
            </a:r>
            <a:r>
              <a:rPr lang="it-IT" baseline="0" dirty="0" err="1"/>
              <a:t>things</a:t>
            </a:r>
            <a:r>
              <a:rPr lang="it-IT" baseline="0" dirty="0"/>
              <a:t>. A </a:t>
            </a:r>
            <a:r>
              <a:rPr lang="it-IT" baseline="0" dirty="0" err="1"/>
              <a:t>typical</a:t>
            </a:r>
            <a:r>
              <a:rPr lang="it-IT" baseline="0" dirty="0"/>
              <a:t> </a:t>
            </a:r>
            <a:r>
              <a:rPr lang="it-IT" baseline="0" dirty="0" err="1"/>
              <a:t>usage</a:t>
            </a:r>
            <a:r>
              <a:rPr lang="it-IT" baseline="0" dirty="0"/>
              <a:t> case </a:t>
            </a:r>
            <a:r>
              <a:rPr lang="it-IT" baseline="0" dirty="0" err="1"/>
              <a:t>is</a:t>
            </a:r>
            <a:r>
              <a:rPr lang="it-IT" baseline="0" dirty="0"/>
              <a:t> </a:t>
            </a:r>
            <a:r>
              <a:rPr lang="it-IT" baseline="0" dirty="0" err="1"/>
              <a:t>automated</a:t>
            </a:r>
            <a:r>
              <a:rPr lang="it-IT" baseline="0" dirty="0"/>
              <a:t> </a:t>
            </a:r>
            <a:r>
              <a:rPr lang="it-IT" baseline="0" dirty="0" err="1"/>
              <a:t>testing</a:t>
            </a:r>
            <a:r>
              <a:rPr lang="it-IT" baseline="0" dirty="0"/>
              <a:t> of </a:t>
            </a:r>
            <a:r>
              <a:rPr lang="it-IT" baseline="0" dirty="0" err="1"/>
              <a:t>websites</a:t>
            </a:r>
            <a:r>
              <a:rPr lang="it-IT" baseline="0" dirty="0"/>
              <a:t>.</a:t>
            </a:r>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36</a:t>
            </a:fld>
            <a:endParaRPr lang="it-IT"/>
          </a:p>
        </p:txBody>
      </p:sp>
    </p:spTree>
    <p:extLst>
      <p:ext uri="{BB962C8B-B14F-4D97-AF65-F5344CB8AC3E}">
        <p14:creationId xmlns:p14="http://schemas.microsoft.com/office/powerpoint/2010/main" val="39834527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APL program reads via the OCX’s COM API the current (dynamically generated by D3.js) content of the web page…</a:t>
            </a:r>
          </a:p>
          <a:p>
            <a:r>
              <a:rPr lang="en-US" dirty="0"/>
              <a:t>… and saves it in a safe place.</a:t>
            </a:r>
          </a:p>
          <a:p>
            <a:endParaRPr lang="en-US" dirty="0"/>
          </a:p>
          <a:p>
            <a:r>
              <a:rPr lang="en-US" dirty="0"/>
              <a:t>Then executes </a:t>
            </a:r>
            <a:r>
              <a:rPr lang="en-US" dirty="0" err="1"/>
              <a:t>PhantomJS</a:t>
            </a:r>
            <a:r>
              <a:rPr lang="en-US" dirty="0"/>
              <a:t> pointing it to a URL of the web app.</a:t>
            </a:r>
          </a:p>
          <a:p>
            <a:endParaRPr lang="en-US" dirty="0"/>
          </a:p>
          <a:p>
            <a:r>
              <a:rPr lang="en-US" dirty="0" err="1"/>
              <a:t>PhantomJS</a:t>
            </a:r>
            <a:r>
              <a:rPr lang="en-US" dirty="0"/>
              <a:t> rasterizes the virtual web page built from the stash…</a:t>
            </a:r>
          </a:p>
          <a:p>
            <a:endParaRPr lang="en-US" dirty="0"/>
          </a:p>
          <a:p>
            <a:r>
              <a:rPr lang="en-US" dirty="0"/>
              <a:t>… making sure not to execute any client-side JavaScript that would destroy all the dynamically generated content (because the app would re-</a:t>
            </a:r>
            <a:r>
              <a:rPr lang="en-US" dirty="0" err="1"/>
              <a:t>init</a:t>
            </a:r>
            <a:r>
              <a:rPr lang="en-US" dirty="0"/>
              <a:t>!)</a:t>
            </a:r>
          </a:p>
          <a:p>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37</a:t>
            </a:fld>
            <a:endParaRPr lang="it-IT"/>
          </a:p>
        </p:txBody>
      </p:sp>
    </p:spTree>
    <p:extLst>
      <p:ext uri="{BB962C8B-B14F-4D97-AF65-F5344CB8AC3E}">
        <p14:creationId xmlns:p14="http://schemas.microsoft.com/office/powerpoint/2010/main" val="17963899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final choice of name caused confusion, giving the impression that the language was a spin-off of the Java programming language.</a:t>
            </a:r>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39</a:t>
            </a:fld>
            <a:endParaRPr lang="it-IT"/>
          </a:p>
        </p:txBody>
      </p:sp>
    </p:spTree>
    <p:extLst>
      <p:ext uri="{BB962C8B-B14F-4D97-AF65-F5344CB8AC3E}">
        <p14:creationId xmlns:p14="http://schemas.microsoft.com/office/powerpoint/2010/main" val="29464189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40</a:t>
            </a:fld>
            <a:endParaRPr lang="it-IT"/>
          </a:p>
        </p:txBody>
      </p:sp>
    </p:spTree>
    <p:extLst>
      <p:ext uri="{BB962C8B-B14F-4D97-AF65-F5344CB8AC3E}">
        <p14:creationId xmlns:p14="http://schemas.microsoft.com/office/powerpoint/2010/main" val="2593474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The market </a:t>
            </a:r>
            <a:r>
              <a:rPr lang="it-IT" dirty="0" err="1"/>
              <a:t>is</a:t>
            </a:r>
            <a:r>
              <a:rPr lang="it-IT" dirty="0"/>
              <a:t> </a:t>
            </a:r>
            <a:r>
              <a:rPr lang="it-IT" dirty="0" err="1"/>
              <a:t>not</a:t>
            </a:r>
            <a:r>
              <a:rPr lang="it-IT" dirty="0"/>
              <a:t> </a:t>
            </a:r>
            <a:r>
              <a:rPr lang="it-IT" dirty="0" err="1"/>
              <a:t>saturated</a:t>
            </a:r>
            <a:r>
              <a:rPr lang="it-IT" baseline="0" dirty="0"/>
              <a:t> with reporting </a:t>
            </a:r>
            <a:r>
              <a:rPr lang="it-IT" baseline="0" dirty="0" err="1"/>
              <a:t>products</a:t>
            </a:r>
            <a:r>
              <a:rPr lang="it-IT" baseline="0" dirty="0"/>
              <a:t>, </a:t>
            </a:r>
            <a:r>
              <a:rPr lang="it-IT" baseline="0" dirty="0" err="1"/>
              <a:t>but</a:t>
            </a:r>
            <a:r>
              <a:rPr lang="it-IT" baseline="0" dirty="0"/>
              <a:t> </a:t>
            </a:r>
            <a:r>
              <a:rPr lang="it-IT" baseline="0" dirty="0" err="1"/>
              <a:t>there</a:t>
            </a:r>
            <a:r>
              <a:rPr lang="it-IT" baseline="0" dirty="0"/>
              <a:t> are </a:t>
            </a:r>
            <a:r>
              <a:rPr lang="it-IT" baseline="0" dirty="0" err="1"/>
              <a:t>many</a:t>
            </a:r>
            <a:r>
              <a:rPr lang="it-IT" baseline="0" dirty="0"/>
              <a:t>, </a:t>
            </a:r>
            <a:r>
              <a:rPr lang="it-IT" baseline="0" dirty="0" err="1"/>
              <a:t>standalone</a:t>
            </a:r>
            <a:r>
              <a:rPr lang="it-IT" baseline="0" dirty="0"/>
              <a:t>, in the «</a:t>
            </a:r>
            <a:r>
              <a:rPr lang="it-IT" baseline="0" dirty="0" err="1"/>
              <a:t>cloud</a:t>
            </a:r>
            <a:r>
              <a:rPr lang="it-IT" baseline="0" dirty="0"/>
              <a:t>», </a:t>
            </a:r>
            <a:r>
              <a:rPr lang="it-IT" baseline="0" dirty="0" err="1"/>
              <a:t>embeddable</a:t>
            </a:r>
            <a:r>
              <a:rPr lang="it-IT" baseline="0" dirty="0"/>
              <a:t>. Some </a:t>
            </a:r>
            <a:r>
              <a:rPr lang="it-IT" baseline="0" dirty="0" err="1"/>
              <a:t>claims</a:t>
            </a:r>
            <a:r>
              <a:rPr lang="it-IT" baseline="0" dirty="0"/>
              <a:t> scrolling by in </a:t>
            </a:r>
            <a:r>
              <a:rPr lang="it-IT" baseline="0" dirty="0" err="1"/>
              <a:t>shiny</a:t>
            </a:r>
            <a:r>
              <a:rPr lang="it-IT" baseline="0" dirty="0"/>
              <a:t> colors.</a:t>
            </a:r>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4</a:t>
            </a:fld>
            <a:endParaRPr lang="it-IT"/>
          </a:p>
        </p:txBody>
      </p:sp>
    </p:spTree>
    <p:extLst>
      <p:ext uri="{BB962C8B-B14F-4D97-AF65-F5344CB8AC3E}">
        <p14:creationId xmlns:p14="http://schemas.microsoft.com/office/powerpoint/2010/main" val="91671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err="1"/>
              <a:t>Two</a:t>
            </a:r>
            <a:r>
              <a:rPr lang="it-IT" dirty="0"/>
              <a:t> </a:t>
            </a:r>
            <a:r>
              <a:rPr lang="it-IT" dirty="0" err="1"/>
              <a:t>different</a:t>
            </a:r>
            <a:r>
              <a:rPr lang="it-IT" baseline="0" dirty="0"/>
              <a:t> </a:t>
            </a:r>
            <a:r>
              <a:rPr lang="it-IT" baseline="0" dirty="0" err="1"/>
              <a:t>development</a:t>
            </a:r>
            <a:r>
              <a:rPr lang="it-IT" baseline="0" dirty="0"/>
              <a:t> </a:t>
            </a:r>
            <a:r>
              <a:rPr lang="it-IT" baseline="0" dirty="0" err="1"/>
              <a:t>groups</a:t>
            </a:r>
            <a:r>
              <a:rPr lang="it-IT" baseline="0" dirty="0"/>
              <a:t>, with </a:t>
            </a:r>
            <a:r>
              <a:rPr lang="it-IT" baseline="0" dirty="0" err="1"/>
              <a:t>hardly</a:t>
            </a:r>
            <a:r>
              <a:rPr lang="it-IT" baseline="0" dirty="0"/>
              <a:t> </a:t>
            </a:r>
            <a:r>
              <a:rPr lang="it-IT" baseline="0" dirty="0" err="1"/>
              <a:t>any</a:t>
            </a:r>
            <a:r>
              <a:rPr lang="it-IT" baseline="0" dirty="0"/>
              <a:t> </a:t>
            </a:r>
            <a:r>
              <a:rPr lang="it-IT" baseline="0" dirty="0" err="1"/>
              <a:t>previous</a:t>
            </a:r>
            <a:r>
              <a:rPr lang="it-IT" baseline="0" dirty="0"/>
              <a:t> </a:t>
            </a:r>
            <a:r>
              <a:rPr lang="it-IT" baseline="0" dirty="0" err="1"/>
              <a:t>experience</a:t>
            </a:r>
            <a:r>
              <a:rPr lang="it-IT" baseline="0" dirty="0"/>
              <a:t> with Web </a:t>
            </a:r>
            <a:r>
              <a:rPr lang="it-IT" baseline="0" dirty="0" err="1"/>
              <a:t>technologies</a:t>
            </a:r>
            <a:r>
              <a:rPr lang="it-IT" baseline="0" dirty="0"/>
              <a:t>, </a:t>
            </a:r>
            <a:r>
              <a:rPr lang="it-IT" baseline="0" dirty="0" err="1"/>
              <a:t>learnt</a:t>
            </a:r>
            <a:r>
              <a:rPr lang="it-IT" baseline="0" dirty="0"/>
              <a:t> on </a:t>
            </a:r>
            <a:r>
              <a:rPr lang="it-IT" baseline="0" dirty="0" err="1"/>
              <a:t>their</a:t>
            </a:r>
            <a:r>
              <a:rPr lang="it-IT" baseline="0" dirty="0"/>
              <a:t> </a:t>
            </a:r>
            <a:r>
              <a:rPr lang="it-IT" baseline="0" dirty="0" err="1"/>
              <a:t>own</a:t>
            </a:r>
            <a:r>
              <a:rPr lang="it-IT" baseline="0" dirty="0"/>
              <a:t>. </a:t>
            </a:r>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41</a:t>
            </a:fld>
            <a:endParaRPr lang="it-IT"/>
          </a:p>
        </p:txBody>
      </p:sp>
    </p:spTree>
    <p:extLst>
      <p:ext uri="{BB962C8B-B14F-4D97-AF65-F5344CB8AC3E}">
        <p14:creationId xmlns:p14="http://schemas.microsoft.com/office/powerpoint/2010/main" val="35179315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Dyalog</a:t>
            </a:r>
            <a:r>
              <a:rPr lang="it-IT" baseline="0" dirty="0"/>
              <a:t> APL </a:t>
            </a:r>
            <a:r>
              <a:rPr lang="it-IT" baseline="0" dirty="0" err="1"/>
              <a:t>Chart’s</a:t>
            </a:r>
            <a:r>
              <a:rPr lang="it-IT" baseline="0" dirty="0"/>
              <a:t> editor. </a:t>
            </a:r>
            <a:r>
              <a:rPr lang="it-IT" baseline="0" dirty="0" err="1"/>
              <a:t>Thank</a:t>
            </a:r>
            <a:r>
              <a:rPr lang="it-IT" baseline="0" dirty="0"/>
              <a:t> </a:t>
            </a:r>
            <a:r>
              <a:rPr lang="it-IT" baseline="0" dirty="0" err="1"/>
              <a:t>you</a:t>
            </a:r>
            <a:r>
              <a:rPr lang="it-IT" baseline="0" dirty="0"/>
              <a:t>, </a:t>
            </a:r>
            <a:r>
              <a:rPr lang="it-IT" baseline="0" dirty="0" err="1"/>
              <a:t>but</a:t>
            </a:r>
            <a:r>
              <a:rPr lang="it-IT" baseline="0" dirty="0"/>
              <a:t> no </a:t>
            </a:r>
            <a:r>
              <a:rPr lang="it-IT" baseline="0" dirty="0" err="1"/>
              <a:t>thank</a:t>
            </a:r>
            <a:r>
              <a:rPr lang="it-IT" baseline="0" dirty="0"/>
              <a:t> </a:t>
            </a:r>
            <a:r>
              <a:rPr lang="it-IT" baseline="0" dirty="0" err="1"/>
              <a:t>you</a:t>
            </a:r>
            <a:r>
              <a:rPr lang="it-IT" baseline="0" dirty="0"/>
              <a:t>. </a:t>
            </a:r>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5</a:t>
            </a:fld>
            <a:endParaRPr lang="it-IT"/>
          </a:p>
        </p:txBody>
      </p:sp>
    </p:spTree>
    <p:extLst>
      <p:ext uri="{BB962C8B-B14F-4D97-AF65-F5344CB8AC3E}">
        <p14:creationId xmlns:p14="http://schemas.microsoft.com/office/powerpoint/2010/main" val="784923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6</a:t>
            </a:fld>
            <a:endParaRPr lang="it-IT"/>
          </a:p>
        </p:txBody>
      </p:sp>
    </p:spTree>
    <p:extLst>
      <p:ext uri="{BB962C8B-B14F-4D97-AF65-F5344CB8AC3E}">
        <p14:creationId xmlns:p14="http://schemas.microsoft.com/office/powerpoint/2010/main" val="2266969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err="1"/>
              <a:t>We</a:t>
            </a:r>
            <a:r>
              <a:rPr lang="it-IT" dirty="0"/>
              <a:t> </a:t>
            </a:r>
            <a:r>
              <a:rPr lang="it-IT" dirty="0" err="1"/>
              <a:t>went</a:t>
            </a:r>
            <a:r>
              <a:rPr lang="it-IT" dirty="0"/>
              <a:t> </a:t>
            </a:r>
            <a:r>
              <a:rPr lang="it-IT" dirty="0" err="1"/>
              <a:t>hunting</a:t>
            </a:r>
            <a:r>
              <a:rPr lang="it-IT" dirty="0"/>
              <a:t> for a</a:t>
            </a:r>
            <a:r>
              <a:rPr lang="it-IT" baseline="0" dirty="0"/>
              <a:t> </a:t>
            </a:r>
            <a:r>
              <a:rPr lang="it-IT" baseline="0" dirty="0" err="1"/>
              <a:t>tool</a:t>
            </a:r>
            <a:r>
              <a:rPr lang="it-IT" baseline="0" dirty="0"/>
              <a:t> to produce «</a:t>
            </a:r>
            <a:r>
              <a:rPr lang="it-IT" baseline="0" dirty="0" err="1"/>
              <a:t>colorful</a:t>
            </a:r>
            <a:r>
              <a:rPr lang="it-IT" baseline="0" dirty="0"/>
              <a:t> </a:t>
            </a:r>
            <a:r>
              <a:rPr lang="it-IT" baseline="0" dirty="0" err="1"/>
              <a:t>moving</a:t>
            </a:r>
            <a:r>
              <a:rPr lang="it-IT" baseline="0" dirty="0"/>
              <a:t> </a:t>
            </a:r>
            <a:r>
              <a:rPr lang="it-IT" baseline="0" dirty="0" err="1"/>
              <a:t>pixels</a:t>
            </a:r>
            <a:r>
              <a:rPr lang="it-IT" baseline="0" dirty="0"/>
              <a:t>». </a:t>
            </a:r>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8</a:t>
            </a:fld>
            <a:endParaRPr lang="it-IT"/>
          </a:p>
        </p:txBody>
      </p:sp>
    </p:spTree>
    <p:extLst>
      <p:ext uri="{BB962C8B-B14F-4D97-AF65-F5344CB8AC3E}">
        <p14:creationId xmlns:p14="http://schemas.microsoft.com/office/powerpoint/2010/main" val="507280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err="1"/>
              <a:t>Given</a:t>
            </a:r>
            <a:r>
              <a:rPr lang="it-IT" dirty="0"/>
              <a:t> </a:t>
            </a:r>
            <a:r>
              <a:rPr lang="it-IT" dirty="0" err="1"/>
              <a:t>that</a:t>
            </a:r>
            <a:r>
              <a:rPr lang="it-IT" dirty="0"/>
              <a:t> </a:t>
            </a:r>
            <a:r>
              <a:rPr lang="it-IT" dirty="0" err="1"/>
              <a:t>we</a:t>
            </a:r>
            <a:r>
              <a:rPr lang="it-IT" dirty="0"/>
              <a:t> </a:t>
            </a:r>
            <a:r>
              <a:rPr lang="it-IT" dirty="0" err="1"/>
              <a:t>decided</a:t>
            </a:r>
            <a:r>
              <a:rPr lang="it-IT" dirty="0"/>
              <a:t> to use web </a:t>
            </a:r>
            <a:r>
              <a:rPr lang="it-IT" dirty="0" err="1"/>
              <a:t>tools</a:t>
            </a:r>
            <a:r>
              <a:rPr lang="it-IT" dirty="0"/>
              <a:t>, </a:t>
            </a:r>
            <a:r>
              <a:rPr lang="it-IT" dirty="0" err="1"/>
              <a:t>it</a:t>
            </a:r>
            <a:r>
              <a:rPr lang="it-IT" dirty="0"/>
              <a:t> </a:t>
            </a:r>
            <a:r>
              <a:rPr lang="it-IT" dirty="0" err="1"/>
              <a:t>seems</a:t>
            </a:r>
            <a:r>
              <a:rPr lang="it-IT" dirty="0"/>
              <a:t> </a:t>
            </a:r>
            <a:r>
              <a:rPr lang="it-IT" dirty="0" err="1"/>
              <a:t>like</a:t>
            </a:r>
            <a:r>
              <a:rPr lang="it-IT" dirty="0"/>
              <a:t> </a:t>
            </a:r>
            <a:r>
              <a:rPr lang="it-IT" dirty="0" err="1"/>
              <a:t>we</a:t>
            </a:r>
            <a:r>
              <a:rPr lang="it-IT" dirty="0"/>
              <a:t> </a:t>
            </a:r>
            <a:r>
              <a:rPr lang="it-IT" dirty="0" err="1"/>
              <a:t>need</a:t>
            </a:r>
            <a:r>
              <a:rPr lang="it-IT" dirty="0"/>
              <a:t> to </a:t>
            </a:r>
            <a:r>
              <a:rPr lang="it-IT" dirty="0" err="1"/>
              <a:t>find</a:t>
            </a:r>
            <a:r>
              <a:rPr lang="it-IT" dirty="0"/>
              <a:t> a way to </a:t>
            </a:r>
            <a:r>
              <a:rPr lang="it-IT" dirty="0" err="1"/>
              <a:t>embed</a:t>
            </a:r>
            <a:r>
              <a:rPr lang="it-IT" dirty="0"/>
              <a:t> a web </a:t>
            </a:r>
            <a:r>
              <a:rPr lang="it-IT" dirty="0" err="1"/>
              <a:t>application</a:t>
            </a:r>
            <a:r>
              <a:rPr lang="it-IT" dirty="0"/>
              <a:t> inside a 20+</a:t>
            </a:r>
            <a:r>
              <a:rPr lang="it-IT" baseline="0" dirty="0"/>
              <a:t> </a:t>
            </a:r>
            <a:r>
              <a:rPr lang="it-IT" baseline="0" dirty="0" err="1"/>
              <a:t>years</a:t>
            </a:r>
            <a:r>
              <a:rPr lang="it-IT" baseline="0" dirty="0"/>
              <a:t> </a:t>
            </a:r>
            <a:r>
              <a:rPr lang="it-IT" baseline="0" dirty="0" err="1"/>
              <a:t>young</a:t>
            </a:r>
            <a:r>
              <a:rPr lang="it-IT" baseline="0" dirty="0"/>
              <a:t> APL </a:t>
            </a:r>
            <a:r>
              <a:rPr lang="it-IT" baseline="0" dirty="0" err="1"/>
              <a:t>application</a:t>
            </a:r>
            <a:r>
              <a:rPr lang="it-IT" baseline="0" dirty="0"/>
              <a:t>.</a:t>
            </a:r>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11</a:t>
            </a:fld>
            <a:endParaRPr lang="it-IT"/>
          </a:p>
        </p:txBody>
      </p:sp>
    </p:spTree>
    <p:extLst>
      <p:ext uri="{BB962C8B-B14F-4D97-AF65-F5344CB8AC3E}">
        <p14:creationId xmlns:p14="http://schemas.microsoft.com/office/powerpoint/2010/main" val="2200956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12</a:t>
            </a:fld>
            <a:endParaRPr lang="it-IT"/>
          </a:p>
        </p:txBody>
      </p:sp>
    </p:spTree>
    <p:extLst>
      <p:ext uri="{BB962C8B-B14F-4D97-AF65-F5344CB8AC3E}">
        <p14:creationId xmlns:p14="http://schemas.microsoft.com/office/powerpoint/2010/main" val="1938112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err="1"/>
              <a:t>Somebody</a:t>
            </a:r>
            <a:r>
              <a:rPr lang="it-IT" dirty="0"/>
              <a:t> </a:t>
            </a:r>
            <a:r>
              <a:rPr lang="it-IT" dirty="0" err="1"/>
              <a:t>looking</a:t>
            </a:r>
            <a:r>
              <a:rPr lang="it-IT" dirty="0"/>
              <a:t> from the </a:t>
            </a:r>
            <a:r>
              <a:rPr lang="it-IT" dirty="0" err="1"/>
              <a:t>outside</a:t>
            </a:r>
            <a:r>
              <a:rPr lang="it-IT" dirty="0"/>
              <a:t> </a:t>
            </a:r>
            <a:r>
              <a:rPr lang="it-IT" dirty="0" err="1"/>
              <a:t>would</a:t>
            </a:r>
            <a:r>
              <a:rPr lang="it-IT" dirty="0"/>
              <a:t> </a:t>
            </a:r>
            <a:r>
              <a:rPr lang="it-IT" dirty="0" err="1"/>
              <a:t>think</a:t>
            </a:r>
            <a:r>
              <a:rPr lang="it-IT" dirty="0"/>
              <a:t> </a:t>
            </a:r>
            <a:r>
              <a:rPr lang="it-IT" dirty="0" err="1"/>
              <a:t>that</a:t>
            </a:r>
            <a:r>
              <a:rPr lang="it-IT" dirty="0"/>
              <a:t> I </a:t>
            </a:r>
            <a:r>
              <a:rPr lang="it-IT" dirty="0" err="1"/>
              <a:t>am</a:t>
            </a:r>
            <a:r>
              <a:rPr lang="it-IT" dirty="0"/>
              <a:t> </a:t>
            </a:r>
            <a:r>
              <a:rPr lang="it-IT" dirty="0" err="1"/>
              <a:t>obsessed</a:t>
            </a:r>
            <a:r>
              <a:rPr lang="it-IT" baseline="0" dirty="0"/>
              <a:t> by web </a:t>
            </a:r>
            <a:r>
              <a:rPr lang="it-IT" baseline="0" dirty="0" err="1"/>
              <a:t>servers</a:t>
            </a:r>
            <a:r>
              <a:rPr lang="it-IT" baseline="0" dirty="0"/>
              <a:t>. </a:t>
            </a:r>
            <a:r>
              <a:rPr lang="it-IT" baseline="0" dirty="0" err="1"/>
              <a:t>Probably</a:t>
            </a:r>
            <a:r>
              <a:rPr lang="it-IT" baseline="0" dirty="0"/>
              <a:t> I </a:t>
            </a:r>
            <a:r>
              <a:rPr lang="it-IT" baseline="0" dirty="0" err="1"/>
              <a:t>am</a:t>
            </a:r>
            <a:r>
              <a:rPr lang="it-IT" baseline="0" dirty="0"/>
              <a:t>.</a:t>
            </a:r>
          </a:p>
          <a:p>
            <a:endParaRPr lang="it-IT" dirty="0"/>
          </a:p>
          <a:p>
            <a:r>
              <a:rPr lang="it-IT" dirty="0"/>
              <a:t>5th: </a:t>
            </a:r>
            <a:r>
              <a:rPr lang="it-IT" dirty="0" err="1"/>
              <a:t>one</a:t>
            </a:r>
            <a:r>
              <a:rPr lang="it-IT" dirty="0"/>
              <a:t> </a:t>
            </a:r>
            <a:r>
              <a:rPr lang="it-IT" dirty="0" err="1"/>
              <a:t>was</a:t>
            </a:r>
            <a:r>
              <a:rPr lang="it-IT" dirty="0"/>
              <a:t> the source of </a:t>
            </a:r>
            <a:r>
              <a:rPr lang="it-IT" dirty="0" err="1"/>
              <a:t>inspiration</a:t>
            </a:r>
            <a:r>
              <a:rPr lang="it-IT" dirty="0"/>
              <a:t> of </a:t>
            </a:r>
            <a:r>
              <a:rPr lang="it-IT" dirty="0" err="1"/>
              <a:t>what</a:t>
            </a:r>
            <a:r>
              <a:rPr lang="it-IT" dirty="0"/>
              <a:t> </a:t>
            </a:r>
            <a:r>
              <a:rPr lang="it-IT" dirty="0" err="1"/>
              <a:t>then</a:t>
            </a:r>
            <a:r>
              <a:rPr lang="it-IT" dirty="0"/>
              <a:t> </a:t>
            </a:r>
            <a:r>
              <a:rPr lang="it-IT" dirty="0" err="1"/>
              <a:t>became</a:t>
            </a:r>
            <a:r>
              <a:rPr lang="it-IT" dirty="0"/>
              <a:t> </a:t>
            </a:r>
            <a:r>
              <a:rPr lang="it-IT" dirty="0" err="1"/>
              <a:t>Dyalog’s</a:t>
            </a:r>
            <a:r>
              <a:rPr lang="it-IT" dirty="0"/>
              <a:t> </a:t>
            </a:r>
            <a:r>
              <a:rPr lang="it-IT" dirty="0" err="1"/>
              <a:t>MildServer</a:t>
            </a:r>
            <a:r>
              <a:rPr lang="it-IT" dirty="0"/>
              <a:t>.</a:t>
            </a:r>
          </a:p>
          <a:p>
            <a:endParaRPr lang="it-IT" dirty="0"/>
          </a:p>
          <a:p>
            <a:r>
              <a:rPr lang="it-IT" dirty="0"/>
              <a:t>http.sys:</a:t>
            </a:r>
            <a:r>
              <a:rPr lang="it-IT" baseline="0" dirty="0"/>
              <a:t> the </a:t>
            </a:r>
            <a:r>
              <a:rPr lang="it-IT" baseline="0" dirty="0" err="1"/>
              <a:t>quintessence</a:t>
            </a:r>
            <a:r>
              <a:rPr lang="it-IT" baseline="0" dirty="0"/>
              <a:t> of an </a:t>
            </a:r>
            <a:r>
              <a:rPr lang="it-IT" baseline="0" dirty="0" err="1"/>
              <a:t>embedded</a:t>
            </a:r>
            <a:r>
              <a:rPr lang="it-IT" baseline="0" dirty="0"/>
              <a:t> server. </a:t>
            </a:r>
            <a:r>
              <a:rPr lang="it-IT" baseline="0" dirty="0" err="1"/>
              <a:t>Been</a:t>
            </a:r>
            <a:r>
              <a:rPr lang="it-IT" baseline="0" dirty="0"/>
              <a:t> </a:t>
            </a:r>
            <a:r>
              <a:rPr lang="it-IT" baseline="0" dirty="0" err="1"/>
              <a:t>available</a:t>
            </a:r>
            <a:r>
              <a:rPr lang="it-IT" baseline="0" dirty="0"/>
              <a:t> </a:t>
            </a:r>
            <a:r>
              <a:rPr lang="it-IT" baseline="0" dirty="0" err="1"/>
              <a:t>since</a:t>
            </a:r>
            <a:r>
              <a:rPr lang="it-IT" baseline="0" dirty="0"/>
              <a:t> XP SP2. .NET </a:t>
            </a:r>
            <a:r>
              <a:rPr lang="it-IT" baseline="0" dirty="0" err="1"/>
              <a:t>wrapper</a:t>
            </a:r>
            <a:r>
              <a:rPr lang="it-IT" baseline="0" dirty="0"/>
              <a:t>. Simple API. </a:t>
            </a:r>
            <a:r>
              <a:rPr lang="it-IT" baseline="0" dirty="0" err="1"/>
              <a:t>SuperUser</a:t>
            </a:r>
            <a:r>
              <a:rPr lang="it-IT" baseline="0" dirty="0"/>
              <a:t> for </a:t>
            </a:r>
            <a:r>
              <a:rPr lang="it-IT" baseline="0" dirty="0" err="1"/>
              <a:t>anything</a:t>
            </a:r>
            <a:r>
              <a:rPr lang="it-IT" baseline="0" dirty="0"/>
              <a:t> </a:t>
            </a:r>
            <a:r>
              <a:rPr lang="it-IT" baseline="0" dirty="0" err="1"/>
              <a:t>other</a:t>
            </a:r>
            <a:r>
              <a:rPr lang="it-IT" baseline="0" dirty="0"/>
              <a:t> </a:t>
            </a:r>
            <a:r>
              <a:rPr lang="it-IT" baseline="0" dirty="0" err="1"/>
              <a:t>than</a:t>
            </a:r>
            <a:r>
              <a:rPr lang="it-IT" baseline="0" dirty="0"/>
              <a:t> </a:t>
            </a:r>
            <a:r>
              <a:rPr lang="it-IT" baseline="0" dirty="0" err="1"/>
              <a:t>localhost</a:t>
            </a:r>
            <a:r>
              <a:rPr lang="it-IT" baseline="0" dirty="0"/>
              <a:t>.</a:t>
            </a:r>
          </a:p>
          <a:p>
            <a:endParaRPr lang="it-IT" baseline="0" dirty="0"/>
          </a:p>
          <a:p>
            <a:r>
              <a:rPr lang="it-IT" baseline="0" dirty="0" err="1"/>
              <a:t>Nowin</a:t>
            </a:r>
            <a:r>
              <a:rPr lang="it-IT" baseline="0" dirty="0"/>
              <a:t>: </a:t>
            </a:r>
            <a:r>
              <a:rPr lang="it-IT" baseline="0" dirty="0" err="1"/>
              <a:t>implementation</a:t>
            </a:r>
            <a:r>
              <a:rPr lang="it-IT" baseline="0" dirty="0"/>
              <a:t> of an OWIN server from </a:t>
            </a:r>
            <a:r>
              <a:rPr lang="it-IT" baseline="0" dirty="0" err="1"/>
              <a:t>raw</a:t>
            </a:r>
            <a:r>
              <a:rPr lang="it-IT" baseline="0" dirty="0"/>
              <a:t> </a:t>
            </a:r>
            <a:r>
              <a:rPr lang="it-IT" baseline="0" dirty="0" err="1"/>
              <a:t>sockets</a:t>
            </a:r>
            <a:r>
              <a:rPr lang="it-IT" baseline="0" dirty="0"/>
              <a:t>. </a:t>
            </a:r>
            <a:r>
              <a:rPr lang="it-IT" baseline="0" dirty="0" err="1"/>
              <a:t>Surprise</a:t>
            </a:r>
            <a:r>
              <a:rPr lang="it-IT" baseline="0" dirty="0"/>
              <a:t>: </a:t>
            </a:r>
            <a:r>
              <a:rPr lang="it-IT" baseline="0" dirty="0" err="1"/>
              <a:t>where</a:t>
            </a:r>
            <a:r>
              <a:rPr lang="it-IT" baseline="0" dirty="0"/>
              <a:t> http.sys </a:t>
            </a:r>
            <a:r>
              <a:rPr lang="it-IT" baseline="0" dirty="0" err="1"/>
              <a:t>crashed</a:t>
            </a:r>
            <a:r>
              <a:rPr lang="it-IT" baseline="0" dirty="0"/>
              <a:t> </a:t>
            </a:r>
            <a:r>
              <a:rPr lang="it-IT" baseline="0" dirty="0" err="1"/>
              <a:t>every</a:t>
            </a:r>
            <a:r>
              <a:rPr lang="it-IT" baseline="0" dirty="0"/>
              <a:t> </a:t>
            </a:r>
            <a:r>
              <a:rPr lang="it-IT" baseline="0" dirty="0" err="1"/>
              <a:t>now</a:t>
            </a:r>
            <a:r>
              <a:rPr lang="it-IT" baseline="0" dirty="0"/>
              <a:t> and </a:t>
            </a:r>
            <a:r>
              <a:rPr lang="it-IT" baseline="0" dirty="0" err="1"/>
              <a:t>then</a:t>
            </a:r>
            <a:r>
              <a:rPr lang="it-IT" baseline="0" dirty="0"/>
              <a:t> Dyalog APL, </a:t>
            </a:r>
            <a:r>
              <a:rPr lang="it-IT" baseline="0" dirty="0" err="1"/>
              <a:t>Nowin</a:t>
            </a:r>
            <a:r>
              <a:rPr lang="it-IT" baseline="0" dirty="0"/>
              <a:t> </a:t>
            </a:r>
            <a:r>
              <a:rPr lang="it-IT" baseline="0" dirty="0" err="1"/>
              <a:t>does</a:t>
            </a:r>
            <a:r>
              <a:rPr lang="it-IT" baseline="0" dirty="0"/>
              <a:t> </a:t>
            </a:r>
            <a:r>
              <a:rPr lang="it-IT" baseline="0" dirty="0" err="1"/>
              <a:t>not</a:t>
            </a:r>
            <a:r>
              <a:rPr lang="it-IT" baseline="0" dirty="0"/>
              <a:t>. </a:t>
            </a:r>
          </a:p>
          <a:p>
            <a:endParaRPr lang="it-IT" baseline="0" dirty="0"/>
          </a:p>
          <a:p>
            <a:r>
              <a:rPr lang="it-IT" baseline="0" dirty="0"/>
              <a:t>OWIN: </a:t>
            </a:r>
            <a:r>
              <a:rPr lang="en-US" sz="1200" b="1" i="0" kern="1200" dirty="0">
                <a:solidFill>
                  <a:schemeClr val="tx1"/>
                </a:solidFill>
                <a:effectLst/>
                <a:latin typeface="+mn-lt"/>
                <a:ea typeface="+mn-ea"/>
                <a:cs typeface="+mn-cs"/>
              </a:rPr>
              <a:t>Open Web Interface for .NET</a:t>
            </a:r>
            <a:r>
              <a:rPr lang="en-US" sz="1200" b="1" i="0" kern="1200" baseline="0" dirty="0">
                <a:solidFill>
                  <a:schemeClr val="tx1"/>
                </a:solidFill>
                <a:effectLst/>
                <a:latin typeface="+mn-lt"/>
                <a:ea typeface="+mn-ea"/>
                <a:cs typeface="+mn-cs"/>
              </a:rPr>
              <a:t> - </a:t>
            </a:r>
            <a:r>
              <a:rPr lang="en-US" sz="1200" b="0" i="0" kern="1200" dirty="0">
                <a:solidFill>
                  <a:schemeClr val="tx1"/>
                </a:solidFill>
                <a:effectLst/>
                <a:latin typeface="+mn-lt"/>
                <a:ea typeface="+mn-ea"/>
                <a:cs typeface="+mn-cs"/>
              </a:rPr>
              <a:t>OWIN defines a standard interface between .NET web servers and web applications. The goal of the OWIN interface is to decouple server and application, encourage the development of simple modules for .NET web development, and, by being an open standard, stimulate the open source ecosystem of .NET web development tools.</a:t>
            </a:r>
          </a:p>
          <a:p>
            <a:endParaRPr lang="it-IT" baseline="0" dirty="0"/>
          </a:p>
          <a:p>
            <a:endParaRPr lang="it-IT" dirty="0"/>
          </a:p>
        </p:txBody>
      </p:sp>
      <p:sp>
        <p:nvSpPr>
          <p:cNvPr id="4" name="Slide Number Placeholder 3"/>
          <p:cNvSpPr>
            <a:spLocks noGrp="1"/>
          </p:cNvSpPr>
          <p:nvPr>
            <p:ph type="sldNum" sz="quarter" idx="10"/>
          </p:nvPr>
        </p:nvSpPr>
        <p:spPr/>
        <p:txBody>
          <a:bodyPr/>
          <a:lstStyle/>
          <a:p>
            <a:fld id="{6554CE5B-42C4-4E54-95AC-805DDDB515F8}" type="slidenum">
              <a:rPr lang="it-IT" smtClean="0"/>
              <a:t>14</a:t>
            </a:fld>
            <a:endParaRPr lang="it-IT"/>
          </a:p>
        </p:txBody>
      </p:sp>
    </p:spTree>
    <p:extLst>
      <p:ext uri="{BB962C8B-B14F-4D97-AF65-F5344CB8AC3E}">
        <p14:creationId xmlns:p14="http://schemas.microsoft.com/office/powerpoint/2010/main" val="19538338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Immagin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05055" y="2269314"/>
            <a:ext cx="6306199" cy="4328038"/>
          </a:xfrm>
          <a:prstGeom prst="rect">
            <a:avLst/>
          </a:prstGeom>
        </p:spPr>
      </p:pic>
      <p:sp>
        <p:nvSpPr>
          <p:cNvPr id="2" name="Title 1"/>
          <p:cNvSpPr>
            <a:spLocks noGrp="1"/>
          </p:cNvSpPr>
          <p:nvPr>
            <p:ph type="ctrTitle"/>
          </p:nvPr>
        </p:nvSpPr>
        <p:spPr>
          <a:xfrm>
            <a:off x="487680" y="890715"/>
            <a:ext cx="7665720" cy="2387600"/>
          </a:xfrm>
        </p:spPr>
        <p:txBody>
          <a:bodyPr anchor="t"/>
          <a:lstStyle>
            <a:lvl1pPr algn="l">
              <a:defRPr sz="4400">
                <a:solidFill>
                  <a:srgbClr val="3B17B6"/>
                </a:solidFill>
              </a:defRPr>
            </a:lvl1pPr>
          </a:lstStyle>
          <a:p>
            <a:r>
              <a:rPr lang="en-US" dirty="0"/>
              <a:t>Click to edit Master title style</a:t>
            </a:r>
          </a:p>
        </p:txBody>
      </p:sp>
      <p:sp>
        <p:nvSpPr>
          <p:cNvPr id="3" name="Subtitle 2"/>
          <p:cNvSpPr>
            <a:spLocks noGrp="1"/>
          </p:cNvSpPr>
          <p:nvPr>
            <p:ph type="subTitle" idx="1" hasCustomPrompt="1"/>
          </p:nvPr>
        </p:nvSpPr>
        <p:spPr>
          <a:xfrm>
            <a:off x="487680" y="3394774"/>
            <a:ext cx="6751320" cy="531050"/>
          </a:xfrm>
        </p:spPr>
        <p:txBody>
          <a:bodyPr>
            <a:normAutofit/>
          </a:bodyPr>
          <a:lstStyle>
            <a:lvl1pPr marL="0" indent="0" algn="l">
              <a:buNone/>
              <a:defRPr sz="1800" i="1" baseline="0">
                <a:solidFill>
                  <a:srgbClr val="3B17B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Milano, Maggio 2016</a:t>
            </a:r>
          </a:p>
        </p:txBody>
      </p:sp>
    </p:spTree>
    <p:extLst>
      <p:ext uri="{BB962C8B-B14F-4D97-AF65-F5344CB8AC3E}">
        <p14:creationId xmlns:p14="http://schemas.microsoft.com/office/powerpoint/2010/main" val="3053484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TextBox 10"/>
          <p:cNvSpPr txBox="1"/>
          <p:nvPr userDrawn="1"/>
        </p:nvSpPr>
        <p:spPr>
          <a:xfrm>
            <a:off x="12033" y="6538913"/>
            <a:ext cx="8590546" cy="307777"/>
          </a:xfrm>
          <a:prstGeom prst="rect">
            <a:avLst/>
          </a:prstGeom>
          <a:gradFill flip="none" rotWithShape="1">
            <a:gsLst>
              <a:gs pos="0">
                <a:schemeClr val="bg1"/>
              </a:gs>
              <a:gs pos="77000">
                <a:srgbClr val="E4EEF8"/>
              </a:gs>
              <a:gs pos="22000">
                <a:srgbClr val="E4EEF8"/>
              </a:gs>
              <a:gs pos="100000">
                <a:schemeClr val="bg1"/>
              </a:gs>
            </a:gsLst>
            <a:lin ang="3600000" scaled="0"/>
            <a:tileRect/>
          </a:gradFill>
        </p:spPr>
        <p:txBody>
          <a:bodyPr wrap="square" rtlCol="0">
            <a:spAutoFit/>
          </a:bodyPr>
          <a:lstStyle/>
          <a:p>
            <a:pPr marL="720000"/>
            <a:fld id="{F698B10F-BC88-4FEF-9D1C-CE51A3172294}" type="slidenum">
              <a:rPr lang="it-IT" sz="1400" b="1" smtClean="0">
                <a:solidFill>
                  <a:srgbClr val="1E1E71"/>
                </a:solidFill>
              </a:rPr>
              <a:pPr marL="720000"/>
              <a:t>‹#›</a:t>
            </a:fld>
            <a:endParaRPr lang="it-IT" sz="1400" b="1" dirty="0">
              <a:solidFill>
                <a:srgbClr val="1E1E71"/>
              </a:solidFill>
            </a:endParaRPr>
          </a:p>
        </p:txBody>
      </p:sp>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9" name="Immagine 6"/>
          <p:cNvPicPr>
            <a:picLocks noChangeAspect="1"/>
          </p:cNvPicPr>
          <p:nvPr userDrawn="1"/>
        </p:nvPicPr>
        <p:blipFill>
          <a:blip r:embed="rId2" cstate="print">
            <a:extLst>
              <a:ext uri="{BEBA8EAE-BF5A-486C-A8C5-ECC9F3942E4B}">
                <a14:imgProps xmlns:a14="http://schemas.microsoft.com/office/drawing/2010/main">
                  <a14:imgLayer r:embed="rId3">
                    <a14:imgEffect>
                      <a14:artisticPhotocopy trans="68000"/>
                    </a14:imgEffect>
                  </a14:imgLayer>
                </a14:imgProps>
              </a:ext>
              <a:ext uri="{28A0092B-C50C-407E-A947-70E740481C1C}">
                <a14:useLocalDpi xmlns:a14="http://schemas.microsoft.com/office/drawing/2010/main" val="0"/>
              </a:ext>
            </a:extLst>
          </a:blip>
          <a:stretch>
            <a:fillRect/>
          </a:stretch>
        </p:blipFill>
        <p:spPr>
          <a:xfrm>
            <a:off x="7633920" y="6489432"/>
            <a:ext cx="1506463" cy="360000"/>
          </a:xfrm>
          <a:prstGeom prst="rect">
            <a:avLst/>
          </a:prstGeom>
        </p:spPr>
      </p:pic>
      <p:pic>
        <p:nvPicPr>
          <p:cNvPr id="10" name="Immagine 6"/>
          <p:cNvPicPr>
            <a:picLocks noChangeAspect="1"/>
          </p:cNvPicPr>
          <p:nvPr userDrawn="1"/>
        </p:nvPicPr>
        <p:blipFill>
          <a:blip r:embed="rId4" cstate="print">
            <a:extLst>
              <a:ext uri="{BEBA8EAE-BF5A-486C-A8C5-ECC9F3942E4B}">
                <a14:imgProps xmlns:a14="http://schemas.microsoft.com/office/drawing/2010/main">
                  <a14:imgLayer r:embed="rId3">
                    <a14:imgEffect>
                      <a14:artisticPhotocopy trans="38000"/>
                    </a14:imgEffect>
                  </a14:imgLayer>
                </a14:imgProps>
              </a:ext>
              <a:ext uri="{28A0092B-C50C-407E-A947-70E740481C1C}">
                <a14:useLocalDpi xmlns:a14="http://schemas.microsoft.com/office/drawing/2010/main" val="0"/>
              </a:ext>
            </a:extLst>
          </a:blip>
          <a:stretch>
            <a:fillRect/>
          </a:stretch>
        </p:blipFill>
        <p:spPr>
          <a:xfrm rot="5400000">
            <a:off x="-927814" y="5331375"/>
            <a:ext cx="2469936" cy="590241"/>
          </a:xfrm>
          <a:prstGeom prst="rect">
            <a:avLst/>
          </a:prstGeom>
        </p:spPr>
      </p:pic>
    </p:spTree>
    <p:extLst>
      <p:ext uri="{BB962C8B-B14F-4D97-AF65-F5344CB8AC3E}">
        <p14:creationId xmlns:p14="http://schemas.microsoft.com/office/powerpoint/2010/main" val="1383510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EAD10B-ADB6-4FD4-84E6-693712AF350E}" type="datetime1">
              <a:rPr lang="it-IT" smtClean="0"/>
              <a:t>2016-10-21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48EE876-EBC2-49A3-9010-E1336276F321}" type="slidenum">
              <a:rPr lang="it-IT" smtClean="0"/>
              <a:t>‹#›</a:t>
            </a:fld>
            <a:endParaRPr lang="it-IT"/>
          </a:p>
        </p:txBody>
      </p:sp>
    </p:spTree>
    <p:extLst>
      <p:ext uri="{BB962C8B-B14F-4D97-AF65-F5344CB8AC3E}">
        <p14:creationId xmlns:p14="http://schemas.microsoft.com/office/powerpoint/2010/main" val="36797195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EE1B8F-00A5-4DE2-B6A7-A6848773791F}" type="datetime1">
              <a:rPr lang="it-IT" smtClean="0"/>
              <a:t>2016-10-21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48EE876-EBC2-49A3-9010-E1336276F321}" type="slidenum">
              <a:rPr lang="it-IT" smtClean="0"/>
              <a:t>‹#›</a:t>
            </a:fld>
            <a:endParaRPr lang="it-IT"/>
          </a:p>
        </p:txBody>
      </p:sp>
    </p:spTree>
    <p:extLst>
      <p:ext uri="{BB962C8B-B14F-4D97-AF65-F5344CB8AC3E}">
        <p14:creationId xmlns:p14="http://schemas.microsoft.com/office/powerpoint/2010/main" val="705051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3" name="TextBox 12"/>
          <p:cNvSpPr txBox="1"/>
          <p:nvPr userDrawn="1"/>
        </p:nvSpPr>
        <p:spPr>
          <a:xfrm>
            <a:off x="12033" y="6538913"/>
            <a:ext cx="8590546" cy="307777"/>
          </a:xfrm>
          <a:prstGeom prst="rect">
            <a:avLst/>
          </a:prstGeom>
          <a:gradFill flip="none" rotWithShape="1">
            <a:gsLst>
              <a:gs pos="0">
                <a:schemeClr val="bg1"/>
              </a:gs>
              <a:gs pos="77000">
                <a:srgbClr val="E4EEF8"/>
              </a:gs>
              <a:gs pos="22000">
                <a:srgbClr val="E4EEF8"/>
              </a:gs>
              <a:gs pos="100000">
                <a:schemeClr val="bg1"/>
              </a:gs>
            </a:gsLst>
            <a:lin ang="3600000" scaled="0"/>
            <a:tileRect/>
          </a:gradFill>
        </p:spPr>
        <p:txBody>
          <a:bodyPr wrap="square" rtlCol="0">
            <a:spAutoFit/>
          </a:bodyPr>
          <a:lstStyle/>
          <a:p>
            <a:pPr marL="720000"/>
            <a:fld id="{F698B10F-BC88-4FEF-9D1C-CE51A3172294}" type="slidenum">
              <a:rPr lang="it-IT" sz="1400" b="1" smtClean="0">
                <a:solidFill>
                  <a:srgbClr val="1E1E71"/>
                </a:solidFill>
              </a:rPr>
              <a:pPr marL="720000"/>
              <a:t>‹#›</a:t>
            </a:fld>
            <a:endParaRPr lang="it-IT" sz="1400" b="1" dirty="0">
              <a:solidFill>
                <a:srgbClr val="1E1E71"/>
              </a:solidFill>
            </a:endParaRPr>
          </a:p>
        </p:txBody>
      </p:sp>
      <p:pic>
        <p:nvPicPr>
          <p:cNvPr id="10" name="Immagine 6"/>
          <p:cNvPicPr>
            <a:picLocks noChangeAspect="1"/>
          </p:cNvPicPr>
          <p:nvPr userDrawn="1"/>
        </p:nvPicPr>
        <p:blipFill>
          <a:blip r:embed="rId2" cstate="print">
            <a:extLst>
              <a:ext uri="{BEBA8EAE-BF5A-486C-A8C5-ECC9F3942E4B}">
                <a14:imgProps xmlns:a14="http://schemas.microsoft.com/office/drawing/2010/main">
                  <a14:imgLayer r:embed="rId3">
                    <a14:imgEffect>
                      <a14:artisticPhotocopy trans="68000"/>
                    </a14:imgEffect>
                  </a14:imgLayer>
                </a14:imgProps>
              </a:ext>
              <a:ext uri="{28A0092B-C50C-407E-A947-70E740481C1C}">
                <a14:useLocalDpi xmlns:a14="http://schemas.microsoft.com/office/drawing/2010/main" val="0"/>
              </a:ext>
            </a:extLst>
          </a:blip>
          <a:stretch>
            <a:fillRect/>
          </a:stretch>
        </p:blipFill>
        <p:spPr>
          <a:xfrm>
            <a:off x="7633920" y="6489432"/>
            <a:ext cx="1506463" cy="360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90243" y="1825625"/>
            <a:ext cx="8402246" cy="4351338"/>
          </a:xfrm>
        </p:spPr>
        <p:txBody>
          <a:bodyPr/>
          <a:lstStyle>
            <a:lvl1pPr marL="396000" indent="-360000">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p:cNvCxnSpPr/>
          <p:nvPr userDrawn="1"/>
        </p:nvCxnSpPr>
        <p:spPr>
          <a:xfrm>
            <a:off x="250825" y="914400"/>
            <a:ext cx="8765356" cy="0"/>
          </a:xfrm>
          <a:prstGeom prst="line">
            <a:avLst/>
          </a:prstGeom>
          <a:ln w="12700">
            <a:solidFill>
              <a:srgbClr val="1E1E71"/>
            </a:solidFill>
            <a:round/>
          </a:ln>
        </p:spPr>
        <p:style>
          <a:lnRef idx="1">
            <a:schemeClr val="accent1"/>
          </a:lnRef>
          <a:fillRef idx="0">
            <a:schemeClr val="accent1"/>
          </a:fillRef>
          <a:effectRef idx="0">
            <a:schemeClr val="accent1"/>
          </a:effectRef>
          <a:fontRef idx="minor">
            <a:schemeClr val="tx1"/>
          </a:fontRef>
        </p:style>
      </p:cxnSp>
      <p:pic>
        <p:nvPicPr>
          <p:cNvPr id="11" name="Immagine 6"/>
          <p:cNvPicPr>
            <a:picLocks noChangeAspect="1"/>
          </p:cNvPicPr>
          <p:nvPr userDrawn="1"/>
        </p:nvPicPr>
        <p:blipFill>
          <a:blip r:embed="rId4" cstate="print">
            <a:extLst>
              <a:ext uri="{BEBA8EAE-BF5A-486C-A8C5-ECC9F3942E4B}">
                <a14:imgProps xmlns:a14="http://schemas.microsoft.com/office/drawing/2010/main">
                  <a14:imgLayer r:embed="rId3">
                    <a14:imgEffect>
                      <a14:artisticPhotocopy trans="38000"/>
                    </a14:imgEffect>
                  </a14:imgLayer>
                </a14:imgProps>
              </a:ext>
              <a:ext uri="{28A0092B-C50C-407E-A947-70E740481C1C}">
                <a14:useLocalDpi xmlns:a14="http://schemas.microsoft.com/office/drawing/2010/main" val="0"/>
              </a:ext>
            </a:extLst>
          </a:blip>
          <a:stretch>
            <a:fillRect/>
          </a:stretch>
        </p:blipFill>
        <p:spPr>
          <a:xfrm rot="5400000">
            <a:off x="-927814" y="5331375"/>
            <a:ext cx="2469936" cy="590241"/>
          </a:xfrm>
          <a:prstGeom prst="rect">
            <a:avLst/>
          </a:prstGeom>
        </p:spPr>
      </p:pic>
    </p:spTree>
    <p:extLst>
      <p:ext uri="{BB962C8B-B14F-4D97-AF65-F5344CB8AC3E}">
        <p14:creationId xmlns:p14="http://schemas.microsoft.com/office/powerpoint/2010/main" val="1151021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with Title">
    <p:spTree>
      <p:nvGrpSpPr>
        <p:cNvPr id="1" name=""/>
        <p:cNvGrpSpPr/>
        <p:nvPr/>
      </p:nvGrpSpPr>
      <p:grpSpPr>
        <a:xfrm>
          <a:off x="0" y="0"/>
          <a:ext cx="0" cy="0"/>
          <a:chOff x="0" y="0"/>
          <a:chExt cx="0" cy="0"/>
        </a:xfrm>
      </p:grpSpPr>
      <p:sp>
        <p:nvSpPr>
          <p:cNvPr id="15" name="TextBox 14"/>
          <p:cNvSpPr txBox="1"/>
          <p:nvPr userDrawn="1"/>
        </p:nvSpPr>
        <p:spPr>
          <a:xfrm>
            <a:off x="12033" y="6538913"/>
            <a:ext cx="8590546" cy="307777"/>
          </a:xfrm>
          <a:prstGeom prst="rect">
            <a:avLst/>
          </a:prstGeom>
          <a:gradFill flip="none" rotWithShape="1">
            <a:gsLst>
              <a:gs pos="0">
                <a:schemeClr val="bg1"/>
              </a:gs>
              <a:gs pos="77000">
                <a:srgbClr val="E4EEF8"/>
              </a:gs>
              <a:gs pos="22000">
                <a:srgbClr val="E4EEF8"/>
              </a:gs>
              <a:gs pos="100000">
                <a:schemeClr val="bg1"/>
              </a:gs>
            </a:gsLst>
            <a:lin ang="3600000" scaled="0"/>
            <a:tileRect/>
          </a:gradFill>
        </p:spPr>
        <p:txBody>
          <a:bodyPr wrap="square" rtlCol="0">
            <a:spAutoFit/>
          </a:bodyPr>
          <a:lstStyle/>
          <a:p>
            <a:pPr marL="720000"/>
            <a:fld id="{F698B10F-BC88-4FEF-9D1C-CE51A3172294}" type="slidenum">
              <a:rPr lang="it-IT" sz="1400" b="1" smtClean="0">
                <a:solidFill>
                  <a:srgbClr val="1E1E71"/>
                </a:solidFill>
              </a:rPr>
              <a:pPr marL="720000"/>
              <a:t>‹#›</a:t>
            </a:fld>
            <a:endParaRPr lang="it-IT" sz="1400" b="1" dirty="0">
              <a:solidFill>
                <a:srgbClr val="1E1E71"/>
              </a:solidFill>
            </a:endParaRPr>
          </a:p>
        </p:txBody>
      </p:sp>
      <p:sp>
        <p:nvSpPr>
          <p:cNvPr id="2" name="Title 1"/>
          <p:cNvSpPr>
            <a:spLocks noGrp="1"/>
          </p:cNvSpPr>
          <p:nvPr>
            <p:ph type="title"/>
          </p:nvPr>
        </p:nvSpPr>
        <p:spPr/>
        <p:txBody>
          <a:bodyPr/>
          <a:lstStyle>
            <a:lvl1pPr>
              <a:defRPr>
                <a:solidFill>
                  <a:srgbClr val="1E1E71"/>
                </a:solidFill>
              </a:defRPr>
            </a:lvl1pPr>
          </a:lstStyle>
          <a:p>
            <a:r>
              <a:rPr lang="en-US" dirty="0"/>
              <a:t>Click to edit Master title style</a:t>
            </a:r>
          </a:p>
        </p:txBody>
      </p:sp>
      <p:cxnSp>
        <p:nvCxnSpPr>
          <p:cNvPr id="7" name="Straight Connector 6"/>
          <p:cNvCxnSpPr/>
          <p:nvPr userDrawn="1"/>
        </p:nvCxnSpPr>
        <p:spPr>
          <a:xfrm>
            <a:off x="250825" y="914400"/>
            <a:ext cx="8765356" cy="0"/>
          </a:xfrm>
          <a:prstGeom prst="line">
            <a:avLst/>
          </a:prstGeom>
          <a:ln w="12700">
            <a:solidFill>
              <a:srgbClr val="1E1E71"/>
            </a:solidFill>
            <a:round/>
          </a:ln>
        </p:spPr>
        <p:style>
          <a:lnRef idx="1">
            <a:schemeClr val="accent1"/>
          </a:lnRef>
          <a:fillRef idx="0">
            <a:schemeClr val="accent1"/>
          </a:fillRef>
          <a:effectRef idx="0">
            <a:schemeClr val="accent1"/>
          </a:effectRef>
          <a:fontRef idx="minor">
            <a:schemeClr val="tx1"/>
          </a:fontRef>
        </p:style>
      </p:cxnSp>
      <p:sp>
        <p:nvSpPr>
          <p:cNvPr id="11" name="Content Placeholder 2"/>
          <p:cNvSpPr>
            <a:spLocks noGrp="1"/>
          </p:cNvSpPr>
          <p:nvPr>
            <p:ph idx="1"/>
          </p:nvPr>
        </p:nvSpPr>
        <p:spPr>
          <a:xfrm>
            <a:off x="250825" y="1174574"/>
            <a:ext cx="8741664" cy="1295522"/>
          </a:xfrm>
        </p:spPr>
        <p:txBody>
          <a:bodyPr/>
          <a:lstStyle/>
          <a:p>
            <a:pPr lvl="0"/>
            <a:r>
              <a:rPr lang="en-US" dirty="0"/>
              <a:t>Edit Master text styles</a:t>
            </a:r>
          </a:p>
          <a:p>
            <a:pPr lvl="1"/>
            <a:r>
              <a:rPr lang="en-US" dirty="0"/>
              <a:t>Second level</a:t>
            </a:r>
          </a:p>
        </p:txBody>
      </p:sp>
      <p:sp>
        <p:nvSpPr>
          <p:cNvPr id="12" name="Table Placeholder 11"/>
          <p:cNvSpPr>
            <a:spLocks noGrp="1"/>
          </p:cNvSpPr>
          <p:nvPr>
            <p:ph type="tbl" sz="quarter" idx="13" hasCustomPrompt="1"/>
          </p:nvPr>
        </p:nvSpPr>
        <p:spPr>
          <a:xfrm>
            <a:off x="250825" y="2646363"/>
            <a:ext cx="8742363" cy="2876550"/>
          </a:xfrm>
        </p:spPr>
        <p:txBody>
          <a:bodyPr/>
          <a:lstStyle>
            <a:lvl1pPr>
              <a:defRPr/>
            </a:lvl1pPr>
          </a:lstStyle>
          <a:p>
            <a:r>
              <a:rPr lang="it-IT" dirty="0"/>
              <a:t>Use: Accent 5</a:t>
            </a:r>
          </a:p>
        </p:txBody>
      </p:sp>
      <p:pic>
        <p:nvPicPr>
          <p:cNvPr id="13" name="Immagine 6"/>
          <p:cNvPicPr>
            <a:picLocks noChangeAspect="1"/>
          </p:cNvPicPr>
          <p:nvPr userDrawn="1"/>
        </p:nvPicPr>
        <p:blipFill>
          <a:blip r:embed="rId2" cstate="print">
            <a:extLst>
              <a:ext uri="{BEBA8EAE-BF5A-486C-A8C5-ECC9F3942E4B}">
                <a14:imgProps xmlns:a14="http://schemas.microsoft.com/office/drawing/2010/main">
                  <a14:imgLayer r:embed="rId3">
                    <a14:imgEffect>
                      <a14:artisticPhotocopy trans="68000"/>
                    </a14:imgEffect>
                  </a14:imgLayer>
                </a14:imgProps>
              </a:ext>
              <a:ext uri="{28A0092B-C50C-407E-A947-70E740481C1C}">
                <a14:useLocalDpi xmlns:a14="http://schemas.microsoft.com/office/drawing/2010/main" val="0"/>
              </a:ext>
            </a:extLst>
          </a:blip>
          <a:stretch>
            <a:fillRect/>
          </a:stretch>
        </p:blipFill>
        <p:spPr>
          <a:xfrm>
            <a:off x="7633920" y="6489432"/>
            <a:ext cx="1506463" cy="360000"/>
          </a:xfrm>
          <a:prstGeom prst="rect">
            <a:avLst/>
          </a:prstGeom>
        </p:spPr>
      </p:pic>
      <p:pic>
        <p:nvPicPr>
          <p:cNvPr id="14" name="Immagine 6"/>
          <p:cNvPicPr>
            <a:picLocks noChangeAspect="1"/>
          </p:cNvPicPr>
          <p:nvPr userDrawn="1"/>
        </p:nvPicPr>
        <p:blipFill>
          <a:blip r:embed="rId4" cstate="print">
            <a:extLst>
              <a:ext uri="{BEBA8EAE-BF5A-486C-A8C5-ECC9F3942E4B}">
                <a14:imgProps xmlns:a14="http://schemas.microsoft.com/office/drawing/2010/main">
                  <a14:imgLayer r:embed="rId3">
                    <a14:imgEffect>
                      <a14:artisticPhotocopy trans="38000"/>
                    </a14:imgEffect>
                  </a14:imgLayer>
                </a14:imgProps>
              </a:ext>
              <a:ext uri="{28A0092B-C50C-407E-A947-70E740481C1C}">
                <a14:useLocalDpi xmlns:a14="http://schemas.microsoft.com/office/drawing/2010/main" val="0"/>
              </a:ext>
            </a:extLst>
          </a:blip>
          <a:stretch>
            <a:fillRect/>
          </a:stretch>
        </p:blipFill>
        <p:spPr>
          <a:xfrm rot="5400000">
            <a:off x="-927814" y="5331375"/>
            <a:ext cx="2469936" cy="590241"/>
          </a:xfrm>
          <a:prstGeom prst="rect">
            <a:avLst/>
          </a:prstGeom>
        </p:spPr>
      </p:pic>
    </p:spTree>
    <p:extLst>
      <p:ext uri="{BB962C8B-B14F-4D97-AF65-F5344CB8AC3E}">
        <p14:creationId xmlns:p14="http://schemas.microsoft.com/office/powerpoint/2010/main" val="303629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TextBox 9"/>
          <p:cNvSpPr txBox="1"/>
          <p:nvPr userDrawn="1"/>
        </p:nvSpPr>
        <p:spPr>
          <a:xfrm>
            <a:off x="12033" y="6538913"/>
            <a:ext cx="8590546" cy="307777"/>
          </a:xfrm>
          <a:prstGeom prst="rect">
            <a:avLst/>
          </a:prstGeom>
          <a:gradFill flip="none" rotWithShape="1">
            <a:gsLst>
              <a:gs pos="0">
                <a:schemeClr val="bg1"/>
              </a:gs>
              <a:gs pos="77000">
                <a:srgbClr val="E4EEF8"/>
              </a:gs>
              <a:gs pos="22000">
                <a:srgbClr val="E4EEF8"/>
              </a:gs>
              <a:gs pos="100000">
                <a:schemeClr val="bg1"/>
              </a:gs>
            </a:gsLst>
            <a:lin ang="3600000" scaled="0"/>
            <a:tileRect/>
          </a:gradFill>
        </p:spPr>
        <p:txBody>
          <a:bodyPr wrap="square" rtlCol="0">
            <a:spAutoFit/>
          </a:bodyPr>
          <a:lstStyle/>
          <a:p>
            <a:pPr marL="720000"/>
            <a:fld id="{F698B10F-BC88-4FEF-9D1C-CE51A3172294}" type="slidenum">
              <a:rPr lang="it-IT" sz="1400" b="1" smtClean="0">
                <a:solidFill>
                  <a:srgbClr val="1E1E71"/>
                </a:solidFill>
              </a:rPr>
              <a:pPr marL="720000"/>
              <a:t>‹#›</a:t>
            </a:fld>
            <a:endParaRPr lang="it-IT" sz="1400" b="1" dirty="0">
              <a:solidFill>
                <a:srgbClr val="1E1E71"/>
              </a:solidFill>
            </a:endParaRPr>
          </a:p>
        </p:txBody>
      </p:sp>
      <p:sp>
        <p:nvSpPr>
          <p:cNvPr id="2" name="Title 1"/>
          <p:cNvSpPr>
            <a:spLocks noGrp="1"/>
          </p:cNvSpPr>
          <p:nvPr>
            <p:ph type="title"/>
          </p:nvPr>
        </p:nvSpPr>
        <p:spPr>
          <a:xfrm>
            <a:off x="623888" y="1709739"/>
            <a:ext cx="7886700" cy="2852737"/>
          </a:xfrm>
        </p:spPr>
        <p:txBody>
          <a:bodyPr anchor="b"/>
          <a:lstStyle>
            <a:lvl1pPr>
              <a:defRPr sz="6000">
                <a:solidFill>
                  <a:srgbClr val="3B17B6"/>
                </a:solidFill>
              </a:defRPr>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rgbClr val="1E1E7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pic>
        <p:nvPicPr>
          <p:cNvPr id="8" name="Immagine 6"/>
          <p:cNvPicPr>
            <a:picLocks noChangeAspect="1"/>
          </p:cNvPicPr>
          <p:nvPr userDrawn="1"/>
        </p:nvPicPr>
        <p:blipFill>
          <a:blip r:embed="rId2" cstate="print">
            <a:extLst>
              <a:ext uri="{BEBA8EAE-BF5A-486C-A8C5-ECC9F3942E4B}">
                <a14:imgProps xmlns:a14="http://schemas.microsoft.com/office/drawing/2010/main">
                  <a14:imgLayer r:embed="rId3">
                    <a14:imgEffect>
                      <a14:artisticPhotocopy trans="68000"/>
                    </a14:imgEffect>
                  </a14:imgLayer>
                </a14:imgProps>
              </a:ext>
              <a:ext uri="{28A0092B-C50C-407E-A947-70E740481C1C}">
                <a14:useLocalDpi xmlns:a14="http://schemas.microsoft.com/office/drawing/2010/main" val="0"/>
              </a:ext>
            </a:extLst>
          </a:blip>
          <a:stretch>
            <a:fillRect/>
          </a:stretch>
        </p:blipFill>
        <p:spPr>
          <a:xfrm>
            <a:off x="7633920" y="6489432"/>
            <a:ext cx="1506463" cy="360000"/>
          </a:xfrm>
          <a:prstGeom prst="rect">
            <a:avLst/>
          </a:prstGeom>
        </p:spPr>
      </p:pic>
      <p:pic>
        <p:nvPicPr>
          <p:cNvPr id="9" name="Immagine 6"/>
          <p:cNvPicPr>
            <a:picLocks noChangeAspect="1"/>
          </p:cNvPicPr>
          <p:nvPr userDrawn="1"/>
        </p:nvPicPr>
        <p:blipFill>
          <a:blip r:embed="rId4" cstate="print">
            <a:extLst>
              <a:ext uri="{BEBA8EAE-BF5A-486C-A8C5-ECC9F3942E4B}">
                <a14:imgProps xmlns:a14="http://schemas.microsoft.com/office/drawing/2010/main">
                  <a14:imgLayer r:embed="rId3">
                    <a14:imgEffect>
                      <a14:artisticPhotocopy trans="38000"/>
                    </a14:imgEffect>
                  </a14:imgLayer>
                </a14:imgProps>
              </a:ext>
              <a:ext uri="{28A0092B-C50C-407E-A947-70E740481C1C}">
                <a14:useLocalDpi xmlns:a14="http://schemas.microsoft.com/office/drawing/2010/main" val="0"/>
              </a:ext>
            </a:extLst>
          </a:blip>
          <a:stretch>
            <a:fillRect/>
          </a:stretch>
        </p:blipFill>
        <p:spPr>
          <a:xfrm rot="5400000">
            <a:off x="-927814" y="5331375"/>
            <a:ext cx="2469936" cy="590241"/>
          </a:xfrm>
          <a:prstGeom prst="rect">
            <a:avLst/>
          </a:prstGeom>
        </p:spPr>
      </p:pic>
    </p:spTree>
    <p:extLst>
      <p:ext uri="{BB962C8B-B14F-4D97-AF65-F5344CB8AC3E}">
        <p14:creationId xmlns:p14="http://schemas.microsoft.com/office/powerpoint/2010/main" val="3547930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2" name="TextBox 11"/>
          <p:cNvSpPr txBox="1"/>
          <p:nvPr userDrawn="1"/>
        </p:nvSpPr>
        <p:spPr>
          <a:xfrm>
            <a:off x="12033" y="6538913"/>
            <a:ext cx="8590546" cy="307777"/>
          </a:xfrm>
          <a:prstGeom prst="rect">
            <a:avLst/>
          </a:prstGeom>
          <a:gradFill flip="none" rotWithShape="1">
            <a:gsLst>
              <a:gs pos="0">
                <a:schemeClr val="bg1"/>
              </a:gs>
              <a:gs pos="77000">
                <a:srgbClr val="E4EEF8"/>
              </a:gs>
              <a:gs pos="22000">
                <a:srgbClr val="E4EEF8"/>
              </a:gs>
              <a:gs pos="100000">
                <a:schemeClr val="bg1"/>
              </a:gs>
            </a:gsLst>
            <a:lin ang="3600000" scaled="0"/>
            <a:tileRect/>
          </a:gradFill>
        </p:spPr>
        <p:txBody>
          <a:bodyPr wrap="square" rtlCol="0">
            <a:spAutoFit/>
          </a:bodyPr>
          <a:lstStyle/>
          <a:p>
            <a:pPr marL="720000"/>
            <a:fld id="{F698B10F-BC88-4FEF-9D1C-CE51A3172294}" type="slidenum">
              <a:rPr lang="it-IT" sz="1400" b="1" smtClean="0">
                <a:solidFill>
                  <a:srgbClr val="1E1E71"/>
                </a:solidFill>
              </a:rPr>
              <a:pPr marL="720000"/>
              <a:t>‹#›</a:t>
            </a:fld>
            <a:endParaRPr lang="it-IT" sz="1400" b="1" dirty="0">
              <a:solidFill>
                <a:srgbClr val="1E1E71"/>
              </a:solidFill>
            </a:endParaRPr>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p:cNvCxnSpPr/>
          <p:nvPr userDrawn="1"/>
        </p:nvCxnSpPr>
        <p:spPr>
          <a:xfrm>
            <a:off x="250825" y="914400"/>
            <a:ext cx="8765356" cy="0"/>
          </a:xfrm>
          <a:prstGeom prst="line">
            <a:avLst/>
          </a:prstGeom>
          <a:ln w="12700">
            <a:solidFill>
              <a:srgbClr val="1E1E71"/>
            </a:solidFill>
            <a:round/>
          </a:ln>
        </p:spPr>
        <p:style>
          <a:lnRef idx="1">
            <a:schemeClr val="accent1"/>
          </a:lnRef>
          <a:fillRef idx="0">
            <a:schemeClr val="accent1"/>
          </a:fillRef>
          <a:effectRef idx="0">
            <a:schemeClr val="accent1"/>
          </a:effectRef>
          <a:fontRef idx="minor">
            <a:schemeClr val="tx1"/>
          </a:fontRef>
        </p:style>
      </p:cxnSp>
      <p:pic>
        <p:nvPicPr>
          <p:cNvPr id="10" name="Immagine 6"/>
          <p:cNvPicPr>
            <a:picLocks noChangeAspect="1"/>
          </p:cNvPicPr>
          <p:nvPr userDrawn="1"/>
        </p:nvPicPr>
        <p:blipFill>
          <a:blip r:embed="rId2" cstate="print">
            <a:extLst>
              <a:ext uri="{BEBA8EAE-BF5A-486C-A8C5-ECC9F3942E4B}">
                <a14:imgProps xmlns:a14="http://schemas.microsoft.com/office/drawing/2010/main">
                  <a14:imgLayer r:embed="rId3">
                    <a14:imgEffect>
                      <a14:artisticPhotocopy trans="68000"/>
                    </a14:imgEffect>
                  </a14:imgLayer>
                </a14:imgProps>
              </a:ext>
              <a:ext uri="{28A0092B-C50C-407E-A947-70E740481C1C}">
                <a14:useLocalDpi xmlns:a14="http://schemas.microsoft.com/office/drawing/2010/main" val="0"/>
              </a:ext>
            </a:extLst>
          </a:blip>
          <a:stretch>
            <a:fillRect/>
          </a:stretch>
        </p:blipFill>
        <p:spPr>
          <a:xfrm>
            <a:off x="7633920" y="6489432"/>
            <a:ext cx="1506463" cy="360000"/>
          </a:xfrm>
          <a:prstGeom prst="rect">
            <a:avLst/>
          </a:prstGeom>
        </p:spPr>
      </p:pic>
      <p:pic>
        <p:nvPicPr>
          <p:cNvPr id="11" name="Immagine 6"/>
          <p:cNvPicPr>
            <a:picLocks noChangeAspect="1"/>
          </p:cNvPicPr>
          <p:nvPr userDrawn="1"/>
        </p:nvPicPr>
        <p:blipFill>
          <a:blip r:embed="rId4" cstate="print">
            <a:extLst>
              <a:ext uri="{BEBA8EAE-BF5A-486C-A8C5-ECC9F3942E4B}">
                <a14:imgProps xmlns:a14="http://schemas.microsoft.com/office/drawing/2010/main">
                  <a14:imgLayer r:embed="rId3">
                    <a14:imgEffect>
                      <a14:artisticPhotocopy trans="38000"/>
                    </a14:imgEffect>
                  </a14:imgLayer>
                </a14:imgProps>
              </a:ext>
              <a:ext uri="{28A0092B-C50C-407E-A947-70E740481C1C}">
                <a14:useLocalDpi xmlns:a14="http://schemas.microsoft.com/office/drawing/2010/main" val="0"/>
              </a:ext>
            </a:extLst>
          </a:blip>
          <a:stretch>
            <a:fillRect/>
          </a:stretch>
        </p:blipFill>
        <p:spPr>
          <a:xfrm rot="5400000">
            <a:off x="-927814" y="5331375"/>
            <a:ext cx="2469936" cy="590241"/>
          </a:xfrm>
          <a:prstGeom prst="rect">
            <a:avLst/>
          </a:prstGeom>
        </p:spPr>
      </p:pic>
    </p:spTree>
    <p:extLst>
      <p:ext uri="{BB962C8B-B14F-4D97-AF65-F5344CB8AC3E}">
        <p14:creationId xmlns:p14="http://schemas.microsoft.com/office/powerpoint/2010/main" val="2340062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TextBox 12"/>
          <p:cNvSpPr txBox="1"/>
          <p:nvPr userDrawn="1"/>
        </p:nvSpPr>
        <p:spPr>
          <a:xfrm>
            <a:off x="12033" y="6538913"/>
            <a:ext cx="8590546" cy="307777"/>
          </a:xfrm>
          <a:prstGeom prst="rect">
            <a:avLst/>
          </a:prstGeom>
          <a:gradFill flip="none" rotWithShape="1">
            <a:gsLst>
              <a:gs pos="0">
                <a:schemeClr val="bg1"/>
              </a:gs>
              <a:gs pos="77000">
                <a:srgbClr val="E4EEF8"/>
              </a:gs>
              <a:gs pos="22000">
                <a:srgbClr val="E4EEF8"/>
              </a:gs>
              <a:gs pos="100000">
                <a:schemeClr val="bg1"/>
              </a:gs>
            </a:gsLst>
            <a:lin ang="3600000" scaled="0"/>
            <a:tileRect/>
          </a:gradFill>
        </p:spPr>
        <p:txBody>
          <a:bodyPr wrap="square" rtlCol="0">
            <a:spAutoFit/>
          </a:bodyPr>
          <a:lstStyle/>
          <a:p>
            <a:pPr marL="720000"/>
            <a:fld id="{F698B10F-BC88-4FEF-9D1C-CE51A3172294}" type="slidenum">
              <a:rPr lang="it-IT" sz="1400" b="1" smtClean="0">
                <a:solidFill>
                  <a:srgbClr val="1E1E71"/>
                </a:solidFill>
              </a:rPr>
              <a:pPr marL="720000"/>
              <a:t>‹#›</a:t>
            </a:fld>
            <a:endParaRPr lang="it-IT" sz="1400" b="1" dirty="0">
              <a:solidFill>
                <a:srgbClr val="1E1E71"/>
              </a:solidFill>
            </a:endParaRPr>
          </a:p>
        </p:txBody>
      </p:sp>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Immagine 6"/>
          <p:cNvPicPr>
            <a:picLocks noChangeAspect="1"/>
          </p:cNvPicPr>
          <p:nvPr userDrawn="1"/>
        </p:nvPicPr>
        <p:blipFill>
          <a:blip r:embed="rId2" cstate="print">
            <a:extLst>
              <a:ext uri="{BEBA8EAE-BF5A-486C-A8C5-ECC9F3942E4B}">
                <a14:imgProps xmlns:a14="http://schemas.microsoft.com/office/drawing/2010/main">
                  <a14:imgLayer r:embed="rId3">
                    <a14:imgEffect>
                      <a14:artisticPhotocopy trans="68000"/>
                    </a14:imgEffect>
                  </a14:imgLayer>
                </a14:imgProps>
              </a:ext>
              <a:ext uri="{28A0092B-C50C-407E-A947-70E740481C1C}">
                <a14:useLocalDpi xmlns:a14="http://schemas.microsoft.com/office/drawing/2010/main" val="0"/>
              </a:ext>
            </a:extLst>
          </a:blip>
          <a:stretch>
            <a:fillRect/>
          </a:stretch>
        </p:blipFill>
        <p:spPr>
          <a:xfrm>
            <a:off x="7633920" y="6489432"/>
            <a:ext cx="1506463" cy="360000"/>
          </a:xfrm>
          <a:prstGeom prst="rect">
            <a:avLst/>
          </a:prstGeom>
        </p:spPr>
      </p:pic>
      <p:pic>
        <p:nvPicPr>
          <p:cNvPr id="12" name="Immagine 6"/>
          <p:cNvPicPr>
            <a:picLocks noChangeAspect="1"/>
          </p:cNvPicPr>
          <p:nvPr userDrawn="1"/>
        </p:nvPicPr>
        <p:blipFill>
          <a:blip r:embed="rId4" cstate="print">
            <a:extLst>
              <a:ext uri="{BEBA8EAE-BF5A-486C-A8C5-ECC9F3942E4B}">
                <a14:imgProps xmlns:a14="http://schemas.microsoft.com/office/drawing/2010/main">
                  <a14:imgLayer r:embed="rId3">
                    <a14:imgEffect>
                      <a14:artisticPhotocopy trans="38000"/>
                    </a14:imgEffect>
                  </a14:imgLayer>
                </a14:imgProps>
              </a:ext>
              <a:ext uri="{28A0092B-C50C-407E-A947-70E740481C1C}">
                <a14:useLocalDpi xmlns:a14="http://schemas.microsoft.com/office/drawing/2010/main" val="0"/>
              </a:ext>
            </a:extLst>
          </a:blip>
          <a:stretch>
            <a:fillRect/>
          </a:stretch>
        </p:blipFill>
        <p:spPr>
          <a:xfrm rot="5400000">
            <a:off x="-927814" y="5331375"/>
            <a:ext cx="2469936" cy="590241"/>
          </a:xfrm>
          <a:prstGeom prst="rect">
            <a:avLst/>
          </a:prstGeom>
        </p:spPr>
      </p:pic>
    </p:spTree>
    <p:extLst>
      <p:ext uri="{BB962C8B-B14F-4D97-AF65-F5344CB8AC3E}">
        <p14:creationId xmlns:p14="http://schemas.microsoft.com/office/powerpoint/2010/main" val="2843487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 name="TextBox 9"/>
          <p:cNvSpPr txBox="1"/>
          <p:nvPr userDrawn="1"/>
        </p:nvSpPr>
        <p:spPr>
          <a:xfrm>
            <a:off x="12033" y="6538913"/>
            <a:ext cx="8590546" cy="307777"/>
          </a:xfrm>
          <a:prstGeom prst="rect">
            <a:avLst/>
          </a:prstGeom>
          <a:gradFill flip="none" rotWithShape="1">
            <a:gsLst>
              <a:gs pos="0">
                <a:schemeClr val="bg1"/>
              </a:gs>
              <a:gs pos="77000">
                <a:srgbClr val="E4EEF8"/>
              </a:gs>
              <a:gs pos="22000">
                <a:srgbClr val="E4EEF8"/>
              </a:gs>
              <a:gs pos="100000">
                <a:schemeClr val="bg1"/>
              </a:gs>
            </a:gsLst>
            <a:lin ang="3600000" scaled="0"/>
            <a:tileRect/>
          </a:gradFill>
        </p:spPr>
        <p:txBody>
          <a:bodyPr wrap="square" rtlCol="0">
            <a:spAutoFit/>
          </a:bodyPr>
          <a:lstStyle/>
          <a:p>
            <a:pPr marL="720000"/>
            <a:fld id="{F698B10F-BC88-4FEF-9D1C-CE51A3172294}" type="slidenum">
              <a:rPr lang="it-IT" sz="1400" b="1" smtClean="0">
                <a:solidFill>
                  <a:srgbClr val="1E1E71"/>
                </a:solidFill>
              </a:rPr>
              <a:pPr marL="720000"/>
              <a:t>‹#›</a:t>
            </a:fld>
            <a:endParaRPr lang="it-IT" sz="1400" b="1" dirty="0">
              <a:solidFill>
                <a:srgbClr val="1E1E71"/>
              </a:solidFill>
            </a:endParaRPr>
          </a:p>
        </p:txBody>
      </p:sp>
      <p:sp>
        <p:nvSpPr>
          <p:cNvPr id="2" name="Title 1"/>
          <p:cNvSpPr>
            <a:spLocks noGrp="1"/>
          </p:cNvSpPr>
          <p:nvPr>
            <p:ph type="title"/>
          </p:nvPr>
        </p:nvSpPr>
        <p:spPr/>
        <p:txBody>
          <a:bodyPr/>
          <a:lstStyle/>
          <a:p>
            <a:r>
              <a:rPr lang="en-US"/>
              <a:t>Click to edit Master title style</a:t>
            </a:r>
            <a:endParaRPr lang="en-US" dirty="0"/>
          </a:p>
        </p:txBody>
      </p:sp>
      <p:cxnSp>
        <p:nvCxnSpPr>
          <p:cNvPr id="6" name="Straight Connector 5"/>
          <p:cNvCxnSpPr/>
          <p:nvPr userDrawn="1"/>
        </p:nvCxnSpPr>
        <p:spPr>
          <a:xfrm>
            <a:off x="250825" y="914400"/>
            <a:ext cx="8765356" cy="0"/>
          </a:xfrm>
          <a:prstGeom prst="line">
            <a:avLst/>
          </a:prstGeom>
          <a:ln w="12700">
            <a:solidFill>
              <a:srgbClr val="1E1E71"/>
            </a:solidFill>
            <a:round/>
          </a:ln>
        </p:spPr>
        <p:style>
          <a:lnRef idx="1">
            <a:schemeClr val="accent1"/>
          </a:lnRef>
          <a:fillRef idx="0">
            <a:schemeClr val="accent1"/>
          </a:fillRef>
          <a:effectRef idx="0">
            <a:schemeClr val="accent1"/>
          </a:effectRef>
          <a:fontRef idx="minor">
            <a:schemeClr val="tx1"/>
          </a:fontRef>
        </p:style>
      </p:cxnSp>
      <p:pic>
        <p:nvPicPr>
          <p:cNvPr id="8" name="Immagine 6"/>
          <p:cNvPicPr>
            <a:picLocks noChangeAspect="1"/>
          </p:cNvPicPr>
          <p:nvPr userDrawn="1"/>
        </p:nvPicPr>
        <p:blipFill>
          <a:blip r:embed="rId2" cstate="print">
            <a:extLst>
              <a:ext uri="{BEBA8EAE-BF5A-486C-A8C5-ECC9F3942E4B}">
                <a14:imgProps xmlns:a14="http://schemas.microsoft.com/office/drawing/2010/main">
                  <a14:imgLayer r:embed="rId3">
                    <a14:imgEffect>
                      <a14:artisticPhotocopy trans="68000"/>
                    </a14:imgEffect>
                  </a14:imgLayer>
                </a14:imgProps>
              </a:ext>
              <a:ext uri="{28A0092B-C50C-407E-A947-70E740481C1C}">
                <a14:useLocalDpi xmlns:a14="http://schemas.microsoft.com/office/drawing/2010/main" val="0"/>
              </a:ext>
            </a:extLst>
          </a:blip>
          <a:stretch>
            <a:fillRect/>
          </a:stretch>
        </p:blipFill>
        <p:spPr>
          <a:xfrm>
            <a:off x="7633920" y="6489432"/>
            <a:ext cx="1506463" cy="360000"/>
          </a:xfrm>
          <a:prstGeom prst="rect">
            <a:avLst/>
          </a:prstGeom>
        </p:spPr>
      </p:pic>
      <p:pic>
        <p:nvPicPr>
          <p:cNvPr id="9" name="Immagine 6"/>
          <p:cNvPicPr>
            <a:picLocks noChangeAspect="1"/>
          </p:cNvPicPr>
          <p:nvPr userDrawn="1"/>
        </p:nvPicPr>
        <p:blipFill>
          <a:blip r:embed="rId4" cstate="print">
            <a:extLst>
              <a:ext uri="{BEBA8EAE-BF5A-486C-A8C5-ECC9F3942E4B}">
                <a14:imgProps xmlns:a14="http://schemas.microsoft.com/office/drawing/2010/main">
                  <a14:imgLayer r:embed="rId3">
                    <a14:imgEffect>
                      <a14:artisticPhotocopy trans="38000"/>
                    </a14:imgEffect>
                  </a14:imgLayer>
                </a14:imgProps>
              </a:ext>
              <a:ext uri="{28A0092B-C50C-407E-A947-70E740481C1C}">
                <a14:useLocalDpi xmlns:a14="http://schemas.microsoft.com/office/drawing/2010/main" val="0"/>
              </a:ext>
            </a:extLst>
          </a:blip>
          <a:stretch>
            <a:fillRect/>
          </a:stretch>
        </p:blipFill>
        <p:spPr>
          <a:xfrm rot="5400000">
            <a:off x="-927814" y="5331375"/>
            <a:ext cx="2469936" cy="590241"/>
          </a:xfrm>
          <a:prstGeom prst="rect">
            <a:avLst/>
          </a:prstGeom>
        </p:spPr>
      </p:pic>
    </p:spTree>
    <p:extLst>
      <p:ext uri="{BB962C8B-B14F-4D97-AF65-F5344CB8AC3E}">
        <p14:creationId xmlns:p14="http://schemas.microsoft.com/office/powerpoint/2010/main" val="960972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TextBox 7"/>
          <p:cNvSpPr txBox="1"/>
          <p:nvPr userDrawn="1"/>
        </p:nvSpPr>
        <p:spPr>
          <a:xfrm>
            <a:off x="12033" y="6538913"/>
            <a:ext cx="8590546" cy="307777"/>
          </a:xfrm>
          <a:prstGeom prst="rect">
            <a:avLst/>
          </a:prstGeom>
          <a:gradFill flip="none" rotWithShape="1">
            <a:gsLst>
              <a:gs pos="0">
                <a:schemeClr val="bg1"/>
              </a:gs>
              <a:gs pos="77000">
                <a:srgbClr val="E4EEF8"/>
              </a:gs>
              <a:gs pos="22000">
                <a:srgbClr val="E4EEF8"/>
              </a:gs>
              <a:gs pos="100000">
                <a:schemeClr val="bg1"/>
              </a:gs>
            </a:gsLst>
            <a:lin ang="3600000" scaled="0"/>
            <a:tileRect/>
          </a:gradFill>
        </p:spPr>
        <p:txBody>
          <a:bodyPr wrap="square" rtlCol="0">
            <a:spAutoFit/>
          </a:bodyPr>
          <a:lstStyle/>
          <a:p>
            <a:pPr marL="720000"/>
            <a:fld id="{F698B10F-BC88-4FEF-9D1C-CE51A3172294}" type="slidenum">
              <a:rPr lang="it-IT" sz="1400" b="1" smtClean="0">
                <a:solidFill>
                  <a:srgbClr val="1E1E71"/>
                </a:solidFill>
              </a:rPr>
              <a:pPr marL="720000"/>
              <a:t>‹#›</a:t>
            </a:fld>
            <a:endParaRPr lang="it-IT" sz="1400" b="1" dirty="0">
              <a:solidFill>
                <a:srgbClr val="1E1E71"/>
              </a:solidFill>
            </a:endParaRPr>
          </a:p>
        </p:txBody>
      </p:sp>
      <p:pic>
        <p:nvPicPr>
          <p:cNvPr id="6" name="Immagine 6"/>
          <p:cNvPicPr>
            <a:picLocks noChangeAspect="1"/>
          </p:cNvPicPr>
          <p:nvPr userDrawn="1"/>
        </p:nvPicPr>
        <p:blipFill>
          <a:blip r:embed="rId2" cstate="print">
            <a:extLst>
              <a:ext uri="{BEBA8EAE-BF5A-486C-A8C5-ECC9F3942E4B}">
                <a14:imgProps xmlns:a14="http://schemas.microsoft.com/office/drawing/2010/main">
                  <a14:imgLayer r:embed="rId3">
                    <a14:imgEffect>
                      <a14:artisticPhotocopy trans="68000"/>
                    </a14:imgEffect>
                  </a14:imgLayer>
                </a14:imgProps>
              </a:ext>
              <a:ext uri="{28A0092B-C50C-407E-A947-70E740481C1C}">
                <a14:useLocalDpi xmlns:a14="http://schemas.microsoft.com/office/drawing/2010/main" val="0"/>
              </a:ext>
            </a:extLst>
          </a:blip>
          <a:stretch>
            <a:fillRect/>
          </a:stretch>
        </p:blipFill>
        <p:spPr>
          <a:xfrm>
            <a:off x="7633920" y="6489432"/>
            <a:ext cx="1506463" cy="360000"/>
          </a:xfrm>
          <a:prstGeom prst="rect">
            <a:avLst/>
          </a:prstGeom>
        </p:spPr>
      </p:pic>
      <p:pic>
        <p:nvPicPr>
          <p:cNvPr id="7" name="Immagine 6"/>
          <p:cNvPicPr>
            <a:picLocks noChangeAspect="1"/>
          </p:cNvPicPr>
          <p:nvPr userDrawn="1"/>
        </p:nvPicPr>
        <p:blipFill>
          <a:blip r:embed="rId4" cstate="print">
            <a:extLst>
              <a:ext uri="{BEBA8EAE-BF5A-486C-A8C5-ECC9F3942E4B}">
                <a14:imgProps xmlns:a14="http://schemas.microsoft.com/office/drawing/2010/main">
                  <a14:imgLayer r:embed="rId3">
                    <a14:imgEffect>
                      <a14:artisticPhotocopy trans="38000"/>
                    </a14:imgEffect>
                  </a14:imgLayer>
                </a14:imgProps>
              </a:ext>
              <a:ext uri="{28A0092B-C50C-407E-A947-70E740481C1C}">
                <a14:useLocalDpi xmlns:a14="http://schemas.microsoft.com/office/drawing/2010/main" val="0"/>
              </a:ext>
            </a:extLst>
          </a:blip>
          <a:stretch>
            <a:fillRect/>
          </a:stretch>
        </p:blipFill>
        <p:spPr>
          <a:xfrm rot="5400000">
            <a:off x="-927814" y="5331375"/>
            <a:ext cx="2469936" cy="590241"/>
          </a:xfrm>
          <a:prstGeom prst="rect">
            <a:avLst/>
          </a:prstGeom>
        </p:spPr>
      </p:pic>
    </p:spTree>
    <p:extLst>
      <p:ext uri="{BB962C8B-B14F-4D97-AF65-F5344CB8AC3E}">
        <p14:creationId xmlns:p14="http://schemas.microsoft.com/office/powerpoint/2010/main" val="1098692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TextBox 10"/>
          <p:cNvSpPr txBox="1"/>
          <p:nvPr userDrawn="1"/>
        </p:nvSpPr>
        <p:spPr>
          <a:xfrm>
            <a:off x="12033" y="6538913"/>
            <a:ext cx="8590546" cy="307777"/>
          </a:xfrm>
          <a:prstGeom prst="rect">
            <a:avLst/>
          </a:prstGeom>
          <a:gradFill flip="none" rotWithShape="1">
            <a:gsLst>
              <a:gs pos="0">
                <a:schemeClr val="bg1"/>
              </a:gs>
              <a:gs pos="77000">
                <a:srgbClr val="E4EEF8"/>
              </a:gs>
              <a:gs pos="22000">
                <a:srgbClr val="E4EEF8"/>
              </a:gs>
              <a:gs pos="100000">
                <a:schemeClr val="bg1"/>
              </a:gs>
            </a:gsLst>
            <a:lin ang="3600000" scaled="0"/>
            <a:tileRect/>
          </a:gradFill>
        </p:spPr>
        <p:txBody>
          <a:bodyPr wrap="square" rtlCol="0">
            <a:spAutoFit/>
          </a:bodyPr>
          <a:lstStyle/>
          <a:p>
            <a:pPr marL="720000"/>
            <a:fld id="{F698B10F-BC88-4FEF-9D1C-CE51A3172294}" type="slidenum">
              <a:rPr lang="it-IT" sz="1400" b="1" smtClean="0">
                <a:solidFill>
                  <a:srgbClr val="1E1E71"/>
                </a:solidFill>
              </a:rPr>
              <a:pPr marL="720000"/>
              <a:t>‹#›</a:t>
            </a:fld>
            <a:endParaRPr lang="it-IT" sz="1400" b="1" dirty="0">
              <a:solidFill>
                <a:srgbClr val="1E1E71"/>
              </a:solidFill>
            </a:endParaRPr>
          </a:p>
        </p:txBody>
      </p:sp>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9" name="Immagine 6"/>
          <p:cNvPicPr>
            <a:picLocks noChangeAspect="1"/>
          </p:cNvPicPr>
          <p:nvPr userDrawn="1"/>
        </p:nvPicPr>
        <p:blipFill>
          <a:blip r:embed="rId2" cstate="print">
            <a:extLst>
              <a:ext uri="{BEBA8EAE-BF5A-486C-A8C5-ECC9F3942E4B}">
                <a14:imgProps xmlns:a14="http://schemas.microsoft.com/office/drawing/2010/main">
                  <a14:imgLayer r:embed="rId3">
                    <a14:imgEffect>
                      <a14:artisticPhotocopy trans="68000"/>
                    </a14:imgEffect>
                  </a14:imgLayer>
                </a14:imgProps>
              </a:ext>
              <a:ext uri="{28A0092B-C50C-407E-A947-70E740481C1C}">
                <a14:useLocalDpi xmlns:a14="http://schemas.microsoft.com/office/drawing/2010/main" val="0"/>
              </a:ext>
            </a:extLst>
          </a:blip>
          <a:stretch>
            <a:fillRect/>
          </a:stretch>
        </p:blipFill>
        <p:spPr>
          <a:xfrm>
            <a:off x="7633920" y="6489432"/>
            <a:ext cx="1506463" cy="360000"/>
          </a:xfrm>
          <a:prstGeom prst="rect">
            <a:avLst/>
          </a:prstGeom>
        </p:spPr>
      </p:pic>
      <p:pic>
        <p:nvPicPr>
          <p:cNvPr id="10" name="Immagine 6"/>
          <p:cNvPicPr>
            <a:picLocks noChangeAspect="1"/>
          </p:cNvPicPr>
          <p:nvPr userDrawn="1"/>
        </p:nvPicPr>
        <p:blipFill>
          <a:blip r:embed="rId4" cstate="print">
            <a:extLst>
              <a:ext uri="{BEBA8EAE-BF5A-486C-A8C5-ECC9F3942E4B}">
                <a14:imgProps xmlns:a14="http://schemas.microsoft.com/office/drawing/2010/main">
                  <a14:imgLayer r:embed="rId3">
                    <a14:imgEffect>
                      <a14:artisticPhotocopy trans="38000"/>
                    </a14:imgEffect>
                  </a14:imgLayer>
                </a14:imgProps>
              </a:ext>
              <a:ext uri="{28A0092B-C50C-407E-A947-70E740481C1C}">
                <a14:useLocalDpi xmlns:a14="http://schemas.microsoft.com/office/drawing/2010/main" val="0"/>
              </a:ext>
            </a:extLst>
          </a:blip>
          <a:stretch>
            <a:fillRect/>
          </a:stretch>
        </p:blipFill>
        <p:spPr>
          <a:xfrm rot="5400000">
            <a:off x="-927814" y="5331375"/>
            <a:ext cx="2469936" cy="590241"/>
          </a:xfrm>
          <a:prstGeom prst="rect">
            <a:avLst/>
          </a:prstGeom>
        </p:spPr>
      </p:pic>
    </p:spTree>
    <p:extLst>
      <p:ext uri="{BB962C8B-B14F-4D97-AF65-F5344CB8AC3E}">
        <p14:creationId xmlns:p14="http://schemas.microsoft.com/office/powerpoint/2010/main" val="4159459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magine 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8299400" y="116632"/>
            <a:ext cx="720000" cy="240680"/>
          </a:xfrm>
          <a:prstGeom prst="rect">
            <a:avLst/>
          </a:prstGeom>
        </p:spPr>
      </p:pic>
      <p:pic>
        <p:nvPicPr>
          <p:cNvPr id="8" name="Immagine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250825" y="113683"/>
            <a:ext cx="648072" cy="327622"/>
          </a:xfrm>
          <a:prstGeom prst="rect">
            <a:avLst/>
          </a:prstGeom>
        </p:spPr>
      </p:pic>
      <p:sp>
        <p:nvSpPr>
          <p:cNvPr id="2" name="Title Placeholder 1"/>
          <p:cNvSpPr>
            <a:spLocks noGrp="1"/>
          </p:cNvSpPr>
          <p:nvPr>
            <p:ph type="title"/>
          </p:nvPr>
        </p:nvSpPr>
        <p:spPr>
          <a:xfrm>
            <a:off x="250825" y="344021"/>
            <a:ext cx="8741664" cy="558187"/>
          </a:xfrm>
          <a:prstGeom prst="rect">
            <a:avLst/>
          </a:prstGeom>
          <a:ln>
            <a:noFill/>
          </a:ln>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28649" y="1825625"/>
            <a:ext cx="8363839"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78751B-CCAC-4558-939A-D51E18137E19}" type="datetime1">
              <a:rPr lang="it-IT" smtClean="0"/>
              <a:t>2016-10-21</a:t>
            </a:fld>
            <a:endParaRPr lang="it-IT"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962000" y="6356351"/>
            <a:ext cx="2057400" cy="365125"/>
          </a:xfrm>
          <a:prstGeom prst="rect">
            <a:avLst/>
          </a:prstGeom>
        </p:spPr>
        <p:txBody>
          <a:bodyPr vert="horz" lIns="91440" tIns="45720" rIns="91440" bIns="45720" rtlCol="0" anchor="ctr"/>
          <a:lstStyle>
            <a:lvl1pPr algn="r">
              <a:defRPr sz="1400" b="1">
                <a:solidFill>
                  <a:srgbClr val="1E1E71"/>
                </a:solidFill>
              </a:defRPr>
            </a:lvl1pPr>
          </a:lstStyle>
          <a:p>
            <a:fld id="{8CDDEFFC-2A0D-4926-8C17-7294F6271179}" type="slidenum">
              <a:rPr lang="it-IT" smtClean="0"/>
              <a:pPr/>
              <a:t>‹#›</a:t>
            </a:fld>
            <a:endParaRPr lang="it-IT" dirty="0"/>
          </a:p>
        </p:txBody>
      </p:sp>
    </p:spTree>
    <p:extLst>
      <p:ext uri="{BB962C8B-B14F-4D97-AF65-F5344CB8AC3E}">
        <p14:creationId xmlns:p14="http://schemas.microsoft.com/office/powerpoint/2010/main" val="13829059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ftr="0" dt="0"/>
  <p:txStyles>
    <p:titleStyle>
      <a:lvl1pPr algn="ctr" defTabSz="914400" rtl="0" eaLnBrk="1" latinLnBrk="0" hangingPunct="1">
        <a:lnSpc>
          <a:spcPct val="90000"/>
        </a:lnSpc>
        <a:spcBef>
          <a:spcPct val="0"/>
        </a:spcBef>
        <a:buNone/>
        <a:defRPr sz="4000" b="1" kern="1200">
          <a:solidFill>
            <a:srgbClr val="002060"/>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SzPct val="140000"/>
        <a:buFont typeface="APL385 Unicode" panose="020B0709000202000203" pitchFamily="49" charset="0"/>
        <a:buChar char="⋆"/>
        <a:defRPr sz="2800" kern="1200">
          <a:solidFill>
            <a:srgbClr val="1E1E71"/>
          </a:solidFill>
          <a:latin typeface="+mn-lt"/>
          <a:ea typeface="+mn-ea"/>
          <a:cs typeface="+mn-cs"/>
        </a:defRPr>
      </a:lvl1pPr>
      <a:lvl2pPr marL="685800" indent="-228600" algn="l" defTabSz="914400" rtl="0" eaLnBrk="1" latinLnBrk="0" hangingPunct="1">
        <a:lnSpc>
          <a:spcPct val="90000"/>
        </a:lnSpc>
        <a:spcBef>
          <a:spcPts val="500"/>
        </a:spcBef>
        <a:buSzPct val="140000"/>
        <a:buFont typeface="APL385 Unicode" panose="020B0709000202000203" pitchFamily="49" charset="0"/>
        <a:buChar char="⋆"/>
        <a:defRPr sz="2400" kern="1200">
          <a:solidFill>
            <a:srgbClr val="1E1E71"/>
          </a:solidFill>
          <a:latin typeface="+mn-lt"/>
          <a:ea typeface="+mn-ea"/>
          <a:cs typeface="+mn-cs"/>
        </a:defRPr>
      </a:lvl2pPr>
      <a:lvl3pPr marL="1143000" indent="-228600" algn="l" defTabSz="914400" rtl="0" eaLnBrk="1" latinLnBrk="0" hangingPunct="1">
        <a:lnSpc>
          <a:spcPct val="90000"/>
        </a:lnSpc>
        <a:spcBef>
          <a:spcPts val="500"/>
        </a:spcBef>
        <a:buSzPct val="140000"/>
        <a:buFont typeface="APL385 Unicode" panose="020B0709000202000203" pitchFamily="49" charset="0"/>
        <a:buChar char="⋆"/>
        <a:defRPr sz="2000" kern="1200">
          <a:solidFill>
            <a:srgbClr val="1E1E71"/>
          </a:solidFill>
          <a:latin typeface="+mn-lt"/>
          <a:ea typeface="+mn-ea"/>
          <a:cs typeface="+mn-cs"/>
        </a:defRPr>
      </a:lvl3pPr>
      <a:lvl4pPr marL="1600200" indent="-228600" algn="l" defTabSz="914400" rtl="0" eaLnBrk="1" latinLnBrk="0" hangingPunct="1">
        <a:lnSpc>
          <a:spcPct val="90000"/>
        </a:lnSpc>
        <a:spcBef>
          <a:spcPts val="500"/>
        </a:spcBef>
        <a:buSzPct val="140000"/>
        <a:buFont typeface="APL385 Unicode" panose="020B0709000202000203" pitchFamily="49" charset="0"/>
        <a:buChar char="⋆"/>
        <a:defRPr sz="1800" kern="1200">
          <a:solidFill>
            <a:srgbClr val="1E1E71"/>
          </a:solidFill>
          <a:latin typeface="+mn-lt"/>
          <a:ea typeface="+mn-ea"/>
          <a:cs typeface="+mn-cs"/>
        </a:defRPr>
      </a:lvl4pPr>
      <a:lvl5pPr marL="2057400" indent="-228600" algn="l" defTabSz="914400" rtl="0" eaLnBrk="1" latinLnBrk="0" hangingPunct="1">
        <a:lnSpc>
          <a:spcPct val="90000"/>
        </a:lnSpc>
        <a:spcBef>
          <a:spcPts val="500"/>
        </a:spcBef>
        <a:buSzPct val="140000"/>
        <a:buFont typeface="APL385 Unicode" panose="020B0709000202000203" pitchFamily="49" charset="0"/>
        <a:buChar char="⋆"/>
        <a:defRPr sz="1800" kern="1200">
          <a:solidFill>
            <a:srgbClr val="1E1E7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wisdom of those who came before us, or, the price of freedom</a:t>
            </a:r>
            <a:endParaRPr lang="it-IT" dirty="0"/>
          </a:p>
        </p:txBody>
      </p:sp>
      <p:sp>
        <p:nvSpPr>
          <p:cNvPr id="3" name="Subtitle 2"/>
          <p:cNvSpPr>
            <a:spLocks noGrp="1"/>
          </p:cNvSpPr>
          <p:nvPr>
            <p:ph type="subTitle" idx="1"/>
          </p:nvPr>
        </p:nvSpPr>
        <p:spPr/>
        <p:txBody>
          <a:bodyPr/>
          <a:lstStyle/>
          <a:p>
            <a:r>
              <a:rPr lang="it-IT" dirty="0"/>
              <a:t>Glasgow, </a:t>
            </a:r>
            <a:r>
              <a:rPr lang="en-GB" dirty="0"/>
              <a:t>October</a:t>
            </a:r>
            <a:r>
              <a:rPr lang="it-IT" dirty="0"/>
              <a:t> 2016</a:t>
            </a:r>
          </a:p>
        </p:txBody>
      </p:sp>
    </p:spTree>
    <p:extLst>
      <p:ext uri="{BB962C8B-B14F-4D97-AF65-F5344CB8AC3E}">
        <p14:creationId xmlns:p14="http://schemas.microsoft.com/office/powerpoint/2010/main" val="2021180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Open Source Software</a:t>
            </a:r>
          </a:p>
        </p:txBody>
      </p:sp>
      <p:sp>
        <p:nvSpPr>
          <p:cNvPr id="3" name="Content Placeholder 2"/>
          <p:cNvSpPr>
            <a:spLocks noGrp="1"/>
          </p:cNvSpPr>
          <p:nvPr>
            <p:ph idx="1"/>
          </p:nvPr>
        </p:nvSpPr>
        <p:spPr/>
        <p:txBody>
          <a:bodyPr/>
          <a:lstStyle/>
          <a:p>
            <a:r>
              <a:rPr lang="it-IT" dirty="0"/>
              <a:t>OSS </a:t>
            </a:r>
            <a:r>
              <a:rPr lang="it-IT" dirty="0" err="1"/>
              <a:t>means</a:t>
            </a:r>
            <a:r>
              <a:rPr lang="it-IT" dirty="0"/>
              <a:t> I can </a:t>
            </a:r>
            <a:r>
              <a:rPr lang="it-IT" dirty="0" err="1"/>
              <a:t>see</a:t>
            </a:r>
            <a:r>
              <a:rPr lang="it-IT" dirty="0"/>
              <a:t> </a:t>
            </a:r>
            <a:r>
              <a:rPr lang="it-IT" dirty="0" err="1"/>
              <a:t>how</a:t>
            </a:r>
            <a:r>
              <a:rPr lang="it-IT" dirty="0"/>
              <a:t> </a:t>
            </a:r>
            <a:r>
              <a:rPr lang="it-IT" dirty="0" err="1"/>
              <a:t>it</a:t>
            </a:r>
            <a:r>
              <a:rPr lang="it-IT" dirty="0"/>
              <a:t> </a:t>
            </a:r>
            <a:r>
              <a:rPr lang="it-IT" dirty="0" err="1"/>
              <a:t>works</a:t>
            </a:r>
            <a:endParaRPr lang="it-IT" dirty="0"/>
          </a:p>
          <a:p>
            <a:pPr lvl="1"/>
            <a:r>
              <a:rPr lang="it-IT" dirty="0" err="1"/>
              <a:t>Many</a:t>
            </a:r>
            <a:r>
              <a:rPr lang="it-IT" dirty="0"/>
              <a:t> </a:t>
            </a:r>
            <a:r>
              <a:rPr lang="it-IT" dirty="0" err="1"/>
              <a:t>products</a:t>
            </a:r>
            <a:r>
              <a:rPr lang="it-IT" dirty="0"/>
              <a:t> </a:t>
            </a:r>
            <a:r>
              <a:rPr lang="it-IT" dirty="0" err="1"/>
              <a:t>too</a:t>
            </a:r>
            <a:r>
              <a:rPr lang="it-IT" dirty="0"/>
              <a:t> </a:t>
            </a:r>
            <a:r>
              <a:rPr lang="it-IT" dirty="0" err="1"/>
              <a:t>complex</a:t>
            </a:r>
            <a:r>
              <a:rPr lang="it-IT" dirty="0"/>
              <a:t> for source code to be </a:t>
            </a:r>
            <a:r>
              <a:rPr lang="it-IT" dirty="0" err="1"/>
              <a:t>useful</a:t>
            </a:r>
            <a:endParaRPr lang="it-IT" dirty="0"/>
          </a:p>
          <a:p>
            <a:pPr lvl="1"/>
            <a:r>
              <a:rPr lang="it-IT" dirty="0"/>
              <a:t>D3.js </a:t>
            </a:r>
            <a:r>
              <a:rPr lang="it-IT" dirty="0" err="1"/>
              <a:t>is</a:t>
            </a:r>
            <a:r>
              <a:rPr lang="it-IT" dirty="0"/>
              <a:t> small </a:t>
            </a:r>
            <a:r>
              <a:rPr lang="it-IT" dirty="0" err="1"/>
              <a:t>enough</a:t>
            </a:r>
            <a:r>
              <a:rPr lang="it-IT" dirty="0"/>
              <a:t> for </a:t>
            </a:r>
            <a:r>
              <a:rPr lang="it-IT" dirty="0" err="1"/>
              <a:t>its</a:t>
            </a:r>
            <a:r>
              <a:rPr lang="it-IT" dirty="0"/>
              <a:t> source code to be </a:t>
            </a:r>
            <a:r>
              <a:rPr lang="it-IT" dirty="0" err="1"/>
              <a:t>helpful</a:t>
            </a:r>
            <a:endParaRPr lang="it-IT" dirty="0"/>
          </a:p>
          <a:p>
            <a:endParaRPr lang="it-IT" dirty="0"/>
          </a:p>
          <a:p>
            <a:r>
              <a:rPr lang="it-IT" dirty="0"/>
              <a:t>OSS </a:t>
            </a:r>
            <a:r>
              <a:rPr lang="it-IT" dirty="0" err="1"/>
              <a:t>does</a:t>
            </a:r>
            <a:r>
              <a:rPr lang="it-IT" dirty="0"/>
              <a:t> </a:t>
            </a:r>
            <a:r>
              <a:rPr lang="it-IT" dirty="0" err="1"/>
              <a:t>not</a:t>
            </a:r>
            <a:r>
              <a:rPr lang="it-IT" dirty="0"/>
              <a:t> </a:t>
            </a:r>
            <a:r>
              <a:rPr lang="it-IT" dirty="0" err="1"/>
              <a:t>necessarily</a:t>
            </a:r>
            <a:r>
              <a:rPr lang="it-IT" dirty="0"/>
              <a:t> </a:t>
            </a:r>
            <a:r>
              <a:rPr lang="it-IT" dirty="0" err="1"/>
              <a:t>mean</a:t>
            </a:r>
            <a:r>
              <a:rPr lang="it-IT" dirty="0"/>
              <a:t> </a:t>
            </a:r>
            <a:r>
              <a:rPr lang="it-IT" dirty="0" err="1"/>
              <a:t>it’s</a:t>
            </a:r>
            <a:r>
              <a:rPr lang="it-IT" dirty="0"/>
              <a:t> free to use </a:t>
            </a:r>
            <a:r>
              <a:rPr lang="it-IT" dirty="0" err="1"/>
              <a:t>everywhere</a:t>
            </a:r>
            <a:endParaRPr lang="it-IT" dirty="0"/>
          </a:p>
          <a:p>
            <a:pPr lvl="1"/>
            <a:r>
              <a:rPr lang="it-IT" dirty="0"/>
              <a:t>D3 </a:t>
            </a:r>
            <a:r>
              <a:rPr lang="it-IT" dirty="0" err="1"/>
              <a:t>is</a:t>
            </a:r>
            <a:r>
              <a:rPr lang="it-IT" dirty="0"/>
              <a:t> (right </a:t>
            </a:r>
            <a:r>
              <a:rPr lang="it-IT" dirty="0" err="1"/>
              <a:t>license</a:t>
            </a:r>
            <a:r>
              <a:rPr lang="it-IT" dirty="0"/>
              <a:t> for </a:t>
            </a:r>
            <a:r>
              <a:rPr lang="it-IT" dirty="0" err="1"/>
              <a:t>us</a:t>
            </a:r>
            <a:r>
              <a:rPr lang="it-IT" dirty="0"/>
              <a:t>)</a:t>
            </a:r>
          </a:p>
          <a:p>
            <a:pPr lvl="1"/>
            <a:endParaRPr lang="it-IT" dirty="0"/>
          </a:p>
        </p:txBody>
      </p:sp>
    </p:spTree>
    <p:extLst>
      <p:ext uri="{BB962C8B-B14F-4D97-AF65-F5344CB8AC3E}">
        <p14:creationId xmlns:p14="http://schemas.microsoft.com/office/powerpoint/2010/main" val="1165770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lu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4477" y="1904281"/>
            <a:ext cx="4690873" cy="315461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Title 1"/>
          <p:cNvSpPr>
            <a:spLocks noGrp="1"/>
          </p:cNvSpPr>
          <p:nvPr>
            <p:ph type="title"/>
          </p:nvPr>
        </p:nvSpPr>
        <p:spPr>
          <a:xfrm>
            <a:off x="628650" y="365126"/>
            <a:ext cx="7886700" cy="1325563"/>
          </a:xfrm>
        </p:spPr>
        <p:txBody>
          <a:bodyPr>
            <a:normAutofit/>
          </a:bodyPr>
          <a:lstStyle/>
          <a:p>
            <a:r>
              <a:rPr lang="it-IT" dirty="0" err="1"/>
              <a:t>Embed</a:t>
            </a:r>
            <a:r>
              <a:rPr lang="it-IT" dirty="0"/>
              <a:t> a Web Application</a:t>
            </a:r>
          </a:p>
        </p:txBody>
      </p:sp>
      <p:sp>
        <p:nvSpPr>
          <p:cNvPr id="3" name="Content Placeholder 2"/>
          <p:cNvSpPr>
            <a:spLocks noGrp="1"/>
          </p:cNvSpPr>
          <p:nvPr>
            <p:ph idx="1"/>
          </p:nvPr>
        </p:nvSpPr>
        <p:spPr>
          <a:xfrm>
            <a:off x="628651" y="1825625"/>
            <a:ext cx="2848355" cy="4351338"/>
          </a:xfrm>
        </p:spPr>
        <p:txBody>
          <a:bodyPr>
            <a:normAutofit/>
          </a:bodyPr>
          <a:lstStyle/>
          <a:p>
            <a:pPr marL="0" indent="0">
              <a:buNone/>
            </a:pPr>
            <a:r>
              <a:rPr lang="it-IT" dirty="0" err="1"/>
              <a:t>Ingredients</a:t>
            </a:r>
            <a:r>
              <a:rPr lang="it-IT" dirty="0"/>
              <a:t>:</a:t>
            </a:r>
          </a:p>
          <a:p>
            <a:r>
              <a:rPr lang="it-IT" dirty="0"/>
              <a:t>A web server</a:t>
            </a:r>
          </a:p>
          <a:p>
            <a:r>
              <a:rPr lang="it-IT" dirty="0"/>
              <a:t>A web client</a:t>
            </a:r>
          </a:p>
          <a:p>
            <a:r>
              <a:rPr lang="it-IT" dirty="0" err="1"/>
              <a:t>Glue</a:t>
            </a:r>
            <a:endParaRPr lang="it-IT" dirty="0"/>
          </a:p>
        </p:txBody>
      </p:sp>
    </p:spTree>
    <p:extLst>
      <p:ext uri="{BB962C8B-B14F-4D97-AF65-F5344CB8AC3E}">
        <p14:creationId xmlns:p14="http://schemas.microsoft.com/office/powerpoint/2010/main" val="1454607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p:cTn id="2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6" dur="500"/>
                                        <p:tgtEl>
                                          <p:spTgt spid="3">
                                            <p:txEl>
                                              <p:pRg st="3" end="3"/>
                                            </p:txEl>
                                          </p:spTgt>
                                        </p:tgtEl>
                                      </p:cBhvr>
                                    </p:animEffect>
                                  </p:childTnLst>
                                </p:cTn>
                              </p:par>
                              <p:par>
                                <p:cTn id="27" presetID="53" presetClass="entr" presetSubtype="16"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500" fill="hold"/>
                                        <p:tgtEl>
                                          <p:spTgt spid="4"/>
                                        </p:tgtEl>
                                        <p:attrNameLst>
                                          <p:attrName>ppt_w</p:attrName>
                                        </p:attrNameLst>
                                      </p:cBhvr>
                                      <p:tavLst>
                                        <p:tav tm="0">
                                          <p:val>
                                            <p:fltVal val="0"/>
                                          </p:val>
                                        </p:tav>
                                        <p:tav tm="100000">
                                          <p:val>
                                            <p:strVal val="#ppt_w"/>
                                          </p:val>
                                        </p:tav>
                                      </p:tavLst>
                                    </p:anim>
                                    <p:anim calcmode="lin" valueType="num">
                                      <p:cBhvr>
                                        <p:cTn id="30" dur="500" fill="hold"/>
                                        <p:tgtEl>
                                          <p:spTgt spid="4"/>
                                        </p:tgtEl>
                                        <p:attrNameLst>
                                          <p:attrName>ppt_h</p:attrName>
                                        </p:attrNameLst>
                                      </p:cBhvr>
                                      <p:tavLst>
                                        <p:tav tm="0">
                                          <p:val>
                                            <p:fltVal val="0"/>
                                          </p:val>
                                        </p:tav>
                                        <p:tav tm="100000">
                                          <p:val>
                                            <p:strVal val="#ppt_h"/>
                                          </p:val>
                                        </p:tav>
                                      </p:tavLst>
                                    </p:anim>
                                    <p:animEffect transition="in" filter="fade">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The </a:t>
            </a:r>
            <a:r>
              <a:rPr lang="it-IT" dirty="0" err="1"/>
              <a:t>Glue</a:t>
            </a:r>
            <a:r>
              <a:rPr lang="it-IT" dirty="0"/>
              <a:t>: .NET</a:t>
            </a:r>
          </a:p>
        </p:txBody>
      </p:sp>
      <p:sp>
        <p:nvSpPr>
          <p:cNvPr id="3" name="Content Placeholder 2"/>
          <p:cNvSpPr>
            <a:spLocks noGrp="1"/>
          </p:cNvSpPr>
          <p:nvPr>
            <p:ph idx="1"/>
          </p:nvPr>
        </p:nvSpPr>
        <p:spPr/>
        <p:txBody>
          <a:bodyPr>
            <a:normAutofit/>
          </a:bodyPr>
          <a:lstStyle/>
          <a:p>
            <a:r>
              <a:rPr lang="it-IT" dirty="0" err="1"/>
              <a:t>Outstanding</a:t>
            </a:r>
            <a:r>
              <a:rPr lang="it-IT" dirty="0"/>
              <a:t> </a:t>
            </a:r>
            <a:r>
              <a:rPr lang="it-IT" dirty="0" err="1"/>
              <a:t>support</a:t>
            </a:r>
            <a:r>
              <a:rPr lang="it-IT" dirty="0"/>
              <a:t> in Dyalog APL…</a:t>
            </a:r>
          </a:p>
          <a:p>
            <a:pPr marL="36000" indent="0" algn="r">
              <a:buNone/>
            </a:pPr>
            <a:r>
              <a:rPr lang="it-IT" sz="1800" dirty="0"/>
              <a:t>… alas, </a:t>
            </a:r>
            <a:r>
              <a:rPr lang="it-IT" sz="1800" dirty="0" err="1"/>
              <a:t>sometimes</a:t>
            </a:r>
            <a:r>
              <a:rPr lang="it-IT" sz="1800" dirty="0"/>
              <a:t> a bit of a hit-or-miss</a:t>
            </a:r>
          </a:p>
          <a:p>
            <a:r>
              <a:rPr lang="it-IT" dirty="0"/>
              <a:t>COM: </a:t>
            </a:r>
            <a:r>
              <a:rPr lang="it-IT" dirty="0" err="1"/>
              <a:t>tried</a:t>
            </a:r>
            <a:r>
              <a:rPr lang="it-IT" dirty="0"/>
              <a:t>, </a:t>
            </a:r>
            <a:r>
              <a:rPr lang="it-IT" dirty="0" err="1"/>
              <a:t>enough</a:t>
            </a:r>
            <a:r>
              <a:rPr lang="it-IT" dirty="0"/>
              <a:t> for a </a:t>
            </a:r>
            <a:r>
              <a:rPr lang="it-IT" dirty="0" err="1"/>
              <a:t>lifetime</a:t>
            </a:r>
            <a:endParaRPr lang="it-IT" dirty="0"/>
          </a:p>
          <a:p>
            <a:r>
              <a:rPr lang="it-IT" dirty="0"/>
              <a:t>Productivity </a:t>
            </a:r>
            <a:r>
              <a:rPr lang="it-IT" dirty="0" err="1"/>
              <a:t>boost</a:t>
            </a:r>
            <a:r>
              <a:rPr lang="it-IT" dirty="0"/>
              <a:t>:</a:t>
            </a:r>
          </a:p>
          <a:p>
            <a:pPr lvl="1"/>
            <a:r>
              <a:rPr lang="it-IT" dirty="0" err="1"/>
              <a:t>Huge</a:t>
            </a:r>
            <a:r>
              <a:rPr lang="it-IT" dirty="0"/>
              <a:t> community</a:t>
            </a:r>
          </a:p>
          <a:p>
            <a:pPr lvl="1"/>
            <a:r>
              <a:rPr lang="it-IT" dirty="0"/>
              <a:t>C#: </a:t>
            </a:r>
            <a:r>
              <a:rPr lang="it-IT" dirty="0" err="1"/>
              <a:t>good</a:t>
            </a:r>
            <a:r>
              <a:rPr lang="it-IT" dirty="0"/>
              <a:t> </a:t>
            </a:r>
            <a:r>
              <a:rPr lang="it-IT" dirty="0" err="1"/>
              <a:t>language</a:t>
            </a:r>
            <a:endParaRPr lang="it-IT" dirty="0"/>
          </a:p>
          <a:p>
            <a:pPr lvl="1"/>
            <a:r>
              <a:rPr lang="it-IT" dirty="0"/>
              <a:t>Garbage Collection</a:t>
            </a:r>
          </a:p>
          <a:p>
            <a:pPr lvl="1"/>
            <a:r>
              <a:rPr lang="it-IT" dirty="0"/>
              <a:t>Visual Studio</a:t>
            </a:r>
          </a:p>
        </p:txBody>
      </p:sp>
      <p:pic>
        <p:nvPicPr>
          <p:cNvPr id="4" name="Picture 3" descr="Glu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0416" y="4787701"/>
            <a:ext cx="2065817" cy="138926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4558698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300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The </a:t>
            </a:r>
            <a:r>
              <a:rPr lang="it-IT" dirty="0" err="1"/>
              <a:t>Glue</a:t>
            </a:r>
            <a:r>
              <a:rPr lang="it-IT" dirty="0"/>
              <a:t>: .NET</a:t>
            </a:r>
          </a:p>
        </p:txBody>
      </p:sp>
      <p:sp>
        <p:nvSpPr>
          <p:cNvPr id="3" name="Content Placeholder 2"/>
          <p:cNvSpPr>
            <a:spLocks noGrp="1"/>
          </p:cNvSpPr>
          <p:nvPr>
            <p:ph idx="1"/>
          </p:nvPr>
        </p:nvSpPr>
        <p:spPr/>
        <p:txBody>
          <a:bodyPr>
            <a:normAutofit/>
          </a:bodyPr>
          <a:lstStyle/>
          <a:p>
            <a:r>
              <a:rPr lang="it-IT" dirty="0" err="1"/>
              <a:t>Outstanding</a:t>
            </a:r>
            <a:r>
              <a:rPr lang="it-IT" dirty="0"/>
              <a:t> </a:t>
            </a:r>
            <a:r>
              <a:rPr lang="it-IT" dirty="0" err="1"/>
              <a:t>support</a:t>
            </a:r>
            <a:r>
              <a:rPr lang="it-IT" dirty="0"/>
              <a:t> in Dyalog </a:t>
            </a:r>
            <a:r>
              <a:rPr lang="it-IT" dirty="0" err="1"/>
              <a:t>APL’s</a:t>
            </a:r>
            <a:r>
              <a:rPr lang="it-IT" dirty="0"/>
              <a:t>…</a:t>
            </a:r>
          </a:p>
          <a:p>
            <a:r>
              <a:rPr lang="it-IT" dirty="0"/>
              <a:t>… alas, </a:t>
            </a:r>
            <a:r>
              <a:rPr lang="it-IT" dirty="0" err="1"/>
              <a:t>sometimes</a:t>
            </a:r>
            <a:r>
              <a:rPr lang="it-IT" dirty="0"/>
              <a:t> a bit of a hit-or-miss</a:t>
            </a:r>
          </a:p>
          <a:p>
            <a:r>
              <a:rPr lang="it-IT" dirty="0"/>
              <a:t>COM: </a:t>
            </a:r>
            <a:r>
              <a:rPr lang="it-IT" dirty="0" err="1"/>
              <a:t>tried</a:t>
            </a:r>
            <a:r>
              <a:rPr lang="it-IT" dirty="0"/>
              <a:t>, </a:t>
            </a:r>
            <a:r>
              <a:rPr lang="it-IT" dirty="0" err="1"/>
              <a:t>enough</a:t>
            </a:r>
            <a:r>
              <a:rPr lang="it-IT" dirty="0"/>
              <a:t> for a </a:t>
            </a:r>
            <a:r>
              <a:rPr lang="it-IT" dirty="0" err="1"/>
              <a:t>lifetime</a:t>
            </a:r>
            <a:endParaRPr lang="it-IT" dirty="0"/>
          </a:p>
          <a:p>
            <a:r>
              <a:rPr lang="it-IT" dirty="0"/>
              <a:t>Productivity </a:t>
            </a:r>
            <a:r>
              <a:rPr lang="it-IT" dirty="0" err="1"/>
              <a:t>boost</a:t>
            </a:r>
            <a:r>
              <a:rPr lang="it-IT" dirty="0"/>
              <a:t>:</a:t>
            </a:r>
          </a:p>
          <a:p>
            <a:pPr lvl="1"/>
            <a:r>
              <a:rPr lang="it-IT" dirty="0" err="1"/>
              <a:t>Huge</a:t>
            </a:r>
            <a:r>
              <a:rPr lang="it-IT" dirty="0"/>
              <a:t> community</a:t>
            </a:r>
          </a:p>
          <a:p>
            <a:pPr lvl="1"/>
            <a:r>
              <a:rPr lang="it-IT" dirty="0"/>
              <a:t>C#: </a:t>
            </a:r>
            <a:r>
              <a:rPr lang="it-IT" dirty="0" err="1"/>
              <a:t>good</a:t>
            </a:r>
            <a:r>
              <a:rPr lang="it-IT" dirty="0"/>
              <a:t> </a:t>
            </a:r>
            <a:r>
              <a:rPr lang="it-IT" dirty="0" err="1"/>
              <a:t>language</a:t>
            </a:r>
            <a:endParaRPr lang="it-IT" dirty="0"/>
          </a:p>
          <a:p>
            <a:pPr lvl="1"/>
            <a:r>
              <a:rPr lang="it-IT" dirty="0"/>
              <a:t>Garbage Collection</a:t>
            </a:r>
          </a:p>
          <a:p>
            <a:pPr lvl="1"/>
            <a:r>
              <a:rPr lang="it-IT" dirty="0"/>
              <a:t>Visual Studio</a:t>
            </a:r>
          </a:p>
        </p:txBody>
      </p:sp>
      <p:pic>
        <p:nvPicPr>
          <p:cNvPr id="4" name="Picture 3" descr="Glu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0416" y="4787701"/>
            <a:ext cx="2065817" cy="138926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8276" y="1144588"/>
            <a:ext cx="6775492" cy="520865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3" y="1070742"/>
            <a:ext cx="8179186" cy="530621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644415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5"/>
                                        </p:tgtEl>
                                        <p:attrNameLst>
                                          <p:attrName>ppt_x</p:attrName>
                                        </p:attrNameLst>
                                      </p:cBhvr>
                                      <p:tavLst>
                                        <p:tav tm="0">
                                          <p:val>
                                            <p:strVal val="ppt_x"/>
                                          </p:val>
                                        </p:tav>
                                        <p:tav tm="100000">
                                          <p:val>
                                            <p:strVal val="ppt_x"/>
                                          </p:val>
                                        </p:tav>
                                      </p:tavLst>
                                    </p:anim>
                                    <p:anim calcmode="lin" valueType="num">
                                      <p:cBhvr additive="base">
                                        <p:cTn id="13" dur="500"/>
                                        <p:tgtEl>
                                          <p:spTgt spid="5"/>
                                        </p:tgtEl>
                                        <p:attrNameLst>
                                          <p:attrName>ppt_y</p:attrName>
                                        </p:attrNameLst>
                                      </p:cBhvr>
                                      <p:tavLst>
                                        <p:tav tm="0">
                                          <p:val>
                                            <p:strVal val="ppt_y"/>
                                          </p:val>
                                        </p:tav>
                                        <p:tav tm="100000">
                                          <p:val>
                                            <p:strVal val="1+ppt_h/2"/>
                                          </p:val>
                                        </p:tav>
                                      </p:tavLst>
                                    </p:anim>
                                    <p:set>
                                      <p:cBhvr>
                                        <p:cTn id="14" dur="1" fill="hold">
                                          <p:stCondLst>
                                            <p:cond delay="499"/>
                                          </p:stCondLst>
                                        </p:cTn>
                                        <p:tgtEl>
                                          <p:spTgt spid="5"/>
                                        </p:tgtEl>
                                        <p:attrNameLst>
                                          <p:attrName>style.visibility</p:attrName>
                                        </p:attrNameLst>
                                      </p:cBhvr>
                                      <p:to>
                                        <p:strVal val="hidden"/>
                                      </p:to>
                                    </p:set>
                                  </p:childTnLst>
                                </p:cTn>
                              </p:par>
                            </p:childTnLst>
                          </p:cTn>
                        </p:par>
                        <p:par>
                          <p:cTn id="15" fill="hold">
                            <p:stCondLst>
                              <p:cond delay="500"/>
                            </p:stCondLst>
                            <p:childTnLst>
                              <p:par>
                                <p:cTn id="16" presetID="2" presetClass="entr" presetSubtype="4"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6"/>
                                        </p:tgtEl>
                                        <p:attrNameLst>
                                          <p:attrName>ppt_x</p:attrName>
                                        </p:attrNameLst>
                                      </p:cBhvr>
                                      <p:tavLst>
                                        <p:tav tm="0">
                                          <p:val>
                                            <p:strVal val="ppt_x"/>
                                          </p:val>
                                        </p:tav>
                                        <p:tav tm="100000">
                                          <p:val>
                                            <p:strVal val="ppt_x"/>
                                          </p:val>
                                        </p:tav>
                                      </p:tavLst>
                                    </p:anim>
                                    <p:anim calcmode="lin" valueType="num">
                                      <p:cBhvr additive="base">
                                        <p:cTn id="24" dur="500"/>
                                        <p:tgtEl>
                                          <p:spTgt spid="6"/>
                                        </p:tgtEl>
                                        <p:attrNameLst>
                                          <p:attrName>ppt_y</p:attrName>
                                        </p:attrNameLst>
                                      </p:cBhvr>
                                      <p:tavLst>
                                        <p:tav tm="0">
                                          <p:val>
                                            <p:strVal val="ppt_y"/>
                                          </p:val>
                                        </p:tav>
                                        <p:tav tm="100000">
                                          <p:val>
                                            <p:strVal val="1+ppt_h/2"/>
                                          </p:val>
                                        </p:tav>
                                      </p:tavLst>
                                    </p:anim>
                                    <p:set>
                                      <p:cBhvr>
                                        <p:cTn id="25"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The Web Server</a:t>
            </a:r>
          </a:p>
        </p:txBody>
      </p:sp>
      <p:sp>
        <p:nvSpPr>
          <p:cNvPr id="3" name="Content Placeholder 2"/>
          <p:cNvSpPr>
            <a:spLocks noGrp="1"/>
          </p:cNvSpPr>
          <p:nvPr>
            <p:ph idx="1"/>
          </p:nvPr>
        </p:nvSpPr>
        <p:spPr/>
        <p:txBody>
          <a:bodyPr/>
          <a:lstStyle/>
          <a:p>
            <a:pPr marL="36000" indent="0">
              <a:buNone/>
            </a:pPr>
            <a:r>
              <a:rPr lang="it-IT" dirty="0"/>
              <a:t>An </a:t>
            </a:r>
            <a:r>
              <a:rPr lang="it-IT" dirty="0" err="1"/>
              <a:t>embeddable</a:t>
            </a:r>
            <a:r>
              <a:rPr lang="it-IT" dirty="0"/>
              <a:t> web server:</a:t>
            </a:r>
          </a:p>
          <a:p>
            <a:r>
              <a:rPr lang="it-IT" dirty="0"/>
              <a:t>The 5</a:t>
            </a:r>
            <a:r>
              <a:rPr lang="it-IT" baseline="30000" dirty="0"/>
              <a:t>th </a:t>
            </a:r>
            <a:r>
              <a:rPr lang="it-IT" dirty="0"/>
              <a:t>I </a:t>
            </a:r>
            <a:r>
              <a:rPr lang="it-IT" dirty="0" err="1"/>
              <a:t>write</a:t>
            </a:r>
            <a:r>
              <a:rPr lang="it-IT" dirty="0"/>
              <a:t> or </a:t>
            </a:r>
            <a:r>
              <a:rPr lang="it-IT" dirty="0" err="1"/>
              <a:t>borrow</a:t>
            </a:r>
            <a:endParaRPr lang="it-IT" baseline="30000" dirty="0"/>
          </a:p>
          <a:p>
            <a:r>
              <a:rPr lang="it-IT" dirty="0" err="1"/>
              <a:t>This</a:t>
            </a:r>
            <a:r>
              <a:rPr lang="it-IT" dirty="0"/>
              <a:t> </a:t>
            </a:r>
            <a:r>
              <a:rPr lang="it-IT" dirty="0" err="1"/>
              <a:t>one’s</a:t>
            </a:r>
            <a:r>
              <a:rPr lang="it-IT" dirty="0"/>
              <a:t> </a:t>
            </a:r>
            <a:r>
              <a:rPr lang="it-IT" dirty="0" err="1"/>
              <a:t>not</a:t>
            </a:r>
            <a:r>
              <a:rPr lang="it-IT" dirty="0"/>
              <a:t> </a:t>
            </a:r>
            <a:r>
              <a:rPr lang="it-IT" dirty="0" err="1"/>
              <a:t>written</a:t>
            </a:r>
            <a:r>
              <a:rPr lang="it-IT" dirty="0"/>
              <a:t> in APL</a:t>
            </a:r>
          </a:p>
          <a:p>
            <a:r>
              <a:rPr lang="it-IT" dirty="0" err="1"/>
              <a:t>Not</a:t>
            </a:r>
            <a:r>
              <a:rPr lang="it-IT" dirty="0"/>
              <a:t> </a:t>
            </a:r>
            <a:r>
              <a:rPr lang="it-IT" dirty="0" err="1"/>
              <a:t>based</a:t>
            </a:r>
            <a:r>
              <a:rPr lang="it-IT" dirty="0"/>
              <a:t> on http.sys</a:t>
            </a:r>
          </a:p>
          <a:p>
            <a:r>
              <a:rPr lang="it-IT" dirty="0"/>
              <a:t>I </a:t>
            </a:r>
            <a:r>
              <a:rPr lang="it-IT" dirty="0" err="1"/>
              <a:t>picked</a:t>
            </a:r>
            <a:r>
              <a:rPr lang="it-IT" dirty="0"/>
              <a:t>: </a:t>
            </a:r>
            <a:r>
              <a:rPr lang="it-IT" dirty="0" err="1"/>
              <a:t>Nowin</a:t>
            </a:r>
            <a:r>
              <a:rPr lang="it-IT" dirty="0"/>
              <a:t> </a:t>
            </a:r>
          </a:p>
          <a:p>
            <a:r>
              <a:rPr lang="it-IT" dirty="0" err="1"/>
              <a:t>What</a:t>
            </a:r>
            <a:r>
              <a:rPr lang="it-IT" dirty="0"/>
              <a:t> </a:t>
            </a:r>
            <a:r>
              <a:rPr lang="it-IT" dirty="0" err="1"/>
              <a:t>is</a:t>
            </a:r>
            <a:r>
              <a:rPr lang="it-IT" dirty="0"/>
              <a:t> OWIN?</a:t>
            </a:r>
          </a:p>
          <a:p>
            <a:endParaRPr lang="it-IT" baseline="30000" dirty="0"/>
          </a:p>
          <a:p>
            <a:pPr marL="0" indent="0">
              <a:buNone/>
            </a:pPr>
            <a:endParaRPr lang="it-IT" baseline="30000" dirty="0"/>
          </a:p>
        </p:txBody>
      </p:sp>
    </p:spTree>
    <p:extLst>
      <p:ext uri="{BB962C8B-B14F-4D97-AF65-F5344CB8AC3E}">
        <p14:creationId xmlns:p14="http://schemas.microsoft.com/office/powerpoint/2010/main" val="1931740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err="1"/>
              <a:t>Request</a:t>
            </a:r>
            <a:r>
              <a:rPr lang="it-IT" dirty="0"/>
              <a:t> Pipeline</a:t>
            </a:r>
          </a:p>
        </p:txBody>
      </p:sp>
      <p:pic>
        <p:nvPicPr>
          <p:cNvPr id="4" name="Picture 2" descr="https://manuel-rauber.com/content/images/2016/03/Middleware-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263" y="1224259"/>
            <a:ext cx="8416226" cy="5083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1547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err="1"/>
              <a:t>Request</a:t>
            </a:r>
            <a:r>
              <a:rPr lang="it-IT" dirty="0"/>
              <a:t> Pipeline</a:t>
            </a:r>
          </a:p>
        </p:txBody>
      </p:sp>
      <p:pic>
        <p:nvPicPr>
          <p:cNvPr id="4" name="Picture 2" descr="https://manuel-rauber.com/content/images/2016/03/Middleware-1.png"/>
          <p:cNvPicPr>
            <a:picLocks noChangeAspect="1" noChangeArrowheads="1"/>
          </p:cNvPicPr>
          <p:nvPr/>
        </p:nvPicPr>
        <p:blipFill rotWithShape="1">
          <a:blip r:embed="rId3">
            <a:extLst>
              <a:ext uri="{28A0092B-C50C-407E-A947-70E740481C1C}">
                <a14:useLocalDpi xmlns:a14="http://schemas.microsoft.com/office/drawing/2010/main" val="0"/>
              </a:ext>
            </a:extLst>
          </a:blip>
          <a:srcRect l="1" t="-11209" r="-5616" b="-6191"/>
          <a:stretch/>
        </p:blipFill>
        <p:spPr bwMode="auto">
          <a:xfrm>
            <a:off x="5161450" y="3994484"/>
            <a:ext cx="3566344" cy="239428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5" name="Content Placeholder 2"/>
          <p:cNvSpPr>
            <a:spLocks noGrp="1"/>
          </p:cNvSpPr>
          <p:nvPr>
            <p:ph idx="1"/>
          </p:nvPr>
        </p:nvSpPr>
        <p:spPr>
          <a:xfrm>
            <a:off x="590243" y="1386882"/>
            <a:ext cx="8402246" cy="4905633"/>
          </a:xfrm>
        </p:spPr>
        <p:txBody>
          <a:bodyPr>
            <a:normAutofit/>
          </a:bodyPr>
          <a:lstStyle/>
          <a:p>
            <a:pPr marL="36000" indent="0">
              <a:buNone/>
            </a:pPr>
            <a:r>
              <a:rPr lang="it-IT" dirty="0" err="1"/>
              <a:t>Typical</a:t>
            </a:r>
            <a:r>
              <a:rPr lang="it-IT" dirty="0"/>
              <a:t> </a:t>
            </a:r>
            <a:r>
              <a:rPr lang="it-IT" dirty="0" err="1"/>
              <a:t>middleware</a:t>
            </a:r>
            <a:r>
              <a:rPr lang="it-IT" dirty="0"/>
              <a:t>:</a:t>
            </a:r>
          </a:p>
          <a:p>
            <a:r>
              <a:rPr lang="it-IT" dirty="0" err="1"/>
              <a:t>Logging</a:t>
            </a:r>
            <a:endParaRPr lang="it-IT" dirty="0"/>
          </a:p>
          <a:p>
            <a:r>
              <a:rPr lang="it-IT" dirty="0" err="1"/>
              <a:t>Authentication</a:t>
            </a:r>
            <a:endParaRPr lang="it-IT" dirty="0"/>
          </a:p>
          <a:p>
            <a:r>
              <a:rPr lang="it-IT" dirty="0" err="1"/>
              <a:t>Authorization</a:t>
            </a:r>
            <a:endParaRPr lang="it-IT" dirty="0"/>
          </a:p>
          <a:p>
            <a:r>
              <a:rPr lang="it-IT" dirty="0"/>
              <a:t>MVC </a:t>
            </a:r>
            <a:r>
              <a:rPr lang="it-IT" dirty="0" err="1"/>
              <a:t>Frameworks</a:t>
            </a:r>
            <a:endParaRPr lang="it-IT" dirty="0"/>
          </a:p>
          <a:p>
            <a:r>
              <a:rPr lang="it-IT" dirty="0" err="1"/>
              <a:t>Static</a:t>
            </a:r>
            <a:r>
              <a:rPr lang="it-IT" dirty="0"/>
              <a:t> </a:t>
            </a:r>
            <a:r>
              <a:rPr lang="it-IT" dirty="0" err="1"/>
              <a:t>Resources</a:t>
            </a:r>
            <a:endParaRPr lang="it-IT" dirty="0"/>
          </a:p>
        </p:txBody>
      </p:sp>
    </p:spTree>
    <p:extLst>
      <p:ext uri="{BB962C8B-B14F-4D97-AF65-F5344CB8AC3E}">
        <p14:creationId xmlns:p14="http://schemas.microsoft.com/office/powerpoint/2010/main" val="12605543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Virtual File System</a:t>
            </a:r>
          </a:p>
        </p:txBody>
      </p:sp>
      <p:sp>
        <p:nvSpPr>
          <p:cNvPr id="3" name="Content Placeholder 2"/>
          <p:cNvSpPr>
            <a:spLocks noGrp="1"/>
          </p:cNvSpPr>
          <p:nvPr>
            <p:ph idx="1"/>
          </p:nvPr>
        </p:nvSpPr>
        <p:spPr/>
        <p:txBody>
          <a:bodyPr>
            <a:noAutofit/>
          </a:bodyPr>
          <a:lstStyle/>
          <a:p>
            <a:r>
              <a:rPr lang="it-IT" sz="2400" dirty="0" err="1">
                <a:latin typeface="Lucida Console" panose="020B0609040504020204" pitchFamily="49" charset="0"/>
              </a:rPr>
              <a:t>IFileSystem</a:t>
            </a:r>
            <a:endParaRPr lang="it-IT" sz="2400" dirty="0">
              <a:latin typeface="Lucida Console" panose="020B0609040504020204" pitchFamily="49" charset="0"/>
            </a:endParaRPr>
          </a:p>
          <a:p>
            <a:pPr lvl="1"/>
            <a:r>
              <a:rPr lang="it-IT" sz="2000" dirty="0" err="1">
                <a:latin typeface="Lucida Console" panose="020B0609040504020204" pitchFamily="49" charset="0"/>
              </a:rPr>
              <a:t>GetDirectoryContents</a:t>
            </a:r>
            <a:r>
              <a:rPr lang="it-IT" sz="2000" dirty="0">
                <a:latin typeface="Lucida Console" panose="020B0609040504020204" pitchFamily="49" charset="0"/>
              </a:rPr>
              <a:t>(</a:t>
            </a:r>
            <a:r>
              <a:rPr lang="it-IT" sz="2000" dirty="0" err="1">
                <a:latin typeface="Lucida Console" panose="020B0609040504020204" pitchFamily="49" charset="0"/>
              </a:rPr>
              <a:t>string</a:t>
            </a:r>
            <a:r>
              <a:rPr lang="it-IT" sz="2000" dirty="0">
                <a:latin typeface="Lucida Console" panose="020B0609040504020204" pitchFamily="49" charset="0"/>
              </a:rPr>
              <a:t> </a:t>
            </a:r>
            <a:r>
              <a:rPr lang="it-IT" sz="2000" dirty="0" err="1">
                <a:latin typeface="Lucida Console" panose="020B0609040504020204" pitchFamily="49" charset="0"/>
              </a:rPr>
              <a:t>DirPath</a:t>
            </a:r>
            <a:r>
              <a:rPr lang="it-IT" sz="2000" dirty="0">
                <a:latin typeface="Lucida Console" panose="020B0609040504020204" pitchFamily="49" charset="0"/>
              </a:rPr>
              <a:t>) → Collection of </a:t>
            </a:r>
            <a:r>
              <a:rPr lang="it-IT" sz="2000" dirty="0" err="1">
                <a:latin typeface="Lucida Console" panose="020B0609040504020204" pitchFamily="49" charset="0"/>
              </a:rPr>
              <a:t>IFileInfo’s</a:t>
            </a:r>
            <a:endParaRPr lang="it-IT" sz="2000" dirty="0">
              <a:latin typeface="Lucida Console" panose="020B0609040504020204" pitchFamily="49" charset="0"/>
            </a:endParaRPr>
          </a:p>
          <a:p>
            <a:pPr lvl="1"/>
            <a:r>
              <a:rPr lang="it-IT" sz="2000" dirty="0" err="1">
                <a:latin typeface="Lucida Console" panose="020B0609040504020204" pitchFamily="49" charset="0"/>
              </a:rPr>
              <a:t>GetFileInfo</a:t>
            </a:r>
            <a:r>
              <a:rPr lang="it-IT" sz="2000" dirty="0">
                <a:latin typeface="Lucida Console" panose="020B0609040504020204" pitchFamily="49" charset="0"/>
              </a:rPr>
              <a:t>(</a:t>
            </a:r>
            <a:r>
              <a:rPr lang="it-IT" sz="2000" dirty="0" err="1">
                <a:latin typeface="Lucida Console" panose="020B0609040504020204" pitchFamily="49" charset="0"/>
              </a:rPr>
              <a:t>string</a:t>
            </a:r>
            <a:r>
              <a:rPr lang="it-IT" sz="2000" dirty="0">
                <a:latin typeface="Lucida Console" panose="020B0609040504020204" pitchFamily="49" charset="0"/>
              </a:rPr>
              <a:t> </a:t>
            </a:r>
            <a:r>
              <a:rPr lang="it-IT" sz="2000" dirty="0" err="1">
                <a:latin typeface="Lucida Console" panose="020B0609040504020204" pitchFamily="49" charset="0"/>
              </a:rPr>
              <a:t>FilePath</a:t>
            </a:r>
            <a:r>
              <a:rPr lang="it-IT" sz="2000" dirty="0">
                <a:latin typeface="Lucida Console" panose="020B0609040504020204" pitchFamily="49" charset="0"/>
              </a:rPr>
              <a:t>) → </a:t>
            </a:r>
            <a:r>
              <a:rPr lang="it-IT" sz="2000" dirty="0" err="1">
                <a:latin typeface="Lucida Console" panose="020B0609040504020204" pitchFamily="49" charset="0"/>
              </a:rPr>
              <a:t>IFileInfo</a:t>
            </a:r>
            <a:endParaRPr lang="it-IT" sz="2000" dirty="0">
              <a:latin typeface="Lucida Console" panose="020B0609040504020204" pitchFamily="49" charset="0"/>
            </a:endParaRPr>
          </a:p>
        </p:txBody>
      </p:sp>
      <p:pic>
        <p:nvPicPr>
          <p:cNvPr id="6" name="Picture 5"/>
          <p:cNvPicPr>
            <a:picLocks noChangeAspect="1"/>
          </p:cNvPicPr>
          <p:nvPr/>
        </p:nvPicPr>
        <p:blipFill>
          <a:blip r:embed="rId3"/>
          <a:stretch>
            <a:fillRect/>
          </a:stretch>
        </p:blipFill>
        <p:spPr>
          <a:xfrm>
            <a:off x="5101214" y="4001294"/>
            <a:ext cx="3663289" cy="222734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79687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Virtual File System</a:t>
            </a:r>
          </a:p>
        </p:txBody>
      </p:sp>
      <p:sp>
        <p:nvSpPr>
          <p:cNvPr id="3" name="Content Placeholder 2"/>
          <p:cNvSpPr>
            <a:spLocks noGrp="1"/>
          </p:cNvSpPr>
          <p:nvPr>
            <p:ph idx="1"/>
          </p:nvPr>
        </p:nvSpPr>
        <p:spPr/>
        <p:txBody>
          <a:bodyPr>
            <a:noAutofit/>
          </a:bodyPr>
          <a:lstStyle/>
          <a:p>
            <a:r>
              <a:rPr lang="it-IT" sz="1600" dirty="0" err="1">
                <a:latin typeface="Lucida Console" panose="020B0609040504020204" pitchFamily="49" charset="0"/>
              </a:rPr>
              <a:t>IFileSystem</a:t>
            </a:r>
            <a:endParaRPr lang="it-IT" sz="1600" dirty="0">
              <a:latin typeface="Lucida Console" panose="020B0609040504020204" pitchFamily="49" charset="0"/>
            </a:endParaRPr>
          </a:p>
          <a:p>
            <a:pPr lvl="1"/>
            <a:r>
              <a:rPr lang="it-IT" sz="1400" dirty="0" err="1">
                <a:latin typeface="Lucida Console" panose="020B0609040504020204" pitchFamily="49" charset="0"/>
              </a:rPr>
              <a:t>GetDirectoryContents</a:t>
            </a:r>
            <a:r>
              <a:rPr lang="it-IT" sz="1400" dirty="0">
                <a:latin typeface="Lucida Console" panose="020B0609040504020204" pitchFamily="49" charset="0"/>
              </a:rPr>
              <a:t>(</a:t>
            </a:r>
            <a:r>
              <a:rPr lang="it-IT" sz="1400" dirty="0" err="1">
                <a:latin typeface="Lucida Console" panose="020B0609040504020204" pitchFamily="49" charset="0"/>
              </a:rPr>
              <a:t>string</a:t>
            </a:r>
            <a:r>
              <a:rPr lang="it-IT" sz="1400" dirty="0">
                <a:latin typeface="Lucida Console" panose="020B0609040504020204" pitchFamily="49" charset="0"/>
              </a:rPr>
              <a:t> </a:t>
            </a:r>
            <a:r>
              <a:rPr lang="it-IT" sz="1400" dirty="0" err="1">
                <a:latin typeface="Lucida Console" panose="020B0609040504020204" pitchFamily="49" charset="0"/>
              </a:rPr>
              <a:t>DirPath</a:t>
            </a:r>
            <a:r>
              <a:rPr lang="it-IT" sz="1400" dirty="0">
                <a:latin typeface="Lucida Console" panose="020B0609040504020204" pitchFamily="49" charset="0"/>
              </a:rPr>
              <a:t>) → Collection of </a:t>
            </a:r>
            <a:r>
              <a:rPr lang="it-IT" sz="1400" dirty="0" err="1">
                <a:latin typeface="Lucida Console" panose="020B0609040504020204" pitchFamily="49" charset="0"/>
              </a:rPr>
              <a:t>IFileInfo’s</a:t>
            </a:r>
            <a:endParaRPr lang="it-IT" sz="1400" dirty="0">
              <a:latin typeface="Lucida Console" panose="020B0609040504020204" pitchFamily="49" charset="0"/>
            </a:endParaRPr>
          </a:p>
          <a:p>
            <a:pPr lvl="1"/>
            <a:r>
              <a:rPr lang="it-IT" sz="1400" dirty="0" err="1">
                <a:latin typeface="Lucida Console" panose="020B0609040504020204" pitchFamily="49" charset="0"/>
              </a:rPr>
              <a:t>GetFileInfo</a:t>
            </a:r>
            <a:r>
              <a:rPr lang="it-IT" sz="1400" dirty="0">
                <a:latin typeface="Lucida Console" panose="020B0609040504020204" pitchFamily="49" charset="0"/>
              </a:rPr>
              <a:t>(</a:t>
            </a:r>
            <a:r>
              <a:rPr lang="it-IT" sz="1400" dirty="0" err="1">
                <a:latin typeface="Lucida Console" panose="020B0609040504020204" pitchFamily="49" charset="0"/>
              </a:rPr>
              <a:t>string</a:t>
            </a:r>
            <a:r>
              <a:rPr lang="it-IT" sz="1400" dirty="0">
                <a:latin typeface="Lucida Console" panose="020B0609040504020204" pitchFamily="49" charset="0"/>
              </a:rPr>
              <a:t> </a:t>
            </a:r>
            <a:r>
              <a:rPr lang="it-IT" sz="1400" dirty="0" err="1">
                <a:latin typeface="Lucida Console" panose="020B0609040504020204" pitchFamily="49" charset="0"/>
              </a:rPr>
              <a:t>FilePath</a:t>
            </a:r>
            <a:r>
              <a:rPr lang="it-IT" sz="1400" dirty="0">
                <a:latin typeface="Lucida Console" panose="020B0609040504020204" pitchFamily="49" charset="0"/>
              </a:rPr>
              <a:t>) → </a:t>
            </a:r>
            <a:r>
              <a:rPr lang="it-IT" sz="1400" dirty="0" err="1">
                <a:latin typeface="Lucida Console" panose="020B0609040504020204" pitchFamily="49" charset="0"/>
              </a:rPr>
              <a:t>IFileInfo</a:t>
            </a:r>
            <a:endParaRPr lang="it-IT" sz="1400" dirty="0">
              <a:latin typeface="Lucida Console" panose="020B0609040504020204" pitchFamily="49" charset="0"/>
            </a:endParaRPr>
          </a:p>
          <a:p>
            <a:r>
              <a:rPr lang="it-IT" dirty="0" err="1">
                <a:latin typeface="Lucida Console" panose="020B0609040504020204" pitchFamily="49" charset="0"/>
              </a:rPr>
              <a:t>IFileInfo</a:t>
            </a:r>
            <a:endParaRPr lang="it-IT" dirty="0">
              <a:latin typeface="Lucida Console" panose="020B0609040504020204" pitchFamily="49" charset="0"/>
            </a:endParaRPr>
          </a:p>
          <a:p>
            <a:pPr lvl="1"/>
            <a:r>
              <a:rPr lang="it-IT" dirty="0" err="1">
                <a:latin typeface="Lucida Console" panose="020B0609040504020204" pitchFamily="49" charset="0"/>
              </a:rPr>
              <a:t>IsDirectory</a:t>
            </a:r>
            <a:r>
              <a:rPr lang="it-IT" dirty="0">
                <a:latin typeface="Lucida Console" panose="020B0609040504020204" pitchFamily="49" charset="0"/>
              </a:rPr>
              <a:t>: </a:t>
            </a:r>
            <a:r>
              <a:rPr lang="it-IT" dirty="0" err="1">
                <a:latin typeface="Lucida Console" panose="020B0609040504020204" pitchFamily="49" charset="0"/>
              </a:rPr>
              <a:t>boolean</a:t>
            </a:r>
            <a:endParaRPr lang="it-IT" dirty="0">
              <a:latin typeface="Lucida Console" panose="020B0609040504020204" pitchFamily="49" charset="0"/>
            </a:endParaRPr>
          </a:p>
          <a:p>
            <a:pPr lvl="1"/>
            <a:r>
              <a:rPr lang="it-IT" dirty="0" err="1">
                <a:latin typeface="Lucida Console" panose="020B0609040504020204" pitchFamily="49" charset="0"/>
              </a:rPr>
              <a:t>LastModified</a:t>
            </a:r>
            <a:r>
              <a:rPr lang="it-IT" dirty="0">
                <a:latin typeface="Lucida Console" panose="020B0609040504020204" pitchFamily="49" charset="0"/>
              </a:rPr>
              <a:t>: </a:t>
            </a:r>
            <a:r>
              <a:rPr lang="it-IT" dirty="0" err="1">
                <a:latin typeface="Lucida Console" panose="020B0609040504020204" pitchFamily="49" charset="0"/>
              </a:rPr>
              <a:t>DateTime</a:t>
            </a:r>
            <a:endParaRPr lang="it-IT" dirty="0">
              <a:latin typeface="Lucida Console" panose="020B0609040504020204" pitchFamily="49" charset="0"/>
            </a:endParaRPr>
          </a:p>
          <a:p>
            <a:pPr lvl="1"/>
            <a:r>
              <a:rPr lang="it-IT" dirty="0" err="1">
                <a:latin typeface="Lucida Console" panose="020B0609040504020204" pitchFamily="49" charset="0"/>
              </a:rPr>
              <a:t>Length</a:t>
            </a:r>
            <a:r>
              <a:rPr lang="it-IT" dirty="0">
                <a:latin typeface="Lucida Console" panose="020B0609040504020204" pitchFamily="49" charset="0"/>
              </a:rPr>
              <a:t>: </a:t>
            </a:r>
            <a:r>
              <a:rPr lang="it-IT" dirty="0" err="1">
                <a:latin typeface="Lucida Console" panose="020B0609040504020204" pitchFamily="49" charset="0"/>
              </a:rPr>
              <a:t>number</a:t>
            </a:r>
            <a:endParaRPr lang="it-IT" dirty="0">
              <a:latin typeface="Lucida Console" panose="020B0609040504020204" pitchFamily="49" charset="0"/>
            </a:endParaRPr>
          </a:p>
          <a:p>
            <a:pPr lvl="1"/>
            <a:r>
              <a:rPr lang="it-IT" dirty="0" err="1">
                <a:latin typeface="Lucida Console" panose="020B0609040504020204" pitchFamily="49" charset="0"/>
              </a:rPr>
              <a:t>Name</a:t>
            </a:r>
            <a:r>
              <a:rPr lang="it-IT" dirty="0">
                <a:latin typeface="Lucida Console" panose="020B0609040504020204" pitchFamily="49" charset="0"/>
              </a:rPr>
              <a:t>: </a:t>
            </a:r>
            <a:r>
              <a:rPr lang="it-IT" dirty="0" err="1">
                <a:latin typeface="Lucida Console" panose="020B0609040504020204" pitchFamily="49" charset="0"/>
              </a:rPr>
              <a:t>string</a:t>
            </a:r>
            <a:endParaRPr lang="it-IT" dirty="0">
              <a:latin typeface="Lucida Console" panose="020B0609040504020204" pitchFamily="49" charset="0"/>
            </a:endParaRPr>
          </a:p>
          <a:p>
            <a:pPr lvl="1"/>
            <a:r>
              <a:rPr lang="it-IT" dirty="0" err="1">
                <a:latin typeface="Lucida Console" panose="020B0609040504020204" pitchFamily="49" charset="0"/>
              </a:rPr>
              <a:t>CreateReadStream</a:t>
            </a:r>
            <a:r>
              <a:rPr lang="it-IT" dirty="0">
                <a:latin typeface="Lucida Console" panose="020B0609040504020204" pitchFamily="49" charset="0"/>
              </a:rPr>
              <a:t>() </a:t>
            </a:r>
            <a:br>
              <a:rPr lang="it-IT" dirty="0">
                <a:latin typeface="Lucida Console" panose="020B0609040504020204" pitchFamily="49" charset="0"/>
              </a:rPr>
            </a:br>
            <a:r>
              <a:rPr lang="it-IT" dirty="0">
                <a:latin typeface="Lucida Console" panose="020B0609040504020204" pitchFamily="49" charset="0"/>
              </a:rPr>
              <a:t>    → </a:t>
            </a:r>
            <a:r>
              <a:rPr lang="it-IT" dirty="0" err="1">
                <a:latin typeface="Lucida Console" panose="020B0609040504020204" pitchFamily="49" charset="0"/>
              </a:rPr>
              <a:t>Stream</a:t>
            </a:r>
            <a:endParaRPr lang="it-IT" dirty="0">
              <a:latin typeface="Lucida Console" panose="020B0609040504020204" pitchFamily="49" charset="0"/>
            </a:endParaRPr>
          </a:p>
          <a:p>
            <a:pPr lvl="1"/>
            <a:endParaRPr lang="it-IT" sz="2000" dirty="0">
              <a:latin typeface="Lucida Console" panose="020B0609040504020204" pitchFamily="49" charset="0"/>
            </a:endParaRPr>
          </a:p>
        </p:txBody>
      </p:sp>
      <p:pic>
        <p:nvPicPr>
          <p:cNvPr id="6" name="Picture 5"/>
          <p:cNvPicPr>
            <a:picLocks noChangeAspect="1"/>
          </p:cNvPicPr>
          <p:nvPr/>
        </p:nvPicPr>
        <p:blipFill>
          <a:blip r:embed="rId3"/>
          <a:stretch>
            <a:fillRect/>
          </a:stretch>
        </p:blipFill>
        <p:spPr>
          <a:xfrm>
            <a:off x="5101214" y="4001294"/>
            <a:ext cx="3663289" cy="222734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5447975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Virtual File System</a:t>
            </a:r>
          </a:p>
        </p:txBody>
      </p:sp>
      <p:sp>
        <p:nvSpPr>
          <p:cNvPr id="3" name="Content Placeholder 2"/>
          <p:cNvSpPr>
            <a:spLocks noGrp="1"/>
          </p:cNvSpPr>
          <p:nvPr>
            <p:ph idx="1"/>
          </p:nvPr>
        </p:nvSpPr>
        <p:spPr/>
        <p:txBody>
          <a:bodyPr>
            <a:noAutofit/>
          </a:bodyPr>
          <a:lstStyle/>
          <a:p>
            <a:r>
              <a:rPr lang="it-IT" sz="1600" dirty="0" err="1">
                <a:latin typeface="Lucida Console" panose="020B0609040504020204" pitchFamily="49" charset="0"/>
              </a:rPr>
              <a:t>IFileSystem</a:t>
            </a:r>
            <a:endParaRPr lang="it-IT" sz="1600" dirty="0">
              <a:latin typeface="Lucida Console" panose="020B0609040504020204" pitchFamily="49" charset="0"/>
            </a:endParaRPr>
          </a:p>
          <a:p>
            <a:pPr lvl="1"/>
            <a:r>
              <a:rPr lang="it-IT" sz="1400" dirty="0" err="1">
                <a:latin typeface="Lucida Console" panose="020B0609040504020204" pitchFamily="49" charset="0"/>
              </a:rPr>
              <a:t>GetDirectoryContents</a:t>
            </a:r>
            <a:r>
              <a:rPr lang="it-IT" sz="1400" dirty="0">
                <a:latin typeface="Lucida Console" panose="020B0609040504020204" pitchFamily="49" charset="0"/>
              </a:rPr>
              <a:t>(</a:t>
            </a:r>
            <a:r>
              <a:rPr lang="it-IT" sz="1400" dirty="0" err="1">
                <a:latin typeface="Lucida Console" panose="020B0609040504020204" pitchFamily="49" charset="0"/>
              </a:rPr>
              <a:t>string</a:t>
            </a:r>
            <a:r>
              <a:rPr lang="it-IT" sz="1400" dirty="0">
                <a:latin typeface="Lucida Console" panose="020B0609040504020204" pitchFamily="49" charset="0"/>
              </a:rPr>
              <a:t> </a:t>
            </a:r>
            <a:r>
              <a:rPr lang="it-IT" sz="1400" dirty="0" err="1">
                <a:latin typeface="Lucida Console" panose="020B0609040504020204" pitchFamily="49" charset="0"/>
              </a:rPr>
              <a:t>DirPath</a:t>
            </a:r>
            <a:r>
              <a:rPr lang="it-IT" sz="1400" dirty="0">
                <a:latin typeface="Lucida Console" panose="020B0609040504020204" pitchFamily="49" charset="0"/>
              </a:rPr>
              <a:t>) → Collection of </a:t>
            </a:r>
            <a:r>
              <a:rPr lang="it-IT" sz="1400" dirty="0" err="1">
                <a:latin typeface="Lucida Console" panose="020B0609040504020204" pitchFamily="49" charset="0"/>
              </a:rPr>
              <a:t>IFileInfo’s</a:t>
            </a:r>
            <a:endParaRPr lang="it-IT" sz="1400" dirty="0">
              <a:latin typeface="Lucida Console" panose="020B0609040504020204" pitchFamily="49" charset="0"/>
            </a:endParaRPr>
          </a:p>
          <a:p>
            <a:pPr lvl="1"/>
            <a:r>
              <a:rPr lang="it-IT" sz="1400" dirty="0" err="1">
                <a:latin typeface="Lucida Console" panose="020B0609040504020204" pitchFamily="49" charset="0"/>
              </a:rPr>
              <a:t>GetFileInfo</a:t>
            </a:r>
            <a:r>
              <a:rPr lang="it-IT" sz="1400" dirty="0">
                <a:latin typeface="Lucida Console" panose="020B0609040504020204" pitchFamily="49" charset="0"/>
              </a:rPr>
              <a:t>(</a:t>
            </a:r>
            <a:r>
              <a:rPr lang="it-IT" sz="1400" dirty="0" err="1">
                <a:latin typeface="Lucida Console" panose="020B0609040504020204" pitchFamily="49" charset="0"/>
              </a:rPr>
              <a:t>string</a:t>
            </a:r>
            <a:r>
              <a:rPr lang="it-IT" sz="1400" dirty="0">
                <a:latin typeface="Lucida Console" panose="020B0609040504020204" pitchFamily="49" charset="0"/>
              </a:rPr>
              <a:t> </a:t>
            </a:r>
            <a:r>
              <a:rPr lang="it-IT" sz="1400" dirty="0" err="1">
                <a:latin typeface="Lucida Console" panose="020B0609040504020204" pitchFamily="49" charset="0"/>
              </a:rPr>
              <a:t>FilePath</a:t>
            </a:r>
            <a:r>
              <a:rPr lang="it-IT" sz="1400" dirty="0">
                <a:latin typeface="Lucida Console" panose="020B0609040504020204" pitchFamily="49" charset="0"/>
              </a:rPr>
              <a:t>) → </a:t>
            </a:r>
            <a:r>
              <a:rPr lang="it-IT" sz="1400" dirty="0" err="1">
                <a:latin typeface="Lucida Console" panose="020B0609040504020204" pitchFamily="49" charset="0"/>
              </a:rPr>
              <a:t>IFileInfo</a:t>
            </a:r>
            <a:endParaRPr lang="it-IT" sz="1400" dirty="0">
              <a:latin typeface="Lucida Console" panose="020B0609040504020204" pitchFamily="49" charset="0"/>
            </a:endParaRPr>
          </a:p>
          <a:p>
            <a:r>
              <a:rPr lang="it-IT" sz="1600" dirty="0" err="1">
                <a:latin typeface="Lucida Console" panose="020B0609040504020204" pitchFamily="49" charset="0"/>
              </a:rPr>
              <a:t>IFileInfo</a:t>
            </a:r>
            <a:endParaRPr lang="it-IT" sz="1600" dirty="0">
              <a:latin typeface="Lucida Console" panose="020B0609040504020204" pitchFamily="49" charset="0"/>
            </a:endParaRPr>
          </a:p>
          <a:p>
            <a:pPr lvl="1"/>
            <a:r>
              <a:rPr lang="it-IT" sz="1400" dirty="0" err="1">
                <a:latin typeface="Lucida Console" panose="020B0609040504020204" pitchFamily="49" charset="0"/>
              </a:rPr>
              <a:t>IsDirectory</a:t>
            </a:r>
            <a:r>
              <a:rPr lang="it-IT" sz="1400" dirty="0">
                <a:latin typeface="Lucida Console" panose="020B0609040504020204" pitchFamily="49" charset="0"/>
              </a:rPr>
              <a:t>: </a:t>
            </a:r>
            <a:r>
              <a:rPr lang="it-IT" sz="1400" dirty="0" err="1">
                <a:latin typeface="Lucida Console" panose="020B0609040504020204" pitchFamily="49" charset="0"/>
              </a:rPr>
              <a:t>boolean</a:t>
            </a:r>
            <a:endParaRPr lang="it-IT" sz="1400" dirty="0">
              <a:latin typeface="Lucida Console" panose="020B0609040504020204" pitchFamily="49" charset="0"/>
            </a:endParaRPr>
          </a:p>
          <a:p>
            <a:pPr lvl="1"/>
            <a:r>
              <a:rPr lang="it-IT" sz="1400" dirty="0" err="1">
                <a:latin typeface="Lucida Console" panose="020B0609040504020204" pitchFamily="49" charset="0"/>
              </a:rPr>
              <a:t>LastModified</a:t>
            </a:r>
            <a:r>
              <a:rPr lang="it-IT" sz="1400" dirty="0">
                <a:latin typeface="Lucida Console" panose="020B0609040504020204" pitchFamily="49" charset="0"/>
              </a:rPr>
              <a:t>: </a:t>
            </a:r>
            <a:r>
              <a:rPr lang="it-IT" sz="1400" dirty="0" err="1">
                <a:latin typeface="Lucida Console" panose="020B0609040504020204" pitchFamily="49" charset="0"/>
              </a:rPr>
              <a:t>DateTime</a:t>
            </a:r>
            <a:endParaRPr lang="it-IT" sz="1400" dirty="0">
              <a:latin typeface="Lucida Console" panose="020B0609040504020204" pitchFamily="49" charset="0"/>
            </a:endParaRPr>
          </a:p>
          <a:p>
            <a:pPr lvl="1"/>
            <a:r>
              <a:rPr lang="it-IT" sz="1400" dirty="0" err="1">
                <a:latin typeface="Lucida Console" panose="020B0609040504020204" pitchFamily="49" charset="0"/>
              </a:rPr>
              <a:t>Length</a:t>
            </a:r>
            <a:r>
              <a:rPr lang="it-IT" sz="1400" dirty="0">
                <a:latin typeface="Lucida Console" panose="020B0609040504020204" pitchFamily="49" charset="0"/>
              </a:rPr>
              <a:t>: </a:t>
            </a:r>
            <a:r>
              <a:rPr lang="it-IT" sz="1400" dirty="0" err="1">
                <a:latin typeface="Lucida Console" panose="020B0609040504020204" pitchFamily="49" charset="0"/>
              </a:rPr>
              <a:t>number</a:t>
            </a:r>
            <a:endParaRPr lang="it-IT" sz="1400" dirty="0">
              <a:latin typeface="Lucida Console" panose="020B0609040504020204" pitchFamily="49" charset="0"/>
            </a:endParaRPr>
          </a:p>
          <a:p>
            <a:pPr lvl="1"/>
            <a:r>
              <a:rPr lang="it-IT" sz="1400" dirty="0" err="1">
                <a:latin typeface="Lucida Console" panose="020B0609040504020204" pitchFamily="49" charset="0"/>
              </a:rPr>
              <a:t>Name</a:t>
            </a:r>
            <a:r>
              <a:rPr lang="it-IT" sz="1400" dirty="0">
                <a:latin typeface="Lucida Console" panose="020B0609040504020204" pitchFamily="49" charset="0"/>
              </a:rPr>
              <a:t>: </a:t>
            </a:r>
            <a:r>
              <a:rPr lang="it-IT" sz="1400" dirty="0" err="1">
                <a:latin typeface="Lucida Console" panose="020B0609040504020204" pitchFamily="49" charset="0"/>
              </a:rPr>
              <a:t>string</a:t>
            </a:r>
            <a:endParaRPr lang="it-IT" sz="1400" dirty="0">
              <a:latin typeface="Lucida Console" panose="020B0609040504020204" pitchFamily="49" charset="0"/>
            </a:endParaRPr>
          </a:p>
          <a:p>
            <a:pPr lvl="1"/>
            <a:r>
              <a:rPr lang="it-IT" sz="1400" dirty="0" err="1">
                <a:latin typeface="Lucida Console" panose="020B0609040504020204" pitchFamily="49" charset="0"/>
              </a:rPr>
              <a:t>CreateReadStream</a:t>
            </a:r>
            <a:r>
              <a:rPr lang="it-IT" sz="1400" dirty="0">
                <a:latin typeface="Lucida Console" panose="020B0609040504020204" pitchFamily="49" charset="0"/>
              </a:rPr>
              <a:t>() → </a:t>
            </a:r>
            <a:r>
              <a:rPr lang="it-IT" sz="1400" dirty="0" err="1">
                <a:latin typeface="Lucida Console" panose="020B0609040504020204" pitchFamily="49" charset="0"/>
              </a:rPr>
              <a:t>Stream</a:t>
            </a:r>
            <a:endParaRPr lang="it-IT" sz="1400" dirty="0">
              <a:latin typeface="Lucida Console" panose="020B0609040504020204" pitchFamily="49" charset="0"/>
            </a:endParaRPr>
          </a:p>
          <a:p>
            <a:r>
              <a:rPr lang="it-IT" sz="3200" dirty="0" err="1">
                <a:latin typeface="Lucida Console" panose="020B0609040504020204" pitchFamily="49" charset="0"/>
              </a:rPr>
              <a:t>Stream</a:t>
            </a:r>
            <a:endParaRPr lang="it-IT" sz="3200" dirty="0">
              <a:latin typeface="Lucida Console" panose="020B0609040504020204" pitchFamily="49" charset="0"/>
            </a:endParaRPr>
          </a:p>
          <a:p>
            <a:pPr lvl="1"/>
            <a:r>
              <a:rPr lang="it-IT" sz="2800" dirty="0">
                <a:latin typeface="Lucida Console" panose="020B0609040504020204" pitchFamily="49" charset="0"/>
              </a:rPr>
              <a:t>Read</a:t>
            </a:r>
          </a:p>
          <a:p>
            <a:pPr lvl="1"/>
            <a:r>
              <a:rPr lang="it-IT" sz="2800" dirty="0">
                <a:latin typeface="Lucida Console" panose="020B0609040504020204" pitchFamily="49" charset="0"/>
              </a:rPr>
              <a:t>…</a:t>
            </a:r>
          </a:p>
          <a:p>
            <a:pPr lvl="1"/>
            <a:endParaRPr lang="it-IT" sz="1400" dirty="0">
              <a:latin typeface="Lucida Console" panose="020B0609040504020204" pitchFamily="49" charset="0"/>
            </a:endParaRPr>
          </a:p>
          <a:p>
            <a:pPr lvl="1"/>
            <a:endParaRPr lang="it-IT" sz="2000" dirty="0">
              <a:latin typeface="Lucida Console" panose="020B0609040504020204" pitchFamily="49" charset="0"/>
            </a:endParaRPr>
          </a:p>
        </p:txBody>
      </p:sp>
      <p:pic>
        <p:nvPicPr>
          <p:cNvPr id="6" name="Picture 5"/>
          <p:cNvPicPr>
            <a:picLocks noChangeAspect="1"/>
          </p:cNvPicPr>
          <p:nvPr/>
        </p:nvPicPr>
        <p:blipFill>
          <a:blip r:embed="rId3"/>
          <a:stretch>
            <a:fillRect/>
          </a:stretch>
        </p:blipFill>
        <p:spPr>
          <a:xfrm>
            <a:off x="5101214" y="4001294"/>
            <a:ext cx="3663289" cy="222734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42043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err="1"/>
              <a:t>About</a:t>
            </a:r>
            <a:r>
              <a:rPr lang="it-IT" dirty="0"/>
              <a:t> Me</a:t>
            </a:r>
          </a:p>
        </p:txBody>
      </p:sp>
      <p:sp>
        <p:nvSpPr>
          <p:cNvPr id="3" name="Content Placeholder 2"/>
          <p:cNvSpPr>
            <a:spLocks noGrp="1"/>
          </p:cNvSpPr>
          <p:nvPr>
            <p:ph idx="1"/>
          </p:nvPr>
        </p:nvSpPr>
        <p:spPr/>
        <p:txBody>
          <a:bodyPr/>
          <a:lstStyle/>
          <a:p>
            <a:pPr marL="0" indent="0">
              <a:buNone/>
            </a:pPr>
            <a:r>
              <a:rPr lang="en-GB" sz="3200" b="1" dirty="0"/>
              <a:t>Stefano Lanzavecchia</a:t>
            </a:r>
          </a:p>
          <a:p>
            <a:r>
              <a:rPr lang="en-GB" dirty="0"/>
              <a:t>CTO of APL </a:t>
            </a:r>
            <a:r>
              <a:rPr lang="en-GB" dirty="0" err="1"/>
              <a:t>Italiana</a:t>
            </a:r>
            <a:endParaRPr lang="en-GB" dirty="0"/>
          </a:p>
          <a:p>
            <a:r>
              <a:rPr lang="en-GB" dirty="0"/>
              <a:t>APL, the longest commitment in my life…</a:t>
            </a:r>
          </a:p>
          <a:p>
            <a:r>
              <a:rPr lang="en-GB" dirty="0"/>
              <a:t>… and Music</a:t>
            </a:r>
          </a:p>
          <a:p>
            <a:pPr marL="0" indent="0">
              <a:buNone/>
            </a:pPr>
            <a:endParaRPr lang="en-GB" dirty="0"/>
          </a:p>
          <a:p>
            <a:r>
              <a:rPr lang="en-GB" dirty="0"/>
              <a:t>Programming Languages Freak</a:t>
            </a:r>
          </a:p>
          <a:p>
            <a:pPr marL="0" indent="0">
              <a:buNone/>
            </a:pPr>
            <a:endParaRPr lang="en-GB" dirty="0"/>
          </a:p>
        </p:txBody>
      </p:sp>
      <p:pic>
        <p:nvPicPr>
          <p:cNvPr id="1026" name="Picture 2" descr="http://opopggo.com/danblog/wp-content/uploads/2013/07/proglanguages.jpeg"/>
          <p:cNvPicPr>
            <a:picLocks noChangeAspect="1" noChangeArrowheads="1"/>
          </p:cNvPicPr>
          <p:nvPr/>
        </p:nvPicPr>
        <p:blipFill>
          <a:blip r:embed="rId3">
            <a:clrChange>
              <a:clrFrom>
                <a:srgbClr val="EBFFFF"/>
              </a:clrFrom>
              <a:clrTo>
                <a:srgbClr val="EBFFFF">
                  <a:alpha val="0"/>
                </a:srgbClr>
              </a:clrTo>
            </a:clrChange>
            <a:extLst>
              <a:ext uri="{BEBA8EAE-BF5A-486C-A8C5-ECC9F3942E4B}">
                <a14:imgProps xmlns:a14="http://schemas.microsoft.com/office/drawing/2010/main">
                  <a14:imgLayer r:embed="rId4">
                    <a14:imgEffect>
                      <a14:colorTemperature colorTemp="47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123458" y="4471987"/>
            <a:ext cx="2676525" cy="170497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2617506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1000"/>
                                        <p:tgtEl>
                                          <p:spTgt spid="3">
                                            <p:txEl>
                                              <p:pRg st="5" end="5"/>
                                            </p:txEl>
                                          </p:spTgt>
                                        </p:tgtEl>
                                      </p:cBhvr>
                                    </p:animEffect>
                                    <p:anim calcmode="lin" valueType="num">
                                      <p:cBhvr>
                                        <p:cTn id="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File System</a:t>
            </a:r>
          </a:p>
        </p:txBody>
      </p:sp>
      <p:sp>
        <p:nvSpPr>
          <p:cNvPr id="3" name="Content Placeholder 2"/>
          <p:cNvSpPr>
            <a:spLocks noGrp="1"/>
          </p:cNvSpPr>
          <p:nvPr>
            <p:ph idx="1"/>
          </p:nvPr>
        </p:nvSpPr>
        <p:spPr/>
        <p:txBody>
          <a:bodyPr/>
          <a:lstStyle/>
          <a:p>
            <a:r>
              <a:rPr lang="it-IT" dirty="0" err="1"/>
              <a:t>Possible</a:t>
            </a:r>
            <a:r>
              <a:rPr lang="it-IT" dirty="0"/>
              <a:t> </a:t>
            </a:r>
            <a:r>
              <a:rPr lang="it-IT" dirty="0" err="1"/>
              <a:t>implementations</a:t>
            </a:r>
            <a:r>
              <a:rPr lang="it-IT" dirty="0"/>
              <a:t>:</a:t>
            </a:r>
          </a:p>
          <a:p>
            <a:pPr lvl="1"/>
            <a:r>
              <a:rPr lang="it-IT" dirty="0" err="1"/>
              <a:t>Physical</a:t>
            </a:r>
            <a:r>
              <a:rPr lang="it-IT" dirty="0"/>
              <a:t> File System</a:t>
            </a:r>
          </a:p>
          <a:p>
            <a:pPr lvl="1"/>
            <a:r>
              <a:rPr lang="it-IT" dirty="0"/>
              <a:t>In-</a:t>
            </a:r>
            <a:r>
              <a:rPr lang="it-IT" dirty="0" err="1"/>
              <a:t>memory</a:t>
            </a:r>
            <a:r>
              <a:rPr lang="it-IT" dirty="0"/>
              <a:t> File System</a:t>
            </a:r>
          </a:p>
          <a:p>
            <a:pPr lvl="1"/>
            <a:r>
              <a:rPr lang="it-IT" dirty="0"/>
              <a:t>Zip File System:</a:t>
            </a:r>
          </a:p>
          <a:p>
            <a:pPr lvl="2"/>
            <a:r>
              <a:rPr lang="it-IT" dirty="0" err="1"/>
              <a:t>Physical</a:t>
            </a:r>
            <a:r>
              <a:rPr lang="it-IT" dirty="0"/>
              <a:t> Zip File</a:t>
            </a:r>
          </a:p>
          <a:p>
            <a:pPr lvl="2"/>
            <a:r>
              <a:rPr lang="it-IT" dirty="0"/>
              <a:t>In-</a:t>
            </a:r>
            <a:r>
              <a:rPr lang="it-IT" dirty="0" err="1"/>
              <a:t>memory</a:t>
            </a:r>
            <a:r>
              <a:rPr lang="it-IT" dirty="0"/>
              <a:t> Zip Blob</a:t>
            </a:r>
          </a:p>
          <a:p>
            <a:r>
              <a:rPr lang="it-IT" dirty="0"/>
              <a:t>Composite File System</a:t>
            </a:r>
          </a:p>
          <a:p>
            <a:pPr lvl="1"/>
            <a:r>
              <a:rPr lang="it-IT" dirty="0" err="1"/>
              <a:t>Ordered</a:t>
            </a:r>
            <a:r>
              <a:rPr lang="it-IT" dirty="0"/>
              <a:t> array of </a:t>
            </a:r>
            <a:r>
              <a:rPr lang="it-IT" dirty="0" err="1"/>
              <a:t>IFileSystem</a:t>
            </a:r>
            <a:r>
              <a:rPr lang="it-IT" dirty="0"/>
              <a:t> </a:t>
            </a:r>
            <a:r>
              <a:rPr lang="it-IT" dirty="0" err="1"/>
              <a:t>implementations</a:t>
            </a:r>
            <a:r>
              <a:rPr lang="it-IT" dirty="0"/>
              <a:t>: the first to </a:t>
            </a:r>
            <a:r>
              <a:rPr lang="it-IT" dirty="0" err="1"/>
              <a:t>return</a:t>
            </a:r>
            <a:r>
              <a:rPr lang="it-IT" dirty="0"/>
              <a:t> </a:t>
            </a:r>
            <a:r>
              <a:rPr lang="it-IT" dirty="0" err="1"/>
              <a:t>wins</a:t>
            </a:r>
            <a:endParaRPr lang="it-IT" dirty="0"/>
          </a:p>
        </p:txBody>
      </p:sp>
    </p:spTree>
    <p:extLst>
      <p:ext uri="{BB962C8B-B14F-4D97-AF65-F5344CB8AC3E}">
        <p14:creationId xmlns:p14="http://schemas.microsoft.com/office/powerpoint/2010/main" val="1775871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76263" y="1407695"/>
            <a:ext cx="6811126" cy="4030579"/>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it-IT" i="1" dirty="0">
                <a:solidFill>
                  <a:srgbClr val="1E1E71"/>
                </a:solidFill>
              </a:rPr>
              <a:t>The File System</a:t>
            </a:r>
          </a:p>
        </p:txBody>
      </p:sp>
      <p:sp>
        <p:nvSpPr>
          <p:cNvPr id="2" name="Title 1"/>
          <p:cNvSpPr>
            <a:spLocks noGrp="1"/>
          </p:cNvSpPr>
          <p:nvPr>
            <p:ph type="title"/>
          </p:nvPr>
        </p:nvSpPr>
        <p:spPr/>
        <p:txBody>
          <a:bodyPr>
            <a:normAutofit fontScale="90000"/>
          </a:bodyPr>
          <a:lstStyle/>
          <a:p>
            <a:r>
              <a:rPr lang="it-IT" dirty="0" err="1"/>
              <a:t>Layered</a:t>
            </a:r>
            <a:r>
              <a:rPr lang="it-IT" dirty="0"/>
              <a:t> File System</a:t>
            </a:r>
          </a:p>
        </p:txBody>
      </p:sp>
      <p:sp>
        <p:nvSpPr>
          <p:cNvPr id="8" name="Rectangle: Rounded Corners 7"/>
          <p:cNvSpPr/>
          <p:nvPr/>
        </p:nvSpPr>
        <p:spPr>
          <a:xfrm>
            <a:off x="744707" y="1825624"/>
            <a:ext cx="2959768" cy="1952291"/>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it-IT" dirty="0"/>
              <a:t>/path1/</a:t>
            </a:r>
            <a:r>
              <a:rPr lang="it-IT" dirty="0" err="1"/>
              <a:t>path_a</a:t>
            </a:r>
            <a:r>
              <a:rPr lang="it-IT" dirty="0"/>
              <a:t>/</a:t>
            </a:r>
          </a:p>
          <a:p>
            <a:pPr marL="285750" indent="-285750">
              <a:buFont typeface="Arial" panose="020B0604020202020204" pitchFamily="34" charset="0"/>
              <a:buChar char="•"/>
            </a:pPr>
            <a:r>
              <a:rPr lang="it-IT" dirty="0"/>
              <a:t>/path1/</a:t>
            </a:r>
            <a:r>
              <a:rPr lang="it-IT" dirty="0" err="1"/>
              <a:t>path_b</a:t>
            </a:r>
            <a:r>
              <a:rPr lang="it-IT" dirty="0"/>
              <a:t>/</a:t>
            </a:r>
          </a:p>
          <a:p>
            <a:pPr marL="285750" indent="-285750">
              <a:buFont typeface="Arial" panose="020B0604020202020204" pitchFamily="34" charset="0"/>
              <a:buChar char="•"/>
            </a:pPr>
            <a:r>
              <a:rPr lang="it-IT" dirty="0"/>
              <a:t>/path1/file1</a:t>
            </a:r>
          </a:p>
          <a:p>
            <a:pPr marL="285750" indent="-285750">
              <a:buFont typeface="Arial" panose="020B0604020202020204" pitchFamily="34" charset="0"/>
              <a:buChar char="•"/>
            </a:pPr>
            <a:r>
              <a:rPr lang="it-IT" dirty="0"/>
              <a:t>…</a:t>
            </a:r>
          </a:p>
          <a:p>
            <a:pPr marL="285750" indent="-285750">
              <a:buFont typeface="Arial" panose="020B0604020202020204" pitchFamily="34" charset="0"/>
              <a:buChar char="•"/>
            </a:pPr>
            <a:r>
              <a:rPr lang="it-IT" dirty="0"/>
              <a:t>/path1/</a:t>
            </a:r>
            <a:r>
              <a:rPr lang="it-IT" dirty="0" err="1"/>
              <a:t>filen</a:t>
            </a:r>
            <a:endParaRPr lang="it-IT" dirty="0"/>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endParaRPr lang="it-IT" dirty="0"/>
          </a:p>
        </p:txBody>
      </p:sp>
      <p:sp>
        <p:nvSpPr>
          <p:cNvPr id="10" name="Rectangle: Rounded Corners 9"/>
          <p:cNvSpPr/>
          <p:nvPr/>
        </p:nvSpPr>
        <p:spPr>
          <a:xfrm>
            <a:off x="3848158" y="3062036"/>
            <a:ext cx="2959768" cy="733927"/>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ctangle 10"/>
          <p:cNvSpPr/>
          <p:nvPr/>
        </p:nvSpPr>
        <p:spPr>
          <a:xfrm>
            <a:off x="1143002" y="3549315"/>
            <a:ext cx="1275347" cy="457200"/>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/path1</a:t>
            </a:r>
          </a:p>
        </p:txBody>
      </p:sp>
      <p:sp>
        <p:nvSpPr>
          <p:cNvPr id="12" name="Rectangle 11"/>
          <p:cNvSpPr/>
          <p:nvPr/>
        </p:nvSpPr>
        <p:spPr>
          <a:xfrm>
            <a:off x="4102770" y="3547726"/>
            <a:ext cx="1275347" cy="457200"/>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/path2</a:t>
            </a:r>
          </a:p>
        </p:txBody>
      </p:sp>
      <p:sp>
        <p:nvSpPr>
          <p:cNvPr id="14" name="TextBox 13"/>
          <p:cNvSpPr txBox="1"/>
          <p:nvPr/>
        </p:nvSpPr>
        <p:spPr>
          <a:xfrm>
            <a:off x="780800" y="5876205"/>
            <a:ext cx="143175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it-IT" dirty="0"/>
              <a:t>/path1/file1</a:t>
            </a:r>
          </a:p>
        </p:txBody>
      </p:sp>
      <p:sp>
        <p:nvSpPr>
          <p:cNvPr id="15" name="TextBox 14"/>
          <p:cNvSpPr txBox="1"/>
          <p:nvPr/>
        </p:nvSpPr>
        <p:spPr>
          <a:xfrm>
            <a:off x="4315328" y="5545529"/>
            <a:ext cx="143175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it-IT" dirty="0"/>
              <a:t>/path1/file3</a:t>
            </a:r>
          </a:p>
        </p:txBody>
      </p:sp>
      <p:cxnSp>
        <p:nvCxnSpPr>
          <p:cNvPr id="6" name="Connector: Elbow 5"/>
          <p:cNvCxnSpPr>
            <a:stCxn id="15" idx="1"/>
          </p:cNvCxnSpPr>
          <p:nvPr/>
        </p:nvCxnSpPr>
        <p:spPr>
          <a:xfrm rot="10800000">
            <a:off x="3027892" y="3795963"/>
            <a:ext cx="1287437" cy="1934232"/>
          </a:xfrm>
          <a:prstGeom prst="bentConnector2">
            <a:avLst/>
          </a:prstGeom>
          <a:ln w="38100">
            <a:solidFill>
              <a:srgbClr val="1E1E7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Elbow 23"/>
          <p:cNvCxnSpPr>
            <a:stCxn id="14" idx="3"/>
          </p:cNvCxnSpPr>
          <p:nvPr/>
        </p:nvCxnSpPr>
        <p:spPr>
          <a:xfrm flipV="1">
            <a:off x="2212558" y="3777915"/>
            <a:ext cx="386263" cy="2282956"/>
          </a:xfrm>
          <a:prstGeom prst="bentConnector2">
            <a:avLst/>
          </a:prstGeom>
          <a:ln w="38100">
            <a:solidFill>
              <a:srgbClr val="1E1E7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2540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500" fill="hold"/>
                                        <p:tgtEl>
                                          <p:spTgt spid="15"/>
                                        </p:tgtEl>
                                        <p:attrNameLst>
                                          <p:attrName>ppt_x</p:attrName>
                                        </p:attrNameLst>
                                      </p:cBhvr>
                                      <p:tavLst>
                                        <p:tav tm="0">
                                          <p:val>
                                            <p:strVal val="#ppt_x"/>
                                          </p:val>
                                        </p:tav>
                                        <p:tav tm="100000">
                                          <p:val>
                                            <p:strVal val="#ppt_x"/>
                                          </p:val>
                                        </p:tav>
                                      </p:tavLst>
                                    </p:anim>
                                    <p:anim calcmode="lin" valueType="num">
                                      <p:cBhvr additive="base">
                                        <p:cTn id="1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76263" y="1407695"/>
            <a:ext cx="6811126" cy="4030579"/>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it-IT" i="1" dirty="0">
                <a:solidFill>
                  <a:srgbClr val="1E1E71"/>
                </a:solidFill>
              </a:rPr>
              <a:t>The File System</a:t>
            </a:r>
          </a:p>
        </p:txBody>
      </p:sp>
      <p:sp>
        <p:nvSpPr>
          <p:cNvPr id="2" name="Title 1"/>
          <p:cNvSpPr>
            <a:spLocks noGrp="1"/>
          </p:cNvSpPr>
          <p:nvPr>
            <p:ph type="title"/>
          </p:nvPr>
        </p:nvSpPr>
        <p:spPr/>
        <p:txBody>
          <a:bodyPr>
            <a:normAutofit fontScale="90000"/>
          </a:bodyPr>
          <a:lstStyle/>
          <a:p>
            <a:r>
              <a:rPr lang="it-IT" dirty="0" err="1"/>
              <a:t>Layered</a:t>
            </a:r>
            <a:r>
              <a:rPr lang="it-IT" dirty="0"/>
              <a:t> File System</a:t>
            </a:r>
          </a:p>
        </p:txBody>
      </p:sp>
      <p:sp>
        <p:nvSpPr>
          <p:cNvPr id="8" name="Rectangle: Rounded Corners 7"/>
          <p:cNvSpPr/>
          <p:nvPr/>
        </p:nvSpPr>
        <p:spPr>
          <a:xfrm>
            <a:off x="744707" y="1825624"/>
            <a:ext cx="2959768" cy="1952291"/>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it-IT" dirty="0"/>
              <a:t>/path1/</a:t>
            </a:r>
            <a:r>
              <a:rPr lang="it-IT" dirty="0" err="1"/>
              <a:t>path_a</a:t>
            </a:r>
            <a:r>
              <a:rPr lang="it-IT" dirty="0"/>
              <a:t>/</a:t>
            </a:r>
          </a:p>
          <a:p>
            <a:pPr marL="285750" indent="-285750">
              <a:buFont typeface="Arial" panose="020B0604020202020204" pitchFamily="34" charset="0"/>
              <a:buChar char="•"/>
            </a:pPr>
            <a:r>
              <a:rPr lang="it-IT" dirty="0"/>
              <a:t>/path1/</a:t>
            </a:r>
            <a:r>
              <a:rPr lang="it-IT" dirty="0" err="1"/>
              <a:t>path_b</a:t>
            </a:r>
            <a:r>
              <a:rPr lang="it-IT" dirty="0"/>
              <a:t>/</a:t>
            </a:r>
          </a:p>
          <a:p>
            <a:pPr marL="285750" indent="-285750">
              <a:buFont typeface="Arial" panose="020B0604020202020204" pitchFamily="34" charset="0"/>
              <a:buChar char="•"/>
            </a:pPr>
            <a:r>
              <a:rPr lang="it-IT" dirty="0"/>
              <a:t>/path1/file1</a:t>
            </a:r>
          </a:p>
          <a:p>
            <a:pPr marL="285750" indent="-285750">
              <a:buFont typeface="Arial" panose="020B0604020202020204" pitchFamily="34" charset="0"/>
              <a:buChar char="•"/>
            </a:pPr>
            <a:r>
              <a:rPr lang="it-IT" dirty="0"/>
              <a:t>…</a:t>
            </a:r>
          </a:p>
          <a:p>
            <a:pPr marL="285750" indent="-285750">
              <a:buFont typeface="Arial" panose="020B0604020202020204" pitchFamily="34" charset="0"/>
              <a:buChar char="•"/>
            </a:pPr>
            <a:r>
              <a:rPr lang="it-IT" dirty="0"/>
              <a:t>/path1/</a:t>
            </a:r>
            <a:r>
              <a:rPr lang="it-IT" dirty="0" err="1"/>
              <a:t>filen</a:t>
            </a:r>
            <a:endParaRPr lang="it-IT" dirty="0"/>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endParaRPr lang="it-IT" dirty="0"/>
          </a:p>
        </p:txBody>
      </p:sp>
      <p:sp>
        <p:nvSpPr>
          <p:cNvPr id="10" name="Rectangle: Rounded Corners 9"/>
          <p:cNvSpPr/>
          <p:nvPr/>
        </p:nvSpPr>
        <p:spPr>
          <a:xfrm>
            <a:off x="3848158" y="3062036"/>
            <a:ext cx="2959768" cy="733927"/>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ctangle 10"/>
          <p:cNvSpPr/>
          <p:nvPr/>
        </p:nvSpPr>
        <p:spPr>
          <a:xfrm>
            <a:off x="1143002" y="3549315"/>
            <a:ext cx="1275347" cy="457200"/>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/path1</a:t>
            </a:r>
          </a:p>
        </p:txBody>
      </p:sp>
      <p:sp>
        <p:nvSpPr>
          <p:cNvPr id="12" name="Rectangle 11"/>
          <p:cNvSpPr/>
          <p:nvPr/>
        </p:nvSpPr>
        <p:spPr>
          <a:xfrm>
            <a:off x="4102770" y="3547726"/>
            <a:ext cx="1275347" cy="457200"/>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/path2</a:t>
            </a:r>
          </a:p>
        </p:txBody>
      </p:sp>
      <p:sp>
        <p:nvSpPr>
          <p:cNvPr id="14" name="TextBox 13"/>
          <p:cNvSpPr txBox="1"/>
          <p:nvPr/>
        </p:nvSpPr>
        <p:spPr>
          <a:xfrm>
            <a:off x="780800" y="5876205"/>
            <a:ext cx="143175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it-IT" dirty="0"/>
              <a:t>/path1/file1</a:t>
            </a:r>
          </a:p>
        </p:txBody>
      </p:sp>
      <p:sp>
        <p:nvSpPr>
          <p:cNvPr id="9" name="Rectangle: Rounded Corners 8"/>
          <p:cNvSpPr/>
          <p:nvPr/>
        </p:nvSpPr>
        <p:spPr>
          <a:xfrm>
            <a:off x="744707" y="4035480"/>
            <a:ext cx="2959768" cy="985065"/>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it-IT" dirty="0"/>
              <a:t>/path1/file1</a:t>
            </a:r>
          </a:p>
          <a:p>
            <a:r>
              <a:rPr lang="it-IT" dirty="0"/>
              <a:t>/path1/file2</a:t>
            </a:r>
          </a:p>
          <a:p>
            <a:endParaRPr lang="it-IT" dirty="0"/>
          </a:p>
          <a:p>
            <a:endParaRPr lang="it-IT" dirty="0"/>
          </a:p>
        </p:txBody>
      </p:sp>
      <p:sp>
        <p:nvSpPr>
          <p:cNvPr id="13" name="Rectangle 12"/>
          <p:cNvSpPr/>
          <p:nvPr/>
        </p:nvSpPr>
        <p:spPr>
          <a:xfrm>
            <a:off x="1009378" y="4802550"/>
            <a:ext cx="1275347" cy="457200"/>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/path1</a:t>
            </a:r>
          </a:p>
        </p:txBody>
      </p:sp>
      <p:sp>
        <p:nvSpPr>
          <p:cNvPr id="15" name="TextBox 14"/>
          <p:cNvSpPr txBox="1"/>
          <p:nvPr/>
        </p:nvSpPr>
        <p:spPr>
          <a:xfrm>
            <a:off x="4315328" y="5545529"/>
            <a:ext cx="143175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it-IT" dirty="0"/>
              <a:t>/path1/file3</a:t>
            </a:r>
          </a:p>
        </p:txBody>
      </p:sp>
      <p:cxnSp>
        <p:nvCxnSpPr>
          <p:cNvPr id="6" name="Connector: Elbow 5"/>
          <p:cNvCxnSpPr>
            <a:stCxn id="15" idx="1"/>
          </p:cNvCxnSpPr>
          <p:nvPr/>
        </p:nvCxnSpPr>
        <p:spPr>
          <a:xfrm rot="10800000">
            <a:off x="3027892" y="3795963"/>
            <a:ext cx="1287437" cy="1934232"/>
          </a:xfrm>
          <a:prstGeom prst="bentConnector2">
            <a:avLst/>
          </a:prstGeom>
          <a:ln w="38100">
            <a:solidFill>
              <a:srgbClr val="1E1E7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Elbow 23"/>
          <p:cNvCxnSpPr>
            <a:stCxn id="14" idx="3"/>
          </p:cNvCxnSpPr>
          <p:nvPr/>
        </p:nvCxnSpPr>
        <p:spPr>
          <a:xfrm flipV="1">
            <a:off x="2212558" y="5020545"/>
            <a:ext cx="422358" cy="1040326"/>
          </a:xfrm>
          <a:prstGeom prst="bentConnector2">
            <a:avLst/>
          </a:prstGeom>
          <a:ln w="38100">
            <a:solidFill>
              <a:srgbClr val="1E1E7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4845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Development vs. Deployment</a:t>
            </a:r>
          </a:p>
        </p:txBody>
      </p:sp>
      <p:sp>
        <p:nvSpPr>
          <p:cNvPr id="3" name="Content Placeholder 2"/>
          <p:cNvSpPr>
            <a:spLocks noGrp="1"/>
          </p:cNvSpPr>
          <p:nvPr>
            <p:ph idx="1"/>
          </p:nvPr>
        </p:nvSpPr>
        <p:spPr/>
        <p:txBody>
          <a:bodyPr/>
          <a:lstStyle/>
          <a:p>
            <a:r>
              <a:rPr lang="it-IT" dirty="0"/>
              <a:t>Sofia </a:t>
            </a:r>
            <a:r>
              <a:rPr lang="it-IT" dirty="0" err="1"/>
              <a:t>built</a:t>
            </a:r>
            <a:r>
              <a:rPr lang="it-IT" dirty="0"/>
              <a:t> over an in-</a:t>
            </a:r>
            <a:r>
              <a:rPr lang="it-IT" dirty="0" err="1"/>
              <a:t>house</a:t>
            </a:r>
            <a:r>
              <a:rPr lang="it-IT" dirty="0"/>
              <a:t> source code management </a:t>
            </a:r>
            <a:r>
              <a:rPr lang="it-IT" dirty="0" err="1"/>
              <a:t>system</a:t>
            </a:r>
            <a:r>
              <a:rPr lang="it-IT" dirty="0"/>
              <a:t> </a:t>
            </a:r>
            <a:r>
              <a:rPr lang="it-IT" dirty="0" err="1"/>
              <a:t>based</a:t>
            </a:r>
            <a:r>
              <a:rPr lang="it-IT" dirty="0"/>
              <a:t> on APL component </a:t>
            </a:r>
            <a:r>
              <a:rPr lang="it-IT" dirty="0" err="1"/>
              <a:t>files</a:t>
            </a:r>
            <a:endParaRPr lang="it-IT" dirty="0"/>
          </a:p>
          <a:p>
            <a:r>
              <a:rPr lang="it-IT" dirty="0"/>
              <a:t>Easy to </a:t>
            </a:r>
            <a:r>
              <a:rPr lang="it-IT" dirty="0" err="1"/>
              <a:t>ship</a:t>
            </a:r>
            <a:r>
              <a:rPr lang="it-IT" dirty="0"/>
              <a:t> </a:t>
            </a:r>
            <a:r>
              <a:rPr lang="it-IT" dirty="0" err="1"/>
              <a:t>patches</a:t>
            </a:r>
            <a:r>
              <a:rPr lang="it-IT" dirty="0"/>
              <a:t> to the code</a:t>
            </a:r>
          </a:p>
          <a:p>
            <a:r>
              <a:rPr lang="it-IT" dirty="0" err="1"/>
              <a:t>Not</a:t>
            </a:r>
            <a:r>
              <a:rPr lang="it-IT" dirty="0"/>
              <a:t> so to random </a:t>
            </a:r>
            <a:r>
              <a:rPr lang="it-IT" dirty="0" err="1"/>
              <a:t>files</a:t>
            </a:r>
            <a:r>
              <a:rPr lang="it-IT" dirty="0"/>
              <a:t> on disk</a:t>
            </a:r>
          </a:p>
          <a:p>
            <a:r>
              <a:rPr lang="it-IT" dirty="0" err="1"/>
              <a:t>We</a:t>
            </a:r>
            <a:r>
              <a:rPr lang="it-IT" dirty="0"/>
              <a:t> </a:t>
            </a:r>
            <a:r>
              <a:rPr lang="it-IT" dirty="0" err="1"/>
              <a:t>develop</a:t>
            </a:r>
            <a:r>
              <a:rPr lang="it-IT" dirty="0"/>
              <a:t> the Web Application </a:t>
            </a:r>
            <a:r>
              <a:rPr lang="it-IT" dirty="0" err="1"/>
              <a:t>using</a:t>
            </a:r>
            <a:r>
              <a:rPr lang="it-IT" dirty="0"/>
              <a:t> a </a:t>
            </a:r>
            <a:r>
              <a:rPr lang="it-IT" dirty="0" err="1"/>
              <a:t>Physical</a:t>
            </a:r>
            <a:r>
              <a:rPr lang="it-IT" dirty="0"/>
              <a:t> File System</a:t>
            </a:r>
          </a:p>
          <a:p>
            <a:r>
              <a:rPr lang="it-IT" dirty="0" err="1"/>
              <a:t>Before</a:t>
            </a:r>
            <a:r>
              <a:rPr lang="it-IT" dirty="0"/>
              <a:t> </a:t>
            </a:r>
            <a:r>
              <a:rPr lang="it-IT" dirty="0" err="1"/>
              <a:t>shipping</a:t>
            </a:r>
            <a:r>
              <a:rPr lang="it-IT" dirty="0"/>
              <a:t> </a:t>
            </a:r>
            <a:r>
              <a:rPr lang="it-IT" dirty="0" err="1"/>
              <a:t>we</a:t>
            </a:r>
            <a:r>
              <a:rPr lang="it-IT" dirty="0"/>
              <a:t> </a:t>
            </a:r>
            <a:r>
              <a:rPr lang="it-IT" dirty="0" err="1"/>
              <a:t>build</a:t>
            </a:r>
            <a:r>
              <a:rPr lang="it-IT" dirty="0"/>
              <a:t> a blob and put </a:t>
            </a:r>
            <a:r>
              <a:rPr lang="it-IT" dirty="0" err="1"/>
              <a:t>it</a:t>
            </a:r>
            <a:r>
              <a:rPr lang="it-IT" dirty="0"/>
              <a:t> in the code </a:t>
            </a:r>
            <a:r>
              <a:rPr lang="it-IT" dirty="0" err="1"/>
              <a:t>repository</a:t>
            </a:r>
            <a:endParaRPr lang="it-IT" dirty="0"/>
          </a:p>
        </p:txBody>
      </p:sp>
    </p:spTree>
    <p:extLst>
      <p:ext uri="{BB962C8B-B14F-4D97-AF65-F5344CB8AC3E}">
        <p14:creationId xmlns:p14="http://schemas.microsoft.com/office/powerpoint/2010/main" val="1047100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The Web Client</a:t>
            </a:r>
          </a:p>
        </p:txBody>
      </p:sp>
      <p:sp>
        <p:nvSpPr>
          <p:cNvPr id="3" name="Content Placeholder 2"/>
          <p:cNvSpPr>
            <a:spLocks noGrp="1"/>
          </p:cNvSpPr>
          <p:nvPr>
            <p:ph idx="1"/>
          </p:nvPr>
        </p:nvSpPr>
        <p:spPr/>
        <p:txBody>
          <a:bodyPr/>
          <a:lstStyle/>
          <a:p>
            <a:pPr marL="36000" indent="0">
              <a:buNone/>
            </a:pPr>
            <a:r>
              <a:rPr lang="it-IT" strike="sngStrike" dirty="0" err="1"/>
              <a:t>Chromium</a:t>
            </a:r>
            <a:endParaRPr lang="it-IT" strike="sngStrike" dirty="0"/>
          </a:p>
          <a:p>
            <a:pPr marL="36000" indent="0">
              <a:buNone/>
            </a:pPr>
            <a:r>
              <a:rPr lang="it-IT" strike="sngStrike" dirty="0" err="1"/>
              <a:t>Gecko</a:t>
            </a:r>
            <a:endParaRPr lang="it-IT" strike="sngStrike" dirty="0"/>
          </a:p>
          <a:p>
            <a:pPr marL="36000" indent="0">
              <a:buNone/>
            </a:pPr>
            <a:r>
              <a:rPr lang="it-IT" dirty="0"/>
              <a:t>Internet Explorer</a:t>
            </a:r>
          </a:p>
          <a:p>
            <a:r>
              <a:rPr lang="it-IT" dirty="0"/>
              <a:t>The OCX?</a:t>
            </a:r>
          </a:p>
          <a:p>
            <a:r>
              <a:rPr lang="it-IT" dirty="0"/>
              <a:t>The </a:t>
            </a:r>
            <a:r>
              <a:rPr lang="it-IT" dirty="0" err="1"/>
              <a:t>WinForms</a:t>
            </a:r>
            <a:r>
              <a:rPr lang="it-IT" dirty="0"/>
              <a:t> control?</a:t>
            </a:r>
          </a:p>
          <a:p>
            <a:pPr lvl="1"/>
            <a:endParaRPr lang="it-IT" dirty="0"/>
          </a:p>
          <a:p>
            <a:endParaRPr lang="it-IT" dirty="0"/>
          </a:p>
          <a:p>
            <a:pPr marL="0" indent="0">
              <a:buNone/>
            </a:pPr>
            <a:endParaRPr lang="it-IT" dirty="0"/>
          </a:p>
          <a:p>
            <a:endParaRPr lang="it-IT" dirty="0"/>
          </a:p>
        </p:txBody>
      </p:sp>
      <p:pic>
        <p:nvPicPr>
          <p:cNvPr id="2050" name="Picture 2" descr="https://encrypted-tbn2.gstatic.com/images?q=tbn:ANd9GcRRCOYmU8tOB90ZFeo7EKWT6oMpoP6ZivfJdjQ3voz-84BXv5DJ"/>
          <p:cNvPicPr>
            <a:picLocks noChangeAspect="1" noChangeArrowheads="1"/>
          </p:cNvPicPr>
          <p:nvPr/>
        </p:nvPicPr>
        <p:blipFill rotWithShape="1">
          <a:blip r:embed="rId3">
            <a:extLst>
              <a:ext uri="{28A0092B-C50C-407E-A947-70E740481C1C}">
                <a14:useLocalDpi xmlns:a14="http://schemas.microsoft.com/office/drawing/2010/main" val="0"/>
              </a:ext>
            </a:extLst>
          </a:blip>
          <a:srcRect t="-6621" b="8177"/>
          <a:stretch/>
        </p:blipFill>
        <p:spPr bwMode="auto">
          <a:xfrm>
            <a:off x="6204980" y="3681664"/>
            <a:ext cx="2257425" cy="19972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16696987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0000"/>
            <a:lum/>
          </a:blip>
          <a:srcRect/>
          <a:stretch>
            <a:fillRect l="6000" t="13000" r="1000" b="1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err="1"/>
              <a:t>Versions</a:t>
            </a:r>
            <a:endParaRPr lang="it-IT" dirty="0"/>
          </a:p>
        </p:txBody>
      </p:sp>
      <p:sp>
        <p:nvSpPr>
          <p:cNvPr id="3" name="Content Placeholder 2"/>
          <p:cNvSpPr>
            <a:spLocks noGrp="1"/>
          </p:cNvSpPr>
          <p:nvPr>
            <p:ph idx="1"/>
          </p:nvPr>
        </p:nvSpPr>
        <p:spPr>
          <a:xfrm>
            <a:off x="590243" y="1825625"/>
            <a:ext cx="8402246" cy="4302459"/>
          </a:xfrm>
        </p:spPr>
        <p:txBody>
          <a:bodyPr>
            <a:normAutofit/>
          </a:bodyPr>
          <a:lstStyle/>
          <a:p>
            <a:r>
              <a:rPr lang="it-IT" dirty="0"/>
              <a:t>.NET:  v4.5.x</a:t>
            </a:r>
          </a:p>
          <a:p>
            <a:pPr lvl="1"/>
            <a:r>
              <a:rPr lang="it-IT" dirty="0" err="1"/>
              <a:t>Old</a:t>
            </a:r>
            <a:r>
              <a:rPr lang="it-IT" dirty="0"/>
              <a:t> </a:t>
            </a:r>
            <a:r>
              <a:rPr lang="it-IT" dirty="0" err="1"/>
              <a:t>enough</a:t>
            </a:r>
            <a:endParaRPr lang="it-IT" dirty="0"/>
          </a:p>
          <a:p>
            <a:pPr lvl="1"/>
            <a:r>
              <a:rPr lang="it-IT" dirty="0"/>
              <a:t>Complete </a:t>
            </a:r>
            <a:r>
              <a:rPr lang="it-IT" dirty="0" err="1"/>
              <a:t>enough</a:t>
            </a:r>
            <a:endParaRPr lang="it-IT" dirty="0"/>
          </a:p>
          <a:p>
            <a:pPr marL="457200" lvl="1" indent="0">
              <a:buNone/>
            </a:pPr>
            <a:endParaRPr lang="it-IT" dirty="0"/>
          </a:p>
          <a:p>
            <a:r>
              <a:rPr lang="it-IT" dirty="0"/>
              <a:t>Internet Explorer: v11</a:t>
            </a:r>
          </a:p>
          <a:p>
            <a:pPr lvl="1"/>
            <a:r>
              <a:rPr lang="it-IT" dirty="0"/>
              <a:t>Fast </a:t>
            </a:r>
            <a:r>
              <a:rPr lang="it-IT" dirty="0" err="1"/>
              <a:t>engine</a:t>
            </a:r>
            <a:endParaRPr lang="it-IT" dirty="0"/>
          </a:p>
          <a:p>
            <a:pPr lvl="1"/>
            <a:r>
              <a:rPr lang="it-IT" dirty="0" err="1"/>
              <a:t>Decent</a:t>
            </a:r>
            <a:r>
              <a:rPr lang="it-IT" dirty="0"/>
              <a:t> </a:t>
            </a:r>
            <a:r>
              <a:rPr lang="it-IT" dirty="0" err="1"/>
              <a:t>support</a:t>
            </a:r>
            <a:r>
              <a:rPr lang="it-IT" dirty="0"/>
              <a:t> of </a:t>
            </a:r>
            <a:r>
              <a:rPr lang="it-IT" dirty="0" err="1"/>
              <a:t>various</a:t>
            </a:r>
            <a:r>
              <a:rPr lang="it-IT" dirty="0"/>
              <a:t> Web </a:t>
            </a:r>
            <a:r>
              <a:rPr lang="it-IT" dirty="0" err="1"/>
              <a:t>standards</a:t>
            </a:r>
            <a:endParaRPr lang="it-IT" dirty="0"/>
          </a:p>
          <a:p>
            <a:pPr lvl="1"/>
            <a:r>
              <a:rPr lang="it-IT" dirty="0" err="1"/>
              <a:t>Nothing</a:t>
            </a:r>
            <a:r>
              <a:rPr lang="it-IT" dirty="0"/>
              <a:t> to </a:t>
            </a:r>
            <a:r>
              <a:rPr lang="it-IT" dirty="0" err="1"/>
              <a:t>install</a:t>
            </a:r>
            <a:endParaRPr lang="it-IT" dirty="0"/>
          </a:p>
          <a:p>
            <a:endParaRPr lang="it-IT" dirty="0"/>
          </a:p>
          <a:p>
            <a:pPr marL="0" indent="0">
              <a:buNone/>
            </a:pPr>
            <a:endParaRPr lang="it-IT" dirty="0"/>
          </a:p>
          <a:p>
            <a:endParaRPr lang="it-IT" dirty="0"/>
          </a:p>
        </p:txBody>
      </p:sp>
    </p:spTree>
    <p:extLst>
      <p:ext uri="{BB962C8B-B14F-4D97-AF65-F5344CB8AC3E}">
        <p14:creationId xmlns:p14="http://schemas.microsoft.com/office/powerpoint/2010/main" val="1661645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err="1"/>
              <a:t>Run</a:t>
            </a:r>
            <a:endParaRPr lang="it-IT" dirty="0"/>
          </a:p>
        </p:txBody>
      </p:sp>
      <p:sp>
        <p:nvSpPr>
          <p:cNvPr id="3" name="Content Placeholder 2"/>
          <p:cNvSpPr>
            <a:spLocks noGrp="1"/>
          </p:cNvSpPr>
          <p:nvPr>
            <p:ph idx="1"/>
          </p:nvPr>
        </p:nvSpPr>
        <p:spPr/>
        <p:txBody>
          <a:bodyPr/>
          <a:lstStyle/>
          <a:p>
            <a:r>
              <a:rPr lang="it-IT" dirty="0" err="1"/>
              <a:t>Instantiate</a:t>
            </a:r>
            <a:r>
              <a:rPr lang="it-IT" dirty="0"/>
              <a:t> Web Server</a:t>
            </a:r>
          </a:p>
          <a:p>
            <a:r>
              <a:rPr lang="it-IT" dirty="0" err="1"/>
              <a:t>Instantiate</a:t>
            </a:r>
            <a:r>
              <a:rPr lang="it-IT" dirty="0"/>
              <a:t> client </a:t>
            </a:r>
            <a:r>
              <a:rPr lang="it-IT" dirty="0" err="1"/>
              <a:t>as</a:t>
            </a:r>
            <a:r>
              <a:rPr lang="it-IT" dirty="0"/>
              <a:t> a GUI control on a </a:t>
            </a:r>
            <a:r>
              <a:rPr lang="it-IT" dirty="0" err="1"/>
              <a:t>form</a:t>
            </a:r>
            <a:endParaRPr lang="it-IT" dirty="0"/>
          </a:p>
          <a:p>
            <a:r>
              <a:rPr lang="it-IT" dirty="0" err="1"/>
              <a:t>Make</a:t>
            </a:r>
            <a:r>
              <a:rPr lang="it-IT" dirty="0"/>
              <a:t> the client navigate to a URL</a:t>
            </a:r>
          </a:p>
          <a:p>
            <a:r>
              <a:rPr lang="it-IT" dirty="0"/>
              <a:t>Client </a:t>
            </a:r>
            <a:r>
              <a:rPr lang="it-IT" dirty="0" err="1"/>
              <a:t>fires</a:t>
            </a:r>
            <a:r>
              <a:rPr lang="it-IT" dirty="0"/>
              <a:t> HTTP </a:t>
            </a:r>
            <a:r>
              <a:rPr lang="it-IT" dirty="0" err="1"/>
              <a:t>request</a:t>
            </a:r>
            <a:r>
              <a:rPr lang="it-IT" dirty="0"/>
              <a:t> to </a:t>
            </a:r>
            <a:r>
              <a:rPr lang="it-IT" dirty="0" err="1"/>
              <a:t>embedded</a:t>
            </a:r>
            <a:r>
              <a:rPr lang="it-IT" dirty="0"/>
              <a:t> server</a:t>
            </a:r>
          </a:p>
          <a:p>
            <a:r>
              <a:rPr lang="it-IT" dirty="0"/>
              <a:t>Application </a:t>
            </a:r>
            <a:r>
              <a:rPr lang="it-IT" dirty="0" err="1"/>
              <a:t>downloaded</a:t>
            </a:r>
            <a:endParaRPr lang="it-IT" dirty="0"/>
          </a:p>
          <a:p>
            <a:r>
              <a:rPr lang="it-IT" dirty="0"/>
              <a:t>User </a:t>
            </a:r>
            <a:r>
              <a:rPr lang="it-IT" dirty="0" err="1"/>
              <a:t>interacts</a:t>
            </a:r>
            <a:r>
              <a:rPr lang="it-IT" dirty="0"/>
              <a:t> with the </a:t>
            </a:r>
            <a:r>
              <a:rPr lang="it-IT" dirty="0" err="1"/>
              <a:t>form</a:t>
            </a:r>
            <a:r>
              <a:rPr lang="it-IT" dirty="0"/>
              <a:t>:</a:t>
            </a:r>
          </a:p>
          <a:p>
            <a:pPr lvl="1"/>
            <a:r>
              <a:rPr lang="it-IT" dirty="0"/>
              <a:t>Click inside the browser control</a:t>
            </a:r>
          </a:p>
          <a:p>
            <a:pPr lvl="1"/>
            <a:r>
              <a:rPr lang="it-IT" dirty="0"/>
              <a:t>Click </a:t>
            </a:r>
            <a:r>
              <a:rPr lang="it-IT" dirty="0" err="1"/>
              <a:t>outside</a:t>
            </a:r>
            <a:r>
              <a:rPr lang="it-IT" dirty="0"/>
              <a:t> the browser control</a:t>
            </a:r>
          </a:p>
          <a:p>
            <a:pPr lvl="1"/>
            <a:r>
              <a:rPr lang="it-IT" dirty="0" err="1"/>
              <a:t>Print</a:t>
            </a:r>
            <a:r>
              <a:rPr lang="it-IT" dirty="0"/>
              <a:t>/Export</a:t>
            </a:r>
          </a:p>
        </p:txBody>
      </p:sp>
    </p:spTree>
    <p:extLst>
      <p:ext uri="{BB962C8B-B14F-4D97-AF65-F5344CB8AC3E}">
        <p14:creationId xmlns:p14="http://schemas.microsoft.com/office/powerpoint/2010/main" val="3056360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fade">
                                      <p:cBhvr>
                                        <p:cTn id="30" dur="500"/>
                                        <p:tgtEl>
                                          <p:spTgt spid="3">
                                            <p:txEl>
                                              <p:pRg st="6" end="6"/>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fade">
                                      <p:cBhvr>
                                        <p:cTn id="33" dur="500"/>
                                        <p:tgtEl>
                                          <p:spTgt spid="3">
                                            <p:txEl>
                                              <p:pRg st="7" end="7"/>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fade">
                                      <p:cBhvr>
                                        <p:cTn id="3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Architecture </a:t>
            </a:r>
            <a:r>
              <a:rPr lang="it-IT" dirty="0" err="1"/>
              <a:t>Diagram</a:t>
            </a:r>
            <a:r>
              <a:rPr lang="it-IT" dirty="0"/>
              <a:t> (I)</a:t>
            </a:r>
          </a:p>
        </p:txBody>
      </p:sp>
      <p:grpSp>
        <p:nvGrpSpPr>
          <p:cNvPr id="10" name="APL WS"/>
          <p:cNvGrpSpPr/>
          <p:nvPr/>
        </p:nvGrpSpPr>
        <p:grpSpPr>
          <a:xfrm>
            <a:off x="576263" y="1199006"/>
            <a:ext cx="8416226" cy="4977958"/>
            <a:chOff x="1503947" y="2333897"/>
            <a:chExt cx="6412832" cy="3730019"/>
          </a:xfrm>
        </p:grpSpPr>
        <p:sp>
          <p:nvSpPr>
            <p:cNvPr id="7" name="Rectangle 6"/>
            <p:cNvSpPr/>
            <p:nvPr/>
          </p:nvSpPr>
          <p:spPr>
            <a:xfrm>
              <a:off x="1503947" y="2442411"/>
              <a:ext cx="6412832" cy="3621505"/>
            </a:xfrm>
            <a:prstGeom prst="rect">
              <a:avLst/>
            </a:prstGeom>
            <a:solidFill>
              <a:srgbClr val="E4EE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Rectangle 8"/>
            <p:cNvSpPr/>
            <p:nvPr/>
          </p:nvSpPr>
          <p:spPr>
            <a:xfrm>
              <a:off x="1587005" y="2333897"/>
              <a:ext cx="1173856" cy="412190"/>
            </a:xfrm>
            <a:prstGeom prst="rect">
              <a:avLst/>
            </a:prstGeom>
            <a:solidFill>
              <a:srgbClr val="E4EE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solidFill>
                    <a:srgbClr val="1E1E71"/>
                  </a:solidFill>
                </a:rPr>
                <a:t>APL WS</a:t>
              </a:r>
            </a:p>
          </p:txBody>
        </p:sp>
      </p:grpSp>
      <p:grpSp>
        <p:nvGrpSpPr>
          <p:cNvPr id="11" name="GUI Form"/>
          <p:cNvGrpSpPr/>
          <p:nvPr/>
        </p:nvGrpSpPr>
        <p:grpSpPr>
          <a:xfrm>
            <a:off x="3260557" y="1689513"/>
            <a:ext cx="5522495" cy="4350339"/>
            <a:chOff x="1503947" y="2348026"/>
            <a:chExt cx="5863356" cy="3715890"/>
          </a:xfrm>
        </p:grpSpPr>
        <p:sp>
          <p:nvSpPr>
            <p:cNvPr id="12" name="Rectangle: Rounded Corners 11"/>
            <p:cNvSpPr/>
            <p:nvPr/>
          </p:nvSpPr>
          <p:spPr>
            <a:xfrm>
              <a:off x="1503947" y="2442411"/>
              <a:ext cx="5863356" cy="362150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3" name="Rectangle 12"/>
            <p:cNvSpPr/>
            <p:nvPr/>
          </p:nvSpPr>
          <p:spPr>
            <a:xfrm>
              <a:off x="2218360" y="2348026"/>
              <a:ext cx="2019264" cy="36872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solidFill>
                    <a:srgbClr val="1E1E71"/>
                  </a:solidFill>
                </a:rPr>
                <a:t>GUI Form</a:t>
              </a:r>
            </a:p>
          </p:txBody>
        </p:sp>
      </p:grpSp>
      <p:grpSp>
        <p:nvGrpSpPr>
          <p:cNvPr id="16" name="OCX"/>
          <p:cNvGrpSpPr/>
          <p:nvPr/>
        </p:nvGrpSpPr>
        <p:grpSpPr>
          <a:xfrm>
            <a:off x="5077325" y="2270750"/>
            <a:ext cx="3585411" cy="3540502"/>
            <a:chOff x="1503945" y="2296818"/>
            <a:chExt cx="5970206" cy="3767098"/>
          </a:xfrm>
        </p:grpSpPr>
        <p:sp>
          <p:nvSpPr>
            <p:cNvPr id="17" name="Rectangle: Rounded Corners 16"/>
            <p:cNvSpPr/>
            <p:nvPr/>
          </p:nvSpPr>
          <p:spPr>
            <a:xfrm>
              <a:off x="1503945" y="2442411"/>
              <a:ext cx="5970206" cy="3621505"/>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8" name="Rectangle 17"/>
            <p:cNvSpPr/>
            <p:nvPr/>
          </p:nvSpPr>
          <p:spPr>
            <a:xfrm>
              <a:off x="2226262" y="2296818"/>
              <a:ext cx="1588457" cy="368727"/>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solidFill>
                    <a:srgbClr val="1E1E71"/>
                  </a:solidFill>
                </a:rPr>
                <a:t>OCX</a:t>
              </a:r>
              <a:endParaRPr lang="it-IT" sz="2800" dirty="0">
                <a:solidFill>
                  <a:srgbClr val="1E1E71"/>
                </a:solidFill>
              </a:endParaRPr>
            </a:p>
          </p:txBody>
        </p:sp>
      </p:grpSp>
      <p:grpSp>
        <p:nvGrpSpPr>
          <p:cNvPr id="19" name="Web Server"/>
          <p:cNvGrpSpPr/>
          <p:nvPr/>
        </p:nvGrpSpPr>
        <p:grpSpPr>
          <a:xfrm>
            <a:off x="685269" y="4752824"/>
            <a:ext cx="2436933" cy="1287028"/>
            <a:chOff x="1503947" y="2010604"/>
            <a:chExt cx="5863356" cy="4053312"/>
          </a:xfrm>
        </p:grpSpPr>
        <p:sp>
          <p:nvSpPr>
            <p:cNvPr id="20" name="Rectangle 19"/>
            <p:cNvSpPr/>
            <p:nvPr/>
          </p:nvSpPr>
          <p:spPr>
            <a:xfrm>
              <a:off x="1503947" y="2442411"/>
              <a:ext cx="5863356" cy="3621505"/>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it-IT" i="1" dirty="0">
                  <a:solidFill>
                    <a:schemeClr val="tx1"/>
                  </a:solidFill>
                </a:rPr>
                <a:t>C#</a:t>
              </a:r>
            </a:p>
          </p:txBody>
        </p:sp>
        <p:sp>
          <p:nvSpPr>
            <p:cNvPr id="21" name="Rectangle 20"/>
            <p:cNvSpPr/>
            <p:nvPr/>
          </p:nvSpPr>
          <p:spPr>
            <a:xfrm>
              <a:off x="1853388" y="2010604"/>
              <a:ext cx="3357238" cy="98408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1E1E71"/>
                  </a:solidFill>
                </a:rPr>
                <a:t>Web Server</a:t>
              </a:r>
              <a:endParaRPr lang="it-IT" sz="2000" dirty="0">
                <a:solidFill>
                  <a:srgbClr val="1E1E71"/>
                </a:solidFill>
              </a:endParaRPr>
            </a:p>
          </p:txBody>
        </p:sp>
      </p:grpSp>
      <p:grpSp>
        <p:nvGrpSpPr>
          <p:cNvPr id="24" name="DOM"/>
          <p:cNvGrpSpPr/>
          <p:nvPr/>
        </p:nvGrpSpPr>
        <p:grpSpPr>
          <a:xfrm>
            <a:off x="5229726" y="2725396"/>
            <a:ext cx="3252537" cy="1293219"/>
            <a:chOff x="1503947" y="2128327"/>
            <a:chExt cx="5863356" cy="3935589"/>
          </a:xfrm>
        </p:grpSpPr>
        <p:sp>
          <p:nvSpPr>
            <p:cNvPr id="25" name="Rectangle 24"/>
            <p:cNvSpPr/>
            <p:nvPr/>
          </p:nvSpPr>
          <p:spPr>
            <a:xfrm>
              <a:off x="1503947" y="2442411"/>
              <a:ext cx="5863356" cy="362150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6" name="Rectangle 25"/>
            <p:cNvSpPr/>
            <p:nvPr/>
          </p:nvSpPr>
          <p:spPr>
            <a:xfrm>
              <a:off x="1691960" y="2128327"/>
              <a:ext cx="2443633" cy="850403"/>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solidFill>
                    <a:srgbClr val="1E1E71"/>
                  </a:solidFill>
                </a:rPr>
                <a:t>DOM</a:t>
              </a:r>
              <a:endParaRPr lang="it-IT" sz="2800" dirty="0">
                <a:solidFill>
                  <a:srgbClr val="1E1E71"/>
                </a:solidFill>
              </a:endParaRPr>
            </a:p>
          </p:txBody>
        </p:sp>
      </p:grpSp>
      <p:grpSp>
        <p:nvGrpSpPr>
          <p:cNvPr id="27" name="JS"/>
          <p:cNvGrpSpPr/>
          <p:nvPr/>
        </p:nvGrpSpPr>
        <p:grpSpPr>
          <a:xfrm>
            <a:off x="5229726" y="4253299"/>
            <a:ext cx="3252537" cy="1293259"/>
            <a:chOff x="1503947" y="2031581"/>
            <a:chExt cx="5863356" cy="4032335"/>
          </a:xfrm>
        </p:grpSpPr>
        <p:sp>
          <p:nvSpPr>
            <p:cNvPr id="28" name="Rectangle 27"/>
            <p:cNvSpPr/>
            <p:nvPr/>
          </p:nvSpPr>
          <p:spPr>
            <a:xfrm>
              <a:off x="1503947" y="2442411"/>
              <a:ext cx="5863356" cy="362150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9" name="Rectangle 28"/>
            <p:cNvSpPr/>
            <p:nvPr/>
          </p:nvSpPr>
          <p:spPr>
            <a:xfrm>
              <a:off x="1691960" y="2031581"/>
              <a:ext cx="2443633" cy="1072698"/>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solidFill>
                    <a:srgbClr val="1E1E71"/>
                  </a:solidFill>
                </a:rPr>
                <a:t>JS</a:t>
              </a:r>
              <a:endParaRPr lang="it-IT" sz="2800" dirty="0">
                <a:solidFill>
                  <a:srgbClr val="1E1E71"/>
                </a:solidFill>
              </a:endParaRPr>
            </a:p>
          </p:txBody>
        </p:sp>
      </p:grpSp>
      <p:sp>
        <p:nvSpPr>
          <p:cNvPr id="32" name="Button 2"/>
          <p:cNvSpPr/>
          <p:nvPr/>
        </p:nvSpPr>
        <p:spPr>
          <a:xfrm>
            <a:off x="3518884" y="2400348"/>
            <a:ext cx="1277525" cy="434753"/>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1E1E71"/>
                </a:solidFill>
              </a:rPr>
              <a:t>DO</a:t>
            </a:r>
          </a:p>
        </p:txBody>
      </p:sp>
      <p:sp>
        <p:nvSpPr>
          <p:cNvPr id="33" name="Button 1"/>
          <p:cNvSpPr/>
          <p:nvPr/>
        </p:nvSpPr>
        <p:spPr>
          <a:xfrm>
            <a:off x="3518885" y="2991509"/>
            <a:ext cx="1277525" cy="437491"/>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a:solidFill>
                  <a:srgbClr val="1E1E71"/>
                </a:solidFill>
              </a:rPr>
              <a:t>Print</a:t>
            </a:r>
            <a:endParaRPr lang="it-IT" dirty="0">
              <a:solidFill>
                <a:srgbClr val="1E1E71"/>
              </a:solidFill>
            </a:endParaRPr>
          </a:p>
        </p:txBody>
      </p:sp>
      <p:grpSp>
        <p:nvGrpSpPr>
          <p:cNvPr id="36" name="Real DOM"/>
          <p:cNvGrpSpPr/>
          <p:nvPr/>
        </p:nvGrpSpPr>
        <p:grpSpPr>
          <a:xfrm>
            <a:off x="5334021" y="3102050"/>
            <a:ext cx="2991832" cy="788616"/>
            <a:chOff x="5334021" y="3102050"/>
            <a:chExt cx="2991832" cy="788616"/>
          </a:xfrm>
        </p:grpSpPr>
        <p:sp>
          <p:nvSpPr>
            <p:cNvPr id="34" name="Rectangle 33"/>
            <p:cNvSpPr/>
            <p:nvPr/>
          </p:nvSpPr>
          <p:spPr>
            <a:xfrm>
              <a:off x="5334021" y="3102050"/>
              <a:ext cx="1671280" cy="78861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1E1E71"/>
                  </a:solidFill>
                </a:rPr>
                <a:t>HTML</a:t>
              </a:r>
            </a:p>
          </p:txBody>
        </p:sp>
        <p:sp>
          <p:nvSpPr>
            <p:cNvPr id="35" name="Rectangle 34"/>
            <p:cNvSpPr/>
            <p:nvPr/>
          </p:nvSpPr>
          <p:spPr>
            <a:xfrm>
              <a:off x="7014613" y="3102050"/>
              <a:ext cx="1311240" cy="788616"/>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1E1E71"/>
                  </a:solidFill>
                </a:rPr>
                <a:t>SVG</a:t>
              </a:r>
            </a:p>
          </p:txBody>
        </p:sp>
      </p:grpSp>
      <p:sp>
        <p:nvSpPr>
          <p:cNvPr id="37" name="Button 1"/>
          <p:cNvSpPr/>
          <p:nvPr/>
        </p:nvSpPr>
        <p:spPr>
          <a:xfrm>
            <a:off x="3518884" y="3967189"/>
            <a:ext cx="1277525" cy="1844063"/>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a:solidFill>
                  <a:srgbClr val="1E1E71"/>
                </a:solidFill>
              </a:rPr>
              <a:t>Various</a:t>
            </a:r>
            <a:endParaRPr lang="it-IT" dirty="0">
              <a:solidFill>
                <a:srgbClr val="1E1E71"/>
              </a:solidFill>
            </a:endParaRPr>
          </a:p>
          <a:p>
            <a:pPr algn="ctr"/>
            <a:r>
              <a:rPr lang="it-IT" dirty="0">
                <a:solidFill>
                  <a:srgbClr val="1E1E71"/>
                </a:solidFill>
              </a:rPr>
              <a:t>GUI</a:t>
            </a:r>
          </a:p>
          <a:p>
            <a:pPr algn="ctr"/>
            <a:r>
              <a:rPr lang="it-IT" dirty="0" err="1">
                <a:solidFill>
                  <a:srgbClr val="1E1E71"/>
                </a:solidFill>
              </a:rPr>
              <a:t>Controls</a:t>
            </a:r>
            <a:endParaRPr lang="it-IT" dirty="0">
              <a:solidFill>
                <a:srgbClr val="1E1E71"/>
              </a:solidFill>
            </a:endParaRPr>
          </a:p>
        </p:txBody>
      </p:sp>
      <p:sp>
        <p:nvSpPr>
          <p:cNvPr id="38" name="APL Function 1"/>
          <p:cNvSpPr/>
          <p:nvPr/>
        </p:nvSpPr>
        <p:spPr>
          <a:xfrm>
            <a:off x="685270" y="1997243"/>
            <a:ext cx="2310594" cy="620056"/>
          </a:xfrm>
          <a:prstGeom prst="snip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t-IT" dirty="0" err="1"/>
              <a:t>Function</a:t>
            </a:r>
            <a:r>
              <a:rPr lang="it-IT" dirty="0"/>
              <a:t> 1</a:t>
            </a:r>
          </a:p>
        </p:txBody>
      </p:sp>
      <p:sp>
        <p:nvSpPr>
          <p:cNvPr id="39" name="APL fn 2"/>
          <p:cNvSpPr/>
          <p:nvPr/>
        </p:nvSpPr>
        <p:spPr>
          <a:xfrm>
            <a:off x="683359" y="2752000"/>
            <a:ext cx="2310594" cy="620056"/>
          </a:xfrm>
          <a:prstGeom prst="snip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t-IT" dirty="0" err="1"/>
              <a:t>Function</a:t>
            </a:r>
            <a:r>
              <a:rPr lang="it-IT" dirty="0"/>
              <a:t> 2</a:t>
            </a:r>
          </a:p>
        </p:txBody>
      </p:sp>
      <p:sp>
        <p:nvSpPr>
          <p:cNvPr id="40" name="JS Fn A"/>
          <p:cNvSpPr/>
          <p:nvPr/>
        </p:nvSpPr>
        <p:spPr>
          <a:xfrm>
            <a:off x="5377319" y="4736803"/>
            <a:ext cx="1480681" cy="342334"/>
          </a:xfrm>
          <a:prstGeom prst="snip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dirty="0" err="1"/>
              <a:t>Function</a:t>
            </a:r>
            <a:r>
              <a:rPr lang="it-IT" dirty="0"/>
              <a:t> A</a:t>
            </a:r>
          </a:p>
        </p:txBody>
      </p:sp>
      <p:sp>
        <p:nvSpPr>
          <p:cNvPr id="42" name="JS Fn B"/>
          <p:cNvSpPr/>
          <p:nvPr/>
        </p:nvSpPr>
        <p:spPr>
          <a:xfrm>
            <a:off x="5375313" y="5141680"/>
            <a:ext cx="1480681" cy="342334"/>
          </a:xfrm>
          <a:prstGeom prst="snip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dirty="0" err="1"/>
              <a:t>Function</a:t>
            </a:r>
            <a:r>
              <a:rPr lang="it-IT" dirty="0"/>
              <a:t> B</a:t>
            </a:r>
          </a:p>
        </p:txBody>
      </p:sp>
    </p:spTree>
    <p:extLst>
      <p:ext uri="{BB962C8B-B14F-4D97-AF65-F5344CB8AC3E}">
        <p14:creationId xmlns:p14="http://schemas.microsoft.com/office/powerpoint/2010/main" val="1393162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500"/>
                                        <p:tgtEl>
                                          <p:spTgt spid="3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500"/>
                                        <p:tgtEl>
                                          <p:spTgt spid="3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fade">
                                      <p:cBhvr>
                                        <p:cTn id="30" dur="500"/>
                                        <p:tgtEl>
                                          <p:spTgt spid="3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500"/>
                                        <p:tgtEl>
                                          <p:spTgt spid="37"/>
                                        </p:tgtEl>
                                      </p:cBhvr>
                                    </p:animEffect>
                                  </p:childTnLst>
                                </p:cTn>
                              </p:par>
                              <p:par>
                                <p:cTn id="34" presetID="10" presetClass="entr" presetSubtype="0"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500"/>
                                        <p:tgtEl>
                                          <p:spTgt spid="24"/>
                                        </p:tgtEl>
                                      </p:cBhvr>
                                    </p:animEffect>
                                  </p:childTnLst>
                                </p:cTn>
                              </p:par>
                              <p:par>
                                <p:cTn id="42" presetID="10" presetClass="entr" presetSubtype="0" fill="hold" nodeType="with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fade">
                                      <p:cBhvr>
                                        <p:cTn id="44" dur="500"/>
                                        <p:tgtEl>
                                          <p:spTgt spid="36"/>
                                        </p:tgtEl>
                                      </p:cBhvr>
                                    </p:animEffect>
                                  </p:childTnLst>
                                </p:cTn>
                              </p:par>
                              <p:par>
                                <p:cTn id="45" presetID="10" presetClass="entr" presetSubtype="0"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
                                        <p:tgtEl>
                                          <p:spTgt spid="27"/>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40"/>
                                        </p:tgtEl>
                                        <p:attrNameLst>
                                          <p:attrName>style.visibility</p:attrName>
                                        </p:attrNameLst>
                                      </p:cBhvr>
                                      <p:to>
                                        <p:strVal val="visible"/>
                                      </p:to>
                                    </p:set>
                                    <p:animEffect transition="in" filter="fade">
                                      <p:cBhvr>
                                        <p:cTn id="50" dur="500"/>
                                        <p:tgtEl>
                                          <p:spTgt spid="40"/>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42"/>
                                        </p:tgtEl>
                                        <p:attrNameLst>
                                          <p:attrName>style.visibility</p:attrName>
                                        </p:attrNameLst>
                                      </p:cBhvr>
                                      <p:to>
                                        <p:strVal val="visible"/>
                                      </p:to>
                                    </p:set>
                                    <p:animEffect transition="in" filter="fade">
                                      <p:cBhvr>
                                        <p:cTn id="53"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7" grpId="0" animBg="1"/>
      <p:bldP spid="38" grpId="0" animBg="1"/>
      <p:bldP spid="39" grpId="0" animBg="1"/>
      <p:bldP spid="40" grpId="0" animBg="1"/>
      <p:bldP spid="4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Internet Explorer API (I)</a:t>
            </a:r>
          </a:p>
        </p:txBody>
      </p:sp>
      <p:sp>
        <p:nvSpPr>
          <p:cNvPr id="3" name="Content Placeholder 2"/>
          <p:cNvSpPr>
            <a:spLocks noGrp="1"/>
          </p:cNvSpPr>
          <p:nvPr>
            <p:ph idx="1"/>
          </p:nvPr>
        </p:nvSpPr>
        <p:spPr/>
        <p:txBody>
          <a:bodyPr>
            <a:normAutofit/>
          </a:bodyPr>
          <a:lstStyle/>
          <a:p>
            <a:pPr marL="0" indent="0">
              <a:buNone/>
            </a:pPr>
            <a:r>
              <a:rPr lang="it-IT" dirty="0"/>
              <a:t>Navigate:</a:t>
            </a:r>
          </a:p>
          <a:p>
            <a:pPr marL="457200" lvl="1" indent="0">
              <a:buNone/>
            </a:pPr>
            <a:r>
              <a:rPr lang="it-IT" dirty="0" err="1">
                <a:solidFill>
                  <a:schemeClr val="tx1">
                    <a:lumMod val="60000"/>
                    <a:lumOff val="40000"/>
                  </a:schemeClr>
                </a:solidFill>
                <a:latin typeface="APL385 Unicode" panose="020B0709000202000203" pitchFamily="49" charset="0"/>
              </a:rPr>
              <a:t>ocx.Navigate⊂URL</a:t>
            </a:r>
            <a:endParaRPr lang="it-IT" dirty="0">
              <a:solidFill>
                <a:schemeClr val="tx1">
                  <a:lumMod val="60000"/>
                  <a:lumOff val="40000"/>
                </a:schemeClr>
              </a:solidFill>
              <a:latin typeface="APL385 Unicode" panose="020B0709000202000203" pitchFamily="49" charset="0"/>
            </a:endParaRPr>
          </a:p>
          <a:p>
            <a:pPr marL="0" indent="0">
              <a:buNone/>
            </a:pPr>
            <a:endParaRPr lang="it-IT" dirty="0"/>
          </a:p>
          <a:p>
            <a:pPr marL="0" indent="0">
              <a:buNone/>
            </a:pPr>
            <a:r>
              <a:rPr lang="it-IT" dirty="0" err="1"/>
              <a:t>Refresh</a:t>
            </a:r>
            <a:r>
              <a:rPr lang="it-IT" dirty="0"/>
              <a:t>:</a:t>
            </a:r>
          </a:p>
          <a:p>
            <a:pPr marL="457200" lvl="1" indent="0">
              <a:buNone/>
            </a:pPr>
            <a:r>
              <a:rPr lang="it-IT" dirty="0">
                <a:solidFill>
                  <a:schemeClr val="tx1">
                    <a:lumMod val="60000"/>
                    <a:lumOff val="40000"/>
                  </a:schemeClr>
                </a:solidFill>
                <a:latin typeface="APL385 Unicode" panose="020B0709000202000203" pitchFamily="49" charset="0"/>
              </a:rPr>
              <a:t>REFRESH_NORMAL←0</a:t>
            </a:r>
          </a:p>
          <a:p>
            <a:pPr marL="457200" lvl="1" indent="0">
              <a:buNone/>
            </a:pPr>
            <a:r>
              <a:rPr lang="it-IT" dirty="0">
                <a:solidFill>
                  <a:schemeClr val="tx1">
                    <a:lumMod val="60000"/>
                    <a:lumOff val="40000"/>
                  </a:schemeClr>
                </a:solidFill>
                <a:latin typeface="APL385 Unicode" panose="020B0709000202000203" pitchFamily="49" charset="0"/>
              </a:rPr>
              <a:t>REFRESH_IFEXPIRED←1</a:t>
            </a:r>
          </a:p>
          <a:p>
            <a:pPr marL="457200" lvl="1" indent="0">
              <a:buNone/>
            </a:pPr>
            <a:r>
              <a:rPr lang="it-IT" dirty="0">
                <a:solidFill>
                  <a:schemeClr val="tx1">
                    <a:lumMod val="60000"/>
                    <a:lumOff val="40000"/>
                  </a:schemeClr>
                </a:solidFill>
                <a:latin typeface="APL385 Unicode" panose="020B0709000202000203" pitchFamily="49" charset="0"/>
              </a:rPr>
              <a:t>REFRESH_COMPLETELY←3</a:t>
            </a:r>
          </a:p>
          <a:p>
            <a:pPr marL="457200" lvl="1" indent="0">
              <a:buNone/>
            </a:pPr>
            <a:r>
              <a:rPr lang="it-IT" dirty="0">
                <a:solidFill>
                  <a:schemeClr val="tx1">
                    <a:lumMod val="60000"/>
                    <a:lumOff val="40000"/>
                  </a:schemeClr>
                </a:solidFill>
                <a:latin typeface="APL385 Unicode" panose="020B0709000202000203" pitchFamily="49" charset="0"/>
              </a:rPr>
              <a:t>ocx.Refresh2⍎'REFRESH_',mode</a:t>
            </a:r>
          </a:p>
          <a:p>
            <a:pPr marL="457200" lvl="1" indent="0">
              <a:buNone/>
            </a:pPr>
            <a:endParaRPr lang="it-IT" dirty="0"/>
          </a:p>
        </p:txBody>
      </p:sp>
    </p:spTree>
    <p:extLst>
      <p:ext uri="{BB962C8B-B14F-4D97-AF65-F5344CB8AC3E}">
        <p14:creationId xmlns:p14="http://schemas.microsoft.com/office/powerpoint/2010/main" val="10386905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err="1"/>
              <a:t>Interaction</a:t>
            </a:r>
            <a:endParaRPr lang="it-IT" dirty="0"/>
          </a:p>
        </p:txBody>
      </p:sp>
      <p:sp>
        <p:nvSpPr>
          <p:cNvPr id="3" name="Content Placeholder 2"/>
          <p:cNvSpPr>
            <a:spLocks noGrp="1"/>
          </p:cNvSpPr>
          <p:nvPr>
            <p:ph idx="1"/>
          </p:nvPr>
        </p:nvSpPr>
        <p:spPr/>
        <p:txBody>
          <a:bodyPr/>
          <a:lstStyle/>
          <a:p>
            <a:r>
              <a:rPr lang="it-IT" dirty="0"/>
              <a:t>Web Application </a:t>
            </a:r>
            <a:r>
              <a:rPr lang="it-IT" dirty="0" err="1"/>
              <a:t>talks</a:t>
            </a:r>
            <a:r>
              <a:rPr lang="it-IT" dirty="0"/>
              <a:t> to </a:t>
            </a:r>
            <a:r>
              <a:rPr lang="it-IT" dirty="0" err="1"/>
              <a:t>workspace</a:t>
            </a:r>
            <a:r>
              <a:rPr lang="it-IT" dirty="0"/>
              <a:t> hosting </a:t>
            </a:r>
            <a:r>
              <a:rPr lang="it-IT" dirty="0" err="1"/>
              <a:t>it</a:t>
            </a:r>
            <a:r>
              <a:rPr lang="it-IT" dirty="0"/>
              <a:t>:</a:t>
            </a:r>
          </a:p>
          <a:p>
            <a:pPr lvl="1"/>
            <a:r>
              <a:rPr lang="it-IT" dirty="0"/>
              <a:t>HTTP </a:t>
            </a:r>
            <a:r>
              <a:rPr lang="it-IT" dirty="0" err="1"/>
              <a:t>Get</a:t>
            </a:r>
            <a:endParaRPr lang="it-IT" dirty="0"/>
          </a:p>
          <a:p>
            <a:pPr lvl="1"/>
            <a:r>
              <a:rPr lang="it-IT" dirty="0"/>
              <a:t>HTTP Post</a:t>
            </a:r>
          </a:p>
          <a:p>
            <a:r>
              <a:rPr lang="it-IT" dirty="0"/>
              <a:t>APL to </a:t>
            </a:r>
            <a:r>
              <a:rPr lang="it-IT" dirty="0" err="1"/>
              <a:t>talks</a:t>
            </a:r>
            <a:r>
              <a:rPr lang="it-IT" dirty="0"/>
              <a:t> web </a:t>
            </a:r>
            <a:r>
              <a:rPr lang="it-IT" dirty="0" err="1"/>
              <a:t>application</a:t>
            </a:r>
            <a:r>
              <a:rPr lang="it-IT" dirty="0"/>
              <a:t> </a:t>
            </a:r>
            <a:r>
              <a:rPr lang="it-IT" dirty="0" err="1"/>
              <a:t>running</a:t>
            </a:r>
            <a:r>
              <a:rPr lang="it-IT" dirty="0"/>
              <a:t> in browser:</a:t>
            </a:r>
          </a:p>
          <a:p>
            <a:pPr lvl="1"/>
            <a:r>
              <a:rPr lang="it-IT" dirty="0"/>
              <a:t>JS code </a:t>
            </a:r>
            <a:r>
              <a:rPr lang="it-IT" dirty="0" err="1"/>
              <a:t>injection</a:t>
            </a:r>
            <a:r>
              <a:rPr lang="it-IT" dirty="0"/>
              <a:t> via </a:t>
            </a:r>
            <a:r>
              <a:rPr lang="it-IT" dirty="0" err="1"/>
              <a:t>IE’s</a:t>
            </a:r>
            <a:r>
              <a:rPr lang="it-IT" dirty="0"/>
              <a:t> «</a:t>
            </a:r>
            <a:r>
              <a:rPr lang="it-IT" dirty="0" err="1"/>
              <a:t>eval</a:t>
            </a:r>
            <a:r>
              <a:rPr lang="it-IT" dirty="0"/>
              <a:t>»</a:t>
            </a:r>
          </a:p>
        </p:txBody>
      </p:sp>
    </p:spTree>
    <p:extLst>
      <p:ext uri="{BB962C8B-B14F-4D97-AF65-F5344CB8AC3E}">
        <p14:creationId xmlns:p14="http://schemas.microsoft.com/office/powerpoint/2010/main" val="473499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4" name="Picture 4" descr="https://www.apl.it/img/banner_sofia.png"/>
          <p:cNvPicPr>
            <a:picLocks noChangeAspect="1" noChangeArrowheads="1"/>
          </p:cNvPicPr>
          <p:nvPr/>
        </p:nvPicPr>
        <p:blipFill rotWithShape="1">
          <a:blip r:embed="rId3">
            <a:extLst>
              <a:ext uri="{28A0092B-C50C-407E-A947-70E740481C1C}">
                <a14:useLocalDpi xmlns:a14="http://schemas.microsoft.com/office/drawing/2010/main" val="0"/>
              </a:ext>
            </a:extLst>
          </a:blip>
          <a:srcRect l="-92" r="7879"/>
          <a:stretch/>
        </p:blipFill>
        <p:spPr bwMode="auto">
          <a:xfrm>
            <a:off x="2088980" y="4179659"/>
            <a:ext cx="6838451" cy="192405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28650" y="365126"/>
            <a:ext cx="7886700" cy="1325563"/>
          </a:xfrm>
        </p:spPr>
        <p:txBody>
          <a:bodyPr>
            <a:normAutofit/>
          </a:bodyPr>
          <a:lstStyle/>
          <a:p>
            <a:r>
              <a:rPr lang="it-IT" dirty="0"/>
              <a:t>Sofia</a:t>
            </a:r>
          </a:p>
        </p:txBody>
      </p:sp>
      <p:sp>
        <p:nvSpPr>
          <p:cNvPr id="3" name="Content Placeholder 2"/>
          <p:cNvSpPr>
            <a:spLocks noGrp="1"/>
          </p:cNvSpPr>
          <p:nvPr>
            <p:ph idx="1"/>
          </p:nvPr>
        </p:nvSpPr>
        <p:spPr>
          <a:xfrm>
            <a:off x="628650" y="1608101"/>
            <a:ext cx="8298781" cy="2843583"/>
          </a:xfrm>
        </p:spPr>
        <p:txBody>
          <a:bodyPr>
            <a:normAutofit/>
          </a:bodyPr>
          <a:lstStyle/>
          <a:p>
            <a:r>
              <a:rPr lang="it-IT" sz="2600" dirty="0" err="1"/>
              <a:t>Sofía</a:t>
            </a:r>
            <a:r>
              <a:rPr lang="it-IT" sz="2600" dirty="0"/>
              <a:t>: </a:t>
            </a:r>
            <a:r>
              <a:rPr lang="it-IT" sz="2600" b="1" dirty="0" err="1"/>
              <a:t>SO</a:t>
            </a:r>
            <a:r>
              <a:rPr lang="it-IT" sz="2600" dirty="0" err="1"/>
              <a:t>ftware</a:t>
            </a:r>
            <a:r>
              <a:rPr lang="it-IT" sz="2600" dirty="0"/>
              <a:t> </a:t>
            </a:r>
            <a:r>
              <a:rPr lang="it-IT" sz="2600" b="1" dirty="0" err="1"/>
              <a:t>FI</a:t>
            </a:r>
            <a:r>
              <a:rPr lang="it-IT" sz="2600" dirty="0" err="1"/>
              <a:t>nanziario</a:t>
            </a:r>
            <a:r>
              <a:rPr lang="it-IT" sz="2600" dirty="0"/>
              <a:t> </a:t>
            </a:r>
            <a:r>
              <a:rPr lang="it-IT" sz="2600" b="1" dirty="0"/>
              <a:t>A</a:t>
            </a:r>
            <a:r>
              <a:rPr lang="it-IT" sz="2600" dirty="0"/>
              <a:t>PL…</a:t>
            </a:r>
          </a:p>
          <a:p>
            <a:r>
              <a:rPr lang="it-IT" sz="2600" dirty="0"/>
              <a:t>…and the </a:t>
            </a:r>
            <a:r>
              <a:rPr lang="it-IT" sz="2600" dirty="0" err="1"/>
              <a:t>name</a:t>
            </a:r>
            <a:r>
              <a:rPr lang="it-IT" sz="2600" dirty="0"/>
              <a:t> of a woman</a:t>
            </a:r>
          </a:p>
          <a:p>
            <a:r>
              <a:rPr lang="it-IT" sz="2600" dirty="0"/>
              <a:t>Portfolio Management System</a:t>
            </a:r>
          </a:p>
          <a:p>
            <a:r>
              <a:rPr lang="it-IT" sz="2600" dirty="0"/>
              <a:t>20+ </a:t>
            </a:r>
            <a:r>
              <a:rPr lang="it-IT" sz="2600" dirty="0" err="1"/>
              <a:t>years</a:t>
            </a:r>
            <a:r>
              <a:rPr lang="it-IT" sz="2600" dirty="0"/>
              <a:t> </a:t>
            </a:r>
            <a:r>
              <a:rPr lang="it-IT" sz="2600" i="1" dirty="0" err="1"/>
              <a:t>young</a:t>
            </a:r>
            <a:endParaRPr lang="it-IT" sz="2600" i="1" dirty="0"/>
          </a:p>
        </p:txBody>
      </p:sp>
    </p:spTree>
    <p:extLst>
      <p:ext uri="{BB962C8B-B14F-4D97-AF65-F5344CB8AC3E}">
        <p14:creationId xmlns:p14="http://schemas.microsoft.com/office/powerpoint/2010/main" val="37581371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Architecture </a:t>
            </a:r>
            <a:r>
              <a:rPr lang="it-IT" dirty="0" err="1"/>
              <a:t>Diagram</a:t>
            </a:r>
            <a:r>
              <a:rPr lang="it-IT" dirty="0"/>
              <a:t> (I)</a:t>
            </a:r>
          </a:p>
        </p:txBody>
      </p:sp>
      <p:grpSp>
        <p:nvGrpSpPr>
          <p:cNvPr id="10" name="APL WS"/>
          <p:cNvGrpSpPr/>
          <p:nvPr/>
        </p:nvGrpSpPr>
        <p:grpSpPr>
          <a:xfrm>
            <a:off x="576263" y="1199006"/>
            <a:ext cx="8416226" cy="4977958"/>
            <a:chOff x="1503947" y="2333897"/>
            <a:chExt cx="6412832" cy="3730019"/>
          </a:xfrm>
        </p:grpSpPr>
        <p:sp>
          <p:nvSpPr>
            <p:cNvPr id="7" name="Rectangle 6"/>
            <p:cNvSpPr/>
            <p:nvPr/>
          </p:nvSpPr>
          <p:spPr>
            <a:xfrm>
              <a:off x="1503947" y="2442411"/>
              <a:ext cx="6412832" cy="3621505"/>
            </a:xfrm>
            <a:prstGeom prst="rect">
              <a:avLst/>
            </a:prstGeom>
            <a:solidFill>
              <a:srgbClr val="E4EE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Rectangle 8"/>
            <p:cNvSpPr/>
            <p:nvPr/>
          </p:nvSpPr>
          <p:spPr>
            <a:xfrm>
              <a:off x="1587005" y="2333897"/>
              <a:ext cx="1173856" cy="412190"/>
            </a:xfrm>
            <a:prstGeom prst="rect">
              <a:avLst/>
            </a:prstGeom>
            <a:solidFill>
              <a:srgbClr val="E4EE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solidFill>
                    <a:srgbClr val="1E1E71"/>
                  </a:solidFill>
                </a:rPr>
                <a:t>APL WS</a:t>
              </a:r>
            </a:p>
          </p:txBody>
        </p:sp>
      </p:grpSp>
      <p:grpSp>
        <p:nvGrpSpPr>
          <p:cNvPr id="11" name="GUI Form"/>
          <p:cNvGrpSpPr/>
          <p:nvPr/>
        </p:nvGrpSpPr>
        <p:grpSpPr>
          <a:xfrm>
            <a:off x="3260557" y="1689513"/>
            <a:ext cx="5522495" cy="4350339"/>
            <a:chOff x="1503947" y="2348026"/>
            <a:chExt cx="5863356" cy="3715890"/>
          </a:xfrm>
        </p:grpSpPr>
        <p:sp>
          <p:nvSpPr>
            <p:cNvPr id="12" name="Rectangle: Rounded Corners 11"/>
            <p:cNvSpPr/>
            <p:nvPr/>
          </p:nvSpPr>
          <p:spPr>
            <a:xfrm>
              <a:off x="1503947" y="2442411"/>
              <a:ext cx="5863356" cy="362150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3" name="Rectangle 12"/>
            <p:cNvSpPr/>
            <p:nvPr/>
          </p:nvSpPr>
          <p:spPr>
            <a:xfrm>
              <a:off x="2218360" y="2348026"/>
              <a:ext cx="2019264" cy="36872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solidFill>
                    <a:srgbClr val="1E1E71"/>
                  </a:solidFill>
                </a:rPr>
                <a:t>GUI Form</a:t>
              </a:r>
            </a:p>
          </p:txBody>
        </p:sp>
      </p:grpSp>
      <p:grpSp>
        <p:nvGrpSpPr>
          <p:cNvPr id="16" name="OCX"/>
          <p:cNvGrpSpPr/>
          <p:nvPr/>
        </p:nvGrpSpPr>
        <p:grpSpPr>
          <a:xfrm>
            <a:off x="5077325" y="2270750"/>
            <a:ext cx="3585411" cy="3540502"/>
            <a:chOff x="1503945" y="2296818"/>
            <a:chExt cx="5970206" cy="3767098"/>
          </a:xfrm>
        </p:grpSpPr>
        <p:sp>
          <p:nvSpPr>
            <p:cNvPr id="17" name="Rectangle: Rounded Corners 16"/>
            <p:cNvSpPr/>
            <p:nvPr/>
          </p:nvSpPr>
          <p:spPr>
            <a:xfrm>
              <a:off x="1503945" y="2442411"/>
              <a:ext cx="5970206" cy="3621505"/>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8" name="Rectangle 17"/>
            <p:cNvSpPr/>
            <p:nvPr/>
          </p:nvSpPr>
          <p:spPr>
            <a:xfrm>
              <a:off x="2226262" y="2296818"/>
              <a:ext cx="1588457" cy="368727"/>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solidFill>
                    <a:srgbClr val="1E1E71"/>
                  </a:solidFill>
                </a:rPr>
                <a:t>OCX</a:t>
              </a:r>
              <a:endParaRPr lang="it-IT" sz="2800" dirty="0">
                <a:solidFill>
                  <a:srgbClr val="1E1E71"/>
                </a:solidFill>
              </a:endParaRPr>
            </a:p>
          </p:txBody>
        </p:sp>
      </p:grpSp>
      <p:grpSp>
        <p:nvGrpSpPr>
          <p:cNvPr id="19" name="Web Server"/>
          <p:cNvGrpSpPr/>
          <p:nvPr/>
        </p:nvGrpSpPr>
        <p:grpSpPr>
          <a:xfrm>
            <a:off x="685269" y="4752824"/>
            <a:ext cx="2436933" cy="1287028"/>
            <a:chOff x="1503947" y="2010604"/>
            <a:chExt cx="5863356" cy="4053312"/>
          </a:xfrm>
        </p:grpSpPr>
        <p:sp>
          <p:nvSpPr>
            <p:cNvPr id="20" name="Rectangle 19"/>
            <p:cNvSpPr/>
            <p:nvPr/>
          </p:nvSpPr>
          <p:spPr>
            <a:xfrm>
              <a:off x="1503947" y="2442411"/>
              <a:ext cx="5863356" cy="3621505"/>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it-IT" i="1" dirty="0">
                  <a:solidFill>
                    <a:schemeClr val="tx1"/>
                  </a:solidFill>
                </a:rPr>
                <a:t>C#</a:t>
              </a:r>
            </a:p>
          </p:txBody>
        </p:sp>
        <p:sp>
          <p:nvSpPr>
            <p:cNvPr id="21" name="Rectangle 20"/>
            <p:cNvSpPr/>
            <p:nvPr/>
          </p:nvSpPr>
          <p:spPr>
            <a:xfrm>
              <a:off x="1853388" y="2010604"/>
              <a:ext cx="3357238" cy="98408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1E1E71"/>
                  </a:solidFill>
                </a:rPr>
                <a:t>Web Server</a:t>
              </a:r>
              <a:endParaRPr lang="it-IT" sz="2000" dirty="0">
                <a:solidFill>
                  <a:srgbClr val="1E1E71"/>
                </a:solidFill>
              </a:endParaRPr>
            </a:p>
          </p:txBody>
        </p:sp>
      </p:grpSp>
      <p:grpSp>
        <p:nvGrpSpPr>
          <p:cNvPr id="24" name="DOM"/>
          <p:cNvGrpSpPr/>
          <p:nvPr/>
        </p:nvGrpSpPr>
        <p:grpSpPr>
          <a:xfrm>
            <a:off x="5229726" y="2725396"/>
            <a:ext cx="3252537" cy="1293219"/>
            <a:chOff x="1503947" y="2128327"/>
            <a:chExt cx="5863356" cy="3935589"/>
          </a:xfrm>
        </p:grpSpPr>
        <p:sp>
          <p:nvSpPr>
            <p:cNvPr id="25" name="Rectangle 24"/>
            <p:cNvSpPr/>
            <p:nvPr/>
          </p:nvSpPr>
          <p:spPr>
            <a:xfrm>
              <a:off x="1503947" y="2442411"/>
              <a:ext cx="5863356" cy="362150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6" name="Rectangle 25"/>
            <p:cNvSpPr/>
            <p:nvPr/>
          </p:nvSpPr>
          <p:spPr>
            <a:xfrm>
              <a:off x="1691960" y="2128327"/>
              <a:ext cx="2443633" cy="850403"/>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solidFill>
                    <a:srgbClr val="1E1E71"/>
                  </a:solidFill>
                </a:rPr>
                <a:t>DOM</a:t>
              </a:r>
              <a:endParaRPr lang="it-IT" sz="2800" dirty="0">
                <a:solidFill>
                  <a:srgbClr val="1E1E71"/>
                </a:solidFill>
              </a:endParaRPr>
            </a:p>
          </p:txBody>
        </p:sp>
      </p:grpSp>
      <p:grpSp>
        <p:nvGrpSpPr>
          <p:cNvPr id="27" name="JS"/>
          <p:cNvGrpSpPr/>
          <p:nvPr/>
        </p:nvGrpSpPr>
        <p:grpSpPr>
          <a:xfrm>
            <a:off x="5229726" y="4253299"/>
            <a:ext cx="3252537" cy="1293259"/>
            <a:chOff x="1503947" y="2031581"/>
            <a:chExt cx="5863356" cy="4032335"/>
          </a:xfrm>
        </p:grpSpPr>
        <p:sp>
          <p:nvSpPr>
            <p:cNvPr id="28" name="Rectangle 27"/>
            <p:cNvSpPr/>
            <p:nvPr/>
          </p:nvSpPr>
          <p:spPr>
            <a:xfrm>
              <a:off x="1503947" y="2442411"/>
              <a:ext cx="5863356" cy="362150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9" name="Rectangle 28"/>
            <p:cNvSpPr/>
            <p:nvPr/>
          </p:nvSpPr>
          <p:spPr>
            <a:xfrm>
              <a:off x="1691960" y="2031581"/>
              <a:ext cx="2443633" cy="1072698"/>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solidFill>
                    <a:srgbClr val="1E1E71"/>
                  </a:solidFill>
                </a:rPr>
                <a:t>JS</a:t>
              </a:r>
              <a:endParaRPr lang="it-IT" sz="2800" dirty="0">
                <a:solidFill>
                  <a:srgbClr val="1E1E71"/>
                </a:solidFill>
              </a:endParaRPr>
            </a:p>
          </p:txBody>
        </p:sp>
      </p:grpSp>
      <p:sp>
        <p:nvSpPr>
          <p:cNvPr id="32" name="Button 2"/>
          <p:cNvSpPr/>
          <p:nvPr/>
        </p:nvSpPr>
        <p:spPr>
          <a:xfrm>
            <a:off x="3518884" y="2400348"/>
            <a:ext cx="1277525" cy="434753"/>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1E1E71"/>
                </a:solidFill>
              </a:rPr>
              <a:t>DO</a:t>
            </a:r>
          </a:p>
        </p:txBody>
      </p:sp>
      <p:sp>
        <p:nvSpPr>
          <p:cNvPr id="33" name="Button 1"/>
          <p:cNvSpPr/>
          <p:nvPr/>
        </p:nvSpPr>
        <p:spPr>
          <a:xfrm>
            <a:off x="3518885" y="2991509"/>
            <a:ext cx="1277525" cy="437491"/>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a:solidFill>
                  <a:srgbClr val="1E1E71"/>
                </a:solidFill>
              </a:rPr>
              <a:t>Print</a:t>
            </a:r>
            <a:endParaRPr lang="it-IT" dirty="0">
              <a:solidFill>
                <a:srgbClr val="1E1E71"/>
              </a:solidFill>
            </a:endParaRPr>
          </a:p>
        </p:txBody>
      </p:sp>
      <p:grpSp>
        <p:nvGrpSpPr>
          <p:cNvPr id="36" name="Real DOM"/>
          <p:cNvGrpSpPr/>
          <p:nvPr/>
        </p:nvGrpSpPr>
        <p:grpSpPr>
          <a:xfrm>
            <a:off x="5334021" y="3102050"/>
            <a:ext cx="2991832" cy="788616"/>
            <a:chOff x="5334021" y="3102050"/>
            <a:chExt cx="2991832" cy="788616"/>
          </a:xfrm>
        </p:grpSpPr>
        <p:sp>
          <p:nvSpPr>
            <p:cNvPr id="34" name="Rectangle 33"/>
            <p:cNvSpPr/>
            <p:nvPr/>
          </p:nvSpPr>
          <p:spPr>
            <a:xfrm>
              <a:off x="5334021" y="3102050"/>
              <a:ext cx="1671280" cy="78861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1E1E71"/>
                  </a:solidFill>
                </a:rPr>
                <a:t>HTML</a:t>
              </a:r>
            </a:p>
          </p:txBody>
        </p:sp>
        <p:sp>
          <p:nvSpPr>
            <p:cNvPr id="35" name="Rectangle 34"/>
            <p:cNvSpPr/>
            <p:nvPr/>
          </p:nvSpPr>
          <p:spPr>
            <a:xfrm>
              <a:off x="7014613" y="3102050"/>
              <a:ext cx="1311240" cy="788616"/>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1E1E71"/>
                  </a:solidFill>
                </a:rPr>
                <a:t>SVG</a:t>
              </a:r>
            </a:p>
          </p:txBody>
        </p:sp>
      </p:grpSp>
      <p:sp>
        <p:nvSpPr>
          <p:cNvPr id="37" name="Button 1"/>
          <p:cNvSpPr/>
          <p:nvPr/>
        </p:nvSpPr>
        <p:spPr>
          <a:xfrm>
            <a:off x="3518884" y="3967189"/>
            <a:ext cx="1277525" cy="1844063"/>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a:solidFill>
                  <a:srgbClr val="1E1E71"/>
                </a:solidFill>
              </a:rPr>
              <a:t>Various</a:t>
            </a:r>
            <a:endParaRPr lang="it-IT" dirty="0">
              <a:solidFill>
                <a:srgbClr val="1E1E71"/>
              </a:solidFill>
            </a:endParaRPr>
          </a:p>
          <a:p>
            <a:pPr algn="ctr"/>
            <a:r>
              <a:rPr lang="it-IT" dirty="0">
                <a:solidFill>
                  <a:srgbClr val="1E1E71"/>
                </a:solidFill>
              </a:rPr>
              <a:t>GUI</a:t>
            </a:r>
          </a:p>
          <a:p>
            <a:pPr algn="ctr"/>
            <a:r>
              <a:rPr lang="it-IT" dirty="0" err="1">
                <a:solidFill>
                  <a:srgbClr val="1E1E71"/>
                </a:solidFill>
              </a:rPr>
              <a:t>Controls</a:t>
            </a:r>
            <a:endParaRPr lang="it-IT" dirty="0">
              <a:solidFill>
                <a:srgbClr val="1E1E71"/>
              </a:solidFill>
            </a:endParaRPr>
          </a:p>
        </p:txBody>
      </p:sp>
      <p:sp>
        <p:nvSpPr>
          <p:cNvPr id="38" name="APL Function 1"/>
          <p:cNvSpPr/>
          <p:nvPr/>
        </p:nvSpPr>
        <p:spPr>
          <a:xfrm>
            <a:off x="685270" y="1997243"/>
            <a:ext cx="2310594" cy="620056"/>
          </a:xfrm>
          <a:prstGeom prst="snip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t-IT" dirty="0" err="1"/>
              <a:t>Function</a:t>
            </a:r>
            <a:r>
              <a:rPr lang="it-IT" dirty="0"/>
              <a:t> 1</a:t>
            </a:r>
          </a:p>
        </p:txBody>
      </p:sp>
      <p:sp>
        <p:nvSpPr>
          <p:cNvPr id="39" name="APL fn 2"/>
          <p:cNvSpPr/>
          <p:nvPr/>
        </p:nvSpPr>
        <p:spPr>
          <a:xfrm>
            <a:off x="683359" y="2752000"/>
            <a:ext cx="2310594" cy="620056"/>
          </a:xfrm>
          <a:prstGeom prst="snip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t-IT" dirty="0" err="1"/>
              <a:t>Function</a:t>
            </a:r>
            <a:r>
              <a:rPr lang="it-IT" dirty="0"/>
              <a:t> 2</a:t>
            </a:r>
          </a:p>
        </p:txBody>
      </p:sp>
      <p:sp>
        <p:nvSpPr>
          <p:cNvPr id="40" name="JS Fn A"/>
          <p:cNvSpPr/>
          <p:nvPr/>
        </p:nvSpPr>
        <p:spPr>
          <a:xfrm>
            <a:off x="5377319" y="4736803"/>
            <a:ext cx="1480681" cy="342334"/>
          </a:xfrm>
          <a:prstGeom prst="snip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dirty="0" err="1"/>
              <a:t>Function</a:t>
            </a:r>
            <a:r>
              <a:rPr lang="it-IT" dirty="0"/>
              <a:t> A</a:t>
            </a:r>
          </a:p>
        </p:txBody>
      </p:sp>
      <p:sp>
        <p:nvSpPr>
          <p:cNvPr id="42" name="JS Fn B"/>
          <p:cNvSpPr/>
          <p:nvPr/>
        </p:nvSpPr>
        <p:spPr>
          <a:xfrm>
            <a:off x="5375313" y="5141680"/>
            <a:ext cx="1480681" cy="342334"/>
          </a:xfrm>
          <a:prstGeom prst="snip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dirty="0" err="1"/>
              <a:t>Function</a:t>
            </a:r>
            <a:r>
              <a:rPr lang="it-IT" dirty="0"/>
              <a:t> B</a:t>
            </a:r>
          </a:p>
        </p:txBody>
      </p:sp>
    </p:spTree>
    <p:extLst>
      <p:ext uri="{BB962C8B-B14F-4D97-AF65-F5344CB8AC3E}">
        <p14:creationId xmlns:p14="http://schemas.microsoft.com/office/powerpoint/2010/main" val="2144880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500" autoRev="1" fill="remove"/>
                                        <p:tgtEl>
                                          <p:spTgt spid="32"/>
                                        </p:tgtEl>
                                        <p:attrNameLst>
                                          <p:attrName>style.color</p:attrName>
                                        </p:attrNameLst>
                                      </p:cBhvr>
                                      <p:to>
                                        <a:srgbClr val="C9FCFF"/>
                                      </p:to>
                                    </p:animClr>
                                    <p:animClr clrSpc="rgb" dir="cw">
                                      <p:cBhvr>
                                        <p:cTn id="7" dur="500" autoRev="1" fill="remove"/>
                                        <p:tgtEl>
                                          <p:spTgt spid="32"/>
                                        </p:tgtEl>
                                        <p:attrNameLst>
                                          <p:attrName>fillcolor</p:attrName>
                                        </p:attrNameLst>
                                      </p:cBhvr>
                                      <p:to>
                                        <a:srgbClr val="C9FCFF"/>
                                      </p:to>
                                    </p:animClr>
                                    <p:set>
                                      <p:cBhvr>
                                        <p:cTn id="8" dur="500" autoRev="1" fill="remove"/>
                                        <p:tgtEl>
                                          <p:spTgt spid="32"/>
                                        </p:tgtEl>
                                        <p:attrNameLst>
                                          <p:attrName>fill.type</p:attrName>
                                        </p:attrNameLst>
                                      </p:cBhvr>
                                      <p:to>
                                        <p:strVal val="solid"/>
                                      </p:to>
                                    </p:set>
                                    <p:set>
                                      <p:cBhvr>
                                        <p:cTn id="9" dur="500" autoRev="1" fill="remove"/>
                                        <p:tgtEl>
                                          <p:spTgt spid="32"/>
                                        </p:tgtEl>
                                        <p:attrNameLst>
                                          <p:attrName>fill.on</p:attrName>
                                        </p:attrNameLst>
                                      </p:cBhvr>
                                      <p:to>
                                        <p:strVal val="true"/>
                                      </p:to>
                                    </p:set>
                                  </p:childTnLst>
                                </p:cTn>
                              </p:par>
                              <p:par>
                                <p:cTn id="10" presetID="10" presetClass="emph" presetSubtype="0" fill="hold" grpId="1" nodeType="withEffect">
                                  <p:stCondLst>
                                    <p:cond delay="0"/>
                                  </p:stCondLst>
                                  <p:childTnLst>
                                    <p:anim calcmode="discrete" valueType="str">
                                      <p:cBhvr override="childStyle">
                                        <p:cTn id="11" dur="2000" fill="hold"/>
                                        <p:tgtEl>
                                          <p:spTgt spid="32"/>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2"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Internet Explorer API (II)</a:t>
            </a:r>
          </a:p>
        </p:txBody>
      </p:sp>
      <p:sp>
        <p:nvSpPr>
          <p:cNvPr id="3" name="Content Placeholder 2"/>
          <p:cNvSpPr>
            <a:spLocks noGrp="1"/>
          </p:cNvSpPr>
          <p:nvPr>
            <p:ph idx="1"/>
          </p:nvPr>
        </p:nvSpPr>
        <p:spPr/>
        <p:txBody>
          <a:bodyPr>
            <a:normAutofit/>
          </a:bodyPr>
          <a:lstStyle/>
          <a:p>
            <a:pPr marL="0" indent="0">
              <a:buNone/>
            </a:pPr>
            <a:r>
              <a:rPr lang="it-IT" dirty="0" err="1"/>
              <a:t>Inject</a:t>
            </a:r>
            <a:r>
              <a:rPr lang="it-IT" dirty="0"/>
              <a:t> JS:</a:t>
            </a:r>
          </a:p>
          <a:p>
            <a:pPr marL="457200" lvl="1" indent="0">
              <a:buNone/>
            </a:pPr>
            <a:r>
              <a:rPr lang="it-IT" dirty="0" err="1">
                <a:solidFill>
                  <a:schemeClr val="tx1">
                    <a:lumMod val="60000"/>
                    <a:lumOff val="40000"/>
                  </a:schemeClr>
                </a:solidFill>
                <a:latin typeface="APL385 Unicode" panose="020B0709000202000203" pitchFamily="49" charset="0"/>
              </a:rPr>
              <a:t>ocx.Document.parentWindow.eval</a:t>
            </a:r>
            <a:r>
              <a:rPr lang="it-IT" dirty="0">
                <a:solidFill>
                  <a:schemeClr val="tx1">
                    <a:lumMod val="60000"/>
                    <a:lumOff val="40000"/>
                  </a:schemeClr>
                </a:solidFill>
                <a:latin typeface="APL385 Unicode" panose="020B0709000202000203" pitchFamily="49" charset="0"/>
              </a:rPr>
              <a:t> </a:t>
            </a:r>
            <a:r>
              <a:rPr lang="it-IT" dirty="0" err="1">
                <a:solidFill>
                  <a:schemeClr val="tx1">
                    <a:lumMod val="60000"/>
                    <a:lumOff val="40000"/>
                  </a:schemeClr>
                </a:solidFill>
                <a:latin typeface="APL385 Unicode" panose="020B0709000202000203" pitchFamily="49" charset="0"/>
              </a:rPr>
              <a:t>jsCode</a:t>
            </a:r>
            <a:endParaRPr lang="it-IT" dirty="0">
              <a:solidFill>
                <a:schemeClr val="tx1">
                  <a:lumMod val="60000"/>
                  <a:lumOff val="40000"/>
                </a:schemeClr>
              </a:solidFill>
            </a:endParaRPr>
          </a:p>
          <a:p>
            <a:pPr marL="457200" lvl="1" indent="0">
              <a:buNone/>
            </a:pPr>
            <a:endParaRPr lang="it-IT" dirty="0"/>
          </a:p>
          <a:p>
            <a:pPr marL="0" indent="0">
              <a:buNone/>
            </a:pPr>
            <a:r>
              <a:rPr lang="it-IT" dirty="0" err="1"/>
              <a:t>jsCode</a:t>
            </a:r>
            <a:r>
              <a:rPr lang="it-IT" dirty="0"/>
              <a:t> can be </a:t>
            </a:r>
            <a:r>
              <a:rPr lang="it-IT" dirty="0" err="1"/>
              <a:t>any</a:t>
            </a:r>
            <a:r>
              <a:rPr lang="it-IT" dirty="0"/>
              <a:t> JavaScript </a:t>
            </a:r>
            <a:r>
              <a:rPr lang="it-IT" dirty="0" err="1"/>
              <a:t>program</a:t>
            </a:r>
            <a:r>
              <a:rPr lang="it-IT" dirty="0"/>
              <a:t>: </a:t>
            </a:r>
          </a:p>
          <a:p>
            <a:r>
              <a:rPr lang="it-IT" dirty="0"/>
              <a:t>a (global) </a:t>
            </a:r>
            <a:r>
              <a:rPr lang="it-IT" dirty="0" err="1"/>
              <a:t>variable</a:t>
            </a:r>
            <a:r>
              <a:rPr lang="it-IT" dirty="0"/>
              <a:t> </a:t>
            </a:r>
            <a:r>
              <a:rPr lang="it-IT" dirty="0" err="1"/>
              <a:t>assignment</a:t>
            </a:r>
            <a:endParaRPr lang="it-IT" dirty="0"/>
          </a:p>
          <a:p>
            <a:r>
              <a:rPr lang="it-IT" dirty="0"/>
              <a:t>a subroutine call</a:t>
            </a:r>
          </a:p>
          <a:p>
            <a:r>
              <a:rPr lang="it-IT" dirty="0"/>
              <a:t>a </a:t>
            </a:r>
            <a:r>
              <a:rPr lang="it-IT" dirty="0" err="1"/>
              <a:t>function</a:t>
            </a:r>
            <a:r>
              <a:rPr lang="it-IT" dirty="0"/>
              <a:t> call…</a:t>
            </a:r>
          </a:p>
        </p:txBody>
      </p:sp>
    </p:spTree>
    <p:extLst>
      <p:ext uri="{BB962C8B-B14F-4D97-AF65-F5344CB8AC3E}">
        <p14:creationId xmlns:p14="http://schemas.microsoft.com/office/powerpoint/2010/main" val="14564681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.NET </a:t>
            </a:r>
            <a:r>
              <a:rPr lang="it-IT" dirty="0" err="1"/>
              <a:t>callbacks</a:t>
            </a:r>
            <a:endParaRPr lang="it-IT" dirty="0"/>
          </a:p>
        </p:txBody>
      </p:sp>
      <p:sp>
        <p:nvSpPr>
          <p:cNvPr id="3" name="Content Placeholder 2"/>
          <p:cNvSpPr>
            <a:spLocks noGrp="1"/>
          </p:cNvSpPr>
          <p:nvPr>
            <p:ph idx="1"/>
          </p:nvPr>
        </p:nvSpPr>
        <p:spPr/>
        <p:txBody>
          <a:bodyPr/>
          <a:lstStyle/>
          <a:p>
            <a:pPr marL="36000" indent="0">
              <a:buNone/>
            </a:pPr>
            <a:r>
              <a:rPr lang="it-IT" dirty="0" err="1"/>
              <a:t>When</a:t>
            </a:r>
            <a:r>
              <a:rPr lang="it-IT" dirty="0"/>
              <a:t> .NET </a:t>
            </a:r>
            <a:r>
              <a:rPr lang="it-IT" dirty="0" err="1"/>
              <a:t>calls</a:t>
            </a:r>
            <a:r>
              <a:rPr lang="it-IT" dirty="0"/>
              <a:t> home, </a:t>
            </a:r>
            <a:r>
              <a:rPr lang="it-IT" dirty="0" err="1"/>
              <a:t>it</a:t>
            </a:r>
            <a:r>
              <a:rPr lang="it-IT" dirty="0"/>
              <a:t> can do so on </a:t>
            </a:r>
            <a:r>
              <a:rPr lang="it-IT" dirty="0" err="1"/>
              <a:t>any</a:t>
            </a:r>
            <a:r>
              <a:rPr lang="it-IT" dirty="0"/>
              <a:t> </a:t>
            </a:r>
            <a:r>
              <a:rPr lang="it-IT" dirty="0" err="1"/>
              <a:t>thread</a:t>
            </a:r>
            <a:r>
              <a:rPr lang="it-IT" dirty="0"/>
              <a:t>, </a:t>
            </a:r>
            <a:r>
              <a:rPr lang="it-IT" dirty="0" err="1"/>
              <a:t>within</a:t>
            </a:r>
            <a:r>
              <a:rPr lang="it-IT" dirty="0"/>
              <a:t> </a:t>
            </a:r>
            <a:r>
              <a:rPr lang="it-IT" dirty="0" err="1"/>
              <a:t>any</a:t>
            </a:r>
            <a:r>
              <a:rPr lang="it-IT" dirty="0"/>
              <a:t> Dyalog </a:t>
            </a:r>
            <a:r>
              <a:rPr lang="it-IT" dirty="0" err="1"/>
              <a:t>APL’s</a:t>
            </a:r>
            <a:r>
              <a:rPr lang="it-IT" dirty="0"/>
              <a:t> </a:t>
            </a:r>
            <a:r>
              <a:rPr lang="it-IT" dirty="0" err="1"/>
              <a:t>thread</a:t>
            </a:r>
            <a:r>
              <a:rPr lang="it-IT" dirty="0"/>
              <a:t>, </a:t>
            </a:r>
            <a:r>
              <a:rPr lang="it-IT" dirty="0" err="1"/>
              <a:t>including</a:t>
            </a:r>
            <a:r>
              <a:rPr lang="it-IT" dirty="0"/>
              <a:t> brand new </a:t>
            </a:r>
            <a:r>
              <a:rPr lang="it-IT" dirty="0" err="1"/>
              <a:t>threads</a:t>
            </a:r>
            <a:r>
              <a:rPr lang="it-IT" dirty="0"/>
              <a:t> </a:t>
            </a:r>
            <a:r>
              <a:rPr lang="it-IT" dirty="0" err="1"/>
              <a:t>without</a:t>
            </a:r>
            <a:r>
              <a:rPr lang="it-IT" dirty="0"/>
              <a:t> </a:t>
            </a:r>
            <a:r>
              <a:rPr lang="it-IT" dirty="0" err="1"/>
              <a:t>stack</a:t>
            </a:r>
            <a:r>
              <a:rPr lang="it-IT" dirty="0"/>
              <a:t>. </a:t>
            </a:r>
          </a:p>
          <a:p>
            <a:pPr marL="36000" indent="0">
              <a:buNone/>
            </a:pPr>
            <a:r>
              <a:rPr lang="it-IT" dirty="0"/>
              <a:t>How </a:t>
            </a:r>
            <a:r>
              <a:rPr lang="it-IT" dirty="0" err="1"/>
              <a:t>about</a:t>
            </a:r>
            <a:r>
              <a:rPr lang="it-IT" dirty="0"/>
              <a:t> </a:t>
            </a:r>
            <a:r>
              <a:rPr lang="it-IT" dirty="0" err="1"/>
              <a:t>local</a:t>
            </a:r>
            <a:r>
              <a:rPr lang="it-IT" dirty="0"/>
              <a:t> </a:t>
            </a:r>
            <a:r>
              <a:rPr lang="it-IT" dirty="0" err="1"/>
              <a:t>variables</a:t>
            </a:r>
            <a:r>
              <a:rPr lang="it-IT" dirty="0"/>
              <a:t>? </a:t>
            </a:r>
          </a:p>
          <a:p>
            <a:pPr marL="36000" indent="0">
              <a:buNone/>
            </a:pPr>
            <a:r>
              <a:rPr lang="it-IT" dirty="0"/>
              <a:t>Re-</a:t>
            </a:r>
            <a:r>
              <a:rPr lang="it-IT" dirty="0" err="1"/>
              <a:t>enqueue</a:t>
            </a:r>
            <a:r>
              <a:rPr lang="it-IT" dirty="0"/>
              <a:t> </a:t>
            </a:r>
            <a:r>
              <a:rPr lang="it-IT" dirty="0" err="1"/>
              <a:t>all</a:t>
            </a:r>
            <a:r>
              <a:rPr lang="it-IT" dirty="0"/>
              <a:t> </a:t>
            </a:r>
            <a:r>
              <a:rPr lang="it-IT" dirty="0" err="1"/>
              <a:t>requests</a:t>
            </a:r>
            <a:r>
              <a:rPr lang="it-IT" dirty="0"/>
              <a:t> in a FIFO </a:t>
            </a:r>
            <a:r>
              <a:rPr lang="it-IT" dirty="0" err="1"/>
              <a:t>queue</a:t>
            </a:r>
            <a:r>
              <a:rPr lang="it-IT" dirty="0"/>
              <a:t> with </a:t>
            </a:r>
            <a:r>
              <a:rPr lang="it-IT" dirty="0" err="1"/>
              <a:t>known</a:t>
            </a:r>
            <a:r>
              <a:rPr lang="it-IT" dirty="0"/>
              <a:t> </a:t>
            </a:r>
            <a:r>
              <a:rPr lang="it-IT" dirty="0" err="1"/>
              <a:t>stack</a:t>
            </a:r>
            <a:r>
              <a:rPr lang="it-IT" dirty="0"/>
              <a:t>.</a:t>
            </a:r>
          </a:p>
        </p:txBody>
      </p:sp>
    </p:spTree>
    <p:extLst>
      <p:ext uri="{BB962C8B-B14F-4D97-AF65-F5344CB8AC3E}">
        <p14:creationId xmlns:p14="http://schemas.microsoft.com/office/powerpoint/2010/main" val="2674069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Development and Debugging</a:t>
            </a:r>
          </a:p>
        </p:txBody>
      </p:sp>
      <p:sp>
        <p:nvSpPr>
          <p:cNvPr id="3" name="Content Placeholder 2"/>
          <p:cNvSpPr>
            <a:spLocks noGrp="1"/>
          </p:cNvSpPr>
          <p:nvPr>
            <p:ph idx="1"/>
          </p:nvPr>
        </p:nvSpPr>
        <p:spPr/>
        <p:txBody>
          <a:bodyPr>
            <a:normAutofit lnSpcReduction="10000"/>
          </a:bodyPr>
          <a:lstStyle/>
          <a:p>
            <a:pPr marL="36000" indent="0">
              <a:buNone/>
            </a:pPr>
            <a:r>
              <a:rPr lang="it-IT" dirty="0"/>
              <a:t>Development:</a:t>
            </a:r>
          </a:p>
          <a:p>
            <a:r>
              <a:rPr lang="it-IT" dirty="0" err="1"/>
              <a:t>External</a:t>
            </a:r>
            <a:r>
              <a:rPr lang="it-IT" dirty="0"/>
              <a:t> </a:t>
            </a:r>
            <a:r>
              <a:rPr lang="it-IT" dirty="0" err="1"/>
              <a:t>editors</a:t>
            </a:r>
            <a:endParaRPr lang="it-IT" dirty="0"/>
          </a:p>
          <a:p>
            <a:r>
              <a:rPr lang="it-IT" dirty="0" err="1"/>
              <a:t>Resources</a:t>
            </a:r>
            <a:r>
              <a:rPr lang="it-IT" dirty="0"/>
              <a:t> on </a:t>
            </a:r>
            <a:r>
              <a:rPr lang="it-IT" dirty="0" err="1"/>
              <a:t>physical</a:t>
            </a:r>
            <a:r>
              <a:rPr lang="it-IT" dirty="0"/>
              <a:t> </a:t>
            </a:r>
            <a:r>
              <a:rPr lang="it-IT" dirty="0" err="1"/>
              <a:t>filesystem</a:t>
            </a:r>
            <a:endParaRPr lang="it-IT" dirty="0"/>
          </a:p>
          <a:p>
            <a:r>
              <a:rPr lang="it-IT" dirty="0" err="1"/>
              <a:t>Static</a:t>
            </a:r>
            <a:r>
              <a:rPr lang="it-IT" dirty="0"/>
              <a:t> data</a:t>
            </a:r>
          </a:p>
          <a:p>
            <a:r>
              <a:rPr lang="it-IT" dirty="0" err="1"/>
              <a:t>External</a:t>
            </a:r>
            <a:r>
              <a:rPr lang="it-IT" dirty="0"/>
              <a:t> Web Server</a:t>
            </a:r>
          </a:p>
          <a:p>
            <a:r>
              <a:rPr lang="it-IT" dirty="0"/>
              <a:t>Random Web browser (</a:t>
            </a:r>
            <a:r>
              <a:rPr lang="it-IT" dirty="0" err="1"/>
              <a:t>modern</a:t>
            </a:r>
            <a:r>
              <a:rPr lang="it-IT" dirty="0"/>
              <a:t> </a:t>
            </a:r>
            <a:r>
              <a:rPr lang="it-IT" dirty="0" err="1"/>
              <a:t>devtools</a:t>
            </a:r>
            <a:r>
              <a:rPr lang="it-IT" dirty="0"/>
              <a:t> are </a:t>
            </a:r>
            <a:r>
              <a:rPr lang="it-IT" dirty="0" err="1"/>
              <a:t>good</a:t>
            </a:r>
            <a:r>
              <a:rPr lang="it-IT" dirty="0"/>
              <a:t>!)</a:t>
            </a:r>
          </a:p>
          <a:p>
            <a:pPr marL="36000" indent="0">
              <a:buNone/>
            </a:pPr>
            <a:r>
              <a:rPr lang="it-IT" dirty="0"/>
              <a:t>Debugging in </a:t>
            </a:r>
            <a:r>
              <a:rPr lang="it-IT" dirty="0" err="1"/>
              <a:t>context</a:t>
            </a:r>
            <a:r>
              <a:rPr lang="it-IT" dirty="0"/>
              <a:t>:</a:t>
            </a:r>
          </a:p>
          <a:p>
            <a:r>
              <a:rPr lang="it-IT" dirty="0" err="1"/>
              <a:t>tricky</a:t>
            </a:r>
            <a:r>
              <a:rPr lang="it-IT" dirty="0"/>
              <a:t> </a:t>
            </a:r>
            <a:r>
              <a:rPr lang="it-IT" dirty="0" err="1"/>
              <a:t>because</a:t>
            </a:r>
            <a:r>
              <a:rPr lang="it-IT" dirty="0"/>
              <a:t> IE </a:t>
            </a:r>
            <a:r>
              <a:rPr lang="it-IT" dirty="0" err="1"/>
              <a:t>as</a:t>
            </a:r>
            <a:r>
              <a:rPr lang="it-IT" dirty="0"/>
              <a:t> OCX </a:t>
            </a:r>
            <a:r>
              <a:rPr lang="it-IT" dirty="0" err="1"/>
              <a:t>does</a:t>
            </a:r>
            <a:r>
              <a:rPr lang="it-IT" dirty="0"/>
              <a:t> </a:t>
            </a:r>
            <a:r>
              <a:rPr lang="it-IT" dirty="0" err="1"/>
              <a:t>not</a:t>
            </a:r>
            <a:r>
              <a:rPr lang="it-IT" dirty="0"/>
              <a:t> </a:t>
            </a:r>
            <a:r>
              <a:rPr lang="it-IT" dirty="0" err="1"/>
              <a:t>expose</a:t>
            </a:r>
            <a:r>
              <a:rPr lang="it-IT" dirty="0"/>
              <a:t> </a:t>
            </a:r>
            <a:r>
              <a:rPr lang="it-IT" dirty="0" err="1"/>
              <a:t>devtools</a:t>
            </a:r>
            <a:r>
              <a:rPr lang="it-IT" dirty="0"/>
              <a:t>! </a:t>
            </a:r>
          </a:p>
          <a:p>
            <a:r>
              <a:rPr lang="it-IT" dirty="0"/>
              <a:t>welcome back «</a:t>
            </a:r>
            <a:r>
              <a:rPr lang="it-IT" i="1" dirty="0" err="1"/>
              <a:t>Print</a:t>
            </a:r>
            <a:r>
              <a:rPr lang="it-IT" i="1" dirty="0"/>
              <a:t>»</a:t>
            </a:r>
            <a:r>
              <a:rPr lang="it-IT" dirty="0"/>
              <a:t> </a:t>
            </a:r>
            <a:r>
              <a:rPr lang="it-IT" dirty="0" err="1"/>
              <a:t>debugging</a:t>
            </a:r>
            <a:endParaRPr lang="it-IT" dirty="0"/>
          </a:p>
        </p:txBody>
      </p:sp>
    </p:spTree>
    <p:extLst>
      <p:ext uri="{BB962C8B-B14F-4D97-AF65-F5344CB8AC3E}">
        <p14:creationId xmlns:p14="http://schemas.microsoft.com/office/powerpoint/2010/main" val="686751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err="1"/>
              <a:t>Trick</a:t>
            </a:r>
            <a:endParaRPr lang="it-IT" dirty="0"/>
          </a:p>
        </p:txBody>
      </p:sp>
      <p:sp>
        <p:nvSpPr>
          <p:cNvPr id="4" name="TextBox 3"/>
          <p:cNvSpPr txBox="1"/>
          <p:nvPr/>
        </p:nvSpPr>
        <p:spPr>
          <a:xfrm>
            <a:off x="576263" y="1172453"/>
            <a:ext cx="8416226" cy="1107996"/>
          </a:xfrm>
          <a:prstGeom prst="rect">
            <a:avLst/>
          </a:prstGeom>
          <a:noFill/>
        </p:spPr>
        <p:txBody>
          <a:bodyPr wrap="square" rtlCol="0">
            <a:spAutoFit/>
          </a:bodyPr>
          <a:lstStyle/>
          <a:p>
            <a:r>
              <a:rPr lang="it-IT" sz="6600" dirty="0">
                <a:latin typeface="Lucida Console" panose="020B0609040504020204" pitchFamily="49" charset="0"/>
              </a:rPr>
              <a:t>X-UA-Compatible</a:t>
            </a:r>
          </a:p>
        </p:txBody>
      </p:sp>
      <p:pic>
        <p:nvPicPr>
          <p:cNvPr id="3074" name="Picture 2" descr="http://markonphp.com/media/uploads/2014/06/simple_http_respons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8729" y="2486527"/>
            <a:ext cx="4457700" cy="381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36803053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err="1"/>
              <a:t>Print</a:t>
            </a:r>
            <a:r>
              <a:rPr lang="it-IT" dirty="0"/>
              <a:t>/Export</a:t>
            </a:r>
          </a:p>
        </p:txBody>
      </p:sp>
      <p:sp>
        <p:nvSpPr>
          <p:cNvPr id="5" name="Title 1"/>
          <p:cNvSpPr txBox="1">
            <a:spLocks/>
          </p:cNvSpPr>
          <p:nvPr/>
        </p:nvSpPr>
        <p:spPr>
          <a:xfrm>
            <a:off x="250825" y="392149"/>
            <a:ext cx="8741664" cy="558187"/>
          </a:xfrm>
          <a:prstGeom prst="rect">
            <a:avLst/>
          </a:prstGeom>
          <a:ln>
            <a:noFill/>
          </a:ln>
        </p:spPr>
        <p:txBody>
          <a:bodyPr vert="horz" lIns="91440" tIns="45720" rIns="91440" bIns="45720" rtlCol="0" anchor="t">
            <a:normAutofit fontScale="90000" lnSpcReduction="10000"/>
          </a:bodyPr>
          <a:lstStyle>
            <a:lvl1pPr algn="ctr" defTabSz="914400" rtl="0" eaLnBrk="1" latinLnBrk="0" hangingPunct="1">
              <a:lnSpc>
                <a:spcPct val="90000"/>
              </a:lnSpc>
              <a:spcBef>
                <a:spcPct val="0"/>
              </a:spcBef>
              <a:buNone/>
              <a:defRPr sz="4000" b="1" kern="1200">
                <a:solidFill>
                  <a:srgbClr val="002060"/>
                </a:solidFill>
                <a:latin typeface="Calibri" panose="020F0502020204030204" pitchFamily="34" charset="0"/>
                <a:ea typeface="+mj-ea"/>
                <a:cs typeface="Calibri" panose="020F0502020204030204" pitchFamily="34" charset="0"/>
              </a:defRPr>
            </a:lvl1pPr>
          </a:lstStyle>
          <a:p>
            <a:r>
              <a:rPr lang="it-IT" dirty="0" err="1"/>
              <a:t>PhantomJS</a:t>
            </a:r>
            <a:endParaRPr lang="it-IT" dirty="0"/>
          </a:p>
        </p:txBody>
      </p:sp>
    </p:spTree>
    <p:extLst>
      <p:ext uri="{BB962C8B-B14F-4D97-AF65-F5344CB8AC3E}">
        <p14:creationId xmlns:p14="http://schemas.microsoft.com/office/powerpoint/2010/main" val="3483933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8" fill="hold" grpId="0" nodeType="clickEffect">
                                  <p:stCondLst>
                                    <p:cond delay="0"/>
                                  </p:stCondLst>
                                  <p:childTnLst>
                                    <p:anim calcmode="lin" valueType="num">
                                      <p:cBhvr additive="base">
                                        <p:cTn id="6" dur="1100"/>
                                        <p:tgtEl>
                                          <p:spTgt spid="2"/>
                                        </p:tgtEl>
                                        <p:attrNameLst>
                                          <p:attrName>ppt_x</p:attrName>
                                        </p:attrNameLst>
                                      </p:cBhvr>
                                      <p:tavLst>
                                        <p:tav tm="0">
                                          <p:val>
                                            <p:strVal val="ppt_x"/>
                                          </p:val>
                                        </p:tav>
                                        <p:tav tm="100000">
                                          <p:val>
                                            <p:strVal val="0-ppt_w/2"/>
                                          </p:val>
                                        </p:tav>
                                      </p:tavLst>
                                    </p:anim>
                                    <p:anim calcmode="lin" valueType="num">
                                      <p:cBhvr additive="base">
                                        <p:cTn id="7" dur="1100"/>
                                        <p:tgtEl>
                                          <p:spTgt spid="2"/>
                                        </p:tgtEl>
                                        <p:attrNameLst>
                                          <p:attrName>ppt_y</p:attrName>
                                        </p:attrNameLst>
                                      </p:cBhvr>
                                      <p:tavLst>
                                        <p:tav tm="0">
                                          <p:val>
                                            <p:strVal val="ppt_y"/>
                                          </p:val>
                                        </p:tav>
                                        <p:tav tm="100000">
                                          <p:val>
                                            <p:strVal val="ppt_y"/>
                                          </p:val>
                                        </p:tav>
                                      </p:tavLst>
                                    </p:anim>
                                    <p:set>
                                      <p:cBhvr>
                                        <p:cTn id="8" dur="1" fill="hold">
                                          <p:stCondLst>
                                            <p:cond delay="1099"/>
                                          </p:stCondLst>
                                        </p:cTn>
                                        <p:tgtEl>
                                          <p:spTgt spid="2"/>
                                        </p:tgtEl>
                                        <p:attrNameLst>
                                          <p:attrName>style.visibility</p:attrName>
                                        </p:attrNameLst>
                                      </p:cBhvr>
                                      <p:to>
                                        <p:strVal val="hidden"/>
                                      </p:to>
                                    </p:set>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100" fill="hold"/>
                                        <p:tgtEl>
                                          <p:spTgt spid="5"/>
                                        </p:tgtEl>
                                        <p:attrNameLst>
                                          <p:attrName>ppt_x</p:attrName>
                                        </p:attrNameLst>
                                      </p:cBhvr>
                                      <p:tavLst>
                                        <p:tav tm="0">
                                          <p:val>
                                            <p:strVal val="1+#ppt_w/2"/>
                                          </p:val>
                                        </p:tav>
                                        <p:tav tm="100000">
                                          <p:val>
                                            <p:strVal val="#ppt_x"/>
                                          </p:val>
                                        </p:tav>
                                      </p:tavLst>
                                    </p:anim>
                                    <p:anim calcmode="lin" valueType="num">
                                      <p:cBhvr additive="base">
                                        <p:cTn id="12" dur="11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6078" y="3570371"/>
            <a:ext cx="4499437" cy="277234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Title 1"/>
          <p:cNvSpPr>
            <a:spLocks noGrp="1"/>
          </p:cNvSpPr>
          <p:nvPr>
            <p:ph type="title"/>
          </p:nvPr>
        </p:nvSpPr>
        <p:spPr/>
        <p:txBody>
          <a:bodyPr>
            <a:normAutofit fontScale="90000"/>
          </a:bodyPr>
          <a:lstStyle/>
          <a:p>
            <a:r>
              <a:rPr lang="it-IT" dirty="0" err="1"/>
              <a:t>PhantomJS</a:t>
            </a:r>
            <a:br>
              <a:rPr lang="it-IT" dirty="0"/>
            </a:br>
            <a:endParaRPr lang="it-IT" dirty="0"/>
          </a:p>
        </p:txBody>
      </p:sp>
      <p:sp>
        <p:nvSpPr>
          <p:cNvPr id="3" name="Content Placeholder 2"/>
          <p:cNvSpPr>
            <a:spLocks noGrp="1"/>
          </p:cNvSpPr>
          <p:nvPr>
            <p:ph idx="1"/>
          </p:nvPr>
        </p:nvSpPr>
        <p:spPr>
          <a:xfrm>
            <a:off x="1383632" y="1730544"/>
            <a:ext cx="6797842" cy="1698456"/>
          </a:xfrm>
        </p:spPr>
        <p:txBody>
          <a:bodyPr>
            <a:normAutofit fontScale="92500"/>
          </a:bodyPr>
          <a:lstStyle/>
          <a:p>
            <a:pPr marL="36000" indent="0">
              <a:buNone/>
            </a:pPr>
            <a:r>
              <a:rPr lang="en-US" i="1" dirty="0" err="1"/>
              <a:t>PhantomJS</a:t>
            </a:r>
            <a:r>
              <a:rPr lang="en-US" i="1" dirty="0"/>
              <a:t> is a headless </a:t>
            </a:r>
            <a:r>
              <a:rPr lang="en-US" i="1" dirty="0" err="1"/>
              <a:t>WebKit</a:t>
            </a:r>
            <a:r>
              <a:rPr lang="en-US" i="1" dirty="0"/>
              <a:t> scriptable with a JavaScript API. It has fast and native support for various web standards: DOM handling, CSS selector, JSON, Canvas, and SVG.</a:t>
            </a:r>
            <a:endParaRPr lang="it-IT" i="1" dirty="0"/>
          </a:p>
        </p:txBody>
      </p:sp>
      <p:sp>
        <p:nvSpPr>
          <p:cNvPr id="4" name="Content Placeholder 2"/>
          <p:cNvSpPr txBox="1">
            <a:spLocks/>
          </p:cNvSpPr>
          <p:nvPr/>
        </p:nvSpPr>
        <p:spPr>
          <a:xfrm>
            <a:off x="749954" y="1589173"/>
            <a:ext cx="762000" cy="950494"/>
          </a:xfrm>
          <a:prstGeom prst="rect">
            <a:avLst/>
          </a:prstGeom>
        </p:spPr>
        <p:txBody>
          <a:bodyPr vert="horz" lIns="91440" tIns="45720" rIns="91440" bIns="45720" rtlCol="0">
            <a:noAutofit/>
          </a:bodyPr>
          <a:lstStyle>
            <a:lvl1pPr marL="396000" indent="-360000" algn="l" defTabSz="914400" rtl="0" eaLnBrk="1" latinLnBrk="0" hangingPunct="1">
              <a:lnSpc>
                <a:spcPct val="90000"/>
              </a:lnSpc>
              <a:spcBef>
                <a:spcPts val="1000"/>
              </a:spcBef>
              <a:buSzPct val="140000"/>
              <a:buFont typeface="APL385 Unicode" panose="020B0709000202000203" pitchFamily="49" charset="0"/>
              <a:buChar char="⋆"/>
              <a:defRPr sz="2800" kern="1200">
                <a:solidFill>
                  <a:srgbClr val="1E1E71"/>
                </a:solidFill>
                <a:latin typeface="+mn-lt"/>
                <a:ea typeface="+mn-ea"/>
                <a:cs typeface="+mn-cs"/>
              </a:defRPr>
            </a:lvl1pPr>
            <a:lvl2pPr marL="685800" indent="-228600" algn="l" defTabSz="914400" rtl="0" eaLnBrk="1" latinLnBrk="0" hangingPunct="1">
              <a:lnSpc>
                <a:spcPct val="90000"/>
              </a:lnSpc>
              <a:spcBef>
                <a:spcPts val="500"/>
              </a:spcBef>
              <a:buSzPct val="140000"/>
              <a:buFont typeface="APL385 Unicode" panose="020B0709000202000203" pitchFamily="49" charset="0"/>
              <a:buChar char="⋆"/>
              <a:defRPr sz="2400" kern="1200">
                <a:solidFill>
                  <a:srgbClr val="1E1E71"/>
                </a:solidFill>
                <a:latin typeface="+mn-lt"/>
                <a:ea typeface="+mn-ea"/>
                <a:cs typeface="+mn-cs"/>
              </a:defRPr>
            </a:lvl2pPr>
            <a:lvl3pPr marL="1143000" indent="-228600" algn="l" defTabSz="914400" rtl="0" eaLnBrk="1" latinLnBrk="0" hangingPunct="1">
              <a:lnSpc>
                <a:spcPct val="90000"/>
              </a:lnSpc>
              <a:spcBef>
                <a:spcPts val="500"/>
              </a:spcBef>
              <a:buSzPct val="140000"/>
              <a:buFont typeface="APL385 Unicode" panose="020B0709000202000203" pitchFamily="49" charset="0"/>
              <a:buChar char="⋆"/>
              <a:defRPr sz="2000" kern="1200">
                <a:solidFill>
                  <a:srgbClr val="1E1E71"/>
                </a:solidFill>
                <a:latin typeface="+mn-lt"/>
                <a:ea typeface="+mn-ea"/>
                <a:cs typeface="+mn-cs"/>
              </a:defRPr>
            </a:lvl3pPr>
            <a:lvl4pPr marL="1600200" indent="-228600" algn="l" defTabSz="914400" rtl="0" eaLnBrk="1" latinLnBrk="0" hangingPunct="1">
              <a:lnSpc>
                <a:spcPct val="90000"/>
              </a:lnSpc>
              <a:spcBef>
                <a:spcPts val="500"/>
              </a:spcBef>
              <a:buSzPct val="140000"/>
              <a:buFont typeface="APL385 Unicode" panose="020B0709000202000203" pitchFamily="49" charset="0"/>
              <a:buChar char="⋆"/>
              <a:defRPr sz="1800" kern="1200">
                <a:solidFill>
                  <a:srgbClr val="1E1E71"/>
                </a:solidFill>
                <a:latin typeface="+mn-lt"/>
                <a:ea typeface="+mn-ea"/>
                <a:cs typeface="+mn-cs"/>
              </a:defRPr>
            </a:lvl4pPr>
            <a:lvl5pPr marL="2057400" indent="-228600" algn="l" defTabSz="914400" rtl="0" eaLnBrk="1" latinLnBrk="0" hangingPunct="1">
              <a:lnSpc>
                <a:spcPct val="90000"/>
              </a:lnSpc>
              <a:spcBef>
                <a:spcPts val="500"/>
              </a:spcBef>
              <a:buSzPct val="140000"/>
              <a:buFont typeface="APL385 Unicode" panose="020B0709000202000203" pitchFamily="49" charset="0"/>
              <a:buChar char="⋆"/>
              <a:defRPr sz="1800" kern="1200">
                <a:solidFill>
                  <a:srgbClr val="1E1E7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a:buFont typeface="APL385 Unicode" panose="020B0709000202000203" pitchFamily="49" charset="0"/>
              <a:buNone/>
            </a:pPr>
            <a:r>
              <a:rPr lang="en-US" sz="6600" dirty="0"/>
              <a:t>“</a:t>
            </a:r>
            <a:endParaRPr lang="it-IT" sz="6600" dirty="0"/>
          </a:p>
        </p:txBody>
      </p:sp>
      <p:sp>
        <p:nvSpPr>
          <p:cNvPr id="5" name="Content Placeholder 2"/>
          <p:cNvSpPr txBox="1">
            <a:spLocks/>
          </p:cNvSpPr>
          <p:nvPr/>
        </p:nvSpPr>
        <p:spPr>
          <a:xfrm>
            <a:off x="8181474" y="2863517"/>
            <a:ext cx="762000" cy="806114"/>
          </a:xfrm>
          <a:prstGeom prst="rect">
            <a:avLst/>
          </a:prstGeom>
        </p:spPr>
        <p:txBody>
          <a:bodyPr vert="horz" lIns="91440" tIns="45720" rIns="91440" bIns="45720" rtlCol="0">
            <a:noAutofit/>
          </a:bodyPr>
          <a:lstStyle>
            <a:lvl1pPr marL="396000" indent="-360000" algn="l" defTabSz="914400" rtl="0" eaLnBrk="1" latinLnBrk="0" hangingPunct="1">
              <a:lnSpc>
                <a:spcPct val="90000"/>
              </a:lnSpc>
              <a:spcBef>
                <a:spcPts val="1000"/>
              </a:spcBef>
              <a:buSzPct val="140000"/>
              <a:buFont typeface="APL385 Unicode" panose="020B0709000202000203" pitchFamily="49" charset="0"/>
              <a:buChar char="⋆"/>
              <a:defRPr sz="2800" kern="1200">
                <a:solidFill>
                  <a:srgbClr val="1E1E71"/>
                </a:solidFill>
                <a:latin typeface="+mn-lt"/>
                <a:ea typeface="+mn-ea"/>
                <a:cs typeface="+mn-cs"/>
              </a:defRPr>
            </a:lvl1pPr>
            <a:lvl2pPr marL="685800" indent="-228600" algn="l" defTabSz="914400" rtl="0" eaLnBrk="1" latinLnBrk="0" hangingPunct="1">
              <a:lnSpc>
                <a:spcPct val="90000"/>
              </a:lnSpc>
              <a:spcBef>
                <a:spcPts val="500"/>
              </a:spcBef>
              <a:buSzPct val="140000"/>
              <a:buFont typeface="APL385 Unicode" panose="020B0709000202000203" pitchFamily="49" charset="0"/>
              <a:buChar char="⋆"/>
              <a:defRPr sz="2400" kern="1200">
                <a:solidFill>
                  <a:srgbClr val="1E1E71"/>
                </a:solidFill>
                <a:latin typeface="+mn-lt"/>
                <a:ea typeface="+mn-ea"/>
                <a:cs typeface="+mn-cs"/>
              </a:defRPr>
            </a:lvl2pPr>
            <a:lvl3pPr marL="1143000" indent="-228600" algn="l" defTabSz="914400" rtl="0" eaLnBrk="1" latinLnBrk="0" hangingPunct="1">
              <a:lnSpc>
                <a:spcPct val="90000"/>
              </a:lnSpc>
              <a:spcBef>
                <a:spcPts val="500"/>
              </a:spcBef>
              <a:buSzPct val="140000"/>
              <a:buFont typeface="APL385 Unicode" panose="020B0709000202000203" pitchFamily="49" charset="0"/>
              <a:buChar char="⋆"/>
              <a:defRPr sz="2000" kern="1200">
                <a:solidFill>
                  <a:srgbClr val="1E1E71"/>
                </a:solidFill>
                <a:latin typeface="+mn-lt"/>
                <a:ea typeface="+mn-ea"/>
                <a:cs typeface="+mn-cs"/>
              </a:defRPr>
            </a:lvl3pPr>
            <a:lvl4pPr marL="1600200" indent="-228600" algn="l" defTabSz="914400" rtl="0" eaLnBrk="1" latinLnBrk="0" hangingPunct="1">
              <a:lnSpc>
                <a:spcPct val="90000"/>
              </a:lnSpc>
              <a:spcBef>
                <a:spcPts val="500"/>
              </a:spcBef>
              <a:buSzPct val="140000"/>
              <a:buFont typeface="APL385 Unicode" panose="020B0709000202000203" pitchFamily="49" charset="0"/>
              <a:buChar char="⋆"/>
              <a:defRPr sz="1800" kern="1200">
                <a:solidFill>
                  <a:srgbClr val="1E1E71"/>
                </a:solidFill>
                <a:latin typeface="+mn-lt"/>
                <a:ea typeface="+mn-ea"/>
                <a:cs typeface="+mn-cs"/>
              </a:defRPr>
            </a:lvl4pPr>
            <a:lvl5pPr marL="2057400" indent="-228600" algn="l" defTabSz="914400" rtl="0" eaLnBrk="1" latinLnBrk="0" hangingPunct="1">
              <a:lnSpc>
                <a:spcPct val="90000"/>
              </a:lnSpc>
              <a:spcBef>
                <a:spcPts val="500"/>
              </a:spcBef>
              <a:buSzPct val="140000"/>
              <a:buFont typeface="APL385 Unicode" panose="020B0709000202000203" pitchFamily="49" charset="0"/>
              <a:buChar char="⋆"/>
              <a:defRPr sz="1800" kern="1200">
                <a:solidFill>
                  <a:srgbClr val="1E1E7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a:buFont typeface="APL385 Unicode" panose="020B0709000202000203" pitchFamily="49" charset="0"/>
              <a:buNone/>
            </a:pPr>
            <a:r>
              <a:rPr lang="en-US" sz="6600" dirty="0"/>
              <a:t>”</a:t>
            </a:r>
            <a:endParaRPr lang="it-IT" sz="6600" dirty="0"/>
          </a:p>
        </p:txBody>
      </p:sp>
    </p:spTree>
    <p:extLst>
      <p:ext uri="{BB962C8B-B14F-4D97-AF65-F5344CB8AC3E}">
        <p14:creationId xmlns:p14="http://schemas.microsoft.com/office/powerpoint/2010/main" val="523151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1000"/>
                                        <p:tgtEl>
                                          <p:spTgt spid="4"/>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childTnLst>
                          </p:cTn>
                        </p:par>
                        <p:par>
                          <p:cTn id="13" fill="hold">
                            <p:stCondLst>
                              <p:cond delay="1000"/>
                            </p:stCondLst>
                            <p:childTnLst>
                              <p:par>
                                <p:cTn id="14" presetID="6" presetClass="entr" presetSubtype="16" fill="hold" nodeType="afterEffect">
                                  <p:stCondLst>
                                    <p:cond delay="500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err="1"/>
              <a:t>Print</a:t>
            </a:r>
            <a:r>
              <a:rPr lang="it-IT" dirty="0"/>
              <a:t>/Export</a:t>
            </a:r>
          </a:p>
        </p:txBody>
      </p:sp>
      <p:sp>
        <p:nvSpPr>
          <p:cNvPr id="3" name="Content Placeholder 2"/>
          <p:cNvSpPr>
            <a:spLocks noGrp="1"/>
          </p:cNvSpPr>
          <p:nvPr>
            <p:ph idx="1"/>
          </p:nvPr>
        </p:nvSpPr>
        <p:spPr/>
        <p:txBody>
          <a:bodyPr>
            <a:normAutofit/>
          </a:bodyPr>
          <a:lstStyle/>
          <a:p>
            <a:r>
              <a:rPr lang="it-IT" dirty="0" err="1"/>
              <a:t>PhantomJS</a:t>
            </a:r>
            <a:r>
              <a:rPr lang="it-IT" dirty="0"/>
              <a:t> + server side </a:t>
            </a:r>
            <a:r>
              <a:rPr lang="it-IT" dirty="0" err="1"/>
              <a:t>trick</a:t>
            </a:r>
            <a:endParaRPr lang="it-IT" dirty="0"/>
          </a:p>
          <a:p>
            <a:pPr lvl="1" fontAlgn="base"/>
            <a:r>
              <a:rPr lang="en-US" dirty="0"/>
              <a:t>read the current content of the web page…</a:t>
            </a:r>
          </a:p>
          <a:p>
            <a:pPr lvl="1" fontAlgn="base"/>
            <a:r>
              <a:rPr lang="en-US" dirty="0"/>
              <a:t>… hold on to it.</a:t>
            </a:r>
          </a:p>
          <a:p>
            <a:pPr lvl="1" fontAlgn="base"/>
            <a:r>
              <a:rPr lang="en-US" dirty="0"/>
              <a:t>execute </a:t>
            </a:r>
            <a:r>
              <a:rPr lang="en-US" dirty="0" err="1"/>
              <a:t>PhantomJS</a:t>
            </a:r>
            <a:r>
              <a:rPr lang="en-US" dirty="0"/>
              <a:t> to rasterize the scraped web page</a:t>
            </a:r>
          </a:p>
          <a:p>
            <a:pPr marL="457200" lvl="1" indent="0" fontAlgn="base">
              <a:buNone/>
            </a:pPr>
            <a:endParaRPr lang="it-IT" dirty="0"/>
          </a:p>
          <a:p>
            <a:r>
              <a:rPr lang="it-IT" dirty="0"/>
              <a:t>Tricky </a:t>
            </a:r>
            <a:r>
              <a:rPr lang="it-IT" dirty="0" err="1"/>
              <a:t>points</a:t>
            </a:r>
            <a:r>
              <a:rPr lang="it-IT" dirty="0"/>
              <a:t>:</a:t>
            </a:r>
          </a:p>
          <a:p>
            <a:pPr lvl="1"/>
            <a:r>
              <a:rPr lang="it-IT" dirty="0" err="1"/>
              <a:t>External</a:t>
            </a:r>
            <a:r>
              <a:rPr lang="it-IT" dirty="0"/>
              <a:t> </a:t>
            </a:r>
            <a:r>
              <a:rPr lang="it-IT" dirty="0" err="1"/>
              <a:t>resources</a:t>
            </a:r>
            <a:r>
              <a:rPr lang="it-IT" dirty="0"/>
              <a:t> (CSS) re-</a:t>
            </a:r>
            <a:r>
              <a:rPr lang="it-IT" dirty="0" err="1"/>
              <a:t>rooted</a:t>
            </a:r>
            <a:endParaRPr lang="it-IT" dirty="0"/>
          </a:p>
          <a:p>
            <a:pPr lvl="1"/>
            <a:r>
              <a:rPr lang="it-IT" dirty="0"/>
              <a:t>No client-side </a:t>
            </a:r>
            <a:r>
              <a:rPr lang="it-IT" dirty="0" err="1"/>
              <a:t>Javascript</a:t>
            </a:r>
            <a:endParaRPr lang="it-IT" dirty="0"/>
          </a:p>
          <a:p>
            <a:pPr lvl="1"/>
            <a:r>
              <a:rPr lang="it-IT" dirty="0" err="1"/>
              <a:t>Paper</a:t>
            </a:r>
            <a:r>
              <a:rPr lang="it-IT" dirty="0"/>
              <a:t> </a:t>
            </a:r>
            <a:r>
              <a:rPr lang="it-IT" dirty="0" err="1"/>
              <a:t>size</a:t>
            </a:r>
            <a:r>
              <a:rPr lang="it-IT" dirty="0"/>
              <a:t>/</a:t>
            </a:r>
            <a:r>
              <a:rPr lang="it-IT" dirty="0" err="1"/>
              <a:t>orientation</a:t>
            </a:r>
            <a:r>
              <a:rPr lang="it-IT" dirty="0"/>
              <a:t>/</a:t>
            </a:r>
            <a:r>
              <a:rPr lang="it-IT" dirty="0" err="1"/>
              <a:t>resolution</a:t>
            </a:r>
            <a:endParaRPr lang="it-IT" dirty="0"/>
          </a:p>
          <a:p>
            <a:pPr lvl="1"/>
            <a:r>
              <a:rPr lang="it-IT" dirty="0"/>
              <a:t>Mix of </a:t>
            </a:r>
            <a:r>
              <a:rPr lang="it-IT" dirty="0" err="1"/>
              <a:t>vector</a:t>
            </a:r>
            <a:r>
              <a:rPr lang="it-IT" dirty="0"/>
              <a:t> and </a:t>
            </a:r>
            <a:r>
              <a:rPr lang="it-IT" dirty="0" err="1"/>
              <a:t>raster</a:t>
            </a:r>
            <a:r>
              <a:rPr lang="it-IT" dirty="0"/>
              <a:t> </a:t>
            </a:r>
            <a:r>
              <a:rPr lang="it-IT" dirty="0" err="1"/>
              <a:t>graphics</a:t>
            </a:r>
            <a:r>
              <a:rPr lang="it-IT" dirty="0"/>
              <a:t> </a:t>
            </a:r>
          </a:p>
        </p:txBody>
      </p:sp>
    </p:spTree>
    <p:extLst>
      <p:ext uri="{BB962C8B-B14F-4D97-AF65-F5344CB8AC3E}">
        <p14:creationId xmlns:p14="http://schemas.microsoft.com/office/powerpoint/2010/main" val="1997495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fade">
                                      <p:cBhvr>
                                        <p:cTn id="30" dur="500"/>
                                        <p:tgtEl>
                                          <p:spTgt spid="3">
                                            <p:txEl>
                                              <p:pRg st="8" end="8"/>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Effect transition="in" filter="fade">
                                      <p:cBhvr>
                                        <p:cTn id="33"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Architecture </a:t>
            </a:r>
            <a:r>
              <a:rPr lang="it-IT" dirty="0" err="1"/>
              <a:t>Diagram</a:t>
            </a:r>
            <a:r>
              <a:rPr lang="it-IT" dirty="0"/>
              <a:t> (II)</a:t>
            </a:r>
          </a:p>
        </p:txBody>
      </p:sp>
      <p:grpSp>
        <p:nvGrpSpPr>
          <p:cNvPr id="10" name="APL WS"/>
          <p:cNvGrpSpPr/>
          <p:nvPr/>
        </p:nvGrpSpPr>
        <p:grpSpPr>
          <a:xfrm>
            <a:off x="576263" y="990460"/>
            <a:ext cx="8416226" cy="3745974"/>
            <a:chOff x="1503947" y="2333897"/>
            <a:chExt cx="6412832" cy="2806885"/>
          </a:xfrm>
        </p:grpSpPr>
        <p:sp>
          <p:nvSpPr>
            <p:cNvPr id="7" name="Rectangle 6"/>
            <p:cNvSpPr/>
            <p:nvPr/>
          </p:nvSpPr>
          <p:spPr>
            <a:xfrm>
              <a:off x="1503947" y="2442412"/>
              <a:ext cx="6412832" cy="2698370"/>
            </a:xfrm>
            <a:prstGeom prst="rect">
              <a:avLst/>
            </a:prstGeom>
            <a:solidFill>
              <a:srgbClr val="E4EE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Rectangle 8"/>
            <p:cNvSpPr/>
            <p:nvPr/>
          </p:nvSpPr>
          <p:spPr>
            <a:xfrm>
              <a:off x="1587005" y="2333897"/>
              <a:ext cx="1173856" cy="412190"/>
            </a:xfrm>
            <a:prstGeom prst="rect">
              <a:avLst/>
            </a:prstGeom>
            <a:solidFill>
              <a:srgbClr val="E4EE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solidFill>
                    <a:srgbClr val="1E1E71"/>
                  </a:solidFill>
                </a:rPr>
                <a:t>APL WS</a:t>
              </a:r>
            </a:p>
          </p:txBody>
        </p:sp>
      </p:grpSp>
      <p:grpSp>
        <p:nvGrpSpPr>
          <p:cNvPr id="11" name="GUI Form"/>
          <p:cNvGrpSpPr/>
          <p:nvPr/>
        </p:nvGrpSpPr>
        <p:grpSpPr>
          <a:xfrm>
            <a:off x="3260557" y="1480968"/>
            <a:ext cx="5522495" cy="3159211"/>
            <a:chOff x="1503947" y="2348026"/>
            <a:chExt cx="5863356" cy="2744009"/>
          </a:xfrm>
        </p:grpSpPr>
        <p:sp>
          <p:nvSpPr>
            <p:cNvPr id="12" name="Rectangle: Rounded Corners 11"/>
            <p:cNvSpPr/>
            <p:nvPr/>
          </p:nvSpPr>
          <p:spPr>
            <a:xfrm>
              <a:off x="1503947" y="2442411"/>
              <a:ext cx="5863356" cy="264962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3" name="Rectangle 12"/>
            <p:cNvSpPr/>
            <p:nvPr/>
          </p:nvSpPr>
          <p:spPr>
            <a:xfrm>
              <a:off x="2218360" y="2348026"/>
              <a:ext cx="2019264" cy="36872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solidFill>
                    <a:srgbClr val="1E1E71"/>
                  </a:solidFill>
                </a:rPr>
                <a:t>GUI Form</a:t>
              </a:r>
            </a:p>
          </p:txBody>
        </p:sp>
      </p:grpSp>
      <p:grpSp>
        <p:nvGrpSpPr>
          <p:cNvPr id="16" name="OCX"/>
          <p:cNvGrpSpPr/>
          <p:nvPr/>
        </p:nvGrpSpPr>
        <p:grpSpPr>
          <a:xfrm>
            <a:off x="5077325" y="1953916"/>
            <a:ext cx="3585411" cy="2553917"/>
            <a:chOff x="1503945" y="2296818"/>
            <a:chExt cx="5970206" cy="3767098"/>
          </a:xfrm>
        </p:grpSpPr>
        <p:sp>
          <p:nvSpPr>
            <p:cNvPr id="17" name="Rectangle: Rounded Corners 16"/>
            <p:cNvSpPr/>
            <p:nvPr/>
          </p:nvSpPr>
          <p:spPr>
            <a:xfrm>
              <a:off x="1503945" y="2442411"/>
              <a:ext cx="5970206" cy="3621505"/>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8" name="Rectangle 17"/>
            <p:cNvSpPr/>
            <p:nvPr/>
          </p:nvSpPr>
          <p:spPr>
            <a:xfrm>
              <a:off x="2226262" y="2296818"/>
              <a:ext cx="1588457" cy="46139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solidFill>
                    <a:srgbClr val="1E1E71"/>
                  </a:solidFill>
                </a:rPr>
                <a:t>OCX</a:t>
              </a:r>
              <a:endParaRPr lang="it-IT" sz="2800" dirty="0">
                <a:solidFill>
                  <a:srgbClr val="1E1E71"/>
                </a:solidFill>
              </a:endParaRPr>
            </a:p>
          </p:txBody>
        </p:sp>
      </p:grpSp>
      <p:grpSp>
        <p:nvGrpSpPr>
          <p:cNvPr id="19" name="Web Server"/>
          <p:cNvGrpSpPr/>
          <p:nvPr/>
        </p:nvGrpSpPr>
        <p:grpSpPr>
          <a:xfrm>
            <a:off x="685269" y="3353152"/>
            <a:ext cx="2436933" cy="1287028"/>
            <a:chOff x="1503947" y="2010604"/>
            <a:chExt cx="5863356" cy="4053312"/>
          </a:xfrm>
        </p:grpSpPr>
        <p:sp>
          <p:nvSpPr>
            <p:cNvPr id="20" name="Rectangle 19"/>
            <p:cNvSpPr/>
            <p:nvPr/>
          </p:nvSpPr>
          <p:spPr>
            <a:xfrm>
              <a:off x="1503947" y="2442411"/>
              <a:ext cx="5863356" cy="3621505"/>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it-IT" i="1" dirty="0">
                  <a:solidFill>
                    <a:schemeClr val="tx1"/>
                  </a:solidFill>
                </a:rPr>
                <a:t>C#</a:t>
              </a:r>
            </a:p>
          </p:txBody>
        </p:sp>
        <p:sp>
          <p:nvSpPr>
            <p:cNvPr id="21" name="Rectangle 20"/>
            <p:cNvSpPr/>
            <p:nvPr/>
          </p:nvSpPr>
          <p:spPr>
            <a:xfrm>
              <a:off x="1853388" y="2010604"/>
              <a:ext cx="3357238" cy="98408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1E1E71"/>
                  </a:solidFill>
                </a:rPr>
                <a:t>Web Server</a:t>
              </a:r>
              <a:endParaRPr lang="it-IT" sz="2000" dirty="0">
                <a:solidFill>
                  <a:srgbClr val="1E1E71"/>
                </a:solidFill>
              </a:endParaRPr>
            </a:p>
          </p:txBody>
        </p:sp>
      </p:grpSp>
      <p:grpSp>
        <p:nvGrpSpPr>
          <p:cNvPr id="24" name="DOM"/>
          <p:cNvGrpSpPr/>
          <p:nvPr/>
        </p:nvGrpSpPr>
        <p:grpSpPr>
          <a:xfrm>
            <a:off x="5229726" y="2348402"/>
            <a:ext cx="3252537" cy="1016871"/>
            <a:chOff x="1503947" y="2128327"/>
            <a:chExt cx="5863356" cy="2855622"/>
          </a:xfrm>
        </p:grpSpPr>
        <p:sp>
          <p:nvSpPr>
            <p:cNvPr id="25" name="Rectangle 24"/>
            <p:cNvSpPr/>
            <p:nvPr/>
          </p:nvSpPr>
          <p:spPr>
            <a:xfrm>
              <a:off x="1503947" y="2442412"/>
              <a:ext cx="5863356" cy="2541537"/>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6" name="Rectangle 25"/>
            <p:cNvSpPr/>
            <p:nvPr/>
          </p:nvSpPr>
          <p:spPr>
            <a:xfrm>
              <a:off x="1691960" y="2128327"/>
              <a:ext cx="2443633" cy="850403"/>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solidFill>
                    <a:srgbClr val="1E1E71"/>
                  </a:solidFill>
                </a:rPr>
                <a:t>DOM</a:t>
              </a:r>
              <a:endParaRPr lang="it-IT" sz="2800" dirty="0">
                <a:solidFill>
                  <a:srgbClr val="1E1E71"/>
                </a:solidFill>
              </a:endParaRPr>
            </a:p>
          </p:txBody>
        </p:sp>
      </p:grpSp>
      <p:grpSp>
        <p:nvGrpSpPr>
          <p:cNvPr id="27" name="JS"/>
          <p:cNvGrpSpPr/>
          <p:nvPr/>
        </p:nvGrpSpPr>
        <p:grpSpPr>
          <a:xfrm>
            <a:off x="5229726" y="3407082"/>
            <a:ext cx="3252537" cy="896214"/>
            <a:chOff x="1503947" y="2031581"/>
            <a:chExt cx="5863356" cy="3319337"/>
          </a:xfrm>
        </p:grpSpPr>
        <p:sp>
          <p:nvSpPr>
            <p:cNvPr id="28" name="Rectangle 27"/>
            <p:cNvSpPr/>
            <p:nvPr/>
          </p:nvSpPr>
          <p:spPr>
            <a:xfrm>
              <a:off x="1503947" y="2442410"/>
              <a:ext cx="5863356" cy="2908508"/>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9" name="Rectangle 28"/>
            <p:cNvSpPr/>
            <p:nvPr/>
          </p:nvSpPr>
          <p:spPr>
            <a:xfrm>
              <a:off x="1691960" y="2031581"/>
              <a:ext cx="2443633" cy="1072698"/>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solidFill>
                    <a:srgbClr val="1E1E71"/>
                  </a:solidFill>
                </a:rPr>
                <a:t>JS</a:t>
              </a:r>
              <a:endParaRPr lang="it-IT" sz="2800" dirty="0">
                <a:solidFill>
                  <a:srgbClr val="1E1E71"/>
                </a:solidFill>
              </a:endParaRPr>
            </a:p>
          </p:txBody>
        </p:sp>
      </p:grpSp>
      <p:sp>
        <p:nvSpPr>
          <p:cNvPr id="32" name="GUI Button Print"/>
          <p:cNvSpPr/>
          <p:nvPr/>
        </p:nvSpPr>
        <p:spPr>
          <a:xfrm>
            <a:off x="3518884" y="2191802"/>
            <a:ext cx="1277525" cy="434753"/>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1E1E71"/>
                </a:solidFill>
              </a:rPr>
              <a:t>DO</a:t>
            </a:r>
          </a:p>
        </p:txBody>
      </p:sp>
      <p:sp>
        <p:nvSpPr>
          <p:cNvPr id="33" name="GUI Button DO"/>
          <p:cNvSpPr/>
          <p:nvPr/>
        </p:nvSpPr>
        <p:spPr>
          <a:xfrm>
            <a:off x="3518885" y="2782963"/>
            <a:ext cx="1277525" cy="437491"/>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a:solidFill>
                  <a:srgbClr val="1E1E71"/>
                </a:solidFill>
              </a:rPr>
              <a:t>Print</a:t>
            </a:r>
            <a:endParaRPr lang="it-IT" dirty="0">
              <a:solidFill>
                <a:srgbClr val="1E1E71"/>
              </a:solidFill>
            </a:endParaRPr>
          </a:p>
        </p:txBody>
      </p:sp>
      <p:grpSp>
        <p:nvGrpSpPr>
          <p:cNvPr id="36" name="Real DOM"/>
          <p:cNvGrpSpPr/>
          <p:nvPr/>
        </p:nvGrpSpPr>
        <p:grpSpPr>
          <a:xfrm>
            <a:off x="5334021" y="2700992"/>
            <a:ext cx="2991832" cy="519463"/>
            <a:chOff x="5334021" y="3102050"/>
            <a:chExt cx="2991832" cy="519463"/>
          </a:xfrm>
        </p:grpSpPr>
        <p:sp>
          <p:nvSpPr>
            <p:cNvPr id="34" name="Rectangle 33"/>
            <p:cNvSpPr/>
            <p:nvPr/>
          </p:nvSpPr>
          <p:spPr>
            <a:xfrm>
              <a:off x="5334021" y="3102051"/>
              <a:ext cx="1671280" cy="51946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1E1E71"/>
                  </a:solidFill>
                </a:rPr>
                <a:t>HTML</a:t>
              </a:r>
            </a:p>
          </p:txBody>
        </p:sp>
        <p:sp>
          <p:nvSpPr>
            <p:cNvPr id="35" name="Rectangle 34"/>
            <p:cNvSpPr/>
            <p:nvPr/>
          </p:nvSpPr>
          <p:spPr>
            <a:xfrm>
              <a:off x="7014613" y="3102050"/>
              <a:ext cx="1311240" cy="51946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1E1E71"/>
                  </a:solidFill>
                </a:rPr>
                <a:t>SVG</a:t>
              </a:r>
            </a:p>
          </p:txBody>
        </p:sp>
      </p:grpSp>
      <p:sp>
        <p:nvSpPr>
          <p:cNvPr id="37" name="GUI Misc Ctls"/>
          <p:cNvSpPr/>
          <p:nvPr/>
        </p:nvSpPr>
        <p:spPr>
          <a:xfrm>
            <a:off x="3506851" y="3365273"/>
            <a:ext cx="1277525" cy="938023"/>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a:solidFill>
                  <a:srgbClr val="1E1E71"/>
                </a:solidFill>
              </a:rPr>
              <a:t>Various</a:t>
            </a:r>
            <a:endParaRPr lang="it-IT" dirty="0">
              <a:solidFill>
                <a:srgbClr val="1E1E71"/>
              </a:solidFill>
            </a:endParaRPr>
          </a:p>
          <a:p>
            <a:pPr algn="ctr"/>
            <a:r>
              <a:rPr lang="it-IT" dirty="0">
                <a:solidFill>
                  <a:srgbClr val="1E1E71"/>
                </a:solidFill>
              </a:rPr>
              <a:t>GUI</a:t>
            </a:r>
          </a:p>
          <a:p>
            <a:pPr algn="ctr"/>
            <a:r>
              <a:rPr lang="it-IT" dirty="0" err="1">
                <a:solidFill>
                  <a:srgbClr val="1E1E71"/>
                </a:solidFill>
              </a:rPr>
              <a:t>Controls</a:t>
            </a:r>
            <a:endParaRPr lang="it-IT" dirty="0">
              <a:solidFill>
                <a:srgbClr val="1E1E71"/>
              </a:solidFill>
            </a:endParaRPr>
          </a:p>
        </p:txBody>
      </p:sp>
      <p:sp>
        <p:nvSpPr>
          <p:cNvPr id="38" name="APL Function 1"/>
          <p:cNvSpPr/>
          <p:nvPr/>
        </p:nvSpPr>
        <p:spPr>
          <a:xfrm>
            <a:off x="685270" y="1788697"/>
            <a:ext cx="2310594" cy="620056"/>
          </a:xfrm>
          <a:prstGeom prst="snip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t-IT" dirty="0" err="1"/>
              <a:t>Function</a:t>
            </a:r>
            <a:r>
              <a:rPr lang="it-IT" dirty="0"/>
              <a:t> 1</a:t>
            </a:r>
          </a:p>
        </p:txBody>
      </p:sp>
      <p:sp>
        <p:nvSpPr>
          <p:cNvPr id="39" name="APL fn 2"/>
          <p:cNvSpPr/>
          <p:nvPr/>
        </p:nvSpPr>
        <p:spPr>
          <a:xfrm>
            <a:off x="683359" y="2543454"/>
            <a:ext cx="2310594" cy="620056"/>
          </a:xfrm>
          <a:prstGeom prst="snip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t-IT" dirty="0" err="1"/>
              <a:t>Function</a:t>
            </a:r>
            <a:r>
              <a:rPr lang="it-IT" dirty="0"/>
              <a:t> 2</a:t>
            </a:r>
          </a:p>
        </p:txBody>
      </p:sp>
      <p:sp>
        <p:nvSpPr>
          <p:cNvPr id="40" name="JS Fn A"/>
          <p:cNvSpPr/>
          <p:nvPr/>
        </p:nvSpPr>
        <p:spPr>
          <a:xfrm>
            <a:off x="5377319" y="3806358"/>
            <a:ext cx="1480681" cy="342334"/>
          </a:xfrm>
          <a:prstGeom prst="snip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dirty="0" err="1"/>
              <a:t>Function</a:t>
            </a:r>
            <a:r>
              <a:rPr lang="it-IT" dirty="0"/>
              <a:t> A</a:t>
            </a:r>
          </a:p>
        </p:txBody>
      </p:sp>
      <p:sp>
        <p:nvSpPr>
          <p:cNvPr id="42" name="JS Fn B"/>
          <p:cNvSpPr/>
          <p:nvPr/>
        </p:nvSpPr>
        <p:spPr>
          <a:xfrm>
            <a:off x="6953852" y="3810554"/>
            <a:ext cx="1480681" cy="342334"/>
          </a:xfrm>
          <a:prstGeom prst="snip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dirty="0" err="1"/>
              <a:t>Function</a:t>
            </a:r>
            <a:r>
              <a:rPr lang="it-IT" dirty="0"/>
              <a:t> B</a:t>
            </a:r>
          </a:p>
        </p:txBody>
      </p:sp>
      <p:grpSp>
        <p:nvGrpSpPr>
          <p:cNvPr id="31" name="Phantom JS"/>
          <p:cNvGrpSpPr/>
          <p:nvPr/>
        </p:nvGrpSpPr>
        <p:grpSpPr>
          <a:xfrm>
            <a:off x="830504" y="4800382"/>
            <a:ext cx="8161985" cy="1691636"/>
            <a:chOff x="1503947" y="2333897"/>
            <a:chExt cx="6406722" cy="1120241"/>
          </a:xfrm>
        </p:grpSpPr>
        <p:sp>
          <p:nvSpPr>
            <p:cNvPr id="41" name="Rectangle 40"/>
            <p:cNvSpPr/>
            <p:nvPr/>
          </p:nvSpPr>
          <p:spPr>
            <a:xfrm>
              <a:off x="1503947" y="2442412"/>
              <a:ext cx="6406722" cy="1011726"/>
            </a:xfrm>
            <a:prstGeom prst="rect">
              <a:avLst/>
            </a:prstGeom>
            <a:solidFill>
              <a:srgbClr val="E4EE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3" name="Rectangle 42"/>
            <p:cNvSpPr/>
            <p:nvPr/>
          </p:nvSpPr>
          <p:spPr>
            <a:xfrm>
              <a:off x="1587005" y="2333897"/>
              <a:ext cx="1506947" cy="284844"/>
            </a:xfrm>
            <a:prstGeom prst="rect">
              <a:avLst/>
            </a:prstGeom>
            <a:solidFill>
              <a:srgbClr val="E4EE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err="1">
                  <a:solidFill>
                    <a:srgbClr val="1E1E71"/>
                  </a:solidFill>
                </a:rPr>
                <a:t>PhantomJS</a:t>
              </a:r>
              <a:endParaRPr lang="it-IT" sz="2800" dirty="0">
                <a:solidFill>
                  <a:srgbClr val="1E1E71"/>
                </a:solidFill>
              </a:endParaRPr>
            </a:p>
          </p:txBody>
        </p:sp>
      </p:grpSp>
      <p:grpSp>
        <p:nvGrpSpPr>
          <p:cNvPr id="47" name="WebKit"/>
          <p:cNvGrpSpPr/>
          <p:nvPr/>
        </p:nvGrpSpPr>
        <p:grpSpPr>
          <a:xfrm>
            <a:off x="2993952" y="5004460"/>
            <a:ext cx="5821184" cy="1411357"/>
            <a:chOff x="1503945" y="2249491"/>
            <a:chExt cx="5970206" cy="1732861"/>
          </a:xfrm>
        </p:grpSpPr>
        <p:sp>
          <p:nvSpPr>
            <p:cNvPr id="48" name="Rectangle: Rounded Corners 47"/>
            <p:cNvSpPr/>
            <p:nvPr/>
          </p:nvSpPr>
          <p:spPr>
            <a:xfrm>
              <a:off x="1503945" y="2442411"/>
              <a:ext cx="5970206" cy="1539941"/>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9" name="Rectangle 48"/>
            <p:cNvSpPr/>
            <p:nvPr/>
          </p:nvSpPr>
          <p:spPr>
            <a:xfrm>
              <a:off x="1699772" y="2249491"/>
              <a:ext cx="1588457" cy="46139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err="1">
                  <a:solidFill>
                    <a:srgbClr val="1E1E71"/>
                  </a:solidFill>
                </a:rPr>
                <a:t>WebKit</a:t>
              </a:r>
              <a:endParaRPr lang="it-IT" sz="2800" dirty="0">
                <a:solidFill>
                  <a:srgbClr val="1E1E71"/>
                </a:solidFill>
              </a:endParaRPr>
            </a:p>
          </p:txBody>
        </p:sp>
      </p:grpSp>
      <p:grpSp>
        <p:nvGrpSpPr>
          <p:cNvPr id="50" name="WK DOM"/>
          <p:cNvGrpSpPr/>
          <p:nvPr/>
        </p:nvGrpSpPr>
        <p:grpSpPr>
          <a:xfrm>
            <a:off x="3171206" y="5455847"/>
            <a:ext cx="3009006" cy="831634"/>
            <a:chOff x="1503947" y="2128327"/>
            <a:chExt cx="5863356" cy="2855622"/>
          </a:xfrm>
        </p:grpSpPr>
        <p:sp>
          <p:nvSpPr>
            <p:cNvPr id="51" name="Rectangle 50"/>
            <p:cNvSpPr/>
            <p:nvPr/>
          </p:nvSpPr>
          <p:spPr>
            <a:xfrm>
              <a:off x="1503947" y="2442412"/>
              <a:ext cx="5863356" cy="2541537"/>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2" name="Rectangle 51"/>
            <p:cNvSpPr/>
            <p:nvPr/>
          </p:nvSpPr>
          <p:spPr>
            <a:xfrm>
              <a:off x="1691960" y="2128327"/>
              <a:ext cx="2443633" cy="850403"/>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1E1E71"/>
                  </a:solidFill>
                </a:rPr>
                <a:t>DOM</a:t>
              </a:r>
              <a:endParaRPr lang="it-IT" sz="2000" dirty="0">
                <a:solidFill>
                  <a:srgbClr val="1E1E71"/>
                </a:solidFill>
              </a:endParaRPr>
            </a:p>
          </p:txBody>
        </p:sp>
      </p:grpSp>
      <p:grpSp>
        <p:nvGrpSpPr>
          <p:cNvPr id="56" name="WK Real DOM"/>
          <p:cNvGrpSpPr/>
          <p:nvPr/>
        </p:nvGrpSpPr>
        <p:grpSpPr>
          <a:xfrm>
            <a:off x="3256375" y="5738969"/>
            <a:ext cx="2775457" cy="429769"/>
            <a:chOff x="5334021" y="3102050"/>
            <a:chExt cx="2991832" cy="519463"/>
          </a:xfrm>
        </p:grpSpPr>
        <p:sp>
          <p:nvSpPr>
            <p:cNvPr id="57" name="Rectangle 56"/>
            <p:cNvSpPr/>
            <p:nvPr/>
          </p:nvSpPr>
          <p:spPr>
            <a:xfrm>
              <a:off x="5334021" y="3102051"/>
              <a:ext cx="1671280" cy="5194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1E1E71"/>
                  </a:solidFill>
                </a:rPr>
                <a:t>HTML</a:t>
              </a:r>
            </a:p>
          </p:txBody>
        </p:sp>
        <p:sp>
          <p:nvSpPr>
            <p:cNvPr id="58" name="Rectangle 57"/>
            <p:cNvSpPr/>
            <p:nvPr/>
          </p:nvSpPr>
          <p:spPr>
            <a:xfrm>
              <a:off x="7014613" y="3102050"/>
              <a:ext cx="1311240" cy="5194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1E1E71"/>
                  </a:solidFill>
                </a:rPr>
                <a:t>SVG</a:t>
              </a:r>
            </a:p>
          </p:txBody>
        </p:sp>
      </p:grpSp>
      <p:grpSp>
        <p:nvGrpSpPr>
          <p:cNvPr id="3" name="Group JS"/>
          <p:cNvGrpSpPr/>
          <p:nvPr/>
        </p:nvGrpSpPr>
        <p:grpSpPr>
          <a:xfrm>
            <a:off x="6265381" y="5400932"/>
            <a:ext cx="2414928" cy="896214"/>
            <a:chOff x="6315038" y="5400932"/>
            <a:chExt cx="2365271" cy="896214"/>
          </a:xfrm>
        </p:grpSpPr>
        <p:grpSp>
          <p:nvGrpSpPr>
            <p:cNvPr id="53" name="JS"/>
            <p:cNvGrpSpPr/>
            <p:nvPr/>
          </p:nvGrpSpPr>
          <p:grpSpPr>
            <a:xfrm>
              <a:off x="6315038" y="5400932"/>
              <a:ext cx="2365271" cy="896214"/>
              <a:chOff x="1503947" y="2031581"/>
              <a:chExt cx="5863356" cy="3319337"/>
            </a:xfrm>
          </p:grpSpPr>
          <p:sp>
            <p:nvSpPr>
              <p:cNvPr id="54" name="Rectangle 53"/>
              <p:cNvSpPr/>
              <p:nvPr/>
            </p:nvSpPr>
            <p:spPr>
              <a:xfrm>
                <a:off x="1503947" y="2442410"/>
                <a:ext cx="5863356" cy="2908508"/>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5" name="Rectangle 54"/>
              <p:cNvSpPr/>
              <p:nvPr/>
            </p:nvSpPr>
            <p:spPr>
              <a:xfrm>
                <a:off x="1691960" y="2031581"/>
                <a:ext cx="2443633" cy="1072698"/>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solidFill>
                      <a:srgbClr val="1E1E71"/>
                    </a:solidFill>
                  </a:rPr>
                  <a:t>JS</a:t>
                </a:r>
                <a:endParaRPr lang="it-IT" sz="2800" dirty="0">
                  <a:solidFill>
                    <a:srgbClr val="1E1E71"/>
                  </a:solidFill>
                </a:endParaRPr>
              </a:p>
            </p:txBody>
          </p:sp>
        </p:grpSp>
        <p:sp>
          <p:nvSpPr>
            <p:cNvPr id="59" name="JS Fn A"/>
            <p:cNvSpPr/>
            <p:nvPr/>
          </p:nvSpPr>
          <p:spPr>
            <a:xfrm>
              <a:off x="6401674" y="5797003"/>
              <a:ext cx="974967" cy="371734"/>
            </a:xfrm>
            <a:prstGeom prst="snip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dirty="0"/>
                <a:t>Fn A</a:t>
              </a:r>
            </a:p>
          </p:txBody>
        </p:sp>
        <p:sp>
          <p:nvSpPr>
            <p:cNvPr id="61" name="JS Fn A"/>
            <p:cNvSpPr/>
            <p:nvPr/>
          </p:nvSpPr>
          <p:spPr>
            <a:xfrm>
              <a:off x="7484515" y="5788982"/>
              <a:ext cx="974967" cy="371734"/>
            </a:xfrm>
            <a:prstGeom prst="snip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dirty="0"/>
                <a:t>Fn B</a:t>
              </a:r>
            </a:p>
          </p:txBody>
        </p:sp>
      </p:grpSp>
      <p:sp>
        <p:nvSpPr>
          <p:cNvPr id="62" name="JS Fn alfa"/>
          <p:cNvSpPr/>
          <p:nvPr/>
        </p:nvSpPr>
        <p:spPr>
          <a:xfrm>
            <a:off x="930574" y="5359766"/>
            <a:ext cx="1480681" cy="342334"/>
          </a:xfrm>
          <a:prstGeom prst="snip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dirty="0" err="1"/>
              <a:t>Function</a:t>
            </a:r>
            <a:r>
              <a:rPr lang="it-IT" dirty="0"/>
              <a:t> </a:t>
            </a:r>
            <a:r>
              <a:rPr lang="el-GR" dirty="0"/>
              <a:t>α</a:t>
            </a:r>
            <a:endParaRPr lang="it-IT" dirty="0"/>
          </a:p>
        </p:txBody>
      </p:sp>
      <p:sp>
        <p:nvSpPr>
          <p:cNvPr id="63" name="JS Fn beta"/>
          <p:cNvSpPr/>
          <p:nvPr/>
        </p:nvSpPr>
        <p:spPr>
          <a:xfrm>
            <a:off x="932927" y="5781848"/>
            <a:ext cx="1480681" cy="342334"/>
          </a:xfrm>
          <a:prstGeom prst="snip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dirty="0" err="1"/>
              <a:t>Function</a:t>
            </a:r>
            <a:r>
              <a:rPr lang="it-IT" dirty="0"/>
              <a:t> </a:t>
            </a:r>
            <a:r>
              <a:rPr lang="el-GR" dirty="0"/>
              <a:t>β</a:t>
            </a:r>
            <a:endParaRPr lang="it-IT" dirty="0"/>
          </a:p>
        </p:txBody>
      </p:sp>
    </p:spTree>
    <p:extLst>
      <p:ext uri="{BB962C8B-B14F-4D97-AF65-F5344CB8AC3E}">
        <p14:creationId xmlns:p14="http://schemas.microsoft.com/office/powerpoint/2010/main" val="3721127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1000"/>
                                        <p:tgtEl>
                                          <p:spTgt spid="47"/>
                                        </p:tgtEl>
                                      </p:cBhvr>
                                    </p:animEffect>
                                    <p:anim calcmode="lin" valueType="num">
                                      <p:cBhvr>
                                        <p:cTn id="8" dur="1000" fill="hold"/>
                                        <p:tgtEl>
                                          <p:spTgt spid="47"/>
                                        </p:tgtEl>
                                        <p:attrNameLst>
                                          <p:attrName>ppt_x</p:attrName>
                                        </p:attrNameLst>
                                      </p:cBhvr>
                                      <p:tavLst>
                                        <p:tav tm="0">
                                          <p:val>
                                            <p:strVal val="#ppt_x"/>
                                          </p:val>
                                        </p:tav>
                                        <p:tav tm="100000">
                                          <p:val>
                                            <p:strVal val="#ppt_x"/>
                                          </p:val>
                                        </p:tav>
                                      </p:tavLst>
                                    </p:anim>
                                    <p:anim calcmode="lin" valueType="num">
                                      <p:cBhvr>
                                        <p:cTn id="9" dur="1000" fill="hold"/>
                                        <p:tgtEl>
                                          <p:spTgt spid="47"/>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fade">
                                      <p:cBhvr>
                                        <p:cTn id="12" dur="1000"/>
                                        <p:tgtEl>
                                          <p:spTgt spid="50"/>
                                        </p:tgtEl>
                                      </p:cBhvr>
                                    </p:animEffect>
                                    <p:anim calcmode="lin" valueType="num">
                                      <p:cBhvr>
                                        <p:cTn id="13" dur="1000" fill="hold"/>
                                        <p:tgtEl>
                                          <p:spTgt spid="50"/>
                                        </p:tgtEl>
                                        <p:attrNameLst>
                                          <p:attrName>ppt_x</p:attrName>
                                        </p:attrNameLst>
                                      </p:cBhvr>
                                      <p:tavLst>
                                        <p:tav tm="0">
                                          <p:val>
                                            <p:strVal val="#ppt_x"/>
                                          </p:val>
                                        </p:tav>
                                        <p:tav tm="100000">
                                          <p:val>
                                            <p:strVal val="#ppt_x"/>
                                          </p:val>
                                        </p:tav>
                                      </p:tavLst>
                                    </p:anim>
                                    <p:anim calcmode="lin" valueType="num">
                                      <p:cBhvr>
                                        <p:cTn id="14" dur="1000" fill="hold"/>
                                        <p:tgtEl>
                                          <p:spTgt spid="50"/>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fade">
                                      <p:cBhvr>
                                        <p:cTn id="17" dur="1000"/>
                                        <p:tgtEl>
                                          <p:spTgt spid="56"/>
                                        </p:tgtEl>
                                      </p:cBhvr>
                                    </p:animEffect>
                                    <p:anim calcmode="lin" valueType="num">
                                      <p:cBhvr>
                                        <p:cTn id="18" dur="1000" fill="hold"/>
                                        <p:tgtEl>
                                          <p:spTgt spid="56"/>
                                        </p:tgtEl>
                                        <p:attrNameLst>
                                          <p:attrName>ppt_x</p:attrName>
                                        </p:attrNameLst>
                                      </p:cBhvr>
                                      <p:tavLst>
                                        <p:tav tm="0">
                                          <p:val>
                                            <p:strVal val="#ppt_x"/>
                                          </p:val>
                                        </p:tav>
                                        <p:tav tm="100000">
                                          <p:val>
                                            <p:strVal val="#ppt_x"/>
                                          </p:val>
                                        </p:tav>
                                      </p:tavLst>
                                    </p:anim>
                                    <p:anim calcmode="lin" valueType="num">
                                      <p:cBhvr>
                                        <p:cTn id="19" dur="1000" fill="hold"/>
                                        <p:tgtEl>
                                          <p:spTgt spid="56"/>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62"/>
                                        </p:tgtEl>
                                        <p:attrNameLst>
                                          <p:attrName>style.visibility</p:attrName>
                                        </p:attrNameLst>
                                      </p:cBhvr>
                                      <p:to>
                                        <p:strVal val="visible"/>
                                      </p:to>
                                    </p:set>
                                    <p:animEffect transition="in" filter="fade">
                                      <p:cBhvr>
                                        <p:cTn id="27" dur="1000"/>
                                        <p:tgtEl>
                                          <p:spTgt spid="62"/>
                                        </p:tgtEl>
                                      </p:cBhvr>
                                    </p:animEffect>
                                    <p:anim calcmode="lin" valueType="num">
                                      <p:cBhvr>
                                        <p:cTn id="28" dur="1000" fill="hold"/>
                                        <p:tgtEl>
                                          <p:spTgt spid="62"/>
                                        </p:tgtEl>
                                        <p:attrNameLst>
                                          <p:attrName>ppt_x</p:attrName>
                                        </p:attrNameLst>
                                      </p:cBhvr>
                                      <p:tavLst>
                                        <p:tav tm="0">
                                          <p:val>
                                            <p:strVal val="#ppt_x"/>
                                          </p:val>
                                        </p:tav>
                                        <p:tav tm="100000">
                                          <p:val>
                                            <p:strVal val="#ppt_x"/>
                                          </p:val>
                                        </p:tav>
                                      </p:tavLst>
                                    </p:anim>
                                    <p:anim calcmode="lin" valueType="num">
                                      <p:cBhvr>
                                        <p:cTn id="29" dur="1000" fill="hold"/>
                                        <p:tgtEl>
                                          <p:spTgt spid="62"/>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63"/>
                                        </p:tgtEl>
                                        <p:attrNameLst>
                                          <p:attrName>style.visibility</p:attrName>
                                        </p:attrNameLst>
                                      </p:cBhvr>
                                      <p:to>
                                        <p:strVal val="visible"/>
                                      </p:to>
                                    </p:set>
                                    <p:animEffect transition="in" filter="fade">
                                      <p:cBhvr>
                                        <p:cTn id="32" dur="1000"/>
                                        <p:tgtEl>
                                          <p:spTgt spid="63"/>
                                        </p:tgtEl>
                                      </p:cBhvr>
                                    </p:animEffect>
                                    <p:anim calcmode="lin" valueType="num">
                                      <p:cBhvr>
                                        <p:cTn id="33" dur="1000" fill="hold"/>
                                        <p:tgtEl>
                                          <p:spTgt spid="63"/>
                                        </p:tgtEl>
                                        <p:attrNameLst>
                                          <p:attrName>ppt_x</p:attrName>
                                        </p:attrNameLst>
                                      </p:cBhvr>
                                      <p:tavLst>
                                        <p:tav tm="0">
                                          <p:val>
                                            <p:strVal val="#ppt_x"/>
                                          </p:val>
                                        </p:tav>
                                        <p:tav tm="100000">
                                          <p:val>
                                            <p:strVal val="#ppt_x"/>
                                          </p:val>
                                        </p:tav>
                                      </p:tavLst>
                                    </p:anim>
                                    <p:anim calcmode="lin" valueType="num">
                                      <p:cBhvr>
                                        <p:cTn id="34" dur="1000" fill="hold"/>
                                        <p:tgtEl>
                                          <p:spTgt spid="63"/>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1000"/>
                                        <p:tgtEl>
                                          <p:spTgt spid="31"/>
                                        </p:tgtEl>
                                      </p:cBhvr>
                                    </p:animEffect>
                                    <p:anim calcmode="lin" valueType="num">
                                      <p:cBhvr>
                                        <p:cTn id="38" dur="1000" fill="hold"/>
                                        <p:tgtEl>
                                          <p:spTgt spid="31"/>
                                        </p:tgtEl>
                                        <p:attrNameLst>
                                          <p:attrName>ppt_x</p:attrName>
                                        </p:attrNameLst>
                                      </p:cBhvr>
                                      <p:tavLst>
                                        <p:tav tm="0">
                                          <p:val>
                                            <p:strVal val="#ppt_x"/>
                                          </p:val>
                                        </p:tav>
                                        <p:tav tm="100000">
                                          <p:val>
                                            <p:strVal val="#ppt_x"/>
                                          </p:val>
                                        </p:tav>
                                      </p:tavLst>
                                    </p:anim>
                                    <p:anim calcmode="lin" valueType="num">
                                      <p:cBhvr>
                                        <p:cTn id="3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JavaScript: the </a:t>
            </a:r>
            <a:r>
              <a:rPr lang="it-IT" dirty="0" err="1"/>
              <a:t>Origins</a:t>
            </a:r>
            <a:endParaRPr lang="it-IT" strike="sngStrike" dirty="0"/>
          </a:p>
        </p:txBody>
      </p:sp>
      <p:sp>
        <p:nvSpPr>
          <p:cNvPr id="3" name="Content Placeholder 2"/>
          <p:cNvSpPr>
            <a:spLocks noGrp="1"/>
          </p:cNvSpPr>
          <p:nvPr>
            <p:ph idx="1"/>
          </p:nvPr>
        </p:nvSpPr>
        <p:spPr>
          <a:xfrm>
            <a:off x="576263" y="4042611"/>
            <a:ext cx="8485047" cy="637673"/>
          </a:xfrm>
        </p:spPr>
        <p:txBody>
          <a:bodyPr>
            <a:normAutofit/>
          </a:bodyPr>
          <a:lstStyle/>
          <a:p>
            <a:pPr marL="36000" indent="0" algn="ctr">
              <a:buNone/>
            </a:pPr>
            <a:r>
              <a:rPr lang="en-US" sz="3900" b="1" dirty="0" err="1"/>
              <a:t>Eich</a:t>
            </a:r>
            <a:r>
              <a:rPr lang="en-US" sz="3900" dirty="0"/>
              <a:t> wrote one in </a:t>
            </a:r>
            <a:r>
              <a:rPr lang="en-US" sz="3900" b="1" dirty="0"/>
              <a:t>10 days</a:t>
            </a:r>
            <a:r>
              <a:rPr lang="en-US" sz="3900" dirty="0"/>
              <a:t>, in May 1995.</a:t>
            </a:r>
          </a:p>
        </p:txBody>
      </p:sp>
      <p:sp>
        <p:nvSpPr>
          <p:cNvPr id="5" name="Content Placeholder 2"/>
          <p:cNvSpPr txBox="1">
            <a:spLocks/>
          </p:cNvSpPr>
          <p:nvPr/>
        </p:nvSpPr>
        <p:spPr>
          <a:xfrm>
            <a:off x="6713621" y="5924297"/>
            <a:ext cx="2278868" cy="500480"/>
          </a:xfrm>
          <a:prstGeom prst="rect">
            <a:avLst/>
          </a:prstGeom>
        </p:spPr>
        <p:txBody>
          <a:bodyPr vert="horz" lIns="91440" tIns="45720" rIns="91440" bIns="45720" rtlCol="0">
            <a:normAutofit/>
          </a:bodyPr>
          <a:lstStyle>
            <a:lvl1pPr marL="396000" indent="-360000" algn="l" defTabSz="914400" rtl="0" eaLnBrk="1" latinLnBrk="0" hangingPunct="1">
              <a:lnSpc>
                <a:spcPct val="90000"/>
              </a:lnSpc>
              <a:spcBef>
                <a:spcPts val="1000"/>
              </a:spcBef>
              <a:buSzPct val="140000"/>
              <a:buFont typeface="APL385 Unicode" panose="020B0709000202000203" pitchFamily="49" charset="0"/>
              <a:buChar char="⋆"/>
              <a:defRPr sz="2800" kern="1200">
                <a:solidFill>
                  <a:srgbClr val="1E1E71"/>
                </a:solidFill>
                <a:latin typeface="+mn-lt"/>
                <a:ea typeface="+mn-ea"/>
                <a:cs typeface="+mn-cs"/>
              </a:defRPr>
            </a:lvl1pPr>
            <a:lvl2pPr marL="685800" indent="-228600" algn="l" defTabSz="914400" rtl="0" eaLnBrk="1" latinLnBrk="0" hangingPunct="1">
              <a:lnSpc>
                <a:spcPct val="90000"/>
              </a:lnSpc>
              <a:spcBef>
                <a:spcPts val="500"/>
              </a:spcBef>
              <a:buSzPct val="140000"/>
              <a:buFont typeface="APL385 Unicode" panose="020B0709000202000203" pitchFamily="49" charset="0"/>
              <a:buChar char="⋆"/>
              <a:defRPr sz="2400" kern="1200">
                <a:solidFill>
                  <a:srgbClr val="1E1E71"/>
                </a:solidFill>
                <a:latin typeface="+mn-lt"/>
                <a:ea typeface="+mn-ea"/>
                <a:cs typeface="+mn-cs"/>
              </a:defRPr>
            </a:lvl2pPr>
            <a:lvl3pPr marL="1143000" indent="-228600" algn="l" defTabSz="914400" rtl="0" eaLnBrk="1" latinLnBrk="0" hangingPunct="1">
              <a:lnSpc>
                <a:spcPct val="90000"/>
              </a:lnSpc>
              <a:spcBef>
                <a:spcPts val="500"/>
              </a:spcBef>
              <a:buSzPct val="140000"/>
              <a:buFont typeface="APL385 Unicode" panose="020B0709000202000203" pitchFamily="49" charset="0"/>
              <a:buChar char="⋆"/>
              <a:defRPr sz="2000" kern="1200">
                <a:solidFill>
                  <a:srgbClr val="1E1E71"/>
                </a:solidFill>
                <a:latin typeface="+mn-lt"/>
                <a:ea typeface="+mn-ea"/>
                <a:cs typeface="+mn-cs"/>
              </a:defRPr>
            </a:lvl3pPr>
            <a:lvl4pPr marL="1600200" indent="-228600" algn="l" defTabSz="914400" rtl="0" eaLnBrk="1" latinLnBrk="0" hangingPunct="1">
              <a:lnSpc>
                <a:spcPct val="90000"/>
              </a:lnSpc>
              <a:spcBef>
                <a:spcPts val="500"/>
              </a:spcBef>
              <a:buSzPct val="140000"/>
              <a:buFont typeface="APL385 Unicode" panose="020B0709000202000203" pitchFamily="49" charset="0"/>
              <a:buChar char="⋆"/>
              <a:defRPr sz="1800" kern="1200">
                <a:solidFill>
                  <a:srgbClr val="1E1E71"/>
                </a:solidFill>
                <a:latin typeface="+mn-lt"/>
                <a:ea typeface="+mn-ea"/>
                <a:cs typeface="+mn-cs"/>
              </a:defRPr>
            </a:lvl4pPr>
            <a:lvl5pPr marL="2057400" indent="-228600" algn="l" defTabSz="914400" rtl="0" eaLnBrk="1" latinLnBrk="0" hangingPunct="1">
              <a:lnSpc>
                <a:spcPct val="90000"/>
              </a:lnSpc>
              <a:spcBef>
                <a:spcPts val="500"/>
              </a:spcBef>
              <a:buSzPct val="140000"/>
              <a:buFont typeface="APL385 Unicode" panose="020B0709000202000203" pitchFamily="49" charset="0"/>
              <a:buChar char="⋆"/>
              <a:defRPr sz="1800" kern="1200">
                <a:solidFill>
                  <a:srgbClr val="1E1E7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a:buFont typeface="APL385 Unicode" panose="020B0709000202000203" pitchFamily="49" charset="0"/>
              <a:buNone/>
            </a:pPr>
            <a:r>
              <a:rPr lang="en-US" sz="2000" dirty="0"/>
              <a:t>[Source: Wikipedia]</a:t>
            </a:r>
            <a:endParaRPr lang="it-IT" sz="2000" dirty="0"/>
          </a:p>
        </p:txBody>
      </p:sp>
      <p:sp>
        <p:nvSpPr>
          <p:cNvPr id="6" name="Content Placeholder 2"/>
          <p:cNvSpPr txBox="1">
            <a:spLocks/>
          </p:cNvSpPr>
          <p:nvPr/>
        </p:nvSpPr>
        <p:spPr>
          <a:xfrm>
            <a:off x="590243" y="991436"/>
            <a:ext cx="8402246" cy="3051175"/>
          </a:xfrm>
          <a:prstGeom prst="rect">
            <a:avLst/>
          </a:prstGeom>
        </p:spPr>
        <p:txBody>
          <a:bodyPr vert="horz" lIns="91440" tIns="45720" rIns="91440" bIns="45720" numCol="2" rtlCol="0">
            <a:noAutofit/>
          </a:bodyPr>
          <a:lstStyle>
            <a:lvl1pPr marL="396000" indent="-360000" algn="l" defTabSz="914400" rtl="0" eaLnBrk="1" latinLnBrk="0" hangingPunct="1">
              <a:lnSpc>
                <a:spcPct val="90000"/>
              </a:lnSpc>
              <a:spcBef>
                <a:spcPts val="1000"/>
              </a:spcBef>
              <a:buSzPct val="140000"/>
              <a:buFont typeface="APL385 Unicode" panose="020B0709000202000203" pitchFamily="49" charset="0"/>
              <a:buChar char="⋆"/>
              <a:defRPr sz="2800" kern="1200">
                <a:solidFill>
                  <a:srgbClr val="1E1E71"/>
                </a:solidFill>
                <a:latin typeface="+mn-lt"/>
                <a:ea typeface="+mn-ea"/>
                <a:cs typeface="+mn-cs"/>
              </a:defRPr>
            </a:lvl1pPr>
            <a:lvl2pPr marL="685800" indent="-228600" algn="l" defTabSz="914400" rtl="0" eaLnBrk="1" latinLnBrk="0" hangingPunct="1">
              <a:lnSpc>
                <a:spcPct val="90000"/>
              </a:lnSpc>
              <a:spcBef>
                <a:spcPts val="500"/>
              </a:spcBef>
              <a:buSzPct val="140000"/>
              <a:buFont typeface="APL385 Unicode" panose="020B0709000202000203" pitchFamily="49" charset="0"/>
              <a:buChar char="⋆"/>
              <a:defRPr sz="2400" kern="1200">
                <a:solidFill>
                  <a:srgbClr val="1E1E71"/>
                </a:solidFill>
                <a:latin typeface="+mn-lt"/>
                <a:ea typeface="+mn-ea"/>
                <a:cs typeface="+mn-cs"/>
              </a:defRPr>
            </a:lvl2pPr>
            <a:lvl3pPr marL="1143000" indent="-228600" algn="l" defTabSz="914400" rtl="0" eaLnBrk="1" latinLnBrk="0" hangingPunct="1">
              <a:lnSpc>
                <a:spcPct val="90000"/>
              </a:lnSpc>
              <a:spcBef>
                <a:spcPts val="500"/>
              </a:spcBef>
              <a:buSzPct val="140000"/>
              <a:buFont typeface="APL385 Unicode" panose="020B0709000202000203" pitchFamily="49" charset="0"/>
              <a:buChar char="⋆"/>
              <a:defRPr sz="2000" kern="1200">
                <a:solidFill>
                  <a:srgbClr val="1E1E71"/>
                </a:solidFill>
                <a:latin typeface="+mn-lt"/>
                <a:ea typeface="+mn-ea"/>
                <a:cs typeface="+mn-cs"/>
              </a:defRPr>
            </a:lvl3pPr>
            <a:lvl4pPr marL="1600200" indent="-228600" algn="l" defTabSz="914400" rtl="0" eaLnBrk="1" latinLnBrk="0" hangingPunct="1">
              <a:lnSpc>
                <a:spcPct val="90000"/>
              </a:lnSpc>
              <a:spcBef>
                <a:spcPts val="500"/>
              </a:spcBef>
              <a:buSzPct val="140000"/>
              <a:buFont typeface="APL385 Unicode" panose="020B0709000202000203" pitchFamily="49" charset="0"/>
              <a:buChar char="⋆"/>
              <a:defRPr sz="1800" kern="1200">
                <a:solidFill>
                  <a:srgbClr val="1E1E71"/>
                </a:solidFill>
                <a:latin typeface="+mn-lt"/>
                <a:ea typeface="+mn-ea"/>
                <a:cs typeface="+mn-cs"/>
              </a:defRPr>
            </a:lvl4pPr>
            <a:lvl5pPr marL="2057400" indent="-228600" algn="l" defTabSz="914400" rtl="0" eaLnBrk="1" latinLnBrk="0" hangingPunct="1">
              <a:lnSpc>
                <a:spcPct val="90000"/>
              </a:lnSpc>
              <a:spcBef>
                <a:spcPts val="500"/>
              </a:spcBef>
              <a:buSzPct val="140000"/>
              <a:buFont typeface="APL385 Unicode" panose="020B0709000202000203" pitchFamily="49" charset="0"/>
              <a:buChar char="⋆"/>
              <a:defRPr sz="1800" kern="1200">
                <a:solidFill>
                  <a:srgbClr val="1E1E7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a:buFont typeface="APL385 Unicode" panose="020B0709000202000203" pitchFamily="49" charset="0"/>
              <a:buNone/>
            </a:pPr>
            <a:r>
              <a:rPr lang="en-US" sz="2600" dirty="0"/>
              <a:t>In 1995, Netscape Communications recruited </a:t>
            </a:r>
            <a:r>
              <a:rPr lang="en-US" sz="2600" b="1" dirty="0"/>
              <a:t>Brendan </a:t>
            </a:r>
            <a:r>
              <a:rPr lang="en-US" sz="2600" b="1" dirty="0" err="1"/>
              <a:t>Eich</a:t>
            </a:r>
            <a:r>
              <a:rPr lang="en-US" sz="2600" dirty="0"/>
              <a:t> with the goal of embedding the </a:t>
            </a:r>
            <a:r>
              <a:rPr lang="en-US" sz="2600" b="1" dirty="0"/>
              <a:t>Scheme</a:t>
            </a:r>
            <a:r>
              <a:rPr lang="en-US" sz="2600" dirty="0"/>
              <a:t> programming language into its Netscape Navigator.</a:t>
            </a:r>
          </a:p>
          <a:p>
            <a:pPr marL="36000" indent="0">
              <a:buFont typeface="APL385 Unicode" panose="020B0709000202000203" pitchFamily="49" charset="0"/>
              <a:buNone/>
            </a:pPr>
            <a:r>
              <a:rPr lang="en-US" sz="2600" dirty="0"/>
              <a:t>The company later decided that the scripting language they wanted to create would complement Java and should have a similar syntax.</a:t>
            </a:r>
          </a:p>
          <a:p>
            <a:pPr marL="36000" indent="0">
              <a:buFont typeface="APL385 Unicode" panose="020B0709000202000203" pitchFamily="49" charset="0"/>
              <a:buNone/>
            </a:pPr>
            <a:r>
              <a:rPr lang="en-US" sz="2600" dirty="0"/>
              <a:t>To defend the idea of JavaScript against competing proposals, the company needed a prototype. </a:t>
            </a:r>
          </a:p>
        </p:txBody>
      </p:sp>
      <p:sp>
        <p:nvSpPr>
          <p:cNvPr id="8" name="Content Placeholder 2"/>
          <p:cNvSpPr txBox="1">
            <a:spLocks/>
          </p:cNvSpPr>
          <p:nvPr/>
        </p:nvSpPr>
        <p:spPr>
          <a:xfrm>
            <a:off x="590244" y="4886871"/>
            <a:ext cx="8402246" cy="767974"/>
          </a:xfrm>
          <a:prstGeom prst="rect">
            <a:avLst/>
          </a:prstGeom>
        </p:spPr>
        <p:txBody>
          <a:bodyPr vert="horz" wrap="square" lIns="91440" tIns="45720" rIns="91440" bIns="45720" numCol="1" rtlCol="0">
            <a:noAutofit/>
          </a:bodyPr>
          <a:lstStyle>
            <a:lvl1pPr marL="396000" indent="-360000" algn="l" defTabSz="914400" rtl="0" eaLnBrk="1" latinLnBrk="0" hangingPunct="1">
              <a:lnSpc>
                <a:spcPct val="90000"/>
              </a:lnSpc>
              <a:spcBef>
                <a:spcPts val="1000"/>
              </a:spcBef>
              <a:buSzPct val="140000"/>
              <a:buFont typeface="APL385 Unicode" panose="020B0709000202000203" pitchFamily="49" charset="0"/>
              <a:buChar char="⋆"/>
              <a:defRPr sz="2800" kern="1200">
                <a:solidFill>
                  <a:srgbClr val="1E1E71"/>
                </a:solidFill>
                <a:latin typeface="+mn-lt"/>
                <a:ea typeface="+mn-ea"/>
                <a:cs typeface="+mn-cs"/>
              </a:defRPr>
            </a:lvl1pPr>
            <a:lvl2pPr marL="685800" indent="-228600" algn="l" defTabSz="914400" rtl="0" eaLnBrk="1" latinLnBrk="0" hangingPunct="1">
              <a:lnSpc>
                <a:spcPct val="90000"/>
              </a:lnSpc>
              <a:spcBef>
                <a:spcPts val="500"/>
              </a:spcBef>
              <a:buSzPct val="140000"/>
              <a:buFont typeface="APL385 Unicode" panose="020B0709000202000203" pitchFamily="49" charset="0"/>
              <a:buChar char="⋆"/>
              <a:defRPr sz="2400" kern="1200">
                <a:solidFill>
                  <a:srgbClr val="1E1E71"/>
                </a:solidFill>
                <a:latin typeface="+mn-lt"/>
                <a:ea typeface="+mn-ea"/>
                <a:cs typeface="+mn-cs"/>
              </a:defRPr>
            </a:lvl2pPr>
            <a:lvl3pPr marL="1143000" indent="-228600" algn="l" defTabSz="914400" rtl="0" eaLnBrk="1" latinLnBrk="0" hangingPunct="1">
              <a:lnSpc>
                <a:spcPct val="90000"/>
              </a:lnSpc>
              <a:spcBef>
                <a:spcPts val="500"/>
              </a:spcBef>
              <a:buSzPct val="140000"/>
              <a:buFont typeface="APL385 Unicode" panose="020B0709000202000203" pitchFamily="49" charset="0"/>
              <a:buChar char="⋆"/>
              <a:defRPr sz="2000" kern="1200">
                <a:solidFill>
                  <a:srgbClr val="1E1E71"/>
                </a:solidFill>
                <a:latin typeface="+mn-lt"/>
                <a:ea typeface="+mn-ea"/>
                <a:cs typeface="+mn-cs"/>
              </a:defRPr>
            </a:lvl3pPr>
            <a:lvl4pPr marL="1600200" indent="-228600" algn="l" defTabSz="914400" rtl="0" eaLnBrk="1" latinLnBrk="0" hangingPunct="1">
              <a:lnSpc>
                <a:spcPct val="90000"/>
              </a:lnSpc>
              <a:spcBef>
                <a:spcPts val="500"/>
              </a:spcBef>
              <a:buSzPct val="140000"/>
              <a:buFont typeface="APL385 Unicode" panose="020B0709000202000203" pitchFamily="49" charset="0"/>
              <a:buChar char="⋆"/>
              <a:defRPr sz="1800" kern="1200">
                <a:solidFill>
                  <a:srgbClr val="1E1E71"/>
                </a:solidFill>
                <a:latin typeface="+mn-lt"/>
                <a:ea typeface="+mn-ea"/>
                <a:cs typeface="+mn-cs"/>
              </a:defRPr>
            </a:lvl4pPr>
            <a:lvl5pPr marL="2057400" indent="-228600" algn="l" defTabSz="914400" rtl="0" eaLnBrk="1" latinLnBrk="0" hangingPunct="1">
              <a:lnSpc>
                <a:spcPct val="90000"/>
              </a:lnSpc>
              <a:spcBef>
                <a:spcPts val="500"/>
              </a:spcBef>
              <a:buSzPct val="140000"/>
              <a:buFont typeface="APL385 Unicode" panose="020B0709000202000203" pitchFamily="49" charset="0"/>
              <a:buChar char="⋆"/>
              <a:defRPr sz="1800" kern="1200">
                <a:solidFill>
                  <a:srgbClr val="1E1E7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algn="r">
              <a:buFont typeface="APL385 Unicode" panose="020B0709000202000203" pitchFamily="49" charset="0"/>
              <a:buNone/>
            </a:pPr>
            <a:r>
              <a:rPr lang="en-US" sz="2600" dirty="0"/>
              <a:t>Although it was developed under the name </a:t>
            </a:r>
            <a:r>
              <a:rPr lang="en-US" sz="2600" b="1" dirty="0"/>
              <a:t>Mocha</a:t>
            </a:r>
            <a:r>
              <a:rPr lang="en-US" sz="2600" dirty="0"/>
              <a:t>, it was renamed </a:t>
            </a:r>
            <a:r>
              <a:rPr lang="en-US" sz="2600" b="1" dirty="0"/>
              <a:t>JavaScript</a:t>
            </a:r>
            <a:r>
              <a:rPr lang="en-US" sz="2600" dirty="0"/>
              <a:t> before the final release.</a:t>
            </a:r>
            <a:endParaRPr lang="en-US" sz="2600" baseline="30000" dirty="0"/>
          </a:p>
          <a:p>
            <a:pPr algn="r"/>
            <a:endParaRPr lang="it-IT" sz="2600" dirty="0"/>
          </a:p>
        </p:txBody>
      </p:sp>
    </p:spTree>
    <p:extLst>
      <p:ext uri="{BB962C8B-B14F-4D97-AF65-F5344CB8AC3E}">
        <p14:creationId xmlns:p14="http://schemas.microsoft.com/office/powerpoint/2010/main" val="1834558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500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319" y="6633882"/>
            <a:ext cx="115944" cy="224118"/>
          </a:xfrm>
          <a:prstGeom prst="rect">
            <a:avLst/>
          </a:prstGeom>
        </p:spPr>
      </p:pic>
      <p:sp>
        <p:nvSpPr>
          <p:cNvPr id="2" name="Title 1"/>
          <p:cNvSpPr>
            <a:spLocks noGrp="1"/>
          </p:cNvSpPr>
          <p:nvPr>
            <p:ph type="title"/>
          </p:nvPr>
        </p:nvSpPr>
        <p:spPr/>
        <p:txBody>
          <a:bodyPr>
            <a:normAutofit fontScale="90000"/>
          </a:bodyPr>
          <a:lstStyle/>
          <a:p>
            <a:r>
              <a:rPr lang="it-IT" dirty="0"/>
              <a:t>The Project</a:t>
            </a:r>
          </a:p>
        </p:txBody>
      </p:sp>
      <p:sp>
        <p:nvSpPr>
          <p:cNvPr id="3" name="Content Placeholder 2"/>
          <p:cNvSpPr>
            <a:spLocks noGrp="1"/>
          </p:cNvSpPr>
          <p:nvPr>
            <p:ph idx="1"/>
          </p:nvPr>
        </p:nvSpPr>
        <p:spPr>
          <a:xfrm>
            <a:off x="590243" y="1825625"/>
            <a:ext cx="8402246" cy="4351338"/>
          </a:xfrm>
        </p:spPr>
        <p:txBody>
          <a:bodyPr/>
          <a:lstStyle/>
          <a:p>
            <a:r>
              <a:rPr lang="it-IT" dirty="0"/>
              <a:t>Sofia can produce </a:t>
            </a:r>
            <a:r>
              <a:rPr lang="it-IT" dirty="0" err="1"/>
              <a:t>loads</a:t>
            </a:r>
            <a:r>
              <a:rPr lang="it-IT" dirty="0"/>
              <a:t> of data</a:t>
            </a:r>
          </a:p>
          <a:p>
            <a:r>
              <a:rPr lang="it-IT" dirty="0"/>
              <a:t>Interactive </a:t>
            </a:r>
            <a:r>
              <a:rPr lang="it-IT" dirty="0" err="1"/>
              <a:t>analysis</a:t>
            </a:r>
            <a:r>
              <a:rPr lang="it-IT" dirty="0"/>
              <a:t> of data</a:t>
            </a:r>
          </a:p>
          <a:p>
            <a:r>
              <a:rPr lang="it-IT" dirty="0"/>
              <a:t>Do </a:t>
            </a:r>
            <a:r>
              <a:rPr lang="it-IT" dirty="0" err="1"/>
              <a:t>not</a:t>
            </a:r>
            <a:r>
              <a:rPr lang="it-IT" dirty="0"/>
              <a:t> </a:t>
            </a:r>
            <a:r>
              <a:rPr lang="it-IT" dirty="0" err="1"/>
              <a:t>want</a:t>
            </a:r>
            <a:r>
              <a:rPr lang="it-IT" dirty="0"/>
              <a:t> to compete with </a:t>
            </a:r>
            <a:r>
              <a:rPr lang="it-IT" dirty="0" err="1"/>
              <a:t>established</a:t>
            </a:r>
            <a:r>
              <a:rPr lang="it-IT" dirty="0"/>
              <a:t> (or </a:t>
            </a:r>
            <a:r>
              <a:rPr lang="it-IT" dirty="0" err="1"/>
              <a:t>budding</a:t>
            </a:r>
            <a:r>
              <a:rPr lang="it-IT" dirty="0"/>
              <a:t>) reporting </a:t>
            </a:r>
            <a:r>
              <a:rPr lang="it-IT" dirty="0" err="1"/>
              <a:t>tools</a:t>
            </a:r>
            <a:endParaRPr lang="it-IT" dirty="0"/>
          </a:p>
        </p:txBody>
      </p:sp>
      <p:sp>
        <p:nvSpPr>
          <p:cNvPr id="6" name="TextBox 5"/>
          <p:cNvSpPr txBox="1"/>
          <p:nvPr/>
        </p:nvSpPr>
        <p:spPr>
          <a:xfrm>
            <a:off x="-6289638" y="4333190"/>
            <a:ext cx="6109166" cy="336883"/>
          </a:xfrm>
          <a:prstGeom prst="rect">
            <a:avLst/>
          </a:prstGeom>
          <a:effectLst>
            <a:glow rad="139700">
              <a:schemeClr val="accent6">
                <a:satMod val="175000"/>
                <a:alpha val="40000"/>
              </a:schemeClr>
            </a:glow>
          </a:effectLst>
        </p:spPr>
        <p:style>
          <a:lnRef idx="2">
            <a:schemeClr val="accent4"/>
          </a:lnRef>
          <a:fillRef idx="1">
            <a:schemeClr val="lt1"/>
          </a:fillRef>
          <a:effectRef idx="0">
            <a:schemeClr val="accent4"/>
          </a:effectRef>
          <a:fontRef idx="minor">
            <a:schemeClr val="dk1"/>
          </a:fontRef>
        </p:style>
        <p:txBody>
          <a:bodyPr wrap="square" rtlCol="0">
            <a:noAutofit/>
          </a:bodyPr>
          <a:lstStyle/>
          <a:p>
            <a:r>
              <a:rPr lang="en-US" dirty="0">
                <a:solidFill>
                  <a:schemeClr val="tx2">
                    <a:lumMod val="75000"/>
                  </a:schemeClr>
                </a:solidFill>
              </a:rPr>
              <a:t>The **** Report Platform: Enterprise-grade reporting solution.</a:t>
            </a:r>
          </a:p>
        </p:txBody>
      </p:sp>
      <p:sp>
        <p:nvSpPr>
          <p:cNvPr id="12" name="TextBox 11"/>
          <p:cNvSpPr txBox="1"/>
          <p:nvPr/>
        </p:nvSpPr>
        <p:spPr>
          <a:xfrm>
            <a:off x="-12322491" y="3796897"/>
            <a:ext cx="12142019" cy="336883"/>
          </a:xfrm>
          <a:prstGeom prst="rect">
            <a:avLst/>
          </a:prstGeom>
          <a:effectLst>
            <a:glow rad="139700">
              <a:schemeClr val="accent5">
                <a:satMod val="175000"/>
                <a:alpha val="40000"/>
              </a:schemeClr>
            </a:glow>
          </a:effectLst>
        </p:spPr>
        <p:style>
          <a:lnRef idx="2">
            <a:schemeClr val="accent4"/>
          </a:lnRef>
          <a:fillRef idx="1">
            <a:schemeClr val="lt1"/>
          </a:fillRef>
          <a:effectRef idx="0">
            <a:schemeClr val="accent4"/>
          </a:effectRef>
          <a:fontRef idx="minor">
            <a:schemeClr val="dk1"/>
          </a:fontRef>
        </p:style>
        <p:txBody>
          <a:bodyPr wrap="square" rtlCol="0">
            <a:noAutofit/>
          </a:bodyPr>
          <a:lstStyle/>
          <a:p>
            <a:r>
              <a:rPr lang="en-US" dirty="0">
                <a:solidFill>
                  <a:schemeClr val="accent2">
                    <a:lumMod val="50000"/>
                  </a:schemeClr>
                </a:solidFill>
              </a:rPr>
              <a:t>**** transforms your company's data into rich visuals for you to collect and organize so you can focus on what matters to you.</a:t>
            </a:r>
            <a:endParaRPr lang="en-US" dirty="0">
              <a:solidFill>
                <a:schemeClr val="tx2">
                  <a:lumMod val="75000"/>
                </a:schemeClr>
              </a:solidFill>
            </a:endParaRPr>
          </a:p>
        </p:txBody>
      </p:sp>
      <p:sp>
        <p:nvSpPr>
          <p:cNvPr id="13" name="TextBox 12"/>
          <p:cNvSpPr txBox="1"/>
          <p:nvPr/>
        </p:nvSpPr>
        <p:spPr>
          <a:xfrm>
            <a:off x="-2526447" y="969039"/>
            <a:ext cx="2345975" cy="336883"/>
          </a:xfrm>
          <a:prstGeom prst="rect">
            <a:avLst/>
          </a:prstGeom>
          <a:effectLst>
            <a:glow rad="139700">
              <a:schemeClr val="tx2">
                <a:lumMod val="75000"/>
                <a:alpha val="40000"/>
              </a:schemeClr>
            </a:glow>
          </a:effectLst>
        </p:spPr>
        <p:style>
          <a:lnRef idx="2">
            <a:schemeClr val="accent4"/>
          </a:lnRef>
          <a:fillRef idx="1">
            <a:schemeClr val="lt1"/>
          </a:fillRef>
          <a:effectRef idx="0">
            <a:schemeClr val="accent4"/>
          </a:effectRef>
          <a:fontRef idx="minor">
            <a:schemeClr val="dk1"/>
          </a:fontRef>
        </p:style>
        <p:txBody>
          <a:bodyPr wrap="square" rtlCol="0">
            <a:noAutofit/>
          </a:bodyPr>
          <a:lstStyle/>
          <a:p>
            <a:r>
              <a:rPr lang="en-US" dirty="0">
                <a:solidFill>
                  <a:schemeClr val="bg2">
                    <a:lumMod val="10000"/>
                  </a:schemeClr>
                </a:solidFill>
              </a:rPr>
              <a:t>Bring your data to life</a:t>
            </a:r>
            <a:endParaRPr lang="en-US" dirty="0">
              <a:solidFill>
                <a:schemeClr val="tx2">
                  <a:lumMod val="75000"/>
                </a:schemeClr>
              </a:solidFill>
            </a:endParaRPr>
          </a:p>
        </p:txBody>
      </p:sp>
      <p:sp>
        <p:nvSpPr>
          <p:cNvPr id="14" name="TextBox 13"/>
          <p:cNvSpPr txBox="1"/>
          <p:nvPr/>
        </p:nvSpPr>
        <p:spPr>
          <a:xfrm>
            <a:off x="-3594270" y="4914446"/>
            <a:ext cx="3413798" cy="336883"/>
          </a:xfrm>
          <a:prstGeom prst="rect">
            <a:avLst/>
          </a:prstGeom>
          <a:effectLst>
            <a:glow rad="139700">
              <a:schemeClr val="accent2">
                <a:satMod val="175000"/>
                <a:alpha val="40000"/>
              </a:schemeClr>
            </a:glow>
          </a:effectLst>
        </p:spPr>
        <p:style>
          <a:lnRef idx="2">
            <a:schemeClr val="accent4"/>
          </a:lnRef>
          <a:fillRef idx="1">
            <a:schemeClr val="lt1"/>
          </a:fillRef>
          <a:effectRef idx="0">
            <a:schemeClr val="accent4"/>
          </a:effectRef>
          <a:fontRef idx="minor">
            <a:schemeClr val="dk1"/>
          </a:fontRef>
        </p:style>
        <p:txBody>
          <a:bodyPr wrap="square" rtlCol="0">
            <a:noAutofit/>
          </a:bodyPr>
          <a:lstStyle/>
          <a:p>
            <a:r>
              <a:rPr lang="en-US" dirty="0">
                <a:solidFill>
                  <a:schemeClr val="accent6">
                    <a:lumMod val="50000"/>
                  </a:schemeClr>
                </a:solidFill>
              </a:rPr>
              <a:t>Meet ****. Your data, only hotter.</a:t>
            </a:r>
            <a:endParaRPr lang="en-US" dirty="0">
              <a:solidFill>
                <a:schemeClr val="tx2">
                  <a:lumMod val="75000"/>
                </a:schemeClr>
              </a:solidFill>
            </a:endParaRPr>
          </a:p>
        </p:txBody>
      </p:sp>
      <p:sp>
        <p:nvSpPr>
          <p:cNvPr id="15" name="TextBox 14"/>
          <p:cNvSpPr txBox="1"/>
          <p:nvPr/>
        </p:nvSpPr>
        <p:spPr>
          <a:xfrm>
            <a:off x="-16643323" y="1513632"/>
            <a:ext cx="16462851" cy="336883"/>
          </a:xfrm>
          <a:prstGeom prst="rect">
            <a:avLst/>
          </a:prstGeom>
          <a:effectLst>
            <a:glow rad="139700">
              <a:schemeClr val="accent4">
                <a:satMod val="175000"/>
                <a:alpha val="40000"/>
              </a:schemeClr>
            </a:glow>
          </a:effectLst>
        </p:spPr>
        <p:style>
          <a:lnRef idx="2">
            <a:schemeClr val="accent4"/>
          </a:lnRef>
          <a:fillRef idx="1">
            <a:schemeClr val="lt1"/>
          </a:fillRef>
          <a:effectRef idx="0">
            <a:schemeClr val="accent4"/>
          </a:effectRef>
          <a:fontRef idx="minor">
            <a:schemeClr val="dk1"/>
          </a:fontRef>
        </p:style>
        <p:txBody>
          <a:bodyPr wrap="square" rtlCol="0">
            <a:noAutofit/>
          </a:bodyPr>
          <a:lstStyle/>
          <a:p>
            <a:r>
              <a:rPr lang="en-US" dirty="0">
                <a:solidFill>
                  <a:schemeClr val="accent5">
                    <a:lumMod val="50000"/>
                  </a:schemeClr>
                </a:solidFill>
              </a:rPr>
              <a:t>****® lets you create visualizations, dashboards, and apps that answer your company’s most important questions. Now you can see the whole story that lives within your data.</a:t>
            </a:r>
            <a:endParaRPr lang="en-US" dirty="0">
              <a:solidFill>
                <a:schemeClr val="tx2">
                  <a:lumMod val="75000"/>
                </a:schemeClr>
              </a:solidFill>
            </a:endParaRPr>
          </a:p>
        </p:txBody>
      </p:sp>
      <p:sp>
        <p:nvSpPr>
          <p:cNvPr id="16" name="TextBox 15"/>
          <p:cNvSpPr txBox="1"/>
          <p:nvPr/>
        </p:nvSpPr>
        <p:spPr>
          <a:xfrm>
            <a:off x="-12909883" y="5495702"/>
            <a:ext cx="12729411" cy="336883"/>
          </a:xfrm>
          <a:prstGeom prst="rect">
            <a:avLst/>
          </a:prstGeom>
          <a:effectLst>
            <a:glow rad="1397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wrap="square" rtlCol="0">
            <a:noAutofit/>
          </a:bodyPr>
          <a:lstStyle/>
          <a:p>
            <a:r>
              <a:rPr lang="en-US" dirty="0">
                <a:solidFill>
                  <a:schemeClr val="tx2">
                    <a:lumMod val="75000"/>
                  </a:schemeClr>
                </a:solidFill>
              </a:rPr>
              <a:t>Award-winning features, with unmatched value and support. Become a Reporting Superhero. Inform and analyze with absolute ease.</a:t>
            </a:r>
          </a:p>
        </p:txBody>
      </p:sp>
    </p:spTree>
    <p:extLst>
      <p:ext uri="{BB962C8B-B14F-4D97-AF65-F5344CB8AC3E}">
        <p14:creationId xmlns:p14="http://schemas.microsoft.com/office/powerpoint/2010/main" val="16902490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4" presetID="2" presetClass="entr" presetSubtype="2" repeatCount="indefinite" fill="hold" grpId="0" nodeType="withEffect">
                                  <p:stCondLst>
                                    <p:cond delay="0"/>
                                  </p:stCondLst>
                                  <p:endCondLst>
                                    <p:cond evt="onNext" delay="0">
                                      <p:tgtEl>
                                        <p:sldTgt/>
                                      </p:tgtEl>
                                    </p:cond>
                                  </p:end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30000" fill="hold"/>
                                        <p:tgtEl>
                                          <p:spTgt spid="6"/>
                                        </p:tgtEl>
                                        <p:attrNameLst>
                                          <p:attrName>ppt_x</p:attrName>
                                        </p:attrNameLst>
                                      </p:cBhvr>
                                      <p:tavLst>
                                        <p:tav tm="0">
                                          <p:val>
                                            <p:strVal val="1+#ppt_w/2"/>
                                          </p:val>
                                        </p:tav>
                                        <p:tav tm="100000">
                                          <p:val>
                                            <p:strVal val="#ppt_x"/>
                                          </p:val>
                                        </p:tav>
                                      </p:tavLst>
                                    </p:anim>
                                    <p:anim calcmode="lin" valueType="num">
                                      <p:cBhvr additive="base">
                                        <p:cTn id="27" dur="30000" fill="hold"/>
                                        <p:tgtEl>
                                          <p:spTgt spid="6"/>
                                        </p:tgtEl>
                                        <p:attrNameLst>
                                          <p:attrName>ppt_y</p:attrName>
                                        </p:attrNameLst>
                                      </p:cBhvr>
                                      <p:tavLst>
                                        <p:tav tm="0">
                                          <p:val>
                                            <p:strVal val="#ppt_y"/>
                                          </p:val>
                                        </p:tav>
                                        <p:tav tm="100000">
                                          <p:val>
                                            <p:strVal val="#ppt_y"/>
                                          </p:val>
                                        </p:tav>
                                      </p:tavLst>
                                    </p:anim>
                                  </p:childTnLst>
                                </p:cTn>
                              </p:par>
                              <p:par>
                                <p:cTn id="28" presetID="2" presetClass="entr" presetSubtype="2" repeatCount="indefinite" fill="hold" grpId="0" nodeType="withEffect">
                                  <p:stCondLst>
                                    <p:cond delay="0"/>
                                  </p:stCondLst>
                                  <p:endCondLst>
                                    <p:cond evt="onNext" delay="0">
                                      <p:tgtEl>
                                        <p:sldTgt/>
                                      </p:tgtEl>
                                    </p:cond>
                                  </p:end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30000" fill="hold"/>
                                        <p:tgtEl>
                                          <p:spTgt spid="12"/>
                                        </p:tgtEl>
                                        <p:attrNameLst>
                                          <p:attrName>ppt_x</p:attrName>
                                        </p:attrNameLst>
                                      </p:cBhvr>
                                      <p:tavLst>
                                        <p:tav tm="0">
                                          <p:val>
                                            <p:strVal val="1+#ppt_w/2"/>
                                          </p:val>
                                        </p:tav>
                                        <p:tav tm="100000">
                                          <p:val>
                                            <p:strVal val="#ppt_x"/>
                                          </p:val>
                                        </p:tav>
                                      </p:tavLst>
                                    </p:anim>
                                    <p:anim calcmode="lin" valueType="num">
                                      <p:cBhvr additive="base">
                                        <p:cTn id="31" dur="30000" fill="hold"/>
                                        <p:tgtEl>
                                          <p:spTgt spid="12"/>
                                        </p:tgtEl>
                                        <p:attrNameLst>
                                          <p:attrName>ppt_y</p:attrName>
                                        </p:attrNameLst>
                                      </p:cBhvr>
                                      <p:tavLst>
                                        <p:tav tm="0">
                                          <p:val>
                                            <p:strVal val="#ppt_y"/>
                                          </p:val>
                                        </p:tav>
                                        <p:tav tm="100000">
                                          <p:val>
                                            <p:strVal val="#ppt_y"/>
                                          </p:val>
                                        </p:tav>
                                      </p:tavLst>
                                    </p:anim>
                                  </p:childTnLst>
                                </p:cTn>
                              </p:par>
                              <p:par>
                                <p:cTn id="32" presetID="2" presetClass="entr" presetSubtype="2" repeatCount="indefinite" fill="hold" grpId="0" nodeType="withEffect">
                                  <p:stCondLst>
                                    <p:cond delay="0"/>
                                  </p:stCondLst>
                                  <p:endCondLst>
                                    <p:cond evt="onNext" delay="0">
                                      <p:tgtEl>
                                        <p:sldTgt/>
                                      </p:tgtEl>
                                    </p:cond>
                                  </p:end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30000" fill="hold"/>
                                        <p:tgtEl>
                                          <p:spTgt spid="13"/>
                                        </p:tgtEl>
                                        <p:attrNameLst>
                                          <p:attrName>ppt_x</p:attrName>
                                        </p:attrNameLst>
                                      </p:cBhvr>
                                      <p:tavLst>
                                        <p:tav tm="0">
                                          <p:val>
                                            <p:strVal val="1+#ppt_w/2"/>
                                          </p:val>
                                        </p:tav>
                                        <p:tav tm="100000">
                                          <p:val>
                                            <p:strVal val="#ppt_x"/>
                                          </p:val>
                                        </p:tav>
                                      </p:tavLst>
                                    </p:anim>
                                    <p:anim calcmode="lin" valueType="num">
                                      <p:cBhvr additive="base">
                                        <p:cTn id="35" dur="30000" fill="hold"/>
                                        <p:tgtEl>
                                          <p:spTgt spid="13"/>
                                        </p:tgtEl>
                                        <p:attrNameLst>
                                          <p:attrName>ppt_y</p:attrName>
                                        </p:attrNameLst>
                                      </p:cBhvr>
                                      <p:tavLst>
                                        <p:tav tm="0">
                                          <p:val>
                                            <p:strVal val="#ppt_y"/>
                                          </p:val>
                                        </p:tav>
                                        <p:tav tm="100000">
                                          <p:val>
                                            <p:strVal val="#ppt_y"/>
                                          </p:val>
                                        </p:tav>
                                      </p:tavLst>
                                    </p:anim>
                                  </p:childTnLst>
                                </p:cTn>
                              </p:par>
                              <p:par>
                                <p:cTn id="36" presetID="2" presetClass="entr" presetSubtype="2" repeatCount="indefinite" fill="hold" grpId="0" nodeType="withEffect">
                                  <p:stCondLst>
                                    <p:cond delay="0"/>
                                  </p:stCondLst>
                                  <p:endCondLst>
                                    <p:cond evt="onNext" delay="0">
                                      <p:tgtEl>
                                        <p:sldTgt/>
                                      </p:tgtEl>
                                    </p:cond>
                                  </p:endCondLst>
                                  <p:childTnLst>
                                    <p:set>
                                      <p:cBhvr>
                                        <p:cTn id="37" dur="1" fill="hold">
                                          <p:stCondLst>
                                            <p:cond delay="0"/>
                                          </p:stCondLst>
                                        </p:cTn>
                                        <p:tgtEl>
                                          <p:spTgt spid="14"/>
                                        </p:tgtEl>
                                        <p:attrNameLst>
                                          <p:attrName>style.visibility</p:attrName>
                                        </p:attrNameLst>
                                      </p:cBhvr>
                                      <p:to>
                                        <p:strVal val="visible"/>
                                      </p:to>
                                    </p:set>
                                    <p:anim calcmode="lin" valueType="num">
                                      <p:cBhvr additive="base">
                                        <p:cTn id="38" dur="30000" fill="hold"/>
                                        <p:tgtEl>
                                          <p:spTgt spid="14"/>
                                        </p:tgtEl>
                                        <p:attrNameLst>
                                          <p:attrName>ppt_x</p:attrName>
                                        </p:attrNameLst>
                                      </p:cBhvr>
                                      <p:tavLst>
                                        <p:tav tm="0">
                                          <p:val>
                                            <p:strVal val="1+#ppt_w/2"/>
                                          </p:val>
                                        </p:tav>
                                        <p:tav tm="100000">
                                          <p:val>
                                            <p:strVal val="#ppt_x"/>
                                          </p:val>
                                        </p:tav>
                                      </p:tavLst>
                                    </p:anim>
                                    <p:anim calcmode="lin" valueType="num">
                                      <p:cBhvr additive="base">
                                        <p:cTn id="39" dur="30000" fill="hold"/>
                                        <p:tgtEl>
                                          <p:spTgt spid="14"/>
                                        </p:tgtEl>
                                        <p:attrNameLst>
                                          <p:attrName>ppt_y</p:attrName>
                                        </p:attrNameLst>
                                      </p:cBhvr>
                                      <p:tavLst>
                                        <p:tav tm="0">
                                          <p:val>
                                            <p:strVal val="#ppt_y"/>
                                          </p:val>
                                        </p:tav>
                                        <p:tav tm="100000">
                                          <p:val>
                                            <p:strVal val="#ppt_y"/>
                                          </p:val>
                                        </p:tav>
                                      </p:tavLst>
                                    </p:anim>
                                  </p:childTnLst>
                                </p:cTn>
                              </p:par>
                              <p:par>
                                <p:cTn id="40" presetID="2" presetClass="entr" presetSubtype="2" repeatCount="indefinite" fill="hold" grpId="0" nodeType="withEffect">
                                  <p:stCondLst>
                                    <p:cond delay="0"/>
                                  </p:stCondLst>
                                  <p:endCondLst>
                                    <p:cond evt="onNext" delay="0">
                                      <p:tgtEl>
                                        <p:sldTgt/>
                                      </p:tgtEl>
                                    </p:cond>
                                  </p:end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30000" fill="hold"/>
                                        <p:tgtEl>
                                          <p:spTgt spid="15"/>
                                        </p:tgtEl>
                                        <p:attrNameLst>
                                          <p:attrName>ppt_x</p:attrName>
                                        </p:attrNameLst>
                                      </p:cBhvr>
                                      <p:tavLst>
                                        <p:tav tm="0">
                                          <p:val>
                                            <p:strVal val="1+#ppt_w/2"/>
                                          </p:val>
                                        </p:tav>
                                        <p:tav tm="100000">
                                          <p:val>
                                            <p:strVal val="#ppt_x"/>
                                          </p:val>
                                        </p:tav>
                                      </p:tavLst>
                                    </p:anim>
                                    <p:anim calcmode="lin" valueType="num">
                                      <p:cBhvr additive="base">
                                        <p:cTn id="43" dur="30000" fill="hold"/>
                                        <p:tgtEl>
                                          <p:spTgt spid="15"/>
                                        </p:tgtEl>
                                        <p:attrNameLst>
                                          <p:attrName>ppt_y</p:attrName>
                                        </p:attrNameLst>
                                      </p:cBhvr>
                                      <p:tavLst>
                                        <p:tav tm="0">
                                          <p:val>
                                            <p:strVal val="#ppt_y"/>
                                          </p:val>
                                        </p:tav>
                                        <p:tav tm="100000">
                                          <p:val>
                                            <p:strVal val="#ppt_y"/>
                                          </p:val>
                                        </p:tav>
                                      </p:tavLst>
                                    </p:anim>
                                  </p:childTnLst>
                                </p:cTn>
                              </p:par>
                              <p:par>
                                <p:cTn id="44" presetID="2" presetClass="entr" presetSubtype="2" repeatCount="indefinite" fill="hold" grpId="0" nodeType="withEffect">
                                  <p:stCondLst>
                                    <p:cond delay="0"/>
                                  </p:stCondLst>
                                  <p:endCondLst>
                                    <p:cond evt="onNext" delay="0">
                                      <p:tgtEl>
                                        <p:sldTgt/>
                                      </p:tgtEl>
                                    </p:cond>
                                  </p:endCondLst>
                                  <p:childTnLst>
                                    <p:set>
                                      <p:cBhvr>
                                        <p:cTn id="45" dur="1" fill="hold">
                                          <p:stCondLst>
                                            <p:cond delay="0"/>
                                          </p:stCondLst>
                                        </p:cTn>
                                        <p:tgtEl>
                                          <p:spTgt spid="16"/>
                                        </p:tgtEl>
                                        <p:attrNameLst>
                                          <p:attrName>style.visibility</p:attrName>
                                        </p:attrNameLst>
                                      </p:cBhvr>
                                      <p:to>
                                        <p:strVal val="visible"/>
                                      </p:to>
                                    </p:set>
                                    <p:anim calcmode="lin" valueType="num">
                                      <p:cBhvr additive="base">
                                        <p:cTn id="46" dur="30000" fill="hold"/>
                                        <p:tgtEl>
                                          <p:spTgt spid="16"/>
                                        </p:tgtEl>
                                        <p:attrNameLst>
                                          <p:attrName>ppt_x</p:attrName>
                                        </p:attrNameLst>
                                      </p:cBhvr>
                                      <p:tavLst>
                                        <p:tav tm="0">
                                          <p:val>
                                            <p:strVal val="1+#ppt_w/2"/>
                                          </p:val>
                                        </p:tav>
                                        <p:tav tm="100000">
                                          <p:val>
                                            <p:strVal val="#ppt_x"/>
                                          </p:val>
                                        </p:tav>
                                      </p:tavLst>
                                    </p:anim>
                                    <p:anim calcmode="lin" valueType="num">
                                      <p:cBhvr additive="base">
                                        <p:cTn id="47" dur="30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uiExpand="1" animBg="1"/>
      <p:bldP spid="12" grpId="0" uiExpand="1" animBg="1"/>
      <p:bldP spid="13" grpId="0" uiExpand="1" animBg="1"/>
      <p:bldP spid="14" grpId="0" uiExpand="1" animBg="1"/>
      <p:bldP spid="15" grpId="0" uiExpand="1" animBg="1"/>
      <p:bldP spid="16" grpId="0" uiExpan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strike="sngStrike" dirty="0"/>
              <a:t>JavaScript</a:t>
            </a:r>
            <a:r>
              <a:rPr lang="it-IT" dirty="0"/>
              <a:t> </a:t>
            </a:r>
            <a:r>
              <a:rPr lang="it-IT" dirty="0" err="1"/>
              <a:t>ECMAScript</a:t>
            </a:r>
            <a:endParaRPr lang="it-IT" strike="sngStrike" dirty="0"/>
          </a:p>
        </p:txBody>
      </p:sp>
      <p:sp>
        <p:nvSpPr>
          <p:cNvPr id="3" name="Content Placeholder 2"/>
          <p:cNvSpPr>
            <a:spLocks noGrp="1"/>
          </p:cNvSpPr>
          <p:nvPr>
            <p:ph idx="1"/>
          </p:nvPr>
        </p:nvSpPr>
        <p:spPr/>
        <p:txBody>
          <a:bodyPr/>
          <a:lstStyle/>
          <a:p>
            <a:pPr fontAlgn="base"/>
            <a:r>
              <a:rPr lang="en-US" dirty="0"/>
              <a:t>Nice language</a:t>
            </a:r>
          </a:p>
          <a:p>
            <a:pPr fontAlgn="base"/>
            <a:r>
              <a:rPr lang="en-US" dirty="0"/>
              <a:t>Relatively straightforward internal adoption</a:t>
            </a:r>
          </a:p>
          <a:p>
            <a:pPr indent="-378000"/>
            <a:r>
              <a:rPr lang="en-US" dirty="0"/>
              <a:t>Developers can do the same kind of horrible things they do in APL…</a:t>
            </a:r>
          </a:p>
          <a:p>
            <a:pPr fontAlgn="base"/>
            <a:r>
              <a:rPr lang="en-US" dirty="0"/>
              <a:t>WWW as an amazing resource trove:</a:t>
            </a:r>
          </a:p>
          <a:p>
            <a:pPr lvl="1" fontAlgn="base"/>
            <a:r>
              <a:rPr lang="en-US" dirty="0"/>
              <a:t>Tutorials</a:t>
            </a:r>
          </a:p>
          <a:p>
            <a:pPr lvl="1" fontAlgn="base"/>
            <a:r>
              <a:rPr lang="en-US" dirty="0"/>
              <a:t>Libraries</a:t>
            </a:r>
          </a:p>
          <a:p>
            <a:pPr lvl="1" fontAlgn="base"/>
            <a:r>
              <a:rPr lang="en-US" dirty="0" err="1"/>
              <a:t>StackOverflow</a:t>
            </a:r>
            <a:endParaRPr lang="en-US" dirty="0"/>
          </a:p>
          <a:p>
            <a:endParaRPr lang="it-IT" dirty="0"/>
          </a:p>
        </p:txBody>
      </p:sp>
      <p:sp>
        <p:nvSpPr>
          <p:cNvPr id="4" name="Rectangle 3"/>
          <p:cNvSpPr/>
          <p:nvPr/>
        </p:nvSpPr>
        <p:spPr>
          <a:xfrm rot="20934706">
            <a:off x="3126551" y="1197570"/>
            <a:ext cx="3161186" cy="923330"/>
          </a:xfrm>
          <a:prstGeom prst="rect">
            <a:avLst/>
          </a:prstGeom>
          <a:noFill/>
          <a:effectLst>
            <a:outerShdw blurRad="50800" dist="38100" dir="2700000" algn="tl" rotWithShape="0">
              <a:prstClr val="black">
                <a:alpha val="40000"/>
              </a:prstClr>
            </a:outerShdw>
          </a:effectLst>
        </p:spPr>
        <p:txBody>
          <a:bodyPr wrap="none" lIns="91440" tIns="45720" rIns="91440" bIns="45720">
            <a:spAutoFit/>
          </a:bodyPr>
          <a:lstStyle/>
          <a:p>
            <a:pPr algn="ctr"/>
            <a:r>
              <a:rPr lang="en-US" sz="5400" b="1" cap="none" spc="0" dirty="0">
                <a:ln w="12700">
                  <a:solidFill>
                    <a:schemeClr val="accent5"/>
                  </a:solidFill>
                  <a:prstDash val="solid"/>
                </a:ln>
                <a:pattFill prst="ltDnDiag">
                  <a:fgClr>
                    <a:schemeClr val="accent5">
                      <a:lumMod val="60000"/>
                      <a:lumOff val="40000"/>
                    </a:schemeClr>
                  </a:fgClr>
                  <a:bgClr>
                    <a:schemeClr val="bg1"/>
                  </a:bgClr>
                </a:pattFill>
                <a:effectLst/>
              </a:rPr>
              <a:t>No, really!</a:t>
            </a:r>
          </a:p>
        </p:txBody>
      </p:sp>
      <p:sp>
        <p:nvSpPr>
          <p:cNvPr id="5" name="Rectangle 4"/>
          <p:cNvSpPr/>
          <p:nvPr/>
        </p:nvSpPr>
        <p:spPr>
          <a:xfrm>
            <a:off x="3201425" y="3136612"/>
            <a:ext cx="4919891" cy="584775"/>
          </a:xfrm>
          <a:prstGeom prst="rect">
            <a:avLst/>
          </a:prstGeom>
          <a:noFill/>
          <a:effectLst>
            <a:outerShdw blurRad="50800" dist="38100" dir="5400000" algn="t" rotWithShape="0">
              <a:prstClr val="black">
                <a:alpha val="40000"/>
              </a:prstClr>
            </a:outerShdw>
          </a:effectLst>
        </p:spPr>
        <p:txBody>
          <a:bodyPr wrap="square" lIns="91440" tIns="45720" rIns="91440" bIns="45720">
            <a:spAutoFit/>
          </a:bodyPr>
          <a:lstStyle/>
          <a:p>
            <a:pPr algn="ctr"/>
            <a:r>
              <a:rPr lang="en-US" sz="3200" b="1" cap="none" spc="0" dirty="0">
                <a:ln w="12700">
                  <a:solidFill>
                    <a:schemeClr val="accent5"/>
                  </a:solidFill>
                  <a:prstDash val="solid"/>
                </a:ln>
                <a:pattFill prst="ltDnDiag">
                  <a:fgClr>
                    <a:schemeClr val="accent5">
                      <a:lumMod val="60000"/>
                      <a:lumOff val="40000"/>
                    </a:schemeClr>
                  </a:fgClr>
                  <a:bgClr>
                    <a:schemeClr val="bg1"/>
                  </a:bgClr>
                </a:pattFill>
                <a:effectLst/>
              </a:rPr>
              <a:t>…and I wish they did not…</a:t>
            </a:r>
          </a:p>
        </p:txBody>
      </p:sp>
    </p:spTree>
    <p:extLst>
      <p:ext uri="{BB962C8B-B14F-4D97-AF65-F5344CB8AC3E}">
        <p14:creationId xmlns:p14="http://schemas.microsoft.com/office/powerpoint/2010/main" val="1688575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1" presetID="10" presetClass="entr" presetSubtype="0" fill="hold" grpId="0" nodeType="withEffect">
                                  <p:stCondLst>
                                    <p:cond delay="50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5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Learning</a:t>
            </a:r>
          </a:p>
        </p:txBody>
      </p:sp>
      <p:sp>
        <p:nvSpPr>
          <p:cNvPr id="3" name="Content Placeholder 2"/>
          <p:cNvSpPr>
            <a:spLocks noGrp="1"/>
          </p:cNvSpPr>
          <p:nvPr>
            <p:ph idx="1"/>
          </p:nvPr>
        </p:nvSpPr>
        <p:spPr/>
        <p:txBody>
          <a:bodyPr/>
          <a:lstStyle/>
          <a:p>
            <a:r>
              <a:rPr lang="it-IT" dirty="0"/>
              <a:t>HTML</a:t>
            </a:r>
          </a:p>
          <a:p>
            <a:r>
              <a:rPr lang="it-IT" dirty="0"/>
              <a:t>CSS</a:t>
            </a:r>
          </a:p>
          <a:p>
            <a:r>
              <a:rPr lang="it-IT" dirty="0"/>
              <a:t>JavaScript</a:t>
            </a:r>
          </a:p>
          <a:p>
            <a:r>
              <a:rPr lang="it-IT" dirty="0"/>
              <a:t>D3.js</a:t>
            </a:r>
          </a:p>
          <a:p>
            <a:r>
              <a:rPr lang="it-IT" dirty="0"/>
              <a:t>… a bit of </a:t>
            </a:r>
            <a:r>
              <a:rPr lang="it-IT" dirty="0" err="1"/>
              <a:t>other</a:t>
            </a:r>
            <a:r>
              <a:rPr lang="it-IT" dirty="0"/>
              <a:t> </a:t>
            </a:r>
            <a:r>
              <a:rPr lang="it-IT" dirty="0" err="1"/>
              <a:t>libraries</a:t>
            </a:r>
            <a:endParaRPr lang="it-IT" dirty="0"/>
          </a:p>
          <a:p>
            <a:r>
              <a:rPr lang="it-IT" dirty="0"/>
              <a:t>… </a:t>
            </a:r>
            <a:r>
              <a:rPr lang="it-IT" dirty="0" err="1"/>
              <a:t>external</a:t>
            </a:r>
            <a:r>
              <a:rPr lang="it-IT" dirty="0"/>
              <a:t> </a:t>
            </a:r>
            <a:r>
              <a:rPr lang="it-IT" dirty="0" err="1"/>
              <a:t>tools</a:t>
            </a:r>
            <a:r>
              <a:rPr lang="it-IT" dirty="0"/>
              <a:t> (</a:t>
            </a:r>
            <a:r>
              <a:rPr lang="it-IT" dirty="0" err="1"/>
              <a:t>editors</a:t>
            </a:r>
            <a:r>
              <a:rPr lang="it-IT" dirty="0"/>
              <a:t>, </a:t>
            </a:r>
            <a:r>
              <a:rPr lang="it-IT" dirty="0" err="1"/>
              <a:t>debuggers</a:t>
            </a:r>
            <a:r>
              <a:rPr lang="it-IT" dirty="0"/>
              <a:t>)</a:t>
            </a:r>
          </a:p>
        </p:txBody>
      </p:sp>
    </p:spTree>
    <p:extLst>
      <p:ext uri="{BB962C8B-B14F-4D97-AF65-F5344CB8AC3E}">
        <p14:creationId xmlns:p14="http://schemas.microsoft.com/office/powerpoint/2010/main" val="31235852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err="1"/>
              <a:t>Summary</a:t>
            </a:r>
            <a:r>
              <a:rPr lang="it-IT" dirty="0"/>
              <a:t>	</a:t>
            </a:r>
          </a:p>
        </p:txBody>
      </p:sp>
      <p:sp>
        <p:nvSpPr>
          <p:cNvPr id="3" name="Content Placeholder 2"/>
          <p:cNvSpPr>
            <a:spLocks noGrp="1"/>
          </p:cNvSpPr>
          <p:nvPr>
            <p:ph idx="1"/>
          </p:nvPr>
        </p:nvSpPr>
        <p:spPr/>
        <p:txBody>
          <a:bodyPr/>
          <a:lstStyle/>
          <a:p>
            <a:pPr marL="36000" indent="0">
              <a:buNone/>
            </a:pPr>
            <a:r>
              <a:rPr lang="it-IT" dirty="0" err="1"/>
              <a:t>Freedom</a:t>
            </a:r>
            <a:r>
              <a:rPr lang="it-IT" dirty="0"/>
              <a:t> to:</a:t>
            </a:r>
          </a:p>
          <a:p>
            <a:r>
              <a:rPr lang="it-IT" dirty="0" err="1"/>
              <a:t>Substitute</a:t>
            </a:r>
            <a:r>
              <a:rPr lang="it-IT" dirty="0"/>
              <a:t> the Web Server</a:t>
            </a:r>
          </a:p>
          <a:p>
            <a:r>
              <a:rPr lang="it-IT" dirty="0" err="1"/>
              <a:t>Not</a:t>
            </a:r>
            <a:r>
              <a:rPr lang="it-IT" dirty="0"/>
              <a:t> </a:t>
            </a:r>
            <a:r>
              <a:rPr lang="it-IT" dirty="0" err="1"/>
              <a:t>depend</a:t>
            </a:r>
            <a:r>
              <a:rPr lang="it-IT" dirty="0"/>
              <a:t> on </a:t>
            </a:r>
            <a:r>
              <a:rPr lang="it-IT" dirty="0" err="1"/>
              <a:t>pre-baked</a:t>
            </a:r>
            <a:r>
              <a:rPr lang="it-IT" dirty="0"/>
              <a:t> </a:t>
            </a:r>
            <a:r>
              <a:rPr lang="it-IT" dirty="0" err="1"/>
              <a:t>charts</a:t>
            </a:r>
            <a:endParaRPr lang="it-IT" dirty="0"/>
          </a:p>
          <a:p>
            <a:r>
              <a:rPr lang="it-IT" dirty="0" err="1"/>
              <a:t>Develop</a:t>
            </a:r>
            <a:r>
              <a:rPr lang="it-IT" dirty="0"/>
              <a:t>/</a:t>
            </a:r>
            <a:r>
              <a:rPr lang="it-IT" dirty="0" err="1"/>
              <a:t>Deploy</a:t>
            </a:r>
            <a:r>
              <a:rPr lang="it-IT" dirty="0"/>
              <a:t>/</a:t>
            </a:r>
            <a:r>
              <a:rPr lang="it-IT" dirty="0" err="1"/>
              <a:t>Send</a:t>
            </a:r>
            <a:r>
              <a:rPr lang="it-IT" dirty="0"/>
              <a:t> Patches</a:t>
            </a:r>
          </a:p>
          <a:p>
            <a:r>
              <a:rPr lang="it-IT" dirty="0" err="1"/>
              <a:t>Print</a:t>
            </a:r>
            <a:r>
              <a:rPr lang="it-IT"/>
              <a:t>/Export</a:t>
            </a:r>
            <a:endParaRPr lang="it-IT" dirty="0"/>
          </a:p>
          <a:p>
            <a:endParaRPr lang="it-IT" dirty="0"/>
          </a:p>
          <a:p>
            <a:endParaRPr lang="it-IT" dirty="0"/>
          </a:p>
        </p:txBody>
      </p:sp>
    </p:spTree>
    <p:extLst>
      <p:ext uri="{BB962C8B-B14F-4D97-AF65-F5344CB8AC3E}">
        <p14:creationId xmlns:p14="http://schemas.microsoft.com/office/powerpoint/2010/main" val="5694266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76262" y="902208"/>
            <a:ext cx="8416227" cy="5546718"/>
          </a:xfrm>
          <a:prstGeom prst="rect">
            <a:avLst/>
          </a:prstGeom>
          <a:blipFill dpi="0" rotWithShape="1">
            <a:blip r:embed="rId2">
              <a:alphaModFix amt="2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 name="Title 1"/>
          <p:cNvSpPr>
            <a:spLocks noGrp="1"/>
          </p:cNvSpPr>
          <p:nvPr>
            <p:ph type="title"/>
          </p:nvPr>
        </p:nvSpPr>
        <p:spPr/>
        <p:txBody>
          <a:bodyPr>
            <a:normAutofit fontScale="90000"/>
          </a:bodyPr>
          <a:lstStyle/>
          <a:p>
            <a:r>
              <a:rPr lang="it-IT" dirty="0"/>
              <a:t>Future</a:t>
            </a:r>
          </a:p>
        </p:txBody>
      </p:sp>
      <p:sp>
        <p:nvSpPr>
          <p:cNvPr id="3" name="Content Placeholder 2"/>
          <p:cNvSpPr>
            <a:spLocks noGrp="1"/>
          </p:cNvSpPr>
          <p:nvPr>
            <p:ph idx="1"/>
          </p:nvPr>
        </p:nvSpPr>
        <p:spPr/>
        <p:txBody>
          <a:bodyPr/>
          <a:lstStyle/>
          <a:p>
            <a:r>
              <a:rPr lang="it-IT" dirty="0" err="1"/>
              <a:t>Infrastructure</a:t>
            </a:r>
            <a:r>
              <a:rPr lang="it-IT" dirty="0"/>
              <a:t>:</a:t>
            </a:r>
          </a:p>
          <a:p>
            <a:pPr lvl="1" fontAlgn="base"/>
            <a:r>
              <a:rPr lang="it-IT" dirty="0"/>
              <a:t>D3.js: from v3 to v4</a:t>
            </a:r>
          </a:p>
          <a:p>
            <a:pPr lvl="1" fontAlgn="base"/>
            <a:r>
              <a:rPr lang="it-IT" dirty="0"/>
              <a:t>Web server: </a:t>
            </a:r>
            <a:r>
              <a:rPr lang="it-IT" dirty="0" err="1"/>
              <a:t>move</a:t>
            </a:r>
            <a:r>
              <a:rPr lang="it-IT" dirty="0"/>
              <a:t> to </a:t>
            </a:r>
            <a:r>
              <a:rPr lang="it-IT" dirty="0" err="1"/>
              <a:t>Kestrel</a:t>
            </a:r>
            <a:endParaRPr lang="it-IT" dirty="0"/>
          </a:p>
          <a:p>
            <a:pPr lvl="1" fontAlgn="base"/>
            <a:r>
              <a:rPr lang="it-IT" dirty="0"/>
              <a:t>Web client: Microsoft </a:t>
            </a:r>
            <a:r>
              <a:rPr lang="it-IT" dirty="0" err="1"/>
              <a:t>Edge</a:t>
            </a:r>
            <a:r>
              <a:rPr lang="it-IT" dirty="0"/>
              <a:t>? No can do.</a:t>
            </a:r>
          </a:p>
          <a:p>
            <a:pPr lvl="1" fontAlgn="base"/>
            <a:r>
              <a:rPr lang="it-IT" dirty="0" err="1"/>
              <a:t>Dyalog’s</a:t>
            </a:r>
            <a:r>
              <a:rPr lang="it-IT" dirty="0"/>
              <a:t> </a:t>
            </a:r>
            <a:r>
              <a:rPr lang="it-IT" dirty="0" err="1"/>
              <a:t>integrated</a:t>
            </a:r>
            <a:r>
              <a:rPr lang="it-IT" dirty="0"/>
              <a:t> browser + </a:t>
            </a:r>
            <a:r>
              <a:rPr lang="it-IT" dirty="0" err="1"/>
              <a:t>fake</a:t>
            </a:r>
            <a:r>
              <a:rPr lang="it-IT" dirty="0"/>
              <a:t> server (?)</a:t>
            </a:r>
          </a:p>
          <a:p>
            <a:pPr marL="457200" lvl="1" indent="0" fontAlgn="base">
              <a:buNone/>
            </a:pPr>
            <a:endParaRPr lang="it-IT" dirty="0"/>
          </a:p>
          <a:p>
            <a:pPr marL="624600" indent="-457200" fontAlgn="base"/>
            <a:r>
              <a:rPr lang="it-IT" dirty="0"/>
              <a:t>Sofia:</a:t>
            </a:r>
          </a:p>
          <a:p>
            <a:pPr marL="914400" lvl="1" indent="-457200" fontAlgn="base"/>
            <a:r>
              <a:rPr lang="it-IT" dirty="0" err="1"/>
              <a:t>Enhance</a:t>
            </a:r>
            <a:r>
              <a:rPr lang="it-IT" dirty="0"/>
              <a:t> </a:t>
            </a:r>
            <a:r>
              <a:rPr lang="it-IT" dirty="0" err="1"/>
              <a:t>existing</a:t>
            </a:r>
            <a:r>
              <a:rPr lang="it-IT" dirty="0"/>
              <a:t> </a:t>
            </a:r>
            <a:r>
              <a:rPr lang="it-IT" dirty="0" err="1"/>
              <a:t>charts</a:t>
            </a:r>
            <a:endParaRPr lang="it-IT" dirty="0"/>
          </a:p>
          <a:p>
            <a:pPr marL="914400" lvl="1" indent="-457200" fontAlgn="base"/>
            <a:r>
              <a:rPr lang="it-IT" dirty="0" err="1"/>
              <a:t>Implement</a:t>
            </a:r>
            <a:r>
              <a:rPr lang="it-IT" dirty="0"/>
              <a:t> new </a:t>
            </a:r>
            <a:r>
              <a:rPr lang="it-IT" dirty="0" err="1"/>
              <a:t>charts</a:t>
            </a:r>
            <a:r>
              <a:rPr lang="it-IT" dirty="0"/>
              <a:t> for </a:t>
            </a:r>
            <a:r>
              <a:rPr lang="it-IT" dirty="0" err="1"/>
              <a:t>other</a:t>
            </a:r>
            <a:r>
              <a:rPr lang="it-IT" dirty="0"/>
              <a:t> </a:t>
            </a:r>
            <a:r>
              <a:rPr lang="it-IT" dirty="0" err="1"/>
              <a:t>areas</a:t>
            </a:r>
            <a:r>
              <a:rPr lang="it-IT" dirty="0"/>
              <a:t> of Sofia</a:t>
            </a:r>
          </a:p>
          <a:p>
            <a:pPr marL="914400" lvl="1" indent="-457200" fontAlgn="base"/>
            <a:endParaRPr lang="it-IT" dirty="0"/>
          </a:p>
          <a:p>
            <a:endParaRPr lang="it-IT" dirty="0"/>
          </a:p>
        </p:txBody>
      </p:sp>
    </p:spTree>
    <p:extLst>
      <p:ext uri="{BB962C8B-B14F-4D97-AF65-F5344CB8AC3E}">
        <p14:creationId xmlns:p14="http://schemas.microsoft.com/office/powerpoint/2010/main" val="4264226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500"/>
                                        <p:tgtEl>
                                          <p:spTgt spid="3">
                                            <p:txEl>
                                              <p:pRg st="7" end="7"/>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6263" y="2321004"/>
            <a:ext cx="5690936" cy="1107996"/>
          </a:xfrm>
          <a:prstGeom prst="rect">
            <a:avLst/>
          </a:prstGeom>
          <a:noFill/>
        </p:spPr>
        <p:txBody>
          <a:bodyPr wrap="square" rtlCol="0">
            <a:spAutoFit/>
          </a:bodyPr>
          <a:lstStyle/>
          <a:p>
            <a:r>
              <a:rPr lang="it-IT" sz="6600" dirty="0" err="1"/>
              <a:t>Questions</a:t>
            </a:r>
            <a:r>
              <a:rPr lang="it-IT" sz="6600" dirty="0"/>
              <a: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6324" y="3753853"/>
            <a:ext cx="5735472" cy="244607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170" name="Picture 2" descr="http://rs167.pbsrc.com/albums/u149/Margie077/New%20Pics2/New%20Pic3/New%20Pics04/new%20Pic%20950/bugsbunny6.gif~c200"/>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86327" y="733927"/>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1317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00"/>
                                        <p:tgtEl>
                                          <p:spTgt spid="3"/>
                                        </p:tgtEl>
                                      </p:cBhvr>
                                    </p:animEffect>
                                  </p:childTnLst>
                                </p:cTn>
                              </p:par>
                              <p:par>
                                <p:cTn id="8" presetID="1" presetClass="entr" presetSubtype="0" fill="hold" nodeType="withEffect">
                                  <p:stCondLst>
                                    <p:cond delay="5000"/>
                                  </p:stCondLst>
                                  <p:childTnLst>
                                    <p:set>
                                      <p:cBhvr>
                                        <p:cTn id="9" dur="1" fill="hold">
                                          <p:stCondLst>
                                            <p:cond delay="0"/>
                                          </p:stCondLst>
                                        </p:cTn>
                                        <p:tgtEl>
                                          <p:spTgt spid="7170"/>
                                        </p:tgtEl>
                                        <p:attrNameLst>
                                          <p:attrName>style.visibility</p:attrName>
                                        </p:attrNameLst>
                                      </p:cBhvr>
                                      <p:to>
                                        <p:strVal val="visible"/>
                                      </p:to>
                                    </p:set>
                                  </p:childTnLst>
                                </p:cTn>
                              </p:par>
                              <p:par>
                                <p:cTn id="10" presetID="1" presetClass="exit" presetSubtype="0" fill="hold" nodeType="withEffect">
                                  <p:stCondLst>
                                    <p:cond delay="11000"/>
                                  </p:stCondLst>
                                  <p:childTnLst>
                                    <p:set>
                                      <p:cBhvr>
                                        <p:cTn id="11" dur="1" fill="hold">
                                          <p:stCondLst>
                                            <p:cond delay="0"/>
                                          </p:stCondLst>
                                        </p:cTn>
                                        <p:tgtEl>
                                          <p:spTgt spid="717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319" y="6633882"/>
            <a:ext cx="115944" cy="224118"/>
          </a:xfrm>
          <a:prstGeom prst="rect">
            <a:avLst/>
          </a:prstGeom>
        </p:spPr>
      </p:pic>
      <p:sp>
        <p:nvSpPr>
          <p:cNvPr id="2" name="Title 1"/>
          <p:cNvSpPr>
            <a:spLocks noGrp="1"/>
          </p:cNvSpPr>
          <p:nvPr>
            <p:ph type="title"/>
          </p:nvPr>
        </p:nvSpPr>
        <p:spPr/>
        <p:txBody>
          <a:bodyPr>
            <a:normAutofit fontScale="90000"/>
          </a:bodyPr>
          <a:lstStyle/>
          <a:p>
            <a:r>
              <a:rPr lang="it-IT" dirty="0"/>
              <a:t>The Project</a:t>
            </a:r>
          </a:p>
        </p:txBody>
      </p:sp>
      <p:sp>
        <p:nvSpPr>
          <p:cNvPr id="3" name="Content Placeholder 2"/>
          <p:cNvSpPr>
            <a:spLocks noGrp="1"/>
          </p:cNvSpPr>
          <p:nvPr>
            <p:ph idx="1"/>
          </p:nvPr>
        </p:nvSpPr>
        <p:spPr>
          <a:xfrm>
            <a:off x="590243" y="1825625"/>
            <a:ext cx="8402246" cy="4351338"/>
          </a:xfrm>
        </p:spPr>
        <p:txBody>
          <a:bodyPr/>
          <a:lstStyle/>
          <a:p>
            <a:r>
              <a:rPr lang="it-IT" dirty="0"/>
              <a:t>Interactive </a:t>
            </a:r>
            <a:r>
              <a:rPr lang="it-IT" dirty="0" err="1"/>
              <a:t>analysis</a:t>
            </a:r>
            <a:r>
              <a:rPr lang="it-IT" dirty="0"/>
              <a:t> of data</a:t>
            </a:r>
          </a:p>
          <a:p>
            <a:r>
              <a:rPr lang="it-IT" dirty="0"/>
              <a:t>Do </a:t>
            </a:r>
            <a:r>
              <a:rPr lang="it-IT" dirty="0" err="1"/>
              <a:t>not</a:t>
            </a:r>
            <a:r>
              <a:rPr lang="it-IT" dirty="0"/>
              <a:t> </a:t>
            </a:r>
            <a:r>
              <a:rPr lang="it-IT" dirty="0" err="1"/>
              <a:t>want</a:t>
            </a:r>
            <a:r>
              <a:rPr lang="it-IT" dirty="0"/>
              <a:t> to compete with </a:t>
            </a:r>
            <a:r>
              <a:rPr lang="it-IT" dirty="0" err="1"/>
              <a:t>established</a:t>
            </a:r>
            <a:r>
              <a:rPr lang="it-IT" dirty="0"/>
              <a:t> (or </a:t>
            </a:r>
            <a:r>
              <a:rPr lang="it-IT" dirty="0" err="1"/>
              <a:t>budding</a:t>
            </a:r>
            <a:r>
              <a:rPr lang="it-IT" dirty="0"/>
              <a:t>) reporting </a:t>
            </a:r>
            <a:r>
              <a:rPr lang="it-IT" dirty="0" err="1"/>
              <a:t>tools</a:t>
            </a:r>
            <a:endParaRPr lang="it-IT" dirty="0"/>
          </a:p>
          <a:p>
            <a:r>
              <a:rPr lang="it-IT" dirty="0"/>
              <a:t>Do </a:t>
            </a:r>
            <a:r>
              <a:rPr lang="it-IT" dirty="0" err="1"/>
              <a:t>not</a:t>
            </a:r>
            <a:r>
              <a:rPr lang="it-IT" dirty="0"/>
              <a:t> </a:t>
            </a:r>
            <a:r>
              <a:rPr lang="it-IT" dirty="0" err="1"/>
              <a:t>want</a:t>
            </a:r>
            <a:r>
              <a:rPr lang="it-IT" dirty="0"/>
              <a:t> to design an editor</a:t>
            </a:r>
          </a:p>
        </p:txBody>
      </p:sp>
      <p:pic>
        <p:nvPicPr>
          <p:cNvPr id="7" name="Picture 6"/>
          <p:cNvPicPr>
            <a:picLocks noChangeAspect="1"/>
          </p:cNvPicPr>
          <p:nvPr/>
        </p:nvPicPr>
        <p:blipFill>
          <a:blip r:embed="rId4"/>
          <a:stretch>
            <a:fillRect/>
          </a:stretch>
        </p:blipFill>
        <p:spPr>
          <a:xfrm>
            <a:off x="1947388" y="1187116"/>
            <a:ext cx="5458692" cy="4989847"/>
          </a:xfrm>
          <a:prstGeom prst="rect">
            <a:avLst/>
          </a:prstGeom>
        </p:spPr>
      </p:pic>
      <p:pic>
        <p:nvPicPr>
          <p:cNvPr id="8" name="Picture 7"/>
          <p:cNvPicPr>
            <a:picLocks noChangeAspect="1"/>
          </p:cNvPicPr>
          <p:nvPr/>
        </p:nvPicPr>
        <p:blipFill>
          <a:blip r:embed="rId5"/>
          <a:stretch>
            <a:fillRect/>
          </a:stretch>
        </p:blipFill>
        <p:spPr>
          <a:xfrm>
            <a:off x="1947388" y="1187116"/>
            <a:ext cx="5458692" cy="4989847"/>
          </a:xfrm>
          <a:prstGeom prst="rect">
            <a:avLst/>
          </a:prstGeom>
        </p:spPr>
      </p:pic>
      <p:pic>
        <p:nvPicPr>
          <p:cNvPr id="9" name="Picture 8"/>
          <p:cNvPicPr>
            <a:picLocks noChangeAspect="1"/>
          </p:cNvPicPr>
          <p:nvPr/>
        </p:nvPicPr>
        <p:blipFill>
          <a:blip r:embed="rId6"/>
          <a:stretch>
            <a:fillRect/>
          </a:stretch>
        </p:blipFill>
        <p:spPr>
          <a:xfrm>
            <a:off x="1947388" y="1187116"/>
            <a:ext cx="5458692" cy="4989847"/>
          </a:xfrm>
          <a:prstGeom prst="rect">
            <a:avLst/>
          </a:prstGeom>
        </p:spPr>
      </p:pic>
      <p:pic>
        <p:nvPicPr>
          <p:cNvPr id="10" name="Picture 9"/>
          <p:cNvPicPr>
            <a:picLocks noChangeAspect="1"/>
          </p:cNvPicPr>
          <p:nvPr/>
        </p:nvPicPr>
        <p:blipFill>
          <a:blip r:embed="rId7"/>
          <a:stretch>
            <a:fillRect/>
          </a:stretch>
        </p:blipFill>
        <p:spPr>
          <a:xfrm>
            <a:off x="1947388" y="1187116"/>
            <a:ext cx="5458692" cy="4989847"/>
          </a:xfrm>
          <a:prstGeom prst="rect">
            <a:avLst/>
          </a:prstGeom>
        </p:spPr>
      </p:pic>
      <p:pic>
        <p:nvPicPr>
          <p:cNvPr id="11" name="Picture 10"/>
          <p:cNvPicPr>
            <a:picLocks noChangeAspect="1"/>
          </p:cNvPicPr>
          <p:nvPr/>
        </p:nvPicPr>
        <p:blipFill>
          <a:blip r:embed="rId8"/>
          <a:stretch>
            <a:fillRect/>
          </a:stretch>
        </p:blipFill>
        <p:spPr>
          <a:xfrm>
            <a:off x="1947388" y="1187116"/>
            <a:ext cx="5458692" cy="4989847"/>
          </a:xfrm>
          <a:prstGeom prst="rect">
            <a:avLst/>
          </a:prstGeom>
        </p:spPr>
      </p:pic>
    </p:spTree>
    <p:extLst>
      <p:ext uri="{BB962C8B-B14F-4D97-AF65-F5344CB8AC3E}">
        <p14:creationId xmlns:p14="http://schemas.microsoft.com/office/powerpoint/2010/main" val="4017602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1+#ppt_w/2"/>
                                          </p:val>
                                        </p:tav>
                                        <p:tav tm="100000">
                                          <p:val>
                                            <p:strVal val="#ppt_x"/>
                                          </p:val>
                                        </p:tav>
                                      </p:tavLst>
                                    </p:anim>
                                    <p:anim calcmode="lin" valueType="num">
                                      <p:cBhvr additive="base">
                                        <p:cTn id="15" dur="500" fill="hold"/>
                                        <p:tgtEl>
                                          <p:spTgt spid="7"/>
                                        </p:tgtEl>
                                        <p:attrNameLst>
                                          <p:attrName>ppt_y</p:attrName>
                                        </p:attrNameLst>
                                      </p:cBhvr>
                                      <p:tavLst>
                                        <p:tav tm="0">
                                          <p:val>
                                            <p:strVal val="#ppt_y"/>
                                          </p:val>
                                        </p:tav>
                                        <p:tav tm="100000">
                                          <p:val>
                                            <p:strVal val="#ppt_y"/>
                                          </p:val>
                                        </p:tav>
                                      </p:tavLst>
                                    </p:anim>
                                  </p:childTnLst>
                                </p:cTn>
                              </p:par>
                            </p:childTnLst>
                          </p:cTn>
                        </p:par>
                        <p:par>
                          <p:cTn id="16" fill="hold">
                            <p:stCondLst>
                              <p:cond delay="500"/>
                            </p:stCondLst>
                            <p:childTnLst>
                              <p:par>
                                <p:cTn id="17" presetID="2" presetClass="exit" presetSubtype="8" fill="hold" nodeType="afterEffect">
                                  <p:stCondLst>
                                    <p:cond delay="1000"/>
                                  </p:stCondLst>
                                  <p:childTnLst>
                                    <p:anim calcmode="lin" valueType="num">
                                      <p:cBhvr additive="base">
                                        <p:cTn id="18" dur="500"/>
                                        <p:tgtEl>
                                          <p:spTgt spid="7"/>
                                        </p:tgtEl>
                                        <p:attrNameLst>
                                          <p:attrName>ppt_x</p:attrName>
                                        </p:attrNameLst>
                                      </p:cBhvr>
                                      <p:tavLst>
                                        <p:tav tm="0">
                                          <p:val>
                                            <p:strVal val="ppt_x"/>
                                          </p:val>
                                        </p:tav>
                                        <p:tav tm="100000">
                                          <p:val>
                                            <p:strVal val="0-ppt_w/2"/>
                                          </p:val>
                                        </p:tav>
                                      </p:tavLst>
                                    </p:anim>
                                    <p:anim calcmode="lin" valueType="num">
                                      <p:cBhvr additive="base">
                                        <p:cTn id="19" dur="500"/>
                                        <p:tgtEl>
                                          <p:spTgt spid="7"/>
                                        </p:tgtEl>
                                        <p:attrNameLst>
                                          <p:attrName>ppt_y</p:attrName>
                                        </p:attrNameLst>
                                      </p:cBhvr>
                                      <p:tavLst>
                                        <p:tav tm="0">
                                          <p:val>
                                            <p:strVal val="ppt_y"/>
                                          </p:val>
                                        </p:tav>
                                        <p:tav tm="100000">
                                          <p:val>
                                            <p:strVal val="ppt_y"/>
                                          </p:val>
                                        </p:tav>
                                      </p:tavLst>
                                    </p:anim>
                                    <p:set>
                                      <p:cBhvr>
                                        <p:cTn id="20" dur="1" fill="hold">
                                          <p:stCondLst>
                                            <p:cond delay="499"/>
                                          </p:stCondLst>
                                        </p:cTn>
                                        <p:tgtEl>
                                          <p:spTgt spid="7"/>
                                        </p:tgtEl>
                                        <p:attrNameLst>
                                          <p:attrName>style.visibility</p:attrName>
                                        </p:attrNameLst>
                                      </p:cBhvr>
                                      <p:to>
                                        <p:strVal val="hidden"/>
                                      </p:to>
                                    </p:set>
                                  </p:childTnLst>
                                </p:cTn>
                              </p:par>
                              <p:par>
                                <p:cTn id="21" presetID="2" presetClass="entr" presetSubtype="2" fill="hold" nodeType="withEffect">
                                  <p:stCondLst>
                                    <p:cond delay="200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1+#ppt_w/2"/>
                                          </p:val>
                                        </p:tav>
                                        <p:tav tm="100000">
                                          <p:val>
                                            <p:strVal val="#ppt_x"/>
                                          </p:val>
                                        </p:tav>
                                      </p:tavLst>
                                    </p:anim>
                                    <p:anim calcmode="lin" valueType="num">
                                      <p:cBhvr additive="base">
                                        <p:cTn id="24" dur="500" fill="hold"/>
                                        <p:tgtEl>
                                          <p:spTgt spid="8"/>
                                        </p:tgtEl>
                                        <p:attrNameLst>
                                          <p:attrName>ppt_y</p:attrName>
                                        </p:attrNameLst>
                                      </p:cBhvr>
                                      <p:tavLst>
                                        <p:tav tm="0">
                                          <p:val>
                                            <p:strVal val="#ppt_y"/>
                                          </p:val>
                                        </p:tav>
                                        <p:tav tm="100000">
                                          <p:val>
                                            <p:strVal val="#ppt_y"/>
                                          </p:val>
                                        </p:tav>
                                      </p:tavLst>
                                    </p:anim>
                                  </p:childTnLst>
                                </p:cTn>
                              </p:par>
                            </p:childTnLst>
                          </p:cTn>
                        </p:par>
                        <p:par>
                          <p:cTn id="25" fill="hold">
                            <p:stCondLst>
                              <p:cond delay="3000"/>
                            </p:stCondLst>
                            <p:childTnLst>
                              <p:par>
                                <p:cTn id="26" presetID="2" presetClass="exit" presetSubtype="8" fill="hold" nodeType="afterEffect">
                                  <p:stCondLst>
                                    <p:cond delay="1000"/>
                                  </p:stCondLst>
                                  <p:childTnLst>
                                    <p:anim calcmode="lin" valueType="num">
                                      <p:cBhvr additive="base">
                                        <p:cTn id="27" dur="500"/>
                                        <p:tgtEl>
                                          <p:spTgt spid="8"/>
                                        </p:tgtEl>
                                        <p:attrNameLst>
                                          <p:attrName>ppt_x</p:attrName>
                                        </p:attrNameLst>
                                      </p:cBhvr>
                                      <p:tavLst>
                                        <p:tav tm="0">
                                          <p:val>
                                            <p:strVal val="ppt_x"/>
                                          </p:val>
                                        </p:tav>
                                        <p:tav tm="100000">
                                          <p:val>
                                            <p:strVal val="0-ppt_w/2"/>
                                          </p:val>
                                        </p:tav>
                                      </p:tavLst>
                                    </p:anim>
                                    <p:anim calcmode="lin" valueType="num">
                                      <p:cBhvr additive="base">
                                        <p:cTn id="28" dur="500"/>
                                        <p:tgtEl>
                                          <p:spTgt spid="8"/>
                                        </p:tgtEl>
                                        <p:attrNameLst>
                                          <p:attrName>ppt_y</p:attrName>
                                        </p:attrNameLst>
                                      </p:cBhvr>
                                      <p:tavLst>
                                        <p:tav tm="0">
                                          <p:val>
                                            <p:strVal val="ppt_y"/>
                                          </p:val>
                                        </p:tav>
                                        <p:tav tm="100000">
                                          <p:val>
                                            <p:strVal val="ppt_y"/>
                                          </p:val>
                                        </p:tav>
                                      </p:tavLst>
                                    </p:anim>
                                    <p:set>
                                      <p:cBhvr>
                                        <p:cTn id="29" dur="1" fill="hold">
                                          <p:stCondLst>
                                            <p:cond delay="499"/>
                                          </p:stCondLst>
                                        </p:cTn>
                                        <p:tgtEl>
                                          <p:spTgt spid="8"/>
                                        </p:tgtEl>
                                        <p:attrNameLst>
                                          <p:attrName>style.visibility</p:attrName>
                                        </p:attrNameLst>
                                      </p:cBhvr>
                                      <p:to>
                                        <p:strVal val="hidden"/>
                                      </p:to>
                                    </p:set>
                                  </p:childTnLst>
                                </p:cTn>
                              </p:par>
                              <p:par>
                                <p:cTn id="30" presetID="2" presetClass="entr" presetSubtype="2" fill="hold" nodeType="withEffect">
                                  <p:stCondLst>
                                    <p:cond delay="200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1+#ppt_w/2"/>
                                          </p:val>
                                        </p:tav>
                                        <p:tav tm="100000">
                                          <p:val>
                                            <p:strVal val="#ppt_x"/>
                                          </p:val>
                                        </p:tav>
                                      </p:tavLst>
                                    </p:anim>
                                    <p:anim calcmode="lin" valueType="num">
                                      <p:cBhvr additive="base">
                                        <p:cTn id="33" dur="500" fill="hold"/>
                                        <p:tgtEl>
                                          <p:spTgt spid="9"/>
                                        </p:tgtEl>
                                        <p:attrNameLst>
                                          <p:attrName>ppt_y</p:attrName>
                                        </p:attrNameLst>
                                      </p:cBhvr>
                                      <p:tavLst>
                                        <p:tav tm="0">
                                          <p:val>
                                            <p:strVal val="#ppt_y"/>
                                          </p:val>
                                        </p:tav>
                                        <p:tav tm="100000">
                                          <p:val>
                                            <p:strVal val="#ppt_y"/>
                                          </p:val>
                                        </p:tav>
                                      </p:tavLst>
                                    </p:anim>
                                  </p:childTnLst>
                                </p:cTn>
                              </p:par>
                            </p:childTnLst>
                          </p:cTn>
                        </p:par>
                        <p:par>
                          <p:cTn id="34" fill="hold">
                            <p:stCondLst>
                              <p:cond delay="5500"/>
                            </p:stCondLst>
                            <p:childTnLst>
                              <p:par>
                                <p:cTn id="35" presetID="2" presetClass="exit" presetSubtype="8" fill="hold" nodeType="afterEffect">
                                  <p:stCondLst>
                                    <p:cond delay="1000"/>
                                  </p:stCondLst>
                                  <p:childTnLst>
                                    <p:anim calcmode="lin" valueType="num">
                                      <p:cBhvr additive="base">
                                        <p:cTn id="36" dur="500"/>
                                        <p:tgtEl>
                                          <p:spTgt spid="9"/>
                                        </p:tgtEl>
                                        <p:attrNameLst>
                                          <p:attrName>ppt_x</p:attrName>
                                        </p:attrNameLst>
                                      </p:cBhvr>
                                      <p:tavLst>
                                        <p:tav tm="0">
                                          <p:val>
                                            <p:strVal val="ppt_x"/>
                                          </p:val>
                                        </p:tav>
                                        <p:tav tm="100000">
                                          <p:val>
                                            <p:strVal val="0-ppt_w/2"/>
                                          </p:val>
                                        </p:tav>
                                      </p:tavLst>
                                    </p:anim>
                                    <p:anim calcmode="lin" valueType="num">
                                      <p:cBhvr additive="base">
                                        <p:cTn id="37" dur="500"/>
                                        <p:tgtEl>
                                          <p:spTgt spid="9"/>
                                        </p:tgtEl>
                                        <p:attrNameLst>
                                          <p:attrName>ppt_y</p:attrName>
                                        </p:attrNameLst>
                                      </p:cBhvr>
                                      <p:tavLst>
                                        <p:tav tm="0">
                                          <p:val>
                                            <p:strVal val="ppt_y"/>
                                          </p:val>
                                        </p:tav>
                                        <p:tav tm="100000">
                                          <p:val>
                                            <p:strVal val="ppt_y"/>
                                          </p:val>
                                        </p:tav>
                                      </p:tavLst>
                                    </p:anim>
                                    <p:set>
                                      <p:cBhvr>
                                        <p:cTn id="38" dur="1" fill="hold">
                                          <p:stCondLst>
                                            <p:cond delay="499"/>
                                          </p:stCondLst>
                                        </p:cTn>
                                        <p:tgtEl>
                                          <p:spTgt spid="9"/>
                                        </p:tgtEl>
                                        <p:attrNameLst>
                                          <p:attrName>style.visibility</p:attrName>
                                        </p:attrNameLst>
                                      </p:cBhvr>
                                      <p:to>
                                        <p:strVal val="hidden"/>
                                      </p:to>
                                    </p:set>
                                  </p:childTnLst>
                                </p:cTn>
                              </p:par>
                              <p:par>
                                <p:cTn id="39" presetID="2" presetClass="entr" presetSubtype="2" fill="hold" nodeType="withEffect">
                                  <p:stCondLst>
                                    <p:cond delay="200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fill="hold"/>
                                        <p:tgtEl>
                                          <p:spTgt spid="10"/>
                                        </p:tgtEl>
                                        <p:attrNameLst>
                                          <p:attrName>ppt_x</p:attrName>
                                        </p:attrNameLst>
                                      </p:cBhvr>
                                      <p:tavLst>
                                        <p:tav tm="0">
                                          <p:val>
                                            <p:strVal val="1+#ppt_w/2"/>
                                          </p:val>
                                        </p:tav>
                                        <p:tav tm="100000">
                                          <p:val>
                                            <p:strVal val="#ppt_x"/>
                                          </p:val>
                                        </p:tav>
                                      </p:tavLst>
                                    </p:anim>
                                    <p:anim calcmode="lin" valueType="num">
                                      <p:cBhvr additive="base">
                                        <p:cTn id="42" dur="500" fill="hold"/>
                                        <p:tgtEl>
                                          <p:spTgt spid="10"/>
                                        </p:tgtEl>
                                        <p:attrNameLst>
                                          <p:attrName>ppt_y</p:attrName>
                                        </p:attrNameLst>
                                      </p:cBhvr>
                                      <p:tavLst>
                                        <p:tav tm="0">
                                          <p:val>
                                            <p:strVal val="#ppt_y"/>
                                          </p:val>
                                        </p:tav>
                                        <p:tav tm="100000">
                                          <p:val>
                                            <p:strVal val="#ppt_y"/>
                                          </p:val>
                                        </p:tav>
                                      </p:tavLst>
                                    </p:anim>
                                  </p:childTnLst>
                                </p:cTn>
                              </p:par>
                            </p:childTnLst>
                          </p:cTn>
                        </p:par>
                        <p:par>
                          <p:cTn id="43" fill="hold">
                            <p:stCondLst>
                              <p:cond delay="8000"/>
                            </p:stCondLst>
                            <p:childTnLst>
                              <p:par>
                                <p:cTn id="44" presetID="2" presetClass="exit" presetSubtype="8" fill="hold" nodeType="afterEffect">
                                  <p:stCondLst>
                                    <p:cond delay="1000"/>
                                  </p:stCondLst>
                                  <p:childTnLst>
                                    <p:anim calcmode="lin" valueType="num">
                                      <p:cBhvr additive="base">
                                        <p:cTn id="45" dur="500"/>
                                        <p:tgtEl>
                                          <p:spTgt spid="10"/>
                                        </p:tgtEl>
                                        <p:attrNameLst>
                                          <p:attrName>ppt_x</p:attrName>
                                        </p:attrNameLst>
                                      </p:cBhvr>
                                      <p:tavLst>
                                        <p:tav tm="0">
                                          <p:val>
                                            <p:strVal val="ppt_x"/>
                                          </p:val>
                                        </p:tav>
                                        <p:tav tm="100000">
                                          <p:val>
                                            <p:strVal val="0-ppt_w/2"/>
                                          </p:val>
                                        </p:tav>
                                      </p:tavLst>
                                    </p:anim>
                                    <p:anim calcmode="lin" valueType="num">
                                      <p:cBhvr additive="base">
                                        <p:cTn id="46" dur="500"/>
                                        <p:tgtEl>
                                          <p:spTgt spid="10"/>
                                        </p:tgtEl>
                                        <p:attrNameLst>
                                          <p:attrName>ppt_y</p:attrName>
                                        </p:attrNameLst>
                                      </p:cBhvr>
                                      <p:tavLst>
                                        <p:tav tm="0">
                                          <p:val>
                                            <p:strVal val="ppt_y"/>
                                          </p:val>
                                        </p:tav>
                                        <p:tav tm="100000">
                                          <p:val>
                                            <p:strVal val="ppt_y"/>
                                          </p:val>
                                        </p:tav>
                                      </p:tavLst>
                                    </p:anim>
                                    <p:set>
                                      <p:cBhvr>
                                        <p:cTn id="47" dur="1" fill="hold">
                                          <p:stCondLst>
                                            <p:cond delay="499"/>
                                          </p:stCondLst>
                                        </p:cTn>
                                        <p:tgtEl>
                                          <p:spTgt spid="10"/>
                                        </p:tgtEl>
                                        <p:attrNameLst>
                                          <p:attrName>style.visibility</p:attrName>
                                        </p:attrNameLst>
                                      </p:cBhvr>
                                      <p:to>
                                        <p:strVal val="hidden"/>
                                      </p:to>
                                    </p:set>
                                  </p:childTnLst>
                                </p:cTn>
                              </p:par>
                              <p:par>
                                <p:cTn id="48" presetID="2" presetClass="entr" presetSubtype="2" fill="hold" nodeType="withEffect">
                                  <p:stCondLst>
                                    <p:cond delay="2000"/>
                                  </p:stCondLst>
                                  <p:childTnLst>
                                    <p:set>
                                      <p:cBhvr>
                                        <p:cTn id="49" dur="1" fill="hold">
                                          <p:stCondLst>
                                            <p:cond delay="0"/>
                                          </p:stCondLst>
                                        </p:cTn>
                                        <p:tgtEl>
                                          <p:spTgt spid="11"/>
                                        </p:tgtEl>
                                        <p:attrNameLst>
                                          <p:attrName>style.visibility</p:attrName>
                                        </p:attrNameLst>
                                      </p:cBhvr>
                                      <p:to>
                                        <p:strVal val="visible"/>
                                      </p:to>
                                    </p:set>
                                    <p:anim calcmode="lin" valueType="num">
                                      <p:cBhvr additive="base">
                                        <p:cTn id="50" dur="500" fill="hold"/>
                                        <p:tgtEl>
                                          <p:spTgt spid="11"/>
                                        </p:tgtEl>
                                        <p:attrNameLst>
                                          <p:attrName>ppt_x</p:attrName>
                                        </p:attrNameLst>
                                      </p:cBhvr>
                                      <p:tavLst>
                                        <p:tav tm="0">
                                          <p:val>
                                            <p:strVal val="1+#ppt_w/2"/>
                                          </p:val>
                                        </p:tav>
                                        <p:tav tm="100000">
                                          <p:val>
                                            <p:strVal val="#ppt_x"/>
                                          </p:val>
                                        </p:tav>
                                      </p:tavLst>
                                    </p:anim>
                                    <p:anim calcmode="lin" valueType="num">
                                      <p:cBhvr additive="base">
                                        <p:cTn id="51" dur="500" fill="hold"/>
                                        <p:tgtEl>
                                          <p:spTgt spid="11"/>
                                        </p:tgtEl>
                                        <p:attrNameLst>
                                          <p:attrName>ppt_y</p:attrName>
                                        </p:attrNameLst>
                                      </p:cBhvr>
                                      <p:tavLst>
                                        <p:tav tm="0">
                                          <p:val>
                                            <p:strVal val="#ppt_y"/>
                                          </p:val>
                                        </p:tav>
                                        <p:tav tm="100000">
                                          <p:val>
                                            <p:strVal val="#ppt_y"/>
                                          </p:val>
                                        </p:tav>
                                      </p:tavLst>
                                    </p:anim>
                                  </p:childTnLst>
                                </p:cTn>
                              </p:par>
                            </p:childTnLst>
                          </p:cTn>
                        </p:par>
                        <p:par>
                          <p:cTn id="52" fill="hold">
                            <p:stCondLst>
                              <p:cond delay="10500"/>
                            </p:stCondLst>
                            <p:childTnLst>
                              <p:par>
                                <p:cTn id="53" presetID="2" presetClass="exit" presetSubtype="8" fill="hold" nodeType="afterEffect">
                                  <p:stCondLst>
                                    <p:cond delay="1000"/>
                                  </p:stCondLst>
                                  <p:childTnLst>
                                    <p:anim calcmode="lin" valueType="num">
                                      <p:cBhvr additive="base">
                                        <p:cTn id="54" dur="500"/>
                                        <p:tgtEl>
                                          <p:spTgt spid="11"/>
                                        </p:tgtEl>
                                        <p:attrNameLst>
                                          <p:attrName>ppt_x</p:attrName>
                                        </p:attrNameLst>
                                      </p:cBhvr>
                                      <p:tavLst>
                                        <p:tav tm="0">
                                          <p:val>
                                            <p:strVal val="ppt_x"/>
                                          </p:val>
                                        </p:tav>
                                        <p:tav tm="100000">
                                          <p:val>
                                            <p:strVal val="0-ppt_w/2"/>
                                          </p:val>
                                        </p:tav>
                                      </p:tavLst>
                                    </p:anim>
                                    <p:anim calcmode="lin" valueType="num">
                                      <p:cBhvr additive="base">
                                        <p:cTn id="55" dur="500"/>
                                        <p:tgtEl>
                                          <p:spTgt spid="11"/>
                                        </p:tgtEl>
                                        <p:attrNameLst>
                                          <p:attrName>ppt_y</p:attrName>
                                        </p:attrNameLst>
                                      </p:cBhvr>
                                      <p:tavLst>
                                        <p:tav tm="0">
                                          <p:val>
                                            <p:strVal val="ppt_y"/>
                                          </p:val>
                                        </p:tav>
                                        <p:tav tm="100000">
                                          <p:val>
                                            <p:strVal val="ppt_y"/>
                                          </p:val>
                                        </p:tav>
                                      </p:tavLst>
                                    </p:anim>
                                    <p:set>
                                      <p:cBhvr>
                                        <p:cTn id="56"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The Project</a:t>
            </a:r>
          </a:p>
        </p:txBody>
      </p:sp>
      <p:sp>
        <p:nvSpPr>
          <p:cNvPr id="3" name="Content Placeholder 2"/>
          <p:cNvSpPr>
            <a:spLocks noGrp="1"/>
          </p:cNvSpPr>
          <p:nvPr>
            <p:ph idx="1"/>
          </p:nvPr>
        </p:nvSpPr>
        <p:spPr>
          <a:xfrm>
            <a:off x="590243" y="1825625"/>
            <a:ext cx="5569925" cy="4351338"/>
          </a:xfrm>
        </p:spPr>
        <p:txBody>
          <a:bodyPr/>
          <a:lstStyle/>
          <a:p>
            <a:r>
              <a:rPr lang="it-IT" dirty="0"/>
              <a:t>Interactive </a:t>
            </a:r>
            <a:r>
              <a:rPr lang="it-IT" dirty="0" err="1"/>
              <a:t>analysis</a:t>
            </a:r>
            <a:r>
              <a:rPr lang="it-IT" dirty="0"/>
              <a:t> of data</a:t>
            </a:r>
          </a:p>
          <a:p>
            <a:r>
              <a:rPr lang="it-IT" dirty="0"/>
              <a:t>Do </a:t>
            </a:r>
            <a:r>
              <a:rPr lang="it-IT" dirty="0" err="1"/>
              <a:t>not</a:t>
            </a:r>
            <a:r>
              <a:rPr lang="it-IT" dirty="0"/>
              <a:t> </a:t>
            </a:r>
            <a:r>
              <a:rPr lang="it-IT" dirty="0" err="1"/>
              <a:t>want</a:t>
            </a:r>
            <a:r>
              <a:rPr lang="it-IT" dirty="0"/>
              <a:t> to compete with </a:t>
            </a:r>
            <a:r>
              <a:rPr lang="it-IT" dirty="0" err="1"/>
              <a:t>established</a:t>
            </a:r>
            <a:r>
              <a:rPr lang="it-IT" dirty="0"/>
              <a:t> (or </a:t>
            </a:r>
            <a:r>
              <a:rPr lang="it-IT" dirty="0" err="1"/>
              <a:t>budding</a:t>
            </a:r>
            <a:r>
              <a:rPr lang="it-IT" dirty="0"/>
              <a:t>) reporting </a:t>
            </a:r>
            <a:r>
              <a:rPr lang="it-IT" dirty="0" err="1"/>
              <a:t>tools</a:t>
            </a:r>
            <a:endParaRPr lang="it-IT" dirty="0"/>
          </a:p>
          <a:p>
            <a:r>
              <a:rPr lang="it-IT" dirty="0"/>
              <a:t>Do </a:t>
            </a:r>
            <a:r>
              <a:rPr lang="it-IT" dirty="0" err="1"/>
              <a:t>not</a:t>
            </a:r>
            <a:r>
              <a:rPr lang="it-IT" dirty="0"/>
              <a:t> </a:t>
            </a:r>
            <a:r>
              <a:rPr lang="it-IT" dirty="0" err="1"/>
              <a:t>want</a:t>
            </a:r>
            <a:r>
              <a:rPr lang="it-IT" dirty="0"/>
              <a:t> to design an editor</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5291" t="-2699" r="-5471" b="-2018"/>
          <a:stretch/>
        </p:blipFill>
        <p:spPr>
          <a:xfrm>
            <a:off x="6075947" y="854080"/>
            <a:ext cx="3068053" cy="560687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3915136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6263" y="2321004"/>
            <a:ext cx="5690936" cy="1107996"/>
          </a:xfrm>
          <a:prstGeom prst="rect">
            <a:avLst/>
          </a:prstGeom>
          <a:noFill/>
        </p:spPr>
        <p:txBody>
          <a:bodyPr wrap="square" rtlCol="0">
            <a:spAutoFit/>
          </a:bodyPr>
          <a:lstStyle/>
          <a:p>
            <a:r>
              <a:rPr lang="it-IT" sz="6600" dirty="0"/>
              <a:t>Demo</a:t>
            </a:r>
          </a:p>
        </p:txBody>
      </p:sp>
    </p:spTree>
    <p:extLst>
      <p:ext uri="{BB962C8B-B14F-4D97-AF65-F5344CB8AC3E}">
        <p14:creationId xmlns:p14="http://schemas.microsoft.com/office/powerpoint/2010/main" val="374787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sharpenSoften amount="29000"/>
                    </a14:imgEffect>
                  </a14:imgLayer>
                </a14:imgProps>
              </a:ext>
            </a:extLst>
          </a:blip>
          <a:stretch>
            <a:fillRect/>
          </a:stretch>
        </p:blipFill>
        <p:spPr>
          <a:xfrm>
            <a:off x="2839453" y="3339852"/>
            <a:ext cx="5784914" cy="277234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Title 1"/>
          <p:cNvSpPr>
            <a:spLocks noGrp="1"/>
          </p:cNvSpPr>
          <p:nvPr>
            <p:ph type="title"/>
          </p:nvPr>
        </p:nvSpPr>
        <p:spPr/>
        <p:txBody>
          <a:bodyPr>
            <a:normAutofit fontScale="90000"/>
          </a:bodyPr>
          <a:lstStyle/>
          <a:p>
            <a:r>
              <a:rPr lang="it-IT" dirty="0"/>
              <a:t>D3.js</a:t>
            </a:r>
          </a:p>
        </p:txBody>
      </p:sp>
      <p:sp>
        <p:nvSpPr>
          <p:cNvPr id="3" name="Content Placeholder 2"/>
          <p:cNvSpPr>
            <a:spLocks noGrp="1"/>
          </p:cNvSpPr>
          <p:nvPr>
            <p:ph idx="1"/>
          </p:nvPr>
        </p:nvSpPr>
        <p:spPr>
          <a:xfrm>
            <a:off x="1383632" y="1730544"/>
            <a:ext cx="6797842" cy="1698456"/>
          </a:xfrm>
        </p:spPr>
        <p:txBody>
          <a:bodyPr>
            <a:normAutofit/>
          </a:bodyPr>
          <a:lstStyle/>
          <a:p>
            <a:pPr marL="36000" indent="0">
              <a:buNone/>
            </a:pPr>
            <a:r>
              <a:rPr lang="en-US" i="1" dirty="0"/>
              <a:t>Data–Driven Documents: Open Source JavaScript library for manipulating web documents based on data</a:t>
            </a:r>
            <a:endParaRPr lang="it-IT" i="1" dirty="0"/>
          </a:p>
        </p:txBody>
      </p:sp>
      <p:sp>
        <p:nvSpPr>
          <p:cNvPr id="4" name="Content Placeholder 2"/>
          <p:cNvSpPr txBox="1">
            <a:spLocks/>
          </p:cNvSpPr>
          <p:nvPr/>
        </p:nvSpPr>
        <p:spPr>
          <a:xfrm>
            <a:off x="749954" y="1589173"/>
            <a:ext cx="762000" cy="950494"/>
          </a:xfrm>
          <a:prstGeom prst="rect">
            <a:avLst/>
          </a:prstGeom>
        </p:spPr>
        <p:txBody>
          <a:bodyPr vert="horz" lIns="91440" tIns="45720" rIns="91440" bIns="45720" rtlCol="0">
            <a:noAutofit/>
          </a:bodyPr>
          <a:lstStyle>
            <a:lvl1pPr marL="396000" indent="-360000" algn="l" defTabSz="914400" rtl="0" eaLnBrk="1" latinLnBrk="0" hangingPunct="1">
              <a:lnSpc>
                <a:spcPct val="90000"/>
              </a:lnSpc>
              <a:spcBef>
                <a:spcPts val="1000"/>
              </a:spcBef>
              <a:buSzPct val="140000"/>
              <a:buFont typeface="APL385 Unicode" panose="020B0709000202000203" pitchFamily="49" charset="0"/>
              <a:buChar char="⋆"/>
              <a:defRPr sz="2800" kern="1200">
                <a:solidFill>
                  <a:srgbClr val="1E1E71"/>
                </a:solidFill>
                <a:latin typeface="+mn-lt"/>
                <a:ea typeface="+mn-ea"/>
                <a:cs typeface="+mn-cs"/>
              </a:defRPr>
            </a:lvl1pPr>
            <a:lvl2pPr marL="685800" indent="-228600" algn="l" defTabSz="914400" rtl="0" eaLnBrk="1" latinLnBrk="0" hangingPunct="1">
              <a:lnSpc>
                <a:spcPct val="90000"/>
              </a:lnSpc>
              <a:spcBef>
                <a:spcPts val="500"/>
              </a:spcBef>
              <a:buSzPct val="140000"/>
              <a:buFont typeface="APL385 Unicode" panose="020B0709000202000203" pitchFamily="49" charset="0"/>
              <a:buChar char="⋆"/>
              <a:defRPr sz="2400" kern="1200">
                <a:solidFill>
                  <a:srgbClr val="1E1E71"/>
                </a:solidFill>
                <a:latin typeface="+mn-lt"/>
                <a:ea typeface="+mn-ea"/>
                <a:cs typeface="+mn-cs"/>
              </a:defRPr>
            </a:lvl2pPr>
            <a:lvl3pPr marL="1143000" indent="-228600" algn="l" defTabSz="914400" rtl="0" eaLnBrk="1" latinLnBrk="0" hangingPunct="1">
              <a:lnSpc>
                <a:spcPct val="90000"/>
              </a:lnSpc>
              <a:spcBef>
                <a:spcPts val="500"/>
              </a:spcBef>
              <a:buSzPct val="140000"/>
              <a:buFont typeface="APL385 Unicode" panose="020B0709000202000203" pitchFamily="49" charset="0"/>
              <a:buChar char="⋆"/>
              <a:defRPr sz="2000" kern="1200">
                <a:solidFill>
                  <a:srgbClr val="1E1E71"/>
                </a:solidFill>
                <a:latin typeface="+mn-lt"/>
                <a:ea typeface="+mn-ea"/>
                <a:cs typeface="+mn-cs"/>
              </a:defRPr>
            </a:lvl3pPr>
            <a:lvl4pPr marL="1600200" indent="-228600" algn="l" defTabSz="914400" rtl="0" eaLnBrk="1" latinLnBrk="0" hangingPunct="1">
              <a:lnSpc>
                <a:spcPct val="90000"/>
              </a:lnSpc>
              <a:spcBef>
                <a:spcPts val="500"/>
              </a:spcBef>
              <a:buSzPct val="140000"/>
              <a:buFont typeface="APL385 Unicode" panose="020B0709000202000203" pitchFamily="49" charset="0"/>
              <a:buChar char="⋆"/>
              <a:defRPr sz="1800" kern="1200">
                <a:solidFill>
                  <a:srgbClr val="1E1E71"/>
                </a:solidFill>
                <a:latin typeface="+mn-lt"/>
                <a:ea typeface="+mn-ea"/>
                <a:cs typeface="+mn-cs"/>
              </a:defRPr>
            </a:lvl4pPr>
            <a:lvl5pPr marL="2057400" indent="-228600" algn="l" defTabSz="914400" rtl="0" eaLnBrk="1" latinLnBrk="0" hangingPunct="1">
              <a:lnSpc>
                <a:spcPct val="90000"/>
              </a:lnSpc>
              <a:spcBef>
                <a:spcPts val="500"/>
              </a:spcBef>
              <a:buSzPct val="140000"/>
              <a:buFont typeface="APL385 Unicode" panose="020B0709000202000203" pitchFamily="49" charset="0"/>
              <a:buChar char="⋆"/>
              <a:defRPr sz="1800" kern="1200">
                <a:solidFill>
                  <a:srgbClr val="1E1E7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a:buFont typeface="APL385 Unicode" panose="020B0709000202000203" pitchFamily="49" charset="0"/>
              <a:buNone/>
            </a:pPr>
            <a:r>
              <a:rPr lang="en-US" sz="6600" dirty="0"/>
              <a:t>“</a:t>
            </a:r>
            <a:endParaRPr lang="it-IT" sz="6600" dirty="0"/>
          </a:p>
        </p:txBody>
      </p:sp>
      <p:sp>
        <p:nvSpPr>
          <p:cNvPr id="5" name="Content Placeholder 2"/>
          <p:cNvSpPr txBox="1">
            <a:spLocks/>
          </p:cNvSpPr>
          <p:nvPr/>
        </p:nvSpPr>
        <p:spPr>
          <a:xfrm>
            <a:off x="7146758" y="2622886"/>
            <a:ext cx="762000" cy="806114"/>
          </a:xfrm>
          <a:prstGeom prst="rect">
            <a:avLst/>
          </a:prstGeom>
        </p:spPr>
        <p:txBody>
          <a:bodyPr vert="horz" lIns="91440" tIns="45720" rIns="91440" bIns="45720" rtlCol="0">
            <a:noAutofit/>
          </a:bodyPr>
          <a:lstStyle>
            <a:lvl1pPr marL="396000" indent="-360000" algn="l" defTabSz="914400" rtl="0" eaLnBrk="1" latinLnBrk="0" hangingPunct="1">
              <a:lnSpc>
                <a:spcPct val="90000"/>
              </a:lnSpc>
              <a:spcBef>
                <a:spcPts val="1000"/>
              </a:spcBef>
              <a:buSzPct val="140000"/>
              <a:buFont typeface="APL385 Unicode" panose="020B0709000202000203" pitchFamily="49" charset="0"/>
              <a:buChar char="⋆"/>
              <a:defRPr sz="2800" kern="1200">
                <a:solidFill>
                  <a:srgbClr val="1E1E71"/>
                </a:solidFill>
                <a:latin typeface="+mn-lt"/>
                <a:ea typeface="+mn-ea"/>
                <a:cs typeface="+mn-cs"/>
              </a:defRPr>
            </a:lvl1pPr>
            <a:lvl2pPr marL="685800" indent="-228600" algn="l" defTabSz="914400" rtl="0" eaLnBrk="1" latinLnBrk="0" hangingPunct="1">
              <a:lnSpc>
                <a:spcPct val="90000"/>
              </a:lnSpc>
              <a:spcBef>
                <a:spcPts val="500"/>
              </a:spcBef>
              <a:buSzPct val="140000"/>
              <a:buFont typeface="APL385 Unicode" panose="020B0709000202000203" pitchFamily="49" charset="0"/>
              <a:buChar char="⋆"/>
              <a:defRPr sz="2400" kern="1200">
                <a:solidFill>
                  <a:srgbClr val="1E1E71"/>
                </a:solidFill>
                <a:latin typeface="+mn-lt"/>
                <a:ea typeface="+mn-ea"/>
                <a:cs typeface="+mn-cs"/>
              </a:defRPr>
            </a:lvl2pPr>
            <a:lvl3pPr marL="1143000" indent="-228600" algn="l" defTabSz="914400" rtl="0" eaLnBrk="1" latinLnBrk="0" hangingPunct="1">
              <a:lnSpc>
                <a:spcPct val="90000"/>
              </a:lnSpc>
              <a:spcBef>
                <a:spcPts val="500"/>
              </a:spcBef>
              <a:buSzPct val="140000"/>
              <a:buFont typeface="APL385 Unicode" panose="020B0709000202000203" pitchFamily="49" charset="0"/>
              <a:buChar char="⋆"/>
              <a:defRPr sz="2000" kern="1200">
                <a:solidFill>
                  <a:srgbClr val="1E1E71"/>
                </a:solidFill>
                <a:latin typeface="+mn-lt"/>
                <a:ea typeface="+mn-ea"/>
                <a:cs typeface="+mn-cs"/>
              </a:defRPr>
            </a:lvl3pPr>
            <a:lvl4pPr marL="1600200" indent="-228600" algn="l" defTabSz="914400" rtl="0" eaLnBrk="1" latinLnBrk="0" hangingPunct="1">
              <a:lnSpc>
                <a:spcPct val="90000"/>
              </a:lnSpc>
              <a:spcBef>
                <a:spcPts val="500"/>
              </a:spcBef>
              <a:buSzPct val="140000"/>
              <a:buFont typeface="APL385 Unicode" panose="020B0709000202000203" pitchFamily="49" charset="0"/>
              <a:buChar char="⋆"/>
              <a:defRPr sz="1800" kern="1200">
                <a:solidFill>
                  <a:srgbClr val="1E1E71"/>
                </a:solidFill>
                <a:latin typeface="+mn-lt"/>
                <a:ea typeface="+mn-ea"/>
                <a:cs typeface="+mn-cs"/>
              </a:defRPr>
            </a:lvl4pPr>
            <a:lvl5pPr marL="2057400" indent="-228600" algn="l" defTabSz="914400" rtl="0" eaLnBrk="1" latinLnBrk="0" hangingPunct="1">
              <a:lnSpc>
                <a:spcPct val="90000"/>
              </a:lnSpc>
              <a:spcBef>
                <a:spcPts val="500"/>
              </a:spcBef>
              <a:buSzPct val="140000"/>
              <a:buFont typeface="APL385 Unicode" panose="020B0709000202000203" pitchFamily="49" charset="0"/>
              <a:buChar char="⋆"/>
              <a:defRPr sz="1800" kern="1200">
                <a:solidFill>
                  <a:srgbClr val="1E1E7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a:buFont typeface="APL385 Unicode" panose="020B0709000202000203" pitchFamily="49" charset="0"/>
              <a:buNone/>
            </a:pPr>
            <a:r>
              <a:rPr lang="en-US" sz="6600" dirty="0"/>
              <a:t>”</a:t>
            </a:r>
            <a:endParaRPr lang="it-IT" sz="6600" dirty="0"/>
          </a:p>
        </p:txBody>
      </p:sp>
    </p:spTree>
    <p:extLst>
      <p:ext uri="{BB962C8B-B14F-4D97-AF65-F5344CB8AC3E}">
        <p14:creationId xmlns:p14="http://schemas.microsoft.com/office/powerpoint/2010/main" val="174282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par>
                          <p:cTn id="8" fill="hold">
                            <p:stCondLst>
                              <p:cond delay="2000"/>
                            </p:stCondLst>
                            <p:childTnLst>
                              <p:par>
                                <p:cTn id="9" presetID="1"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D3.js</a:t>
            </a:r>
          </a:p>
        </p:txBody>
      </p:sp>
      <p:sp>
        <p:nvSpPr>
          <p:cNvPr id="3" name="Content Placeholder 2"/>
          <p:cNvSpPr>
            <a:spLocks noGrp="1"/>
          </p:cNvSpPr>
          <p:nvPr>
            <p:ph idx="1"/>
          </p:nvPr>
        </p:nvSpPr>
        <p:spPr/>
        <p:txBody>
          <a:bodyPr>
            <a:normAutofit/>
          </a:bodyPr>
          <a:lstStyle/>
          <a:p>
            <a:r>
              <a:rPr lang="it-IT" dirty="0" err="1"/>
              <a:t>Why</a:t>
            </a:r>
            <a:r>
              <a:rPr lang="it-IT" dirty="0"/>
              <a:t> a </a:t>
            </a:r>
            <a:r>
              <a:rPr lang="it-IT" dirty="0" err="1"/>
              <a:t>framework</a:t>
            </a:r>
            <a:r>
              <a:rPr lang="it-IT" dirty="0"/>
              <a:t> </a:t>
            </a:r>
            <a:r>
              <a:rPr lang="it-IT" dirty="0" err="1"/>
              <a:t>instead</a:t>
            </a:r>
            <a:r>
              <a:rPr lang="it-IT" dirty="0"/>
              <a:t> of a </a:t>
            </a:r>
            <a:r>
              <a:rPr lang="it-IT" dirty="0" err="1"/>
              <a:t>library</a:t>
            </a:r>
            <a:r>
              <a:rPr lang="it-IT" dirty="0"/>
              <a:t>?</a:t>
            </a:r>
          </a:p>
          <a:p>
            <a:pPr lvl="1"/>
            <a:r>
              <a:rPr lang="it-IT" dirty="0"/>
              <a:t>Pro: Maximum </a:t>
            </a:r>
            <a:r>
              <a:rPr lang="it-IT" dirty="0" err="1"/>
              <a:t>freedom</a:t>
            </a:r>
            <a:endParaRPr lang="it-IT" dirty="0"/>
          </a:p>
          <a:p>
            <a:pPr lvl="1"/>
            <a:r>
              <a:rPr lang="it-IT" dirty="0" err="1"/>
              <a:t>Cons</a:t>
            </a:r>
            <a:r>
              <a:rPr lang="it-IT" dirty="0"/>
              <a:t>: </a:t>
            </a:r>
            <a:r>
              <a:rPr lang="it-IT" dirty="0" err="1"/>
              <a:t>Steeper</a:t>
            </a:r>
            <a:r>
              <a:rPr lang="it-IT" dirty="0"/>
              <a:t> </a:t>
            </a:r>
            <a:r>
              <a:rPr lang="it-IT" dirty="0" err="1"/>
              <a:t>learning</a:t>
            </a:r>
            <a:r>
              <a:rPr lang="it-IT" dirty="0"/>
              <a:t> curve</a:t>
            </a:r>
          </a:p>
          <a:p>
            <a:r>
              <a:rPr lang="it-IT" dirty="0" err="1"/>
              <a:t>Friendly</a:t>
            </a:r>
            <a:r>
              <a:rPr lang="it-IT" dirty="0"/>
              <a:t> community</a:t>
            </a:r>
          </a:p>
          <a:p>
            <a:r>
              <a:rPr lang="it-IT" dirty="0" err="1"/>
              <a:t>Actively</a:t>
            </a:r>
            <a:r>
              <a:rPr lang="it-IT" dirty="0"/>
              <a:t> </a:t>
            </a:r>
            <a:r>
              <a:rPr lang="it-IT" dirty="0" err="1"/>
              <a:t>developed</a:t>
            </a:r>
            <a:r>
              <a:rPr lang="it-IT" dirty="0"/>
              <a:t> and </a:t>
            </a:r>
            <a:r>
              <a:rPr lang="it-IT" dirty="0" err="1"/>
              <a:t>supported</a:t>
            </a:r>
            <a:endParaRPr lang="it-IT" dirty="0"/>
          </a:p>
          <a:p>
            <a:r>
              <a:rPr lang="it-IT" dirty="0"/>
              <a:t>OSS: Open Source Software</a:t>
            </a:r>
          </a:p>
          <a:p>
            <a:endParaRPr lang="it-IT" dirty="0"/>
          </a:p>
        </p:txBody>
      </p:sp>
    </p:spTree>
    <p:extLst>
      <p:ext uri="{BB962C8B-B14F-4D97-AF65-F5344CB8AC3E}">
        <p14:creationId xmlns:p14="http://schemas.microsoft.com/office/powerpoint/2010/main" val="1680496502"/>
      </p:ext>
    </p:extLst>
  </p:cSld>
  <p:clrMapOvr>
    <a:masterClrMapping/>
  </p:clrMapOvr>
</p:sld>
</file>

<file path=ppt/theme/theme1.xml><?xml version="1.0" encoding="utf-8"?>
<a:theme xmlns:a="http://schemas.openxmlformats.org/drawingml/2006/main" name="Office Theme">
  <a:themeElements>
    <a:clrScheme name="APL - Stefano">
      <a:dk1>
        <a:srgbClr val="1E1E71"/>
      </a:dk1>
      <a:lt1>
        <a:sysClr val="window" lastClr="FFFFFF"/>
      </a:lt1>
      <a:dk2>
        <a:srgbClr val="3B17B6"/>
      </a:dk2>
      <a:lt2>
        <a:srgbClr val="E7E6E6"/>
      </a:lt2>
      <a:accent1>
        <a:srgbClr val="00BFD6"/>
      </a:accent1>
      <a:accent2>
        <a:srgbClr val="ED7D31"/>
      </a:accent2>
      <a:accent3>
        <a:srgbClr val="A5A5A5"/>
      </a:accent3>
      <a:accent4>
        <a:srgbClr val="FFC000"/>
      </a:accent4>
      <a:accent5>
        <a:srgbClr val="3366FF"/>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7B1F1EA-3908-44B7-B09B-5EA96180BE2A}">
  <we:reference id="wa104038830" version="1.0.0.3" store="en-US" storeType="OMEX"/>
  <we:alternateReferences>
    <we:reference id="WA104038830" version="1.0.0.3" store="WA104038830"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Office Theme</Template>
  <TotalTime>12230</TotalTime>
  <Words>2122</Words>
  <Application>Microsoft Office PowerPoint</Application>
  <PresentationFormat>On-screen Show (4:3)</PresentationFormat>
  <Paragraphs>434</Paragraphs>
  <Slides>44</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APL385 Unicode</vt:lpstr>
      <vt:lpstr>Arial</vt:lpstr>
      <vt:lpstr>Calibri</vt:lpstr>
      <vt:lpstr>Lucida Console</vt:lpstr>
      <vt:lpstr>Office Theme</vt:lpstr>
      <vt:lpstr>The wisdom of those who came before us, or, the price of freedom</vt:lpstr>
      <vt:lpstr>About Me</vt:lpstr>
      <vt:lpstr>Sofia</vt:lpstr>
      <vt:lpstr>The Project</vt:lpstr>
      <vt:lpstr>The Project</vt:lpstr>
      <vt:lpstr>The Project</vt:lpstr>
      <vt:lpstr>PowerPoint Presentation</vt:lpstr>
      <vt:lpstr>D3.js</vt:lpstr>
      <vt:lpstr>D3.js</vt:lpstr>
      <vt:lpstr>Open Source Software</vt:lpstr>
      <vt:lpstr>Embed a Web Application</vt:lpstr>
      <vt:lpstr>The Glue: .NET</vt:lpstr>
      <vt:lpstr>The Glue: .NET</vt:lpstr>
      <vt:lpstr>The Web Server</vt:lpstr>
      <vt:lpstr>Request Pipeline</vt:lpstr>
      <vt:lpstr>Request Pipeline</vt:lpstr>
      <vt:lpstr>Virtual File System</vt:lpstr>
      <vt:lpstr>Virtual File System</vt:lpstr>
      <vt:lpstr>Virtual File System</vt:lpstr>
      <vt:lpstr>File System</vt:lpstr>
      <vt:lpstr>Layered File System</vt:lpstr>
      <vt:lpstr>Layered File System</vt:lpstr>
      <vt:lpstr>Development vs. Deployment</vt:lpstr>
      <vt:lpstr>The Web Client</vt:lpstr>
      <vt:lpstr>Versions</vt:lpstr>
      <vt:lpstr>Run</vt:lpstr>
      <vt:lpstr>Architecture Diagram (I)</vt:lpstr>
      <vt:lpstr>Internet Explorer API (I)</vt:lpstr>
      <vt:lpstr>Interaction</vt:lpstr>
      <vt:lpstr>Architecture Diagram (I)</vt:lpstr>
      <vt:lpstr>Internet Explorer API (II)</vt:lpstr>
      <vt:lpstr>.NET callbacks</vt:lpstr>
      <vt:lpstr>Development and Debugging</vt:lpstr>
      <vt:lpstr>Trick</vt:lpstr>
      <vt:lpstr>Print/Export</vt:lpstr>
      <vt:lpstr>PhantomJS </vt:lpstr>
      <vt:lpstr>Print/Export</vt:lpstr>
      <vt:lpstr>Architecture Diagram (II)</vt:lpstr>
      <vt:lpstr>JavaScript: the Origins</vt:lpstr>
      <vt:lpstr>JavaScript ECMAScript</vt:lpstr>
      <vt:lpstr>Learning</vt:lpstr>
      <vt:lpstr>Summary </vt:lpstr>
      <vt:lpstr>Future</vt:lpstr>
      <vt:lpstr>PowerPoint Presentation</vt:lpstr>
    </vt:vector>
  </TitlesOfParts>
  <Company>APL Italiana S.p.A.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Dyalog 2016: presentation</dc:subject>
  <dc:creator>Stefano Lanzavecchia</dc:creator>
  <cp:lastModifiedBy>Stefano Lanzavecchia</cp:lastModifiedBy>
  <cp:revision>175</cp:revision>
  <dcterms:created xsi:type="dcterms:W3CDTF">2016-08-18T09:27:14Z</dcterms:created>
  <dcterms:modified xsi:type="dcterms:W3CDTF">2016-10-21T13:30:55Z</dcterms:modified>
</cp:coreProperties>
</file>