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62" r:id="rId2"/>
    <p:sldId id="263" r:id="rId3"/>
    <p:sldId id="264" r:id="rId4"/>
    <p:sldId id="265" r:id="rId5"/>
    <p:sldId id="266" r:id="rId6"/>
    <p:sldId id="267" r:id="rId7"/>
    <p:sldId id="269" r:id="rId8"/>
    <p:sldId id="271" r:id="rId9"/>
    <p:sldId id="270" r:id="rId10"/>
    <p:sldId id="268" r:id="rId11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Bradley Hand ITC" panose="03070402050302030203" pitchFamily="66" charset="0"/>
      <p:regular r:id="rId18"/>
    </p:embeddedFont>
    <p:embeddedFont>
      <p:font typeface="Titillium Web SemiBold" panose="020B0604020202020204" charset="0"/>
      <p:bold r:id="rId19"/>
      <p:boldItalic r:id="rId20"/>
    </p:embeddedFont>
    <p:embeddedFont>
      <p:font typeface="APL385 Unicode" panose="020B0709000202000203" pitchFamily="49" charset="0"/>
      <p:regular r:id="rId21"/>
    </p:embeddedFont>
    <p:embeddedFont>
      <p:font typeface="DejaVu Sans Mono" panose="020B0604020202020204" charset="0"/>
      <p:regular r:id="rId22"/>
      <p:bold r:id="rId23"/>
      <p:italic r:id="rId24"/>
      <p:boldItalic r:id="rId25"/>
    </p:embeddedFont>
    <p:embeddedFont>
      <p:font typeface="Titillium Web" panose="020B0604020202020204" charset="0"/>
      <p:regular r:id="rId26"/>
      <p:bold r:id="rId27"/>
      <p:italic r:id="rId28"/>
      <p:boldItalic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4949"/>
    <a:srgbClr val="FEE758"/>
    <a:srgbClr val="FBE858"/>
    <a:srgbClr val="C41D11"/>
    <a:srgbClr val="FFE854"/>
    <a:srgbClr val="202020"/>
    <a:srgbClr val="C0C0C0"/>
    <a:srgbClr val="FF9421"/>
    <a:srgbClr val="EFEFBE"/>
    <a:srgbClr val="F6F6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19" autoAdjust="0"/>
    <p:restoredTop sz="86391" autoAdjust="0"/>
  </p:normalViewPr>
  <p:slideViewPr>
    <p:cSldViewPr>
      <p:cViewPr varScale="1">
        <p:scale>
          <a:sx n="116" d="100"/>
          <a:sy n="116" d="100"/>
        </p:scale>
        <p:origin x="1048" y="7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3130" y="-86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/>
              <a:t>12/09/2017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AEF8A-5BB8-41C8-B8C2-160617C17EF4}" type="datetimeFigureOut">
              <a:rPr lang="en-GB" smtClean="0"/>
              <a:t>12/09/2017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20660A-27FD-4528-AE7F-EC6080404E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Input</a:t>
            </a:r>
            <a:r>
              <a:rPr lang="en-US" baseline="0" dirty="0"/>
              <a:t> methods</a:t>
            </a:r>
          </a:p>
          <a:p>
            <a:r>
              <a:rPr lang="en-US" baseline="0" dirty="0"/>
              <a:t>Copy and Paste</a:t>
            </a:r>
          </a:p>
          <a:p>
            <a:r>
              <a:rPr lang="en-US" baseline="0" dirty="0"/>
              <a:t>Windows IME</a:t>
            </a:r>
          </a:p>
          <a:p>
            <a:r>
              <a:rPr lang="en-US" baseline="0" dirty="0"/>
              <a:t>Popup keyboard</a:t>
            </a:r>
          </a:p>
          <a:p>
            <a:r>
              <a:rPr lang="en-US" baseline="0" dirty="0"/>
              <a:t>Primer</a:t>
            </a:r>
          </a:p>
          <a:p>
            <a:r>
              <a:rPr lang="en-US" baseline="0" dirty="0"/>
              <a:t>Backtick</a:t>
            </a:r>
          </a:p>
          <a:p>
            <a:r>
              <a:rPr lang="en-US" baseline="0" dirty="0"/>
              <a:t>Click on Examples</a:t>
            </a:r>
          </a:p>
          <a:p>
            <a:endParaRPr lang="en-US" baseline="0" dirty="0"/>
          </a:p>
          <a:p>
            <a:r>
              <a:rPr lang="en-US" baseline="0" dirty="0"/>
              <a:t>Permalinks</a:t>
            </a:r>
          </a:p>
          <a:p>
            <a:endParaRPr lang="en-US" baseline="0" dirty="0"/>
          </a:p>
          <a:p>
            <a:r>
              <a:rPr lang="en-US" baseline="0" dirty="0"/>
              <a:t>Session recall</a:t>
            </a:r>
          </a:p>
          <a:p>
            <a:endParaRPr lang="en-US" baseline="0" dirty="0"/>
          </a:p>
          <a:p>
            <a:r>
              <a:rPr lang="en-US" dirty="0"/>
              <a:t>Tutorials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8302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safe playground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603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fiona\Desktop\Dyalog '17\powerpoint template\castle-black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6655"/>
            <a:ext cx="9144000" cy="2970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4190" y="726546"/>
            <a:ext cx="3422716" cy="2160240"/>
          </a:xfrm>
        </p:spPr>
        <p:txBody>
          <a:bodyPr>
            <a:noAutofit/>
          </a:bodyPr>
          <a:lstStyle>
            <a:lvl1pPr algn="l">
              <a:defRPr sz="3600" b="1">
                <a:solidFill>
                  <a:srgbClr val="494949"/>
                </a:solidFill>
                <a:latin typeface="Titillium Web" panose="00000500000000000000" pitchFamily="2" charset="0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5247075" y="1896676"/>
            <a:ext cx="3735415" cy="990110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aseline="0">
                <a:solidFill>
                  <a:srgbClr val="494949"/>
                </a:solidFill>
                <a:latin typeface="Titillium Web SemiBold" panose="00000700000000000000" pitchFamily="2" charset="0"/>
              </a:defRPr>
            </a:lvl1pPr>
          </a:lstStyle>
          <a:p>
            <a:pPr lvl="0"/>
            <a:r>
              <a:rPr lang="en-US" dirty="0"/>
              <a:t>Presenter(s)</a:t>
            </a:r>
            <a:endParaRPr lang="en-GB" dirty="0"/>
          </a:p>
        </p:txBody>
      </p:sp>
      <p:pic>
        <p:nvPicPr>
          <p:cNvPr id="2051" name="Picture 3" descr="U:\admin\conference\Dyalog17\Logo\Text_DYALOG Elsinor 2017-right_PATH.e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7125" y="726545"/>
            <a:ext cx="3059112" cy="1042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fiona\Desktop\Dyalog '17\powerpoint template\littleShip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7445" y="4236935"/>
            <a:ext cx="483991" cy="394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 useBgFill="1">
        <p:nvSpPr>
          <p:cNvPr id="8" name="Rounded Rectangle 2">
            <a:extLst>
              <a:ext uri="{FF2B5EF4-FFF2-40B4-BE49-F238E27FC236}">
                <a16:creationId xmlns:a16="http://schemas.microsoft.com/office/drawing/2014/main" id="{4E14DB6C-F130-4323-B889-3E1AE7EE6CCA}"/>
              </a:ext>
            </a:extLst>
          </p:cNvPr>
          <p:cNvSpPr/>
          <p:nvPr userDrawn="1"/>
        </p:nvSpPr>
        <p:spPr>
          <a:xfrm>
            <a:off x="7722350" y="4794926"/>
            <a:ext cx="1339086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940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30" y="1224124"/>
            <a:ext cx="6174000" cy="339447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395" y="3876895"/>
            <a:ext cx="906523" cy="741701"/>
          </a:xfrm>
          <a:prstGeom prst="rect">
            <a:avLst/>
          </a:prstGeom>
        </p:spPr>
      </p:pic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642229" y="1220995"/>
            <a:ext cx="2078545" cy="252088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{⍺+⍵}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573528"/>
            <a:ext cx="8363272" cy="59406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395" y="3876895"/>
            <a:ext cx="906523" cy="741701"/>
          </a:xfrm>
          <a:prstGeom prst="rect">
            <a:avLst/>
          </a:prstGeom>
        </p:spPr>
      </p:pic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3528" y="1200151"/>
            <a:ext cx="4068452" cy="339447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819150" indent="-4572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0" hasCustomPrompt="1"/>
          </p:nvPr>
        </p:nvSpPr>
        <p:spPr>
          <a:xfrm>
            <a:off x="4618348" y="1200151"/>
            <a:ext cx="4068452" cy="339447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395" y="3876895"/>
            <a:ext cx="906523" cy="74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395" y="3876895"/>
            <a:ext cx="906523" cy="74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573528"/>
            <a:ext cx="8363272" cy="594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200151"/>
            <a:ext cx="8363272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8388424" y="0"/>
            <a:ext cx="720080" cy="357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2EDF88B-1B61-4481-9BD6-D2E23BF0DCD8}" type="slidenum">
              <a:rPr lang="en-GB" sz="1600" smtClean="0">
                <a:latin typeface="Titillium Web" panose="00000500000000000000" pitchFamily="2" charset="0"/>
              </a:rPr>
              <a:t>‹#›</a:t>
            </a:fld>
            <a:endParaRPr lang="en-GB" sz="1600" dirty="0">
              <a:latin typeface="Titillium Web" panose="00000500000000000000" pitchFamily="2" charset="0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71500" y="4776995"/>
            <a:ext cx="90370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8860536" algn="r"/>
              </a:tabLst>
            </a:pPr>
            <a:r>
              <a:rPr lang="en-GB" sz="1400" b="1" dirty="0">
                <a:solidFill>
                  <a:schemeClr val="bg1"/>
                </a:solidFill>
                <a:latin typeface="Titillium Web SemiBold" panose="00000700000000000000" pitchFamily="2" charset="0"/>
              </a:rPr>
              <a:t>#dyalog17	Try APL Online</a:t>
            </a:r>
          </a:p>
        </p:txBody>
      </p:sp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942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9421"/>
        </a:buClr>
        <a:buSzPct val="60000"/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F9421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tryapl.org/#?a=fib%u2190%7B%u2283%7B%u2375%2C+/%AF2%u2191%u2375%7D/%u233D%u2373%u2375%7D%20%u22C4%20fib%2020&amp;run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tio.run/#%23bU@7DoIwFN35iruxIIM6sSnByIAx0cT5UhppUlrSFg0/gE5GY/xBfgQLvhaHkzuc58WSj7Iaudx3XRBy1BqSerhOsGCUZ7CuUs4IHFC1zXU6dtrzac6UyR0I4qLktKDCaAil0EZVxEhliRkh1Ca9rA64MRxRQyqVADSuN2mbm8W9vTy2mz6wR1In1OQy@2NfMg9iwAJQALM9KAiFYlD77uAPIpENq7suqeO3xO61Dato933px/mfuic" TargetMode="External"/><Relationship Id="rId2" Type="http://schemas.openxmlformats.org/officeDocument/2006/relationships/hyperlink" Target="https://tio.run/#%23TdC/SgNBEAbwPk/xdYdwHqhgr0SwECwSS4uNO/EmbHaW3T3vtrUQFC7YWFr4DPpE@yJ6ORLJV/6YP8woZ451UkYef4fk/hPzmrBkHyJiKzBsKUB5QhQ4cY1RkZA3H7OrEm3NDzU4QGJNvuVAoLWLCWIR68EDR6pwLS09kS/BFgpW/FoZBAqBxZZI0kCLLSIskd6u0TJ2V5MJxhx1RpTGomGjA@3wUiTOLm7m@6Iuv7yf4iz3P7n/Pj/AkzK/PXcH0G2hWIoUO0wDjhdV0/ET1V1kEypP7naxwr71fsrBGZWQ/me9fuV@k/4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io.run/#%23nVM9bxNBEO3vV7zubGzjD7mILCILKGhSEVyhFJu7jb3Sefe0t8bYlikoghPlEAhFoQEJ0aRAoghpkBBS8k/2j5jZvSMOUipOp72dmffm5s3OsjRpxDOWqOHavj19umMP39n8G2z@CZrJWI3FnK8HIDcWNr/079er721C/KQXhc99loCnDWTMNVTKNTNKB5HnUu7B490SkY2UNiPKHtjVGzxhYx6EMzVBWMciIAw6re4W7OrYpe0hnAoZltRYxJhykKfvkbLInl96a@6tFrYdWZYUPk6N4JkHVOZo@lj1eR@15nzPEzq1zvXZ/a0H/VZJETLj2kDyKTqoKI1u1dNJhSd0aX1/dU7Y06tz6UNtX2/F5kdE2bYnvyGrqKNCRrPYurJkD07yovxPxKRTkxmRJBirF7wQ5R5dtPzGdo8pqsU9Il@022USRtxUZZnYT/g/cF8lIlQiKrXTpMVU3Rl7u@58uD4jH0HcEb7CX/lZIuJNqiUhB/bwAwZOnV19tCe/aAYoU9XzCs6QG2pbOjGgc4VWhplNCj8hR1@gC/kbljiAVA2V9jBUYEMm5KYBfrdE4QkTlfEwWJKors1/tG6d7Qz7imk/S0HCDwwmKbQYjgxiNZXUsdB5Q4STlBYfoa@LhTcdFCyjCdl1uomwoPmu3ZEqvyDR7oIcv74177HI0oTNCvV1mBGX0NxMtKSQ5pERSq7X1UilM2QsMYHNP1MSLhkd2O7DnWfB3iP1UsghlETjQGbbSgaBvxW@ILhKyu0k/X@fF3IX9A8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Try</a:t>
            </a:r>
            <a:br>
              <a:rPr lang="en-GB" dirty="0"/>
            </a:br>
            <a:r>
              <a:rPr lang="en-GB" dirty="0"/>
              <a:t>APL</a:t>
            </a:r>
            <a:br>
              <a:rPr lang="en-GB" dirty="0"/>
            </a:br>
            <a:r>
              <a:rPr lang="en-GB" dirty="0"/>
              <a:t>Online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/>
              <a:t>Adám</a:t>
            </a:r>
            <a:r>
              <a:rPr lang="en-GB" dirty="0"/>
              <a:t> Brudzewsky</a:t>
            </a:r>
          </a:p>
          <a:p>
            <a:r>
              <a:rPr lang="en-GB" dirty="0"/>
              <a:t>Brian Becker</a:t>
            </a:r>
          </a:p>
        </p:txBody>
      </p:sp>
    </p:spTree>
    <p:extLst>
      <p:ext uri="{BB962C8B-B14F-4D97-AF65-F5344CB8AC3E}">
        <p14:creationId xmlns:p14="http://schemas.microsoft.com/office/powerpoint/2010/main" val="26387985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DDBA5-0844-49FA-9CF0-C9BDBA950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FAQ</a:t>
            </a: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DF8437-767F-47CF-8A91-500EBB2D01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726545"/>
            <a:ext cx="8363272" cy="4140460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1100" b="1" dirty="0"/>
              <a:t>	</a:t>
            </a:r>
            <a:r>
              <a:rPr lang="en-GB" sz="2000" b="1" dirty="0"/>
              <a:t>TryAPL.org</a:t>
            </a:r>
            <a:r>
              <a:rPr lang="en-GB" sz="1100" b="1" dirty="0"/>
              <a:t> </a:t>
            </a:r>
            <a:r>
              <a:rPr lang="en-GB" sz="1100" dirty="0"/>
              <a:t>since January 2012</a:t>
            </a:r>
          </a:p>
          <a:p>
            <a:pPr marL="0" indent="0">
              <a:spcBef>
                <a:spcPts val="0"/>
              </a:spcBef>
              <a:buNone/>
            </a:pPr>
            <a:endParaRPr lang="en-GB" sz="1100" dirty="0"/>
          </a:p>
          <a:p>
            <a:pPr marL="0" indent="0">
              <a:spcBef>
                <a:spcPts val="0"/>
              </a:spcBef>
              <a:buNone/>
            </a:pPr>
            <a:r>
              <a:rPr lang="en-GB" sz="1100" b="1" dirty="0"/>
              <a:t>Basic info</a:t>
            </a:r>
            <a:r>
              <a:rPr lang="en-GB" sz="1100" dirty="0"/>
              <a:t>	"No-cost" way to become introduced to APL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100" dirty="0"/>
              <a:t>	</a:t>
            </a:r>
            <a:r>
              <a:rPr lang="en-GB" sz="1100" dirty="0" err="1"/>
              <a:t>MiServer</a:t>
            </a:r>
            <a:r>
              <a:rPr lang="en-GB" sz="1100" dirty="0"/>
              <a:t> 2.1 on </a:t>
            </a:r>
            <a:r>
              <a:rPr lang="en-GB" sz="1100" dirty="0" err="1"/>
              <a:t>Dyalog</a:t>
            </a:r>
            <a:r>
              <a:rPr lang="en-GB" sz="1100" dirty="0"/>
              <a:t> 14.0 (changing soon!)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100" dirty="0"/>
              <a:t>	</a:t>
            </a:r>
            <a:r>
              <a:rPr lang="en-GB" sz="1100" dirty="0"/>
              <a:t>Closed source (for now)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100" dirty="0"/>
              <a:t>	Written by the APL Tools Group</a:t>
            </a:r>
          </a:p>
          <a:p>
            <a:pPr marL="0" indent="0">
              <a:spcBef>
                <a:spcPts val="0"/>
              </a:spcBef>
              <a:buNone/>
            </a:pPr>
            <a:endParaRPr lang="en-US" sz="1100" dirty="0"/>
          </a:p>
          <a:p>
            <a:pPr marL="0" indent="0">
              <a:spcBef>
                <a:spcPts val="0"/>
              </a:spcBef>
              <a:buNone/>
            </a:pPr>
            <a:r>
              <a:rPr lang="en-US" sz="1100" b="1" dirty="0"/>
              <a:t>Interaction</a:t>
            </a:r>
            <a:r>
              <a:rPr lang="en-GB" sz="1100" b="1" dirty="0"/>
              <a:t>	</a:t>
            </a:r>
            <a:r>
              <a:rPr lang="en-GB" sz="1100" dirty="0"/>
              <a:t>Optional floating APL keyboard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100" dirty="0"/>
              <a:t>	Backtick keyboard input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100" dirty="0"/>
              <a:t>	Defaults </a:t>
            </a:r>
            <a:r>
              <a:rPr lang="en-GB" sz="1100" dirty="0">
                <a:latin typeface="APL385 Unicode" panose="020B0709000202000203" pitchFamily="49" charset="0"/>
              </a:rPr>
              <a:t>]Rows</a:t>
            </a:r>
            <a:r>
              <a:rPr lang="en-GB" sz="1100" dirty="0"/>
              <a:t> (truncate output) and </a:t>
            </a:r>
            <a:r>
              <a:rPr lang="en-GB" sz="1100" dirty="0">
                <a:latin typeface="APL385 Unicode" panose="020B0709000202000203" pitchFamily="49" charset="0"/>
              </a:rPr>
              <a:t>]Boxing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100" dirty="0"/>
              <a:t>	Primer (categorised language bar)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100" dirty="0"/>
              <a:t>	Scroll through history of inputs</a:t>
            </a:r>
          </a:p>
          <a:p>
            <a:pPr marL="0" indent="0">
              <a:spcBef>
                <a:spcPts val="0"/>
              </a:spcBef>
              <a:buNone/>
            </a:pPr>
            <a:endParaRPr lang="en-US" sz="1100" dirty="0"/>
          </a:p>
          <a:p>
            <a:pPr marL="0" indent="0">
              <a:spcBef>
                <a:spcPts val="0"/>
              </a:spcBef>
              <a:buNone/>
            </a:pPr>
            <a:r>
              <a:rPr lang="en-US" sz="1100" b="1" dirty="0"/>
              <a:t>Teaching</a:t>
            </a:r>
            <a:r>
              <a:rPr lang="en-GB" sz="1100" dirty="0"/>
              <a:t>	Traditional interactivity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100" dirty="0"/>
              <a:t>	Perma-link to one expression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100" dirty="0"/>
              <a:t>	</a:t>
            </a:r>
            <a:r>
              <a:rPr lang="en-GB" sz="1100" dirty="0"/>
              <a:t>Plain URL perma-link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100" dirty="0"/>
              <a:t>	Primer and tutorials</a:t>
            </a:r>
          </a:p>
          <a:p>
            <a:pPr marL="0" indent="0">
              <a:spcBef>
                <a:spcPts val="0"/>
              </a:spcBef>
              <a:buNone/>
            </a:pPr>
            <a:endParaRPr lang="en-US" sz="1100" dirty="0"/>
          </a:p>
          <a:p>
            <a:pPr marL="0" indent="0">
              <a:spcBef>
                <a:spcPts val="0"/>
              </a:spcBef>
              <a:buNone/>
            </a:pPr>
            <a:r>
              <a:rPr lang="en-US" sz="1100" b="1" dirty="0"/>
              <a:t>Limitations</a:t>
            </a:r>
            <a:r>
              <a:rPr lang="en-US" sz="1100" dirty="0"/>
              <a:t>	White-listed operations, </a:t>
            </a:r>
            <a:r>
              <a:rPr lang="en-GB" sz="1100" dirty="0" err="1"/>
              <a:t>dfns</a:t>
            </a:r>
            <a:r>
              <a:rPr lang="en-GB" sz="1100" dirty="0"/>
              <a:t>, </a:t>
            </a:r>
            <a:r>
              <a:rPr lang="en-GB" sz="1100" dirty="0" err="1"/>
              <a:t>dops</a:t>
            </a:r>
            <a:r>
              <a:rPr lang="en-GB" sz="1100" dirty="0"/>
              <a:t>, tacit </a:t>
            </a:r>
            <a:r>
              <a:rPr lang="en-GB" sz="1100" dirty="0" err="1"/>
              <a:t>fns</a:t>
            </a:r>
            <a:r>
              <a:rPr lang="en-GB" sz="1100" dirty="0"/>
              <a:t> only</a:t>
            </a:r>
            <a:endParaRPr lang="en-US" sz="1100" dirty="0"/>
          </a:p>
          <a:p>
            <a:pPr marL="0" indent="0">
              <a:spcBef>
                <a:spcPts val="0"/>
              </a:spcBef>
              <a:buNone/>
            </a:pPr>
            <a:r>
              <a:rPr lang="en-GB" sz="1100" dirty="0"/>
              <a:t>	10 second time limit for each input</a:t>
            </a:r>
            <a:endParaRPr lang="en-US" sz="1100" dirty="0"/>
          </a:p>
          <a:p>
            <a:pPr marL="0" indent="0">
              <a:spcBef>
                <a:spcPts val="0"/>
              </a:spcBef>
              <a:buNone/>
            </a:pPr>
            <a:r>
              <a:rPr lang="en-US" sz="1100" dirty="0"/>
              <a:t>	64 MB workspace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100" dirty="0"/>
              <a:t>	Results limited to 25 rows and 215 columns</a:t>
            </a:r>
          </a:p>
          <a:p>
            <a:pPr marL="0" indent="0">
              <a:spcBef>
                <a:spcPts val="0"/>
              </a:spcBef>
              <a:buNone/>
            </a:pPr>
            <a:endParaRPr lang="en-US" sz="1100" dirty="0"/>
          </a:p>
          <a:p>
            <a:pPr marL="0" indent="0">
              <a:spcBef>
                <a:spcPts val="0"/>
              </a:spcBef>
              <a:buNone/>
            </a:pPr>
            <a:r>
              <a:rPr lang="en-US" sz="1100" b="1" dirty="0"/>
              <a:t>Session</a:t>
            </a:r>
            <a:r>
              <a:rPr lang="en-GB" sz="1100" dirty="0"/>
              <a:t>	Emulated traditional APL session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100" dirty="0"/>
              <a:t>	Saved session (3 days)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100" dirty="0"/>
              <a:t>	Uses cookie determine server-side session file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100"/>
              <a:t>	User </a:t>
            </a:r>
            <a:r>
              <a:rPr lang="en-GB" sz="1100" dirty="0"/>
              <a:t>code is executed in separate "safe" process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1E53B40-8095-4BC5-97CA-68516ADA010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211960" y="726545"/>
            <a:ext cx="4474840" cy="4140460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/>
              <a:t>tio.run#apl-dyalog</a:t>
            </a:r>
            <a:r>
              <a:rPr lang="en-US" sz="1100" dirty="0"/>
              <a:t> </a:t>
            </a:r>
            <a:r>
              <a:rPr lang="en-GB" sz="1100" dirty="0"/>
              <a:t>since January 2017</a:t>
            </a:r>
          </a:p>
          <a:p>
            <a:pPr marL="0" indent="0">
              <a:spcBef>
                <a:spcPts val="0"/>
              </a:spcBef>
              <a:buNone/>
            </a:pPr>
            <a:endParaRPr lang="en-US" sz="1100" b="1" dirty="0"/>
          </a:p>
          <a:p>
            <a:pPr marL="0" indent="0">
              <a:spcBef>
                <a:spcPts val="0"/>
              </a:spcBef>
              <a:buNone/>
            </a:pPr>
            <a:r>
              <a:rPr lang="en-GB" sz="1100" dirty="0"/>
              <a:t>Full </a:t>
            </a:r>
            <a:r>
              <a:rPr lang="en-GB" sz="1100" dirty="0" err="1"/>
              <a:t>Dyalog</a:t>
            </a:r>
            <a:r>
              <a:rPr lang="en-GB" sz="1100" dirty="0"/>
              <a:t> APL interpreter online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100" dirty="0" err="1"/>
              <a:t>Dyalog</a:t>
            </a:r>
            <a:r>
              <a:rPr lang="en-GB" sz="1100" dirty="0"/>
              <a:t> 16.0 Unicode/Classic in an </a:t>
            </a:r>
            <a:r>
              <a:rPr lang="en-GB" sz="1100" dirty="0" err="1"/>
              <a:t>SELinux</a:t>
            </a:r>
            <a:r>
              <a:rPr lang="en-GB" sz="1100" dirty="0"/>
              <a:t> sandbox on 4 load-balanced arenas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100" dirty="0"/>
              <a:t>Free Open Source Software (MIT licence)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100" dirty="0"/>
              <a:t>Written by Stack Exchange user Dennis</a:t>
            </a:r>
          </a:p>
          <a:p>
            <a:pPr marL="0" indent="0">
              <a:spcBef>
                <a:spcPts val="0"/>
              </a:spcBef>
              <a:buNone/>
            </a:pPr>
            <a:endParaRPr lang="en-GB" sz="1100" dirty="0"/>
          </a:p>
          <a:p>
            <a:pPr marL="0" indent="0">
              <a:spcBef>
                <a:spcPts val="0"/>
              </a:spcBef>
              <a:buNone/>
            </a:pPr>
            <a:r>
              <a:rPr lang="en-GB" sz="1100" dirty="0"/>
              <a:t>No native way to enter APL characters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100" dirty="0"/>
              <a:t>Needs OS input method, copy-paste, or perma-link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100" dirty="0"/>
              <a:t>User must manually enable SALT to access user commands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100" dirty="0"/>
              <a:t>Gives performance info (</a:t>
            </a:r>
            <a:r>
              <a:rPr lang="en-GB" sz="1100" dirty="0">
                <a:latin typeface="APL385 Unicode" panose="020B0709000202000203" pitchFamily="49" charset="0"/>
              </a:rPr>
              <a:t>⎕AI</a:t>
            </a:r>
            <a:r>
              <a:rPr lang="en-GB" sz="1100" dirty="0"/>
              <a:t> and exit code)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100" dirty="0"/>
              <a:t>Separate I/O streams (STDIN, STDOUT, STDERR)</a:t>
            </a:r>
          </a:p>
          <a:p>
            <a:pPr marL="0" indent="0">
              <a:spcBef>
                <a:spcPts val="0"/>
              </a:spcBef>
              <a:buNone/>
            </a:pPr>
            <a:endParaRPr lang="en-GB" sz="1100" dirty="0"/>
          </a:p>
          <a:p>
            <a:pPr marL="0" indent="0">
              <a:spcBef>
                <a:spcPts val="0"/>
              </a:spcBef>
              <a:buNone/>
            </a:pPr>
            <a:r>
              <a:rPr lang="en-GB" sz="1100" dirty="0"/>
              <a:t>Non-interactive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100" dirty="0"/>
              <a:t>Perma-link to entire session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100" dirty="0"/>
              <a:t>Plain URL, HTML, Wiki </a:t>
            </a:r>
            <a:r>
              <a:rPr lang="en-GB" sz="1100" dirty="0" err="1"/>
              <a:t>markup</a:t>
            </a:r>
            <a:r>
              <a:rPr lang="en-GB" sz="1100" dirty="0"/>
              <a:t>, Markdown, code golf, </a:t>
            </a:r>
            <a:r>
              <a:rPr lang="en-GB" sz="1100" dirty="0" err="1"/>
              <a:t>BBCode</a:t>
            </a:r>
            <a:r>
              <a:rPr lang="en-GB" sz="1100" dirty="0"/>
              <a:t> perma-links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100" dirty="0"/>
              <a:t>Loads any default install workspace (e.g. </a:t>
            </a:r>
            <a:r>
              <a:rPr lang="en-GB" sz="1100" dirty="0" err="1"/>
              <a:t>dfns</a:t>
            </a:r>
            <a:r>
              <a:rPr lang="en-GB" sz="1100" dirty="0"/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1100" dirty="0"/>
          </a:p>
          <a:p>
            <a:pPr marL="0" indent="0">
              <a:spcBef>
                <a:spcPts val="0"/>
              </a:spcBef>
              <a:buNone/>
            </a:pPr>
            <a:r>
              <a:rPr lang="en-GB" sz="1100" dirty="0"/>
              <a:t>Almost everything allowed (files, APL/OS threads, etc. – no graphics or network)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100" dirty="0"/>
              <a:t>1 min execution timeout for entire session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100" dirty="0"/>
              <a:t>128 MB workspace by default (increasable to 2.5 GB)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100" dirty="0"/>
              <a:t>Limits </a:t>
            </a:r>
            <a:r>
              <a:rPr lang="en-GB" sz="1100" dirty="0">
                <a:latin typeface="APL385 Unicode" panose="020B0709000202000203" pitchFamily="49" charset="0"/>
              </a:rPr>
              <a:t>⎕</a:t>
            </a:r>
            <a:r>
              <a:rPr lang="en-GB" sz="1100" dirty="0"/>
              <a:t> and </a:t>
            </a:r>
            <a:r>
              <a:rPr lang="en-GB" sz="1100" dirty="0">
                <a:latin typeface="APL385 Unicode" panose="020B0709000202000203" pitchFamily="49" charset="0"/>
              </a:rPr>
              <a:t>⍞</a:t>
            </a:r>
            <a:r>
              <a:rPr lang="en-GB" sz="1100" dirty="0"/>
              <a:t> to 128 kB each for entire session</a:t>
            </a:r>
          </a:p>
          <a:p>
            <a:pPr marL="0" indent="0">
              <a:spcBef>
                <a:spcPts val="0"/>
              </a:spcBef>
              <a:buNone/>
            </a:pPr>
            <a:endParaRPr lang="en-GB" sz="1100" dirty="0"/>
          </a:p>
          <a:p>
            <a:pPr marL="0" indent="0">
              <a:spcBef>
                <a:spcPts val="0"/>
              </a:spcBef>
              <a:buNone/>
            </a:pPr>
            <a:r>
              <a:rPr lang="en-GB" sz="1100" dirty="0"/>
              <a:t>Scripted workspace and predetermined "typed" input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100" dirty="0"/>
              <a:t>Clean environment for every session (</a:t>
            </a:r>
            <a:r>
              <a:rPr lang="en-GB" sz="1100" dirty="0">
                <a:latin typeface="APL385 Unicode" panose="020B0709000202000203" pitchFamily="49" charset="0"/>
              </a:rPr>
              <a:t>⎕SE</a:t>
            </a:r>
            <a:r>
              <a:rPr lang="en-GB" sz="1100" dirty="0"/>
              <a:t> is empty)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100" dirty="0"/>
              <a:t>Does not use tracking cookies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100" dirty="0"/>
              <a:t>Every session in separate thread with tight security context</a:t>
            </a:r>
          </a:p>
        </p:txBody>
      </p:sp>
    </p:spTree>
    <p:extLst>
      <p:ext uri="{BB962C8B-B14F-4D97-AF65-F5344CB8AC3E}">
        <p14:creationId xmlns:p14="http://schemas.microsoft.com/office/powerpoint/2010/main" val="2105849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714DD-1100-4062-9FA3-AB2685977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Try?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9DC4F5-AC5A-4E91-969A-0E306037E1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29" y="1224124"/>
            <a:ext cx="6705745" cy="3394472"/>
          </a:xfrm>
        </p:spPr>
        <p:txBody>
          <a:bodyPr/>
          <a:lstStyle/>
          <a:p>
            <a:r>
              <a:rPr lang="en-US" dirty="0"/>
              <a:t>Low/zero cost introduction to APL</a:t>
            </a:r>
          </a:p>
          <a:p>
            <a:r>
              <a:rPr lang="en-US" dirty="0"/>
              <a:t>Facilitate learning APL</a:t>
            </a:r>
          </a:p>
          <a:p>
            <a:r>
              <a:rPr lang="en-US" dirty="0"/>
              <a:t>Facilitate idea exchange</a:t>
            </a:r>
          </a:p>
          <a:p>
            <a:r>
              <a:rPr lang="en-US" dirty="0"/>
              <a:t>Everyone else does it </a:t>
            </a:r>
            <a:br>
              <a:rPr lang="en-US" dirty="0"/>
            </a:br>
            <a:r>
              <a:rPr lang="en-US" sz="2400" dirty="0"/>
              <a:t>(Haskell, Scheme, Ruby, Python, JavaScript, et al)</a:t>
            </a:r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F8B6296-5A48-4688-8372-5D38731C76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43" r="14198"/>
          <a:stretch/>
        </p:blipFill>
        <p:spPr>
          <a:xfrm>
            <a:off x="5832140" y="1296907"/>
            <a:ext cx="3105345" cy="1624453"/>
          </a:xfrm>
          <a:prstGeom prst="rect">
            <a:avLst/>
          </a:prstGeom>
        </p:spPr>
      </p:pic>
      <p:pic>
        <p:nvPicPr>
          <p:cNvPr id="1028" name="Picture 4" descr="Image result for low hurdles">
            <a:extLst>
              <a:ext uri="{FF2B5EF4-FFF2-40B4-BE49-F238E27FC236}">
                <a16:creationId xmlns:a16="http://schemas.microsoft.com/office/drawing/2014/main" id="{25747B3C-FF1D-4C48-9D42-925A318256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8211" y="636535"/>
            <a:ext cx="2099969" cy="167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B6EF52E-F36A-4F44-8ABC-9DBE8663CB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7115" y="1763157"/>
            <a:ext cx="3391610" cy="1711556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D988CF72-002B-4DCE-AE29-E46AD8517DB2}"/>
              </a:ext>
            </a:extLst>
          </p:cNvPr>
          <p:cNvCxnSpPr/>
          <p:nvPr/>
        </p:nvCxnSpPr>
        <p:spPr>
          <a:xfrm>
            <a:off x="4301970" y="2526745"/>
            <a:ext cx="1440160" cy="315035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3787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BB5BDE0-EC50-4EF3-92F9-0B669D81D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Approaches to Try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ED770D-2BDA-4293-9594-47A1D27CF6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600"/>
              </a:spcBef>
              <a:buNone/>
            </a:pPr>
            <a:r>
              <a:rPr lang="en-US" sz="2400" b="1" dirty="0"/>
              <a:t>TryAPL</a:t>
            </a:r>
            <a:r>
              <a:rPr lang="en-US" b="1" dirty="0"/>
              <a:t>.org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Introduced in January 2012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Running MiServer 2.1 (3.0 soon)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Dyalog v14.0 (16.0 soon)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"Pseudo" APL session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Single line input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Not a complete APL environment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Provides an introduction to APL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D4D037D-7F09-44E0-BBDB-08AE5942211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>
              <a:spcBef>
                <a:spcPts val="600"/>
              </a:spcBef>
              <a:buNone/>
            </a:pPr>
            <a:r>
              <a:rPr lang="en-US" b="1" dirty="0" err="1"/>
              <a:t>tio.run</a:t>
            </a:r>
            <a:r>
              <a:rPr lang="en-US" b="1" dirty="0"/>
              <a:t>/#</a:t>
            </a:r>
            <a:r>
              <a:rPr lang="en-US" b="1" dirty="0" err="1"/>
              <a:t>apl-dyalog</a:t>
            </a:r>
            <a:endParaRPr lang="en-US" b="1" dirty="0"/>
          </a:p>
          <a:p>
            <a:pPr>
              <a:spcBef>
                <a:spcPts val="600"/>
              </a:spcBef>
            </a:pPr>
            <a:r>
              <a:rPr lang="en-US" sz="2000" dirty="0"/>
              <a:t>Introduced January 2017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Uses the Try It Online framework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Dyalog 16.0</a:t>
            </a:r>
          </a:p>
          <a:p>
            <a:pPr>
              <a:spcBef>
                <a:spcPts val="600"/>
              </a:spcBef>
            </a:pPr>
            <a:r>
              <a:rPr lang="en-GB" sz="2000" dirty="0"/>
              <a:t>Predetermined run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"Scripted" code and session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Almost everything included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Shows how code runs</a:t>
            </a:r>
          </a:p>
        </p:txBody>
      </p:sp>
    </p:spTree>
    <p:extLst>
      <p:ext uri="{BB962C8B-B14F-4D97-AF65-F5344CB8AC3E}">
        <p14:creationId xmlns:p14="http://schemas.microsoft.com/office/powerpoint/2010/main" val="343003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DE8A19-1AD4-4167-B80D-0BED22D85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Genesis of </a:t>
            </a:r>
            <a:r>
              <a:rPr lang="en-US" dirty="0" err="1"/>
              <a:t>TryAPL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F5E3F0-1EE3-4142-A73A-155724212B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1"/>
            <a:ext cx="6048672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Boston, MA USA on 4 Oct 2011 at ~16:45PM</a:t>
            </a:r>
            <a:endParaRPr lang="en-US" sz="1000" b="1" dirty="0"/>
          </a:p>
          <a:p>
            <a:r>
              <a:rPr lang="en-US" sz="2000" dirty="0"/>
              <a:t>Joel Hough, APL Competition Winner</a:t>
            </a:r>
          </a:p>
          <a:p>
            <a:r>
              <a:rPr lang="en-US" sz="2000" dirty="0"/>
              <a:t>Morten to Brian via Instant Message</a:t>
            </a:r>
          </a:p>
          <a:p>
            <a:r>
              <a:rPr lang="en-US" sz="2000" dirty="0"/>
              <a:t>Brian to self</a:t>
            </a:r>
          </a:p>
          <a:p>
            <a:r>
              <a:rPr lang="en-US" sz="2000" dirty="0"/>
              <a:t>3 months later TryAPL.org released</a:t>
            </a:r>
            <a:r>
              <a:rPr lang="en-US" sz="2000" baseline="0" dirty="0"/>
              <a:t> in January 2012</a:t>
            </a:r>
          </a:p>
          <a:p>
            <a:r>
              <a:rPr lang="en-US" sz="2000" baseline="0" dirty="0"/>
              <a:t>June 2012 </a:t>
            </a:r>
            <a:r>
              <a:rPr lang="en-US" sz="2000" dirty="0"/>
              <a:t> - The Reddit Effect</a:t>
            </a:r>
          </a:p>
        </p:txBody>
      </p:sp>
      <p:pic>
        <p:nvPicPr>
          <p:cNvPr id="18" name="joel">
            <a:hlinkClick r:id="" action="ppaction://media"/>
            <a:extLst>
              <a:ext uri="{FF2B5EF4-FFF2-40B4-BE49-F238E27FC236}">
                <a16:creationId xmlns:a16="http://schemas.microsoft.com/office/drawing/2014/main" id="{9BB6B0D4-C61D-470E-A8BE-75A39B43E619}"/>
              </a:ext>
            </a:extLst>
          </p:cNvPr>
          <p:cNvPicPr>
            <a:picLocks noGrp="1" noChangeAspect="1"/>
          </p:cNvPicPr>
          <p:nvPr>
            <p:ph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18564" b="23093"/>
          <a:stretch/>
        </p:blipFill>
        <p:spPr>
          <a:xfrm>
            <a:off x="5202070" y="943245"/>
            <a:ext cx="3815248" cy="2841239"/>
          </a:xfr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85BC2998-7496-4559-B995-BF22A2419075}"/>
              </a:ext>
            </a:extLst>
          </p:cNvPr>
          <p:cNvSpPr txBox="1"/>
          <p:nvPr/>
        </p:nvSpPr>
        <p:spPr>
          <a:xfrm>
            <a:off x="881590" y="2286885"/>
            <a:ext cx="697577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PL385 Unicode" panose="020B0709000202000203" pitchFamily="49" charset="0"/>
              </a:rPr>
              <a:t>(16:49:05) </a:t>
            </a:r>
            <a:r>
              <a:rPr lang="en-US" sz="1600" b="1" dirty="0">
                <a:latin typeface="APL385 Unicode" panose="020B0709000202000203" pitchFamily="49" charset="0"/>
              </a:rPr>
              <a:t>Morten Kromberg:</a:t>
            </a:r>
            <a:r>
              <a:rPr lang="en-US" sz="1600" dirty="0">
                <a:latin typeface="APL385 Unicode" panose="020B0709000202000203" pitchFamily="49" charset="0"/>
              </a:rPr>
              <a:t> We need to build TryAPL.org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(16:49:27) </a:t>
            </a:r>
            <a:r>
              <a:rPr lang="en-US" sz="1600" b="1" dirty="0">
                <a:latin typeface="APL385 Unicode" panose="020B0709000202000203" pitchFamily="49" charset="0"/>
              </a:rPr>
              <a:t>brian@dyalog.com/X220:</a:t>
            </a:r>
            <a:r>
              <a:rPr lang="en-US" sz="1600" dirty="0">
                <a:latin typeface="APL385 Unicode" panose="020B0709000202000203" pitchFamily="49" charset="0"/>
              </a:rPr>
              <a:t> yeah, I think so too</a:t>
            </a:r>
          </a:p>
        </p:txBody>
      </p:sp>
      <p:pic>
        <p:nvPicPr>
          <p:cNvPr id="2050" name="Picture 2" descr="https://www.dyalog.com/uploads/images/Business/staff/Morten_130.jpg">
            <a:extLst>
              <a:ext uri="{FF2B5EF4-FFF2-40B4-BE49-F238E27FC236}">
                <a16:creationId xmlns:a16="http://schemas.microsoft.com/office/drawing/2014/main" id="{7535AD88-FF83-47C7-98D8-4AE3712EF7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012959"/>
            <a:ext cx="1238250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E929077-030C-4E4A-97F2-17D041E5540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3761" y="3034011"/>
            <a:ext cx="1236269" cy="1545336"/>
          </a:xfrm>
          <a:prstGeom prst="rect">
            <a:avLst/>
          </a:prstGeom>
        </p:spPr>
      </p:pic>
      <p:sp>
        <p:nvSpPr>
          <p:cNvPr id="24" name="Thought Bubble: Cloud 23">
            <a:extLst>
              <a:ext uri="{FF2B5EF4-FFF2-40B4-BE49-F238E27FC236}">
                <a16:creationId xmlns:a16="http://schemas.microsoft.com/office/drawing/2014/main" id="{3773F51A-9CD1-4364-B5F3-5AAB81F1B01C}"/>
              </a:ext>
            </a:extLst>
          </p:cNvPr>
          <p:cNvSpPr/>
          <p:nvPr/>
        </p:nvSpPr>
        <p:spPr>
          <a:xfrm>
            <a:off x="5619375" y="1131358"/>
            <a:ext cx="2538312" cy="1647763"/>
          </a:xfrm>
          <a:prstGeom prst="cloudCallout">
            <a:avLst>
              <a:gd name="adj1" fmla="val -69755"/>
              <a:gd name="adj2" fmla="val 7414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Oh crap!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66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29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4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</p:childTnLst>
        </p:cTn>
      </p:par>
    </p:tnLst>
    <p:bldLst>
      <p:bldP spid="21" grpId="0" animBg="1"/>
      <p:bldP spid="21" grpId="1" animBg="1"/>
      <p:bldP spid="24" grpId="0" animBg="1"/>
      <p:bldP spid="2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AFBA106-73FB-473B-B015-2B197D2A7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TryAPL</a:t>
            </a:r>
            <a:r>
              <a:rPr lang="en-US" dirty="0"/>
              <a:t> Today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364DC0-1200-413D-A045-EBF06DA8CE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Averaging 1200 users/month</a:t>
            </a:r>
          </a:p>
          <a:p>
            <a:r>
              <a:rPr lang="en-US" dirty="0"/>
              <a:t>Input Methods </a:t>
            </a:r>
          </a:p>
          <a:p>
            <a:r>
              <a:rPr lang="en-US" dirty="0">
                <a:hlinkClick r:id="rId3"/>
              </a:rPr>
              <a:t>A Little Fib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EA07B9A-050C-42D8-B3C8-CD255390C64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Windows IME</a:t>
            </a:r>
          </a:p>
          <a:p>
            <a:r>
              <a:rPr lang="en-US" dirty="0"/>
              <a:t>Floating Keyboard</a:t>
            </a:r>
          </a:p>
          <a:p>
            <a:r>
              <a:rPr lang="en-US" dirty="0"/>
              <a:t>Primer</a:t>
            </a:r>
          </a:p>
          <a:p>
            <a:r>
              <a:rPr lang="en-US" dirty="0"/>
              <a:t>Backtick Input</a:t>
            </a:r>
          </a:p>
          <a:p>
            <a:r>
              <a:rPr lang="en-US" dirty="0"/>
              <a:t>Copy/Paste</a:t>
            </a:r>
          </a:p>
          <a:p>
            <a:r>
              <a:rPr lang="en-US" dirty="0"/>
              <a:t>Click on Examples</a:t>
            </a:r>
          </a:p>
        </p:txBody>
      </p:sp>
    </p:spTree>
    <p:extLst>
      <p:ext uri="{BB962C8B-B14F-4D97-AF65-F5344CB8AC3E}">
        <p14:creationId xmlns:p14="http://schemas.microsoft.com/office/powerpoint/2010/main" val="54317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98A63-FC15-400F-B422-E54D4F951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TryAPL</a:t>
            </a:r>
            <a:r>
              <a:rPr lang="en-US" dirty="0"/>
              <a:t> Future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EBC40-5E55-4280-88A8-11198D383D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29" y="1224124"/>
            <a:ext cx="6795755" cy="3394472"/>
          </a:xfrm>
        </p:spPr>
        <p:txBody>
          <a:bodyPr/>
          <a:lstStyle/>
          <a:p>
            <a:r>
              <a:rPr lang="en-US" dirty="0"/>
              <a:t>Upgrade to MiServer 3.0 and Dyalog v16.0</a:t>
            </a:r>
          </a:p>
          <a:p>
            <a:r>
              <a:rPr lang="en-US" dirty="0"/>
              <a:t>More Tutorials (please contribute!)</a:t>
            </a:r>
          </a:p>
          <a:p>
            <a:r>
              <a:rPr lang="en-US" dirty="0"/>
              <a:t>Save your work locally</a:t>
            </a:r>
          </a:p>
          <a:p>
            <a:r>
              <a:rPr lang="en-US" dirty="0"/>
              <a:t>Responsive layout for tablets and phones</a:t>
            </a:r>
          </a:p>
          <a:p>
            <a:r>
              <a:rPr lang="en-US" dirty="0"/>
              <a:t>RIDE-style input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87E079-A63F-4B60-9A10-6393FC18A2F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4614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16AE0-E65B-44A5-9A21-549C5704B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Try It Online (</a:t>
            </a:r>
            <a:r>
              <a:rPr lang="en-US" dirty="0" err="1"/>
              <a:t>tio.run</a:t>
            </a:r>
            <a:r>
              <a:rPr lang="en-US" dirty="0"/>
              <a:t>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B8B0CF-9F38-47D7-8A2A-431550E695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29" y="1224123"/>
            <a:ext cx="8730327" cy="5488087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Dennis</a:t>
            </a:r>
          </a:p>
          <a:p>
            <a:pPr lvl="1">
              <a:spcBef>
                <a:spcPts val="0"/>
              </a:spcBef>
            </a:pPr>
            <a:r>
              <a:rPr lang="en-US" dirty="0" err="1"/>
              <a:t>ShapeScript</a:t>
            </a:r>
            <a:r>
              <a:rPr lang="en-US" dirty="0"/>
              <a:t> – </a:t>
            </a:r>
            <a:r>
              <a:rPr lang="en-GB" dirty="0"/>
              <a:t>stack-based</a:t>
            </a:r>
          </a:p>
          <a:p>
            <a:pPr lvl="1">
              <a:spcBef>
                <a:spcPts val="0"/>
              </a:spcBef>
            </a:pPr>
            <a:r>
              <a:rPr lang="en-US" dirty="0"/>
              <a:t>M – golfed J</a:t>
            </a:r>
          </a:p>
          <a:p>
            <a:pPr lvl="1">
              <a:spcBef>
                <a:spcPts val="0"/>
              </a:spcBef>
            </a:pPr>
            <a:r>
              <a:rPr lang="en-US" dirty="0"/>
              <a:t>Jelly – </a:t>
            </a:r>
            <a:r>
              <a:rPr lang="en-US" u="sng" dirty="0"/>
              <a:t>THE</a:t>
            </a:r>
            <a:r>
              <a:rPr lang="en-US" dirty="0"/>
              <a:t> golfed J</a:t>
            </a:r>
          </a:p>
          <a:p>
            <a:pPr lvl="1">
              <a:spcBef>
                <a:spcPts val="0"/>
              </a:spcBef>
            </a:pPr>
            <a:r>
              <a:rPr lang="en-GB" dirty="0" err="1"/>
              <a:t>Sesos</a:t>
            </a:r>
            <a:r>
              <a:rPr lang="en-GB" dirty="0"/>
              <a:t> – concise </a:t>
            </a:r>
            <a:r>
              <a:rPr lang="en-US" dirty="0" err="1"/>
              <a:t>BrainF</a:t>
            </a:r>
            <a:r>
              <a:rPr lang="en-US" dirty="0"/>
              <a:t>*** assembler language</a:t>
            </a:r>
          </a:p>
          <a:p>
            <a:pPr lvl="1">
              <a:spcBef>
                <a:spcPts val="0"/>
              </a:spcBef>
            </a:pPr>
            <a:r>
              <a:rPr lang="en-US" dirty="0"/>
              <a:t>Sad-Flak – </a:t>
            </a:r>
            <a:r>
              <a:rPr lang="en-GB" dirty="0"/>
              <a:t>an unholy fusion of Woefully and Brain-Flak</a:t>
            </a: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TIO</a:t>
            </a:r>
          </a:p>
          <a:p>
            <a:pPr lvl="1">
              <a:spcBef>
                <a:spcPts val="0"/>
              </a:spcBef>
            </a:pPr>
            <a:r>
              <a:rPr lang="en-US" dirty="0"/>
              <a:t> </a:t>
            </a:r>
            <a:r>
              <a:rPr lang="en-US" strike="sngStrike" dirty="0"/>
              <a:t>334</a:t>
            </a:r>
            <a:r>
              <a:rPr lang="en-US" dirty="0"/>
              <a:t> </a:t>
            </a:r>
            <a:r>
              <a:rPr lang="en-US" strike="sngStrike" dirty="0"/>
              <a:t>338</a:t>
            </a:r>
            <a:r>
              <a:rPr lang="en-US" dirty="0"/>
              <a:t> 347 programming languages, ALGOL – </a:t>
            </a:r>
            <a:r>
              <a:rPr lang="en-US" dirty="0" err="1"/>
              <a:t>Zsh</a:t>
            </a:r>
            <a:r>
              <a:rPr lang="en-US" dirty="0"/>
              <a:t> </a:t>
            </a:r>
          </a:p>
          <a:p>
            <a:pPr lvl="1">
              <a:spcBef>
                <a:spcPts val="0"/>
              </a:spcBef>
            </a:pPr>
            <a:r>
              <a:rPr lang="en-US" dirty="0"/>
              <a:t>All languages together see over ¼ million uses/month</a:t>
            </a:r>
          </a:p>
        </p:txBody>
      </p:sp>
      <p:pic>
        <p:nvPicPr>
          <p:cNvPr id="7" name="Portrait">
            <a:extLst>
              <a:ext uri="{FF2B5EF4-FFF2-40B4-BE49-F238E27FC236}">
                <a16:creationId xmlns:a16="http://schemas.microsoft.com/office/drawing/2014/main" id="{E16C330C-AB08-4EE2-A405-3B39DC099C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1139" y="960226"/>
            <a:ext cx="2286016" cy="1524012"/>
          </a:xfrm>
          <a:prstGeom prst="rect">
            <a:avLst/>
          </a:prstGeom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5222AFF0-74D5-43B2-8BDF-7A8255D4B42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0" name="ShapeScript Hello World">
            <a:extLst>
              <a:ext uri="{FF2B5EF4-FFF2-40B4-BE49-F238E27FC236}">
                <a16:creationId xmlns:a16="http://schemas.microsoft.com/office/drawing/2014/main" id="{CF3AA997-5A15-4981-8F02-56404E2464A2}"/>
              </a:ext>
            </a:extLst>
          </p:cNvPr>
          <p:cNvSpPr txBox="1"/>
          <p:nvPr/>
        </p:nvSpPr>
        <p:spPr>
          <a:xfrm>
            <a:off x="5562110" y="1354358"/>
            <a:ext cx="3628698" cy="735747"/>
          </a:xfrm>
          <a:prstGeom prst="roundRect">
            <a:avLst>
              <a:gd name="adj" fmla="val 50000"/>
            </a:avLst>
          </a:prstGeom>
          <a:solidFill>
            <a:srgbClr val="FEE758"/>
          </a:solidFill>
          <a:ln w="19050">
            <a:solidFill>
              <a:srgbClr val="494949"/>
            </a:solidFill>
          </a:ln>
          <a:scene3d>
            <a:camera prst="perspectiveHeroicExtremeLeftFacing"/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lt-LT" sz="2800" b="1" dirty="0">
                <a:ln w="12700">
                  <a:solidFill>
                    <a:srgbClr val="494949"/>
                  </a:solidFill>
                </a:ln>
                <a:solidFill>
                  <a:srgbClr val="C41D11"/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</a:rPr>
              <a:t>'Hello, World!'</a:t>
            </a:r>
            <a:endParaRPr lang="en-GB" b="1" dirty="0">
              <a:ln w="12700">
                <a:solidFill>
                  <a:srgbClr val="494949"/>
                </a:solidFill>
              </a:ln>
              <a:solidFill>
                <a:srgbClr val="C41D1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</a:endParaRPr>
          </a:p>
        </p:txBody>
      </p:sp>
      <p:sp>
        <p:nvSpPr>
          <p:cNvPr id="19" name="M Hello World">
            <a:extLst>
              <a:ext uri="{FF2B5EF4-FFF2-40B4-BE49-F238E27FC236}">
                <a16:creationId xmlns:a16="http://schemas.microsoft.com/office/drawing/2014/main" id="{1A8D3D18-2C48-4124-BA57-927D8A30A37C}"/>
              </a:ext>
            </a:extLst>
          </p:cNvPr>
          <p:cNvSpPr txBox="1"/>
          <p:nvPr/>
        </p:nvSpPr>
        <p:spPr>
          <a:xfrm>
            <a:off x="5607115" y="1354357"/>
            <a:ext cx="3419736" cy="735747"/>
          </a:xfrm>
          <a:prstGeom prst="roundRect">
            <a:avLst>
              <a:gd name="adj" fmla="val 50000"/>
            </a:avLst>
          </a:prstGeom>
          <a:solidFill>
            <a:srgbClr val="FEE758"/>
          </a:solidFill>
          <a:ln w="19050">
            <a:solidFill>
              <a:srgbClr val="494949"/>
            </a:solidFill>
          </a:ln>
          <a:scene3d>
            <a:camera prst="perspectiveHeroicExtremeLeftFacing"/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lt-LT" sz="2800" b="1" dirty="0">
                <a:ln w="12700">
                  <a:solidFill>
                    <a:srgbClr val="494949"/>
                  </a:solidFill>
                </a:ln>
                <a:solidFill>
                  <a:srgbClr val="C41D11"/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</a:rPr>
              <a:t>“Hello, World!</a:t>
            </a:r>
            <a:endParaRPr lang="en-GB" b="1" dirty="0">
              <a:ln w="12700">
                <a:solidFill>
                  <a:srgbClr val="494949"/>
                </a:solidFill>
              </a:ln>
              <a:solidFill>
                <a:srgbClr val="C41D1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</a:endParaRPr>
          </a:p>
        </p:txBody>
      </p:sp>
      <p:sp>
        <p:nvSpPr>
          <p:cNvPr id="5" name="Jelly Hello World">
            <a:extLst>
              <a:ext uri="{FF2B5EF4-FFF2-40B4-BE49-F238E27FC236}">
                <a16:creationId xmlns:a16="http://schemas.microsoft.com/office/drawing/2014/main" id="{42863D41-BAF9-4D04-8E1F-BA6CAB452151}"/>
              </a:ext>
            </a:extLst>
          </p:cNvPr>
          <p:cNvSpPr txBox="1"/>
          <p:nvPr/>
        </p:nvSpPr>
        <p:spPr>
          <a:xfrm>
            <a:off x="5837054" y="1266605"/>
            <a:ext cx="2149949" cy="735747"/>
          </a:xfrm>
          <a:prstGeom prst="roundRect">
            <a:avLst>
              <a:gd name="adj" fmla="val 50000"/>
            </a:avLst>
          </a:prstGeom>
          <a:solidFill>
            <a:srgbClr val="FEE758"/>
          </a:solidFill>
          <a:ln w="19050">
            <a:solidFill>
              <a:srgbClr val="494949"/>
            </a:solidFill>
          </a:ln>
          <a:scene3d>
            <a:camera prst="perspectiveHeroicExtremeLeftFacing"/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lt-LT" sz="2800" b="1" dirty="0">
                <a:ln w="12700">
                  <a:solidFill>
                    <a:srgbClr val="494949"/>
                  </a:solidFill>
                </a:ln>
                <a:solidFill>
                  <a:srgbClr val="C41D11"/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</a:rPr>
              <a:t>“3ḅaė;œ»</a:t>
            </a:r>
            <a:endParaRPr lang="en-GB" b="1" dirty="0">
              <a:ln w="12700">
                <a:solidFill>
                  <a:srgbClr val="494949"/>
                </a:solidFill>
              </a:ln>
              <a:solidFill>
                <a:srgbClr val="C41D1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</a:endParaRPr>
          </a:p>
        </p:txBody>
      </p:sp>
      <p:sp>
        <p:nvSpPr>
          <p:cNvPr id="21" name="Sesos Hello World">
            <a:extLst>
              <a:ext uri="{FF2B5EF4-FFF2-40B4-BE49-F238E27FC236}">
                <a16:creationId xmlns:a16="http://schemas.microsoft.com/office/drawing/2014/main" id="{68E699BE-CE52-424C-85F0-8E0461BDE8D7}"/>
              </a:ext>
            </a:extLst>
          </p:cNvPr>
          <p:cNvSpPr txBox="1"/>
          <p:nvPr/>
        </p:nvSpPr>
        <p:spPr>
          <a:xfrm>
            <a:off x="6136417" y="231490"/>
            <a:ext cx="1773619" cy="2580620"/>
          </a:xfrm>
          <a:prstGeom prst="roundRect">
            <a:avLst>
              <a:gd name="adj" fmla="val 50000"/>
            </a:avLst>
          </a:prstGeom>
          <a:solidFill>
            <a:srgbClr val="FEE758"/>
          </a:solidFill>
          <a:ln w="19050">
            <a:solidFill>
              <a:srgbClr val="494949"/>
            </a:solidFill>
          </a:ln>
          <a:scene3d>
            <a:camera prst="perspectiveHeroicExtremeLeftFacing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GB" sz="2000" b="1" dirty="0">
                <a:ln w="12700">
                  <a:solidFill>
                    <a:srgbClr val="494949"/>
                  </a:solidFill>
                </a:ln>
                <a:solidFill>
                  <a:srgbClr val="C41D11"/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</a:rPr>
              <a:t>add 72</a:t>
            </a:r>
          </a:p>
          <a:p>
            <a:r>
              <a:rPr lang="en-GB" sz="2000" b="1" dirty="0">
                <a:ln w="12700">
                  <a:solidFill>
                    <a:srgbClr val="494949"/>
                  </a:solidFill>
                </a:ln>
                <a:solidFill>
                  <a:srgbClr val="C41D11"/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</a:rPr>
              <a:t>put</a:t>
            </a:r>
          </a:p>
          <a:p>
            <a:r>
              <a:rPr lang="en-GB" sz="2000" b="1" dirty="0" err="1">
                <a:ln w="12700">
                  <a:solidFill>
                    <a:srgbClr val="494949"/>
                  </a:solidFill>
                </a:ln>
                <a:solidFill>
                  <a:srgbClr val="C41D11"/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</a:rPr>
              <a:t>fwd</a:t>
            </a:r>
            <a:r>
              <a:rPr lang="en-GB" sz="2000" b="1" dirty="0">
                <a:ln w="12700">
                  <a:solidFill>
                    <a:srgbClr val="494949"/>
                  </a:solidFill>
                </a:ln>
                <a:solidFill>
                  <a:srgbClr val="C41D11"/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</a:rPr>
              <a:t> 1</a:t>
            </a:r>
          </a:p>
          <a:p>
            <a:r>
              <a:rPr lang="en-GB" sz="2000" b="1" dirty="0">
                <a:ln w="12700">
                  <a:solidFill>
                    <a:srgbClr val="494949"/>
                  </a:solidFill>
                </a:ln>
                <a:solidFill>
                  <a:srgbClr val="C41D11"/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</a:rPr>
              <a:t>add 101</a:t>
            </a:r>
          </a:p>
          <a:p>
            <a:r>
              <a:rPr lang="en-GB" sz="2000" b="1" dirty="0">
                <a:ln w="12700">
                  <a:solidFill>
                    <a:srgbClr val="494949"/>
                  </a:solidFill>
                </a:ln>
                <a:solidFill>
                  <a:srgbClr val="C41D11"/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</a:rPr>
              <a:t>put</a:t>
            </a:r>
          </a:p>
          <a:p>
            <a:pPr algn="ctr"/>
            <a:r>
              <a:rPr lang="en-GB" sz="2800" b="1" dirty="0">
                <a:ln w="12700">
                  <a:solidFill>
                    <a:srgbClr val="494949"/>
                  </a:solidFill>
                </a:ln>
                <a:solidFill>
                  <a:srgbClr val="C41D11"/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</a:rPr>
              <a:t>⋮</a:t>
            </a:r>
            <a:endParaRPr lang="en-GB" b="1" dirty="0">
              <a:ln w="12700">
                <a:solidFill>
                  <a:srgbClr val="494949"/>
                </a:solidFill>
              </a:ln>
              <a:solidFill>
                <a:srgbClr val="C41D1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</a:endParaRPr>
          </a:p>
        </p:txBody>
      </p:sp>
      <p:sp>
        <p:nvSpPr>
          <p:cNvPr id="22" name="Sad-Flak Hello World">
            <a:extLst>
              <a:ext uri="{FF2B5EF4-FFF2-40B4-BE49-F238E27FC236}">
                <a16:creationId xmlns:a16="http://schemas.microsoft.com/office/drawing/2014/main" id="{8EDD6364-FA46-4251-A9ED-1A12F51C90C9}"/>
              </a:ext>
            </a:extLst>
          </p:cNvPr>
          <p:cNvSpPr txBox="1"/>
          <p:nvPr/>
        </p:nvSpPr>
        <p:spPr>
          <a:xfrm>
            <a:off x="5837054" y="-128550"/>
            <a:ext cx="2877786" cy="3194983"/>
          </a:xfrm>
          <a:prstGeom prst="roundRect">
            <a:avLst>
              <a:gd name="adj" fmla="val 50000"/>
            </a:avLst>
          </a:prstGeom>
          <a:solidFill>
            <a:srgbClr val="FEE758"/>
          </a:solidFill>
          <a:ln w="19050">
            <a:solidFill>
              <a:srgbClr val="494949"/>
            </a:solidFill>
          </a:ln>
          <a:scene3d>
            <a:camera prst="perspectiveHeroicExtremeLeftFacing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GB" sz="2000" b="1" dirty="0">
                <a:ln w="12700">
                  <a:solidFill>
                    <a:srgbClr val="494949"/>
                  </a:solidFill>
                </a:ln>
                <a:solidFill>
                  <a:srgbClr val="C41D11"/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</a:rPr>
              <a:t>32</a:t>
            </a:r>
          </a:p>
          <a:p>
            <a:r>
              <a:rPr lang="en-GB" sz="2000" b="1" dirty="0">
                <a:ln w="12700">
                  <a:solidFill>
                    <a:srgbClr val="494949"/>
                  </a:solidFill>
                </a:ln>
                <a:solidFill>
                  <a:srgbClr val="C41D11"/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</a:rPr>
              <a:t>({}≤()≥)</a:t>
            </a:r>
          </a:p>
          <a:p>
            <a:r>
              <a:rPr lang="en-GB" sz="2000" b="1" dirty="0">
                <a:ln w="12700">
                  <a:solidFill>
                    <a:srgbClr val="494949"/>
                  </a:solidFill>
                </a:ln>
                <a:solidFill>
                  <a:srgbClr val="C41D11"/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</a:rPr>
              <a:t>(≤()≥)</a:t>
            </a:r>
          </a:p>
          <a:p>
            <a:r>
              <a:rPr lang="en-GB" sz="2000" b="1" dirty="0">
                <a:ln w="12700">
                  <a:solidFill>
                    <a:srgbClr val="494949"/>
                  </a:solidFill>
                </a:ln>
                <a:solidFill>
                  <a:srgbClr val="C41D11"/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</a:rPr>
              <a:t>99</a:t>
            </a:r>
          </a:p>
          <a:p>
            <a:r>
              <a:rPr lang="en-GB" sz="2000" b="1" dirty="0">
                <a:ln w="12700">
                  <a:solidFill>
                    <a:srgbClr val="494949"/>
                  </a:solidFill>
                </a:ln>
                <a:solidFill>
                  <a:srgbClr val="C41D11"/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</a:rPr>
              <a:t>({}≤()≥)</a:t>
            </a:r>
          </a:p>
          <a:p>
            <a:r>
              <a:rPr lang="en-GB" sz="2000" b="1" dirty="0">
                <a:ln w="12700">
                  <a:solidFill>
                    <a:srgbClr val="494949"/>
                  </a:solidFill>
                </a:ln>
                <a:solidFill>
                  <a:srgbClr val="C41D11"/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</a:rPr>
              <a:t>((&lt;&gt;[≤()≥]))</a:t>
            </a:r>
          </a:p>
          <a:p>
            <a:pPr algn="ctr"/>
            <a:r>
              <a:rPr lang="en-GB" sz="2800" b="1" dirty="0">
                <a:ln w="12700">
                  <a:solidFill>
                    <a:srgbClr val="494949"/>
                  </a:solidFill>
                </a:ln>
                <a:solidFill>
                  <a:srgbClr val="C41D11"/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</a:rPr>
              <a:t>⋮</a:t>
            </a:r>
            <a:endParaRPr lang="en-GB" b="1" dirty="0">
              <a:ln w="12700">
                <a:solidFill>
                  <a:srgbClr val="494949"/>
                </a:solidFill>
              </a:ln>
              <a:solidFill>
                <a:srgbClr val="C41D1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</a:endParaRPr>
          </a:p>
        </p:txBody>
      </p:sp>
      <p:pic>
        <p:nvPicPr>
          <p:cNvPr id="18" name="Tio Logo">
            <a:extLst>
              <a:ext uri="{FF2B5EF4-FFF2-40B4-BE49-F238E27FC236}">
                <a16:creationId xmlns:a16="http://schemas.microsoft.com/office/drawing/2014/main" id="{C5AAEEC6-2D0A-41D0-85DC-11B8BA7FBB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7574" y="573528"/>
            <a:ext cx="2743200" cy="1404453"/>
          </a:xfrm>
          <a:prstGeom prst="rect">
            <a:avLst/>
          </a:prstGeom>
        </p:spPr>
      </p:pic>
      <p:sp>
        <p:nvSpPr>
          <p:cNvPr id="4" name="Speech Bubble">
            <a:extLst>
              <a:ext uri="{FF2B5EF4-FFF2-40B4-BE49-F238E27FC236}">
                <a16:creationId xmlns:a16="http://schemas.microsoft.com/office/drawing/2014/main" id="{6434E2FF-9ECE-4C92-8484-1029ECB7131C}"/>
              </a:ext>
            </a:extLst>
          </p:cNvPr>
          <p:cNvSpPr/>
          <p:nvPr/>
        </p:nvSpPr>
        <p:spPr>
          <a:xfrm>
            <a:off x="2321750" y="1230309"/>
            <a:ext cx="2199217" cy="400110"/>
          </a:xfrm>
          <a:prstGeom prst="wedgeRectCallout">
            <a:avLst>
              <a:gd name="adj1" fmla="val 59511"/>
              <a:gd name="adj2" fmla="val 46321"/>
            </a:avLst>
          </a:prstGeom>
          <a:solidFill>
            <a:schemeClr val="bg1"/>
          </a:solidFill>
          <a:ln w="19050">
            <a:solidFill>
              <a:srgbClr val="494949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i="1" cap="small" spc="-750" dirty="0">
                <a:ln w="12700">
                  <a:solidFill>
                    <a:srgbClr val="494949"/>
                  </a:solidFill>
                </a:ln>
                <a:solidFill>
                  <a:srgbClr val="494949"/>
                </a:solidFill>
                <a:latin typeface="Bradley Hand ITC" panose="03070402050302030203" pitchFamily="66" charset="0"/>
              </a:rPr>
              <a:t>`</a:t>
            </a:r>
            <a:r>
              <a:rPr lang="en-US" sz="2000" i="1" cap="small" dirty="0">
                <a:ln w="12700">
                  <a:solidFill>
                    <a:srgbClr val="494949"/>
                  </a:solidFill>
                </a:ln>
                <a:solidFill>
                  <a:srgbClr val="494949"/>
                </a:solidFill>
                <a:latin typeface="Bradley Hand ITC" panose="03070402050302030203" pitchFamily="66" charset="0"/>
              </a:rPr>
              <a:t>`</a:t>
            </a:r>
            <a:r>
              <a:rPr lang="en-US" sz="2000" cap="small" dirty="0">
                <a:ln w="12700">
                  <a:solidFill>
                    <a:srgbClr val="494949"/>
                  </a:solidFill>
                </a:ln>
                <a:solidFill>
                  <a:srgbClr val="494949"/>
                </a:solidFill>
                <a:latin typeface="Bradley Hand ITC" panose="03070402050302030203" pitchFamily="66" charset="0"/>
              </a:rPr>
              <a:t>Hello, World!˝</a:t>
            </a:r>
            <a:endParaRPr lang="en-GB" sz="2000" cap="small" dirty="0">
              <a:ln w="12700">
                <a:solidFill>
                  <a:srgbClr val="494949"/>
                </a:solidFill>
              </a:ln>
              <a:solidFill>
                <a:srgbClr val="494949"/>
              </a:solidFill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49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" presetClass="entr" presetSubtype="3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19" grpId="0" animBg="1"/>
      <p:bldP spid="19" grpId="1" animBg="1"/>
      <p:bldP spid="5" grpId="1" animBg="1"/>
      <p:bldP spid="5" grpId="2" animBg="1"/>
      <p:bldP spid="21" grpId="0" animBg="1"/>
      <p:bldP spid="21" grpId="1" animBg="1"/>
      <p:bldP spid="22" grpId="0" animBg="1"/>
      <p:bldP spid="22" grpId="1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16AE0-E65B-44A5-9A21-549C5704B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path to </a:t>
            </a:r>
            <a:r>
              <a:rPr lang="en-US" dirty="0" err="1"/>
              <a:t>Dyalog</a:t>
            </a:r>
            <a:r>
              <a:rPr lang="en-US" dirty="0"/>
              <a:t> APL on TIO</a:t>
            </a:r>
            <a:endParaRPr lang="en-GB" dirty="0"/>
          </a:p>
        </p:txBody>
      </p:sp>
      <p:pic>
        <p:nvPicPr>
          <p:cNvPr id="14" name="MiYodeyaLogo">
            <a:extLst>
              <a:ext uri="{FF2B5EF4-FFF2-40B4-BE49-F238E27FC236}">
                <a16:creationId xmlns:a16="http://schemas.microsoft.com/office/drawing/2014/main" id="{B34AB629-FE74-4641-B03F-9F1BD8B13D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5628" y="1217736"/>
            <a:ext cx="2905146" cy="2524144"/>
          </a:xfrm>
          <a:prstGeom prst="rect">
            <a:avLst/>
          </a:prstGeom>
        </p:spPr>
      </p:pic>
      <p:pic>
        <p:nvPicPr>
          <p:cNvPr id="11" name="Tio Logo">
            <a:extLst>
              <a:ext uri="{FF2B5EF4-FFF2-40B4-BE49-F238E27FC236}">
                <a16:creationId xmlns:a16="http://schemas.microsoft.com/office/drawing/2014/main" id="{490D5C28-6A9F-435A-BB08-79A271F86E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6601" y="2231012"/>
            <a:ext cx="2743200" cy="1404453"/>
          </a:xfrm>
          <a:prstGeom prst="rect">
            <a:avLst/>
          </a:prstGeom>
        </p:spPr>
      </p:pic>
      <p:pic>
        <p:nvPicPr>
          <p:cNvPr id="1028" name="PPCG Logo" descr="https://i.stack.imgur.com/di36k.png">
            <a:extLst>
              <a:ext uri="{FF2B5EF4-FFF2-40B4-BE49-F238E27FC236}">
                <a16:creationId xmlns:a16="http://schemas.microsoft.com/office/drawing/2014/main" id="{FF052DB0-0215-491E-87FB-0D4C7C4031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9001" y="1969609"/>
            <a:ext cx="24384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5222AFF0-74D5-43B2-8BDF-7A8255D4B42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B8B0CF-9F38-47D7-8A2A-431550E695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29" y="1224123"/>
            <a:ext cx="8730327" cy="5488087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2400" dirty="0"/>
              <a:t>Judaism Stack Exchange</a:t>
            </a:r>
          </a:p>
          <a:p>
            <a:pPr>
              <a:spcBef>
                <a:spcPts val="0"/>
              </a:spcBef>
            </a:pPr>
            <a:r>
              <a:rPr lang="en-US" sz="2400" dirty="0"/>
              <a:t>Programming Puzzles &amp; Code Golf Stack Exchange</a:t>
            </a:r>
          </a:p>
          <a:p>
            <a:pPr>
              <a:spcBef>
                <a:spcPts val="0"/>
              </a:spcBef>
            </a:pPr>
            <a:r>
              <a:rPr lang="en-US" sz="2400" dirty="0"/>
              <a:t>Used </a:t>
            </a:r>
            <a:r>
              <a:rPr lang="en-US" sz="2400" dirty="0" err="1"/>
              <a:t>TryAPL</a:t>
            </a:r>
            <a:r>
              <a:rPr lang="en-US" sz="2400" dirty="0"/>
              <a:t> to show how solutions work</a:t>
            </a:r>
          </a:p>
          <a:p>
            <a:pPr>
              <a:spcBef>
                <a:spcPts val="0"/>
              </a:spcBef>
            </a:pPr>
            <a:r>
              <a:rPr lang="en-US" sz="2400" dirty="0"/>
              <a:t>"Everyone" uses TIO</a:t>
            </a:r>
          </a:p>
          <a:p>
            <a:pPr>
              <a:spcBef>
                <a:spcPts val="0"/>
              </a:spcBef>
            </a:pPr>
            <a:r>
              <a:rPr lang="en-US" sz="2400" dirty="0"/>
              <a:t>January 25, 2017 at 5:28 PM, </a:t>
            </a:r>
            <a:r>
              <a:rPr lang="en-US" sz="2400" dirty="0" err="1"/>
              <a:t>Adám</a:t>
            </a:r>
            <a:r>
              <a:rPr lang="en-US" sz="2400" dirty="0"/>
              <a:t> to Dennis in TIO chat room:</a:t>
            </a:r>
            <a:br>
              <a:rPr lang="en-US" sz="2400" dirty="0"/>
            </a:br>
            <a:r>
              <a:rPr lang="en-GB" sz="2400" i="1" dirty="0"/>
              <a:t>I'd really like to see </a:t>
            </a:r>
            <a:r>
              <a:rPr lang="en-GB" sz="2400" i="1" dirty="0" err="1"/>
              <a:t>Dyalog</a:t>
            </a:r>
            <a:r>
              <a:rPr lang="en-GB" sz="2400" i="1" dirty="0"/>
              <a:t> APL on TIO. Any way to achieve that?</a:t>
            </a:r>
          </a:p>
          <a:p>
            <a:pPr>
              <a:spcBef>
                <a:spcPts val="0"/>
              </a:spcBef>
            </a:pPr>
            <a:r>
              <a:rPr lang="en-US" sz="2400" dirty="0"/>
              <a:t>2 (two) sleepless nights…</a:t>
            </a:r>
            <a:endParaRPr lang="en-GB" sz="2400" dirty="0"/>
          </a:p>
          <a:p>
            <a:pPr>
              <a:spcBef>
                <a:spcPts val="0"/>
              </a:spcBef>
            </a:pPr>
            <a:r>
              <a:rPr lang="en-US" sz="2400" dirty="0"/>
              <a:t>January 27, 2017 at 1:14 PM, Morten to </a:t>
            </a:r>
            <a:r>
              <a:rPr lang="en-US" sz="2400" dirty="0" err="1"/>
              <a:t>Adám</a:t>
            </a:r>
            <a:r>
              <a:rPr lang="en-US" sz="2400" dirty="0"/>
              <a:t> by email:</a:t>
            </a:r>
            <a:br>
              <a:rPr lang="en-US" sz="2400" dirty="0"/>
            </a:br>
            <a:r>
              <a:rPr lang="en-GB" sz="2400" i="1" dirty="0"/>
              <a:t>I think this is VERY COOL INDEED!</a:t>
            </a:r>
          </a:p>
        </p:txBody>
      </p:sp>
    </p:spTree>
    <p:extLst>
      <p:ext uri="{BB962C8B-B14F-4D97-AF65-F5344CB8AC3E}">
        <p14:creationId xmlns:p14="http://schemas.microsoft.com/office/powerpoint/2010/main" val="1780489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F05237-BD38-4A29-B9A9-547257DE7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</a:t>
            </a:r>
            <a:r>
              <a:rPr lang="en-US" dirty="0" err="1"/>
              <a:t>Dyalog</a:t>
            </a:r>
            <a:r>
              <a:rPr lang="en-US" dirty="0"/>
              <a:t> APL on TIO?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AAFEDD-2B8C-4809-8353-CB24BDDFB3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0" y="1224124"/>
            <a:ext cx="8345270" cy="3394472"/>
          </a:xfrm>
        </p:spPr>
        <p:txBody>
          <a:bodyPr/>
          <a:lstStyle/>
          <a:p>
            <a:r>
              <a:rPr lang="en-GB" dirty="0"/>
              <a:t>APL in a format more familiar to the non-APL world</a:t>
            </a:r>
          </a:p>
          <a:p>
            <a:r>
              <a:rPr lang="en-US" dirty="0"/>
              <a:t>Demonstrate an entire sequence of inputs at once</a:t>
            </a:r>
          </a:p>
          <a:p>
            <a:r>
              <a:rPr lang="en-US" dirty="0"/>
              <a:t>Can do things that </a:t>
            </a:r>
            <a:r>
              <a:rPr lang="en-US" dirty="0" err="1"/>
              <a:t>TryAPL</a:t>
            </a:r>
            <a:r>
              <a:rPr lang="en-US" dirty="0"/>
              <a:t> cannot (for good reason):</a:t>
            </a:r>
            <a:endParaRPr lang="en-GB" dirty="0"/>
          </a:p>
          <a:p>
            <a:pPr lvl="1"/>
            <a:r>
              <a:rPr lang="en-US" dirty="0">
                <a:hlinkClick r:id="rId2"/>
              </a:rPr>
              <a:t>Demonstrate utilities and using unsafe primitives like </a:t>
            </a:r>
            <a:r>
              <a:rPr lang="en-US" dirty="0">
                <a:latin typeface="APL385 Unicode" panose="020B0709000202000203" pitchFamily="49" charset="0"/>
                <a:hlinkClick r:id="rId2"/>
              </a:rPr>
              <a:t>⍎</a:t>
            </a:r>
            <a:endParaRPr lang="en-US" dirty="0">
              <a:latin typeface="APL385 Unicode" panose="020B0709000202000203" pitchFamily="49" charset="0"/>
            </a:endParaRPr>
          </a:p>
          <a:p>
            <a:pPr lvl="1"/>
            <a:r>
              <a:rPr lang="en-US" dirty="0">
                <a:hlinkClick r:id="rId3"/>
              </a:rPr>
              <a:t>Teach about </a:t>
            </a:r>
            <a:r>
              <a:rPr lang="en-US" dirty="0" err="1">
                <a:hlinkClick r:id="rId3"/>
              </a:rPr>
              <a:t>Dyalog</a:t>
            </a:r>
            <a:r>
              <a:rPr lang="en-US" dirty="0">
                <a:hlinkClick r:id="rId3"/>
              </a:rPr>
              <a:t> APL's Object Orientation</a:t>
            </a:r>
            <a:endParaRPr lang="en-US" dirty="0"/>
          </a:p>
          <a:p>
            <a:pPr lvl="1"/>
            <a:r>
              <a:rPr lang="en-US" dirty="0">
                <a:hlinkClick r:id="rId4"/>
              </a:rPr>
              <a:t>Use automated "interactivity" and I/O streams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8571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2817</TotalTime>
  <Words>639</Words>
  <Application>Microsoft Office PowerPoint</Application>
  <PresentationFormat>On-screen Show (16:9)</PresentationFormat>
  <Paragraphs>163</Paragraphs>
  <Slides>10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Wingdings</vt:lpstr>
      <vt:lpstr>Courier New</vt:lpstr>
      <vt:lpstr>Calibri</vt:lpstr>
      <vt:lpstr>Bradley Hand ITC</vt:lpstr>
      <vt:lpstr>Titillium Web SemiBold</vt:lpstr>
      <vt:lpstr>APL385 Unicode</vt:lpstr>
      <vt:lpstr>DejaVu Sans Mono</vt:lpstr>
      <vt:lpstr>Titillium Web</vt:lpstr>
      <vt:lpstr>Arial</vt:lpstr>
      <vt:lpstr>Office Theme</vt:lpstr>
      <vt:lpstr>Try APL Online</vt:lpstr>
      <vt:lpstr>Why Try?</vt:lpstr>
      <vt:lpstr>Two Approaches to Try</vt:lpstr>
      <vt:lpstr>The Genesis of TryAPL</vt:lpstr>
      <vt:lpstr>TryAPL Today</vt:lpstr>
      <vt:lpstr>TryAPL Future</vt:lpstr>
      <vt:lpstr>Try It Online (tio.run)</vt:lpstr>
      <vt:lpstr>The path to Dyalog APL on TIO</vt:lpstr>
      <vt:lpstr>Why Dyalog APL on TIO?</vt:lpstr>
      <vt:lpstr>FAQ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Brian Becker</cp:lastModifiedBy>
  <cp:revision>131</cp:revision>
  <dcterms:created xsi:type="dcterms:W3CDTF">2016-07-29T08:25:06Z</dcterms:created>
  <dcterms:modified xsi:type="dcterms:W3CDTF">2017-09-12T15:04:42Z</dcterms:modified>
</cp:coreProperties>
</file>