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62" r:id="rId2"/>
    <p:sldId id="284" r:id="rId3"/>
    <p:sldId id="285" r:id="rId4"/>
    <p:sldId id="305" r:id="rId5"/>
    <p:sldId id="286" r:id="rId6"/>
    <p:sldId id="287" r:id="rId7"/>
    <p:sldId id="293" r:id="rId8"/>
    <p:sldId id="288" r:id="rId9"/>
    <p:sldId id="289" r:id="rId10"/>
    <p:sldId id="290" r:id="rId11"/>
    <p:sldId id="291" r:id="rId12"/>
    <p:sldId id="294" r:id="rId13"/>
    <p:sldId id="292" r:id="rId14"/>
    <p:sldId id="281" r:id="rId15"/>
    <p:sldId id="282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6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314" r:id="rId35"/>
    <p:sldId id="315" r:id="rId36"/>
    <p:sldId id="316" r:id="rId37"/>
    <p:sldId id="317" r:id="rId38"/>
    <p:sldId id="318" r:id="rId39"/>
    <p:sldId id="319" r:id="rId40"/>
    <p:sldId id="320" r:id="rId41"/>
    <p:sldId id="321" r:id="rId42"/>
    <p:sldId id="322" r:id="rId43"/>
    <p:sldId id="323" r:id="rId44"/>
    <p:sldId id="324" r:id="rId45"/>
    <p:sldId id="325" r:id="rId46"/>
    <p:sldId id="326" r:id="rId47"/>
    <p:sldId id="327" r:id="rId48"/>
    <p:sldId id="328" r:id="rId4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Baas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4949"/>
    <a:srgbClr val="FF9421"/>
    <a:srgbClr val="EFEFBE"/>
    <a:srgbClr val="F6F6D9"/>
    <a:srgbClr val="7C7D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76664" autoAdjust="0"/>
  </p:normalViewPr>
  <p:slideViewPr>
    <p:cSldViewPr>
      <p:cViewPr varScale="1">
        <p:scale>
          <a:sx n="103" d="100"/>
          <a:sy n="103" d="100"/>
        </p:scale>
        <p:origin x="1300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18/09/2017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18/09/2017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Shopping cart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1499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Shopping cart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9615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fiona\Desktop\Dyalog '17\powerpoint template\castle-black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6655"/>
            <a:ext cx="9144000" cy="297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4190" y="726546"/>
            <a:ext cx="3422716" cy="2160240"/>
          </a:xfrm>
        </p:spPr>
        <p:txBody>
          <a:bodyPr>
            <a:noAutofit/>
          </a:bodyPr>
          <a:lstStyle>
            <a:lvl1pPr algn="l">
              <a:defRPr sz="3600">
                <a:solidFill>
                  <a:srgbClr val="494949"/>
                </a:solidFill>
                <a:latin typeface="Klavika Bold" panose="02000803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247075" y="1896676"/>
            <a:ext cx="3735415" cy="990110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aseline="0">
                <a:solidFill>
                  <a:srgbClr val="494949"/>
                </a:solidFill>
                <a:latin typeface="Klavika Medium" panose="02000603000000000000" pitchFamily="2" charset="0"/>
              </a:defRPr>
            </a:lvl1pPr>
          </a:lstStyle>
          <a:p>
            <a:pPr lvl="0"/>
            <a:r>
              <a:rPr lang="en-US" dirty="0"/>
              <a:t>Presenter(s)</a:t>
            </a:r>
            <a:endParaRPr lang="en-GB" dirty="0"/>
          </a:p>
        </p:txBody>
      </p:sp>
      <p:pic>
        <p:nvPicPr>
          <p:cNvPr id="2051" name="Picture 3" descr="U:\admin\conference\Dyalog17\Logo\Text_DYALOG Elsinor 2017-right_PATH.e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125" y="726545"/>
            <a:ext cx="3059112" cy="104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fiona\Desktop\Dyalog '17\powerpoint template\littleShip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445" y="4236935"/>
            <a:ext cx="483991" cy="3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0E6436-362B-4F8E-8445-CF5A4DCC7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224124"/>
            <a:ext cx="6174000" cy="339447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220995"/>
            <a:ext cx="2078545" cy="252088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88C9CE-383C-40AE-832F-56877BC2E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200151"/>
            <a:ext cx="4068452" cy="339447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19150" indent="-4572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18348" y="1200151"/>
            <a:ext cx="4068452" cy="339447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626CBA-687C-4ACD-80FD-F2ECAAA0E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321C80-7AD1-4D6E-9401-1615A4F773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17CC44-63D2-4A76-9C81-3B5BAF9BAE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/>
              <a:t>‹#›</a:t>
            </a:fld>
            <a:endParaRPr lang="en-GB" sz="1600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71500" y="4776995"/>
            <a:ext cx="945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latin typeface="Klavika Regular" panose="02000503000000000000" pitchFamily="2" charset="0"/>
              </a:rPr>
              <a:t>#dyalog17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106AC5-31F6-4BC0-8DAE-489216450D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77145" y="4776995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SzPct val="6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tryapl.org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Dyalog/MiSites" TargetMode="External"/><Relationship Id="rId2" Type="http://schemas.openxmlformats.org/officeDocument/2006/relationships/hyperlink" Target="https://github.com/Dyalog/MiServer/tree/bootstrap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ccftech.com/91-off-the-professional-app-developer-bundle/" TargetMode="External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hyperlink" Target="http://wiki.ucalgary.ca/page/User:Stwong" TargetMode="External"/><Relationship Id="rId4" Type="http://schemas.openxmlformats.org/officeDocument/2006/relationships/image" Target="../media/image1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ccftech.com/91-off-the-professional-app-developer-bundle/" TargetMode="External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hyperlink" Target="http://wiki.ucalgary.ca/page/User:Stwong" TargetMode="External"/><Relationship Id="rId4" Type="http://schemas.openxmlformats.org/officeDocument/2006/relationships/image" Target="../media/image1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iki.ucalgary.ca/page/User:Stwong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iki.ucalgary.ca/page/User:Stwong" TargetMode="External"/><Relationship Id="rId4" Type="http://schemas.openxmlformats.org/officeDocument/2006/relationships/image" Target="../media/image16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schools.com/sql/sql_injection.asp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189" y="726546"/>
            <a:ext cx="5852985" cy="1305144"/>
          </a:xfrm>
        </p:spPr>
        <p:txBody>
          <a:bodyPr/>
          <a:lstStyle/>
          <a:p>
            <a:r>
              <a:rPr lang="en-US" dirty="0">
                <a:latin typeface="Titillium Web Black" panose="00000A00000000000000" pitchFamily="2" charset="0"/>
              </a:rPr>
              <a:t>A Tale of Two Web-Apps</a:t>
            </a:r>
            <a:endParaRPr lang="en-GB" dirty="0">
              <a:latin typeface="Titillium Web Black" panose="00000A00000000000000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517105" y="2166705"/>
            <a:ext cx="2295255" cy="990110"/>
          </a:xfrm>
        </p:spPr>
        <p:txBody>
          <a:bodyPr/>
          <a:lstStyle/>
          <a:p>
            <a:r>
              <a:rPr lang="en-GB" dirty="0">
                <a:latin typeface="Titillium Web SemiBold" panose="00000700000000000000" pitchFamily="2" charset="0"/>
              </a:rPr>
              <a:t>Brian Becker</a:t>
            </a:r>
            <a:br>
              <a:rPr lang="en-GB" dirty="0">
                <a:latin typeface="Titillium Web SemiBold" panose="00000700000000000000" pitchFamily="2" charset="0"/>
              </a:rPr>
            </a:br>
            <a:r>
              <a:rPr lang="en-GB" dirty="0">
                <a:latin typeface="Titillium Web SemiBold" panose="00000700000000000000" pitchFamily="2" charset="0"/>
              </a:rPr>
              <a:t>Michael Baas</a:t>
            </a:r>
          </a:p>
        </p:txBody>
      </p: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62E90-1F1D-45CE-B43E-53FF7419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Availability/Robustness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16A74-CD0C-4733-8AAE-A7136B074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Error handling</a:t>
            </a:r>
          </a:p>
          <a:p>
            <a:r>
              <a:rPr lang="en-US" dirty="0"/>
              <a:t>Monitoring</a:t>
            </a:r>
          </a:p>
          <a:p>
            <a:r>
              <a:rPr lang="en-US" dirty="0"/>
              <a:t>Restartability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08CBD-A444-4A09-8C14-E87355570F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C5901-444B-410C-8DF8-EF557F1DE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489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62E90-1F1D-45CE-B43E-53FF7419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Party Integration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16A74-CD0C-4733-8AAE-A7136B074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3</a:t>
            </a:r>
            <a:r>
              <a:rPr lang="en-US" baseline="30000" dirty="0"/>
              <a:t>rd</a:t>
            </a:r>
            <a:r>
              <a:rPr lang="en-US" dirty="0"/>
              <a:t> party services will you interact with?</a:t>
            </a:r>
          </a:p>
          <a:p>
            <a:r>
              <a:rPr lang="en-US" dirty="0"/>
              <a:t>How do you interact with them?</a:t>
            </a:r>
          </a:p>
          <a:p>
            <a:pPr lvl="1"/>
            <a:r>
              <a:rPr lang="en-US" dirty="0"/>
              <a:t>HttpCommand</a:t>
            </a:r>
          </a:p>
          <a:p>
            <a:pPr lvl="1"/>
            <a:r>
              <a:rPr lang="en-US" dirty="0"/>
              <a:t>Integrated JavaScript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08CBD-A444-4A09-8C14-E87355570F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A206E-2191-4FC1-868A-49C1F6A11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93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3C148-CBF2-4019-B9C9-573AD3AAD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72BEE-75EF-4D2A-AAAF-CE657C0E4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Different Levels of Logging</a:t>
            </a:r>
          </a:p>
          <a:p>
            <a:pPr lvl="1"/>
            <a:r>
              <a:rPr lang="en-US" dirty="0"/>
              <a:t>Error (DrA)</a:t>
            </a:r>
          </a:p>
          <a:p>
            <a:pPr lvl="1"/>
            <a:r>
              <a:rPr lang="en-US" dirty="0"/>
              <a:t>Server (MiServer.Log)</a:t>
            </a:r>
          </a:p>
          <a:p>
            <a:pPr lvl="1"/>
            <a:r>
              <a:rPr lang="en-US" dirty="0"/>
              <a:t>HTTP (Lumberjack)</a:t>
            </a:r>
          </a:p>
          <a:p>
            <a:pPr lvl="1"/>
            <a:r>
              <a:rPr lang="en-US" dirty="0"/>
              <a:t>Application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F03A11-CD45-442D-A6E8-A861C0FB498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1ADFE4-DCF6-4382-AC2D-848A0BC1E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103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62E90-1F1D-45CE-B43E-53FF7419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16A74-CD0C-4733-8AAE-A7136B074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platforms will your users use?</a:t>
            </a:r>
          </a:p>
          <a:p>
            <a:pPr lvl="1"/>
            <a:r>
              <a:rPr lang="en-US" dirty="0"/>
              <a:t>Desktop/laptop</a:t>
            </a:r>
          </a:p>
          <a:p>
            <a:pPr lvl="1"/>
            <a:r>
              <a:rPr lang="en-US" dirty="0"/>
              <a:t>Tablet</a:t>
            </a:r>
          </a:p>
          <a:p>
            <a:pPr lvl="1"/>
            <a:r>
              <a:rPr lang="en-US" dirty="0"/>
              <a:t>Phone</a:t>
            </a:r>
          </a:p>
          <a:p>
            <a:pPr lvl="1"/>
            <a:r>
              <a:rPr lang="en-US" dirty="0"/>
              <a:t>Watch</a:t>
            </a:r>
          </a:p>
          <a:p>
            <a:r>
              <a:rPr lang="en-US" dirty="0"/>
              <a:t>Giving your application a common look and feel with templates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08CBD-A444-4A09-8C14-E87355570F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8EA6E-5CFD-4583-AD9D-E300953B5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56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2E448-BBEF-4977-8792-2FDED257E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Two MiServer-based Web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C6474-4EE1-4B82-BCF1-3751100FB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24124"/>
            <a:ext cx="6930770" cy="3394472"/>
          </a:xfrm>
        </p:spPr>
        <p:txBody>
          <a:bodyPr>
            <a:normAutofit/>
          </a:bodyPr>
          <a:lstStyle/>
          <a:p>
            <a:r>
              <a:rPr lang="en-US" sz="2000" dirty="0"/>
              <a:t>TryAPL</a:t>
            </a:r>
          </a:p>
          <a:p>
            <a:pPr lvl="1"/>
            <a:r>
              <a:rPr lang="en-US" sz="1800" dirty="0"/>
              <a:t>Online since 2012</a:t>
            </a:r>
          </a:p>
          <a:p>
            <a:pPr lvl="1"/>
            <a:r>
              <a:rPr lang="en-US" sz="1800" dirty="0"/>
              <a:t>Running MiServer 2.1, Planned upgraded to MiServer 3 in 2017</a:t>
            </a:r>
          </a:p>
          <a:p>
            <a:pPr lvl="1"/>
            <a:r>
              <a:rPr lang="en-US" sz="1800" dirty="0"/>
              <a:t>Developed on Windows, Running on Linux</a:t>
            </a:r>
          </a:p>
          <a:p>
            <a:r>
              <a:rPr lang="en-US" sz="2000" dirty="0"/>
              <a:t>EvReg</a:t>
            </a:r>
          </a:p>
          <a:p>
            <a:pPr lvl="1"/>
            <a:r>
              <a:rPr lang="en-US" sz="1800" dirty="0"/>
              <a:t>Based on Dyalog Conference Registration System</a:t>
            </a:r>
          </a:p>
          <a:p>
            <a:pPr lvl="1"/>
            <a:r>
              <a:rPr lang="en-US" sz="1800" dirty="0"/>
              <a:t>Using MiServer since 2014, Rewritten with MiServer 3 in 2017</a:t>
            </a:r>
          </a:p>
          <a:p>
            <a:pPr lvl="1"/>
            <a:r>
              <a:rPr lang="en-US" sz="1800" dirty="0"/>
              <a:t>Developed on Windows, Running on Linux</a:t>
            </a:r>
          </a:p>
          <a:p>
            <a:pPr lvl="1"/>
            <a:endParaRPr lang="en-US" sz="1400" dirty="0"/>
          </a:p>
          <a:p>
            <a:pPr lvl="1"/>
            <a:endParaRPr lang="en-US" sz="1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505809-B2A7-45B3-822D-DFD358E2457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D2366-C733-414C-8C64-6C163CC2D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52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18FE4-69F7-456E-81C9-695999491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TryAPL 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0F521-3752-4BB5-860A-6DB5EAEDC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http://tryapl.org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BEA91E-BA4E-4DFE-AB57-DD7802B8867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1B3B8D-EA1D-4951-A5E7-6BBA47583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948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62E90-1F1D-45CE-B43E-53FF7419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TryAPL -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16A74-CD0C-4733-8AAE-A7136B074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7515835" cy="3394472"/>
          </a:xfrm>
        </p:spPr>
        <p:txBody>
          <a:bodyPr>
            <a:normAutofit/>
          </a:bodyPr>
          <a:lstStyle/>
          <a:p>
            <a:r>
              <a:rPr lang="en-US" dirty="0"/>
              <a:t>TryAPL does not use HTTPS nor have any user authentication.</a:t>
            </a:r>
          </a:p>
          <a:p>
            <a:r>
              <a:rPr lang="en-US" dirty="0"/>
              <a:t>Cookies are used to "remember" the user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08CBD-A444-4A09-8C14-E87355570F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E9D62-7B20-46E3-B758-72CBED7F7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91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62E90-1F1D-45CE-B43E-53FF7419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TryAPL - Session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16A74-CD0C-4733-8AAE-A7136B074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Uses cookies to identify user</a:t>
            </a:r>
          </a:p>
          <a:p>
            <a:r>
              <a:rPr lang="en-US" dirty="0"/>
              <a:t>Uses MiServer session for timeout</a:t>
            </a:r>
          </a:p>
          <a:p>
            <a:pPr lvl="1"/>
            <a:r>
              <a:rPr lang="en-US" dirty="0"/>
              <a:t>/Config/Server.xml</a:t>
            </a:r>
          </a:p>
          <a:p>
            <a:pPr lvl="1"/>
            <a:r>
              <a:rPr lang="en-US" dirty="0"/>
              <a:t>_Request.Session</a:t>
            </a:r>
          </a:p>
          <a:p>
            <a:r>
              <a:rPr lang="en-US" dirty="0"/>
              <a:t>Uses TryAPLSession to save user's "APL session" in component file</a:t>
            </a:r>
          </a:p>
          <a:p>
            <a:pPr lvl="1"/>
            <a:r>
              <a:rPr lang="en-US" dirty="0"/>
              <a:t>/TryAPL/Code/TryAPLServer.dyalog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08CBD-A444-4A09-8C14-E87355570F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144E8C-2AD9-48F0-9A44-AC8DC8FF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30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62E90-1F1D-45CE-B43E-53FF7419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TryAPL - Database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16A74-CD0C-4733-8AAE-A7136B074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TryAPL does not use a database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08CBD-A444-4A09-8C14-E87355570F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B7CE27-FDFC-4DD8-BEE5-421048508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7142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349F2-44F4-4D3E-AEEE-AE5460642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14378-24D6-43B3-B14C-4028CA03B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24124"/>
            <a:ext cx="8345270" cy="3394472"/>
          </a:xfrm>
        </p:spPr>
        <p:txBody>
          <a:bodyPr/>
          <a:lstStyle/>
          <a:p>
            <a:r>
              <a:rPr lang="en-US" dirty="0"/>
              <a:t>TryAPL uses "slave" processes to execute user inputs</a:t>
            </a:r>
          </a:p>
          <a:p>
            <a:pPr lvl="1"/>
            <a:r>
              <a:rPr lang="en-US" dirty="0"/>
              <a:t>The number is configurable in</a:t>
            </a:r>
            <a:br>
              <a:rPr lang="en-US" dirty="0"/>
            </a:br>
            <a:r>
              <a:rPr lang="en-US" dirty="0"/>
              <a:t>/TryAPL/Config/TryAPL.xml</a:t>
            </a:r>
          </a:p>
          <a:p>
            <a:r>
              <a:rPr lang="en-US" dirty="0"/>
              <a:t>The slave processes are initiated using APLProcess</a:t>
            </a:r>
          </a:p>
          <a:p>
            <a:pPr lvl="1"/>
            <a:r>
              <a:rPr lang="en-US" dirty="0"/>
              <a:t>APLProcess is a cross-platform utility to start and control APL processes on your local machine or remote machines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37C95-4BF0-4EE5-B576-D296C472A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466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0DE84-3EDB-4769-8241-E21F67B06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7F8A5-B0C8-4C53-96D0-C251811B3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Facets of a production web application</a:t>
            </a:r>
          </a:p>
          <a:p>
            <a:pPr lvl="1"/>
            <a:r>
              <a:rPr lang="en-US"/>
              <a:t>Security</a:t>
            </a:r>
          </a:p>
          <a:p>
            <a:pPr lvl="1"/>
            <a:r>
              <a:rPr lang="en-US"/>
              <a:t>Session management (state maintenance)</a:t>
            </a:r>
          </a:p>
          <a:p>
            <a:pPr lvl="1"/>
            <a:r>
              <a:rPr lang="en-US"/>
              <a:t>Database access</a:t>
            </a:r>
          </a:p>
          <a:p>
            <a:pPr lvl="1"/>
            <a:r>
              <a:rPr lang="en-US"/>
              <a:t>Scalability </a:t>
            </a:r>
          </a:p>
          <a:p>
            <a:pPr lvl="1"/>
            <a:r>
              <a:rPr lang="en-US"/>
              <a:t>N-Tiered architecture/API</a:t>
            </a:r>
          </a:p>
          <a:p>
            <a:pPr lvl="1"/>
            <a:r>
              <a:rPr lang="en-US"/>
              <a:t>Continuous integration</a:t>
            </a:r>
          </a:p>
          <a:p>
            <a:pPr lvl="1"/>
            <a:r>
              <a:rPr lang="en-US"/>
              <a:t>Availability/Robustness</a:t>
            </a:r>
          </a:p>
          <a:p>
            <a:pPr lvl="1"/>
            <a:r>
              <a:rPr lang="en-US"/>
              <a:t>3</a:t>
            </a:r>
            <a:r>
              <a:rPr lang="en-US" baseline="30000"/>
              <a:t>rd</a:t>
            </a:r>
            <a:r>
              <a:rPr lang="en-US"/>
              <a:t> Party Services</a:t>
            </a:r>
          </a:p>
          <a:p>
            <a:pPr lvl="1"/>
            <a:r>
              <a:rPr lang="en-US"/>
              <a:t>Logging</a:t>
            </a:r>
          </a:p>
          <a:p>
            <a:pPr lvl="1"/>
            <a:r>
              <a:rPr lang="en-US"/>
              <a:t>User Experience</a:t>
            </a:r>
          </a:p>
          <a:p>
            <a:pPr lvl="1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2C9CC6-3AE0-4357-BFE9-F1C1341AD4C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C7A444-05D4-43EF-9C00-DC6C11494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6226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62E90-1F1D-45CE-B43E-53FF7419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TryAPL - N-Tiered Architecture/API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16A74-CD0C-4733-8AAE-A7136B074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8235915" cy="3394472"/>
          </a:xfrm>
        </p:spPr>
        <p:txBody>
          <a:bodyPr>
            <a:normAutofit/>
          </a:bodyPr>
          <a:lstStyle/>
          <a:p>
            <a:r>
              <a:rPr lang="en-US" sz="2400" dirty="0"/>
              <a:t>TryAPL implements its business logic in two classes</a:t>
            </a:r>
          </a:p>
          <a:p>
            <a:pPr lvl="1"/>
            <a:r>
              <a:rPr lang="en-US" sz="2000" dirty="0"/>
              <a:t>/TryAPL/Code/TryAPLServer</a:t>
            </a:r>
          </a:p>
          <a:p>
            <a:pPr lvl="1"/>
            <a:r>
              <a:rPr lang="en-US" sz="2000" dirty="0"/>
              <a:t>/TryAPL/Code/TryAPLSlave.dyalog</a:t>
            </a:r>
          </a:p>
          <a:p>
            <a:r>
              <a:rPr lang="en-US" sz="2400" dirty="0"/>
              <a:t>In general you will build a class based on the MiServer class</a:t>
            </a:r>
          </a:p>
          <a:p>
            <a:pPr lvl="1"/>
            <a:r>
              <a:rPr lang="en-US" sz="2000" dirty="0"/>
              <a:t>The MiServer class has a number of overridable methods</a:t>
            </a:r>
          </a:p>
          <a:p>
            <a:r>
              <a:rPr lang="en-US" sz="2400" dirty="0"/>
              <a:t>User interface is implemented in /TryAPL/index.dyalog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D07E08-8C95-4168-BFF0-1B08A1D0D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0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62E90-1F1D-45CE-B43E-53FF7419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TryAPL - Continuous Integration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16A74-CD0C-4733-8AAE-A7136B074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TryAPL does not currently use any of the continuous integration framework</a:t>
            </a:r>
          </a:p>
          <a:p>
            <a:pPr lvl="1"/>
            <a:r>
              <a:rPr lang="en-US" dirty="0"/>
              <a:t>It is planned for the upcoming rewrite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08CBD-A444-4A09-8C14-E87355570F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C45C8B-4591-45BF-A5B7-566F52962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2461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62E90-1F1D-45CE-B43E-53FF7419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TryAPL - Availability/Robustness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16A74-CD0C-4733-8AAE-A7136B074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8505945" cy="339447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Error handling</a:t>
            </a:r>
          </a:p>
          <a:p>
            <a:pPr lvl="1"/>
            <a:r>
              <a:rPr lang="en-US" dirty="0"/>
              <a:t>Untrapped errors in the slave processes are logged and a new slave is started</a:t>
            </a:r>
          </a:p>
          <a:p>
            <a:pPr lvl="1"/>
            <a:r>
              <a:rPr lang="en-US" dirty="0"/>
              <a:t>Untrapped errors in the master process cause TryAPL to stop</a:t>
            </a:r>
          </a:p>
          <a:p>
            <a:r>
              <a:rPr lang="en-US" dirty="0"/>
              <a:t>Monitoring</a:t>
            </a:r>
          </a:p>
          <a:p>
            <a:pPr lvl="1"/>
            <a:r>
              <a:rPr lang="en-US" dirty="0"/>
              <a:t>A separate task queries TryAPL every 60 seconds</a:t>
            </a:r>
          </a:p>
          <a:p>
            <a:r>
              <a:rPr lang="en-US" dirty="0"/>
              <a:t>Restartability</a:t>
            </a:r>
          </a:p>
          <a:p>
            <a:pPr lvl="1"/>
            <a:r>
              <a:rPr lang="en-US" dirty="0"/>
              <a:t>If the monitor does not get a response TryAPL is restarted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A18A33-A380-4652-95F3-F09A7C792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380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62E90-1F1D-45CE-B43E-53FF7419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TryAPL - 3</a:t>
            </a:r>
            <a:r>
              <a:rPr lang="en-US" baseline="30000" dirty="0"/>
              <a:t>rd</a:t>
            </a:r>
            <a:r>
              <a:rPr lang="en-US" dirty="0"/>
              <a:t> Party Integration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16A74-CD0C-4733-8AAE-A7136B074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TryAPL uses Google Analytics</a:t>
            </a:r>
          </a:p>
          <a:p>
            <a:pPr lvl="1"/>
            <a:r>
              <a:rPr lang="en-US" dirty="0"/>
              <a:t>Requires registering for Google Analytics</a:t>
            </a:r>
          </a:p>
          <a:p>
            <a:pPr lvl="1"/>
            <a:r>
              <a:rPr lang="en-US" dirty="0"/>
              <a:t>Include some JavaScript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08CBD-A444-4A09-8C14-E87355570F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7908E5-C258-4799-97CC-285C052C9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8549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3C148-CBF2-4019-B9C9-573AD3AAD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TryAPL - Logging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72BEE-75EF-4D2A-AAAF-CE657C0E4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24124"/>
            <a:ext cx="8010890" cy="3394472"/>
          </a:xfrm>
        </p:spPr>
        <p:txBody>
          <a:bodyPr/>
          <a:lstStyle/>
          <a:p>
            <a:r>
              <a:rPr lang="en-US" dirty="0"/>
              <a:t>Error – we use DrA (built into MiServer)</a:t>
            </a:r>
          </a:p>
          <a:p>
            <a:r>
              <a:rPr lang="en-US" dirty="0"/>
              <a:t>Server – level of logging is settable</a:t>
            </a:r>
          </a:p>
          <a:p>
            <a:r>
              <a:rPr lang="en-US" dirty="0"/>
              <a:t>HTTP – logs all HTTP requests to /var/log/tryapl</a:t>
            </a:r>
          </a:p>
          <a:p>
            <a:r>
              <a:rPr lang="en-US" dirty="0"/>
              <a:t>Application – log all user inputs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F03A11-CD45-442D-A6E8-A861C0FB498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B42750-E75E-43CB-9D6B-32ACA3AC7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6482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62E90-1F1D-45CE-B43E-53FF7419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TryAPL - User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16A74-CD0C-4733-8AAE-A7136B074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Single page</a:t>
            </a:r>
          </a:p>
          <a:p>
            <a:r>
              <a:rPr lang="en-US" dirty="0"/>
              <a:t>Geared for Desktop</a:t>
            </a:r>
          </a:p>
          <a:p>
            <a:r>
              <a:rPr lang="en-US" dirty="0"/>
              <a:t>The native keyboard dilemma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08CBD-A444-4A09-8C14-E87355570F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05E87B-2B83-47F1-96CA-75732E259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990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B3E5F7-5099-4F11-BE25-5F611F925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EvReg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849C7B-6B07-4FF7-888F-337317798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8685965" cy="339447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de-DE" sz="19900" dirty="0">
                <a:latin typeface="Titillium Web Black" panose="00000A00000000000000" pitchFamily="2" charset="0"/>
              </a:rPr>
              <a:t>Demo</a:t>
            </a:r>
          </a:p>
          <a:p>
            <a:pPr marL="0" indent="0" algn="ctr">
              <a:buNone/>
            </a:pPr>
            <a:r>
              <a:rPr lang="de-DE" sz="2600" dirty="0" err="1">
                <a:latin typeface="Titillium Web Black" panose="00000A00000000000000" pitchFamily="2" charset="0"/>
              </a:rPr>
              <a:t>as</a:t>
            </a:r>
            <a:r>
              <a:rPr lang="de-DE" sz="2600" dirty="0">
                <a:latin typeface="Titillium Web Black" panose="00000A00000000000000" pitchFamily="2" charset="0"/>
              </a:rPr>
              <a:t> and </a:t>
            </a:r>
            <a:r>
              <a:rPr lang="de-DE" sz="2600" dirty="0" err="1">
                <a:latin typeface="Titillium Web Black" panose="00000A00000000000000" pitchFamily="2" charset="0"/>
              </a:rPr>
              <a:t>where</a:t>
            </a:r>
            <a:r>
              <a:rPr lang="de-DE" sz="2600" dirty="0">
                <a:latin typeface="Titillium Web Black" panose="00000A00000000000000" pitchFamily="2" charset="0"/>
              </a:rPr>
              <a:t> </a:t>
            </a:r>
            <a:r>
              <a:rPr lang="de-DE" sz="2600" dirty="0" err="1">
                <a:latin typeface="Titillium Web Black" panose="00000A00000000000000" pitchFamily="2" charset="0"/>
              </a:rPr>
              <a:t>appropriate</a:t>
            </a:r>
            <a:endParaRPr lang="de-DE" sz="2600" dirty="0">
              <a:latin typeface="Titillium Web Black" panose="00000A00000000000000" pitchFamily="2" charset="0"/>
            </a:endParaRPr>
          </a:p>
          <a:p>
            <a:pPr marL="0" indent="0" algn="ctr">
              <a:buNone/>
            </a:pPr>
            <a:r>
              <a:rPr lang="de-DE" sz="2600" dirty="0">
                <a:latin typeface="Titillium Web Black" panose="00000A00000000000000" pitchFamily="2" charset="0"/>
              </a:rPr>
              <a:t>VPN -&gt; http://confreg.dyalog.bramley/index.mipage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5E3682-8601-467B-BB73-52BAA5C67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0834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10ABC3-5811-4138-89EE-9D1E53DAE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</a:t>
            </a:r>
            <a:r>
              <a:rPr lang="de-DE" dirty="0" err="1"/>
              <a:t>EvReg</a:t>
            </a:r>
            <a:r>
              <a:rPr lang="de-DE" dirty="0"/>
              <a:t> </a:t>
            </a:r>
            <a:r>
              <a:rPr lang="de-DE" dirty="0" err="1"/>
              <a:t>demonstrate</a:t>
            </a:r>
            <a:r>
              <a:rPr lang="de-DE" dirty="0"/>
              <a:t>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E131B6-34C1-4A11-85CC-24F94DBE4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Security</a:t>
            </a:r>
          </a:p>
          <a:p>
            <a:r>
              <a:rPr lang="de-DE" strike="sngStrike" dirty="0"/>
              <a:t>Database-Access</a:t>
            </a:r>
          </a:p>
          <a:p>
            <a:r>
              <a:rPr lang="de-DE" dirty="0" err="1"/>
              <a:t>Availability</a:t>
            </a:r>
            <a:r>
              <a:rPr lang="de-DE" dirty="0"/>
              <a:t>  / </a:t>
            </a:r>
            <a:r>
              <a:rPr lang="de-DE" dirty="0" err="1"/>
              <a:t>Continous</a:t>
            </a:r>
            <a:r>
              <a:rPr lang="de-DE" dirty="0"/>
              <a:t> Integration</a:t>
            </a:r>
          </a:p>
          <a:p>
            <a:r>
              <a:rPr lang="de-DE" dirty="0" err="1"/>
              <a:t>Integrating</a:t>
            </a:r>
            <a:r>
              <a:rPr lang="de-DE" dirty="0"/>
              <a:t> 3d Party </a:t>
            </a:r>
            <a:r>
              <a:rPr lang="de-DE" dirty="0" err="1"/>
              <a:t>services</a:t>
            </a:r>
            <a:endParaRPr lang="de-DE" dirty="0"/>
          </a:p>
          <a:p>
            <a:r>
              <a:rPr lang="de-DE" dirty="0"/>
              <a:t>N-</a:t>
            </a:r>
            <a:r>
              <a:rPr lang="de-DE" dirty="0" err="1"/>
              <a:t>tiered</a:t>
            </a:r>
            <a:r>
              <a:rPr lang="de-DE" dirty="0"/>
              <a:t> </a:t>
            </a:r>
            <a:r>
              <a:rPr lang="de-DE" dirty="0" err="1"/>
              <a:t>architecture</a:t>
            </a:r>
            <a:r>
              <a:rPr lang="de-DE" dirty="0"/>
              <a:t>/API</a:t>
            </a:r>
          </a:p>
          <a:p>
            <a:r>
              <a:rPr lang="de-DE" dirty="0"/>
              <a:t>User Experience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75DD0A3-A20D-45E9-9859-25CB7603C6B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259D19-7256-444A-BAB5-729ABED4D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5510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id="{D32CC77F-D58F-4082-8D90-22024D976DBC}"/>
              </a:ext>
            </a:extLst>
          </p:cNvPr>
          <p:cNvSpPr/>
          <p:nvPr/>
        </p:nvSpPr>
        <p:spPr>
          <a:xfrm>
            <a:off x="5607115" y="1986685"/>
            <a:ext cx="2340260" cy="6750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E3ED959-462A-4B15-A524-BC81594A2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Setup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265FE7-C787-48CD-9101-0A089A37B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8055895" cy="3394472"/>
          </a:xfrm>
        </p:spPr>
        <p:txBody>
          <a:bodyPr>
            <a:normAutofit lnSpcReduction="10000"/>
          </a:bodyPr>
          <a:lstStyle/>
          <a:p>
            <a:r>
              <a:rPr lang="de-DE" dirty="0"/>
              <a:t>MiServer3</a:t>
            </a:r>
          </a:p>
          <a:p>
            <a:pPr lvl="1"/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>
                <a:hlinkClick r:id="rId2"/>
              </a:rPr>
              <a:t>https://github.com/Dyalog/MiServer/tree/bootstrap </a:t>
            </a:r>
            <a:endParaRPr lang="de-DE" dirty="0"/>
          </a:p>
          <a:p>
            <a:r>
              <a:rPr lang="de-DE" dirty="0"/>
              <a:t>\MyMS3Sites\</a:t>
            </a:r>
            <a:r>
              <a:rPr lang="de-DE" dirty="0" err="1"/>
              <a:t>EvRegLite</a:t>
            </a:r>
            <a:endParaRPr lang="de-DE" dirty="0"/>
          </a:p>
          <a:p>
            <a:pPr lvl="1"/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>
                <a:hlinkClick r:id="rId3"/>
              </a:rPr>
              <a:t>https://github.com/Dyalog/MiSites</a:t>
            </a:r>
            <a:endParaRPr lang="de-DE" dirty="0"/>
          </a:p>
          <a:p>
            <a:pPr lvl="1"/>
            <a:r>
              <a:rPr lang="de-DE" dirty="0"/>
              <a:t>...</a:t>
            </a:r>
            <a:r>
              <a:rPr lang="de-DE" dirty="0" err="1"/>
              <a:t>soon</a:t>
            </a:r>
            <a:r>
              <a:rPr lang="de-DE" dirty="0"/>
              <a:t>!</a:t>
            </a:r>
          </a:p>
          <a:p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database</a:t>
            </a:r>
            <a:r>
              <a:rPr lang="de-DE" dirty="0"/>
              <a:t>, </a:t>
            </a:r>
            <a:r>
              <a:rPr lang="de-DE" dirty="0" err="1"/>
              <a:t>sry</a:t>
            </a:r>
            <a:r>
              <a:rPr lang="de-DE" dirty="0"/>
              <a:t>!</a:t>
            </a:r>
            <a:br>
              <a:rPr lang="de-DE" dirty="0"/>
            </a:br>
            <a:endParaRPr lang="de-D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FC6C7E-6D31-400D-8E8C-6FF71016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77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A46BB9-5D93-449C-AB16-BC084C190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Intro: </a:t>
            </a:r>
            <a:r>
              <a:rPr lang="de-DE" dirty="0" err="1"/>
              <a:t>EvReg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039E14-B42F-47B9-A8F2-2FD28AAE5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24124"/>
            <a:ext cx="243027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dirty="0"/>
              <a:t>„Old </a:t>
            </a:r>
            <a:r>
              <a:rPr lang="de-DE" sz="1800" dirty="0" err="1"/>
              <a:t>system</a:t>
            </a:r>
            <a:r>
              <a:rPr lang="de-DE" sz="1800" dirty="0"/>
              <a:t>“</a:t>
            </a:r>
          </a:p>
          <a:p>
            <a:r>
              <a:rPr lang="de-DE" sz="2000" dirty="0"/>
              <a:t>MiServer2</a:t>
            </a:r>
          </a:p>
          <a:p>
            <a:r>
              <a:rPr lang="de-DE" sz="2000" dirty="0" err="1"/>
              <a:t>used</a:t>
            </a:r>
            <a:r>
              <a:rPr lang="de-DE" sz="2000" dirty="0"/>
              <a:t> </a:t>
            </a:r>
            <a:r>
              <a:rPr lang="de-DE" sz="2000" dirty="0" err="1"/>
              <a:t>hacks</a:t>
            </a:r>
            <a:endParaRPr lang="de-DE" sz="2000" dirty="0"/>
          </a:p>
          <a:p>
            <a:r>
              <a:rPr lang="de-DE" sz="2000" dirty="0" err="1"/>
              <a:t>needed</a:t>
            </a:r>
            <a:r>
              <a:rPr lang="de-DE" sz="2000" dirty="0"/>
              <a:t> code-updates </a:t>
            </a:r>
            <a:r>
              <a:rPr lang="de-DE" sz="2000" dirty="0" err="1"/>
              <a:t>every</a:t>
            </a:r>
            <a:r>
              <a:rPr lang="de-DE" sz="2000" dirty="0"/>
              <a:t> </a:t>
            </a:r>
            <a:r>
              <a:rPr lang="de-DE" sz="2000" dirty="0" err="1"/>
              <a:t>year</a:t>
            </a:r>
            <a:endParaRPr lang="de-DE" sz="2000" dirty="0"/>
          </a:p>
          <a:p>
            <a:endParaRPr lang="de-DE" sz="18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AD56BC1-DD33-43F3-9494-B3736F463AD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3A12C67-C880-43CF-B64D-314BE5F58715}"/>
              </a:ext>
            </a:extLst>
          </p:cNvPr>
          <p:cNvSpPr txBox="1">
            <a:spLocks/>
          </p:cNvSpPr>
          <p:nvPr/>
        </p:nvSpPr>
        <p:spPr>
          <a:xfrm>
            <a:off x="3806915" y="1167594"/>
            <a:ext cx="243027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800" dirty="0"/>
              <a:t>„New“ </a:t>
            </a:r>
            <a:r>
              <a:rPr lang="de-DE" sz="1800" dirty="0" err="1"/>
              <a:t>system</a:t>
            </a:r>
            <a:endParaRPr lang="de-DE" sz="1800" dirty="0"/>
          </a:p>
          <a:p>
            <a:r>
              <a:rPr lang="de-DE" sz="2000" dirty="0"/>
              <a:t>MiServer3</a:t>
            </a:r>
          </a:p>
          <a:p>
            <a:r>
              <a:rPr lang="de-DE" sz="2000" dirty="0" err="1"/>
              <a:t>no</a:t>
            </a:r>
            <a:r>
              <a:rPr lang="de-DE" sz="2000" dirty="0"/>
              <a:t> </a:t>
            </a:r>
            <a:r>
              <a:rPr lang="de-DE" sz="2000" dirty="0" err="1"/>
              <a:t>hacks</a:t>
            </a:r>
            <a:endParaRPr lang="de-DE" sz="2000" dirty="0"/>
          </a:p>
          <a:p>
            <a:r>
              <a:rPr lang="de-DE" sz="2000" dirty="0"/>
              <a:t>„a user-meeting </a:t>
            </a:r>
            <a:r>
              <a:rPr lang="de-DE" sz="2000" dirty="0" err="1"/>
              <a:t>is</a:t>
            </a:r>
            <a:r>
              <a:rPr lang="de-DE" sz="2000" dirty="0"/>
              <a:t> an </a:t>
            </a:r>
            <a:r>
              <a:rPr lang="de-DE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</a:t>
            </a:r>
            <a:r>
              <a:rPr lang="de-DE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tuple</a:t>
            </a:r>
            <a:r>
              <a:rPr lang="de-DE" sz="2000" dirty="0"/>
              <a:t>“ -&gt; </a:t>
            </a:r>
            <a:r>
              <a:rPr lang="de-DE" sz="2000" dirty="0" err="1"/>
              <a:t>data-driven</a:t>
            </a:r>
            <a:endParaRPr lang="de-DE" sz="2000" dirty="0"/>
          </a:p>
          <a:p>
            <a:r>
              <a:rPr lang="de-DE" sz="2000" dirty="0"/>
              <a:t>„</a:t>
            </a:r>
            <a:r>
              <a:rPr lang="de-DE" sz="2000" dirty="0" err="1"/>
              <a:t>events</a:t>
            </a:r>
            <a:r>
              <a:rPr lang="de-DE" sz="2000" dirty="0"/>
              <a:t>“, not just „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meeting</a:t>
            </a:r>
            <a:r>
              <a:rPr lang="de-DE" sz="2000" dirty="0"/>
              <a:t>“</a:t>
            </a:r>
          </a:p>
          <a:p>
            <a:endParaRPr lang="de-DE" sz="18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EA66D6-276E-48DB-9C1D-8B1D6F818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32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62E90-1F1D-45CE-B43E-53FF7419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16A74-CD0C-4733-8AAE-A7136B074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Authentication</a:t>
            </a:r>
          </a:p>
          <a:p>
            <a:pPr lvl="1"/>
            <a:r>
              <a:rPr lang="en-US" dirty="0"/>
              <a:t>Are users authenticated?</a:t>
            </a:r>
          </a:p>
          <a:p>
            <a:r>
              <a:rPr lang="en-US" dirty="0"/>
              <a:t>Authority</a:t>
            </a:r>
          </a:p>
          <a:p>
            <a:pPr lvl="1"/>
            <a:r>
              <a:rPr lang="en-US" dirty="0"/>
              <a:t>Do users have access to the appropriate resources?</a:t>
            </a:r>
          </a:p>
          <a:p>
            <a:pPr lvl="1"/>
            <a:r>
              <a:rPr lang="en-US" dirty="0"/>
              <a:t>Role-based access</a:t>
            </a:r>
          </a:p>
          <a:p>
            <a:r>
              <a:rPr lang="en-US" dirty="0"/>
              <a:t>Are communications encrypted?</a:t>
            </a:r>
          </a:p>
          <a:p>
            <a:pPr lvl="1"/>
            <a:r>
              <a:rPr lang="en-US" dirty="0"/>
              <a:t>Using https?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08CBD-A444-4A09-8C14-E87355570F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F6D2FD-A03C-44DE-8F55-992E9A3429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367" r="42136" b="14029"/>
          <a:stretch/>
        </p:blipFill>
        <p:spPr>
          <a:xfrm>
            <a:off x="6505549" y="2976796"/>
            <a:ext cx="2351904" cy="765084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0B71CF-10F2-43B9-82F7-06A1F54CD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4BB103-D972-43C7-960B-037640CF9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Overview</a:t>
            </a:r>
            <a:r>
              <a:rPr lang="de-DE" dirty="0"/>
              <a:t> </a:t>
            </a:r>
            <a:r>
              <a:rPr lang="de-DE" dirty="0" err="1"/>
              <a:t>EvReg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4358FA-5BF0-48A9-AB17-763080764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Zylinder 4">
            <a:extLst>
              <a:ext uri="{FF2B5EF4-FFF2-40B4-BE49-F238E27FC236}">
                <a16:creationId xmlns:a16="http://schemas.microsoft.com/office/drawing/2014/main" id="{F12BF98B-C8D2-482C-9217-6095B325C933}"/>
              </a:ext>
            </a:extLst>
          </p:cNvPr>
          <p:cNvSpPr/>
          <p:nvPr/>
        </p:nvSpPr>
        <p:spPr>
          <a:xfrm>
            <a:off x="374372" y="4011910"/>
            <a:ext cx="912263" cy="574999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MySQL</a:t>
            </a:r>
          </a:p>
        </p:txBody>
      </p:sp>
      <p:sp>
        <p:nvSpPr>
          <p:cNvPr id="6" name="Flussdiagramm: Prozess 5">
            <a:extLst>
              <a:ext uri="{FF2B5EF4-FFF2-40B4-BE49-F238E27FC236}">
                <a16:creationId xmlns:a16="http://schemas.microsoft.com/office/drawing/2014/main" id="{94458364-EF58-4590-A9A9-220B42F52277}"/>
              </a:ext>
            </a:extLst>
          </p:cNvPr>
          <p:cNvSpPr/>
          <p:nvPr/>
        </p:nvSpPr>
        <p:spPr>
          <a:xfrm>
            <a:off x="3299083" y="2342440"/>
            <a:ext cx="980275" cy="101809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dirty="0" err="1"/>
              <a:t>EvReg</a:t>
            </a:r>
            <a:endParaRPr lang="de-DE" dirty="0"/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6B39D676-71D9-44BC-9910-D6F133671488}"/>
              </a:ext>
            </a:extLst>
          </p:cNvPr>
          <p:cNvCxnSpPr>
            <a:cxnSpLocks/>
          </p:cNvCxnSpPr>
          <p:nvPr/>
        </p:nvCxnSpPr>
        <p:spPr>
          <a:xfrm>
            <a:off x="1600284" y="2972243"/>
            <a:ext cx="16987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Verbinder: gewinkelt 8">
            <a:extLst>
              <a:ext uri="{FF2B5EF4-FFF2-40B4-BE49-F238E27FC236}">
                <a16:creationId xmlns:a16="http://schemas.microsoft.com/office/drawing/2014/main" id="{B97AD772-7C89-4606-BD01-B29A2CBCA8D3}"/>
              </a:ext>
            </a:extLst>
          </p:cNvPr>
          <p:cNvCxnSpPr>
            <a:cxnSpLocks/>
            <a:stCxn id="5" idx="4"/>
            <a:endCxn id="24" idx="1"/>
          </p:cNvCxnSpPr>
          <p:nvPr/>
        </p:nvCxnSpPr>
        <p:spPr>
          <a:xfrm flipV="1">
            <a:off x="1286635" y="3107164"/>
            <a:ext cx="1987309" cy="1192246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49788F44-9FED-4C6F-8467-B1F722E3BB42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3789220" y="1615476"/>
            <a:ext cx="1" cy="726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erbinder: gewinkelt 13">
            <a:extLst>
              <a:ext uri="{FF2B5EF4-FFF2-40B4-BE49-F238E27FC236}">
                <a16:creationId xmlns:a16="http://schemas.microsoft.com/office/drawing/2014/main" id="{486B8923-2917-4180-B506-E93E5448779F}"/>
              </a:ext>
            </a:extLst>
          </p:cNvPr>
          <p:cNvCxnSpPr>
            <a:cxnSpLocks/>
          </p:cNvCxnSpPr>
          <p:nvPr/>
        </p:nvCxnSpPr>
        <p:spPr>
          <a:xfrm rot="5400000">
            <a:off x="5254898" y="4069119"/>
            <a:ext cx="329329" cy="1876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erbinder: gewinkelt 14">
            <a:extLst>
              <a:ext uri="{FF2B5EF4-FFF2-40B4-BE49-F238E27FC236}">
                <a16:creationId xmlns:a16="http://schemas.microsoft.com/office/drawing/2014/main" id="{5E9AC2F8-1ED1-48F1-ACAA-5F915023DF70}"/>
              </a:ext>
            </a:extLst>
          </p:cNvPr>
          <p:cNvCxnSpPr>
            <a:cxnSpLocks/>
            <a:endCxn id="6" idx="2"/>
          </p:cNvCxnSpPr>
          <p:nvPr/>
        </p:nvCxnSpPr>
        <p:spPr>
          <a:xfrm rot="10800000">
            <a:off x="3789222" y="3360535"/>
            <a:ext cx="1053547" cy="394047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miley 15">
            <a:extLst>
              <a:ext uri="{FF2B5EF4-FFF2-40B4-BE49-F238E27FC236}">
                <a16:creationId xmlns:a16="http://schemas.microsoft.com/office/drawing/2014/main" id="{F7C19ECB-98A1-4B45-9B1C-4AE343BC1681}"/>
              </a:ext>
            </a:extLst>
          </p:cNvPr>
          <p:cNvSpPr/>
          <p:nvPr/>
        </p:nvSpPr>
        <p:spPr>
          <a:xfrm>
            <a:off x="5637306" y="1691870"/>
            <a:ext cx="360689" cy="39766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A4EF5303-CC18-4E59-9550-9440E1352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0411" y="2114522"/>
            <a:ext cx="453132" cy="301380"/>
          </a:xfrm>
          <a:prstGeom prst="rect">
            <a:avLst/>
          </a:prstGeom>
        </p:spPr>
      </p:pic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F5A2B37E-5A48-4EAF-A0AE-BA5F40B0D501}"/>
              </a:ext>
            </a:extLst>
          </p:cNvPr>
          <p:cNvCxnSpPr>
            <a:cxnSpLocks/>
          </p:cNvCxnSpPr>
          <p:nvPr/>
        </p:nvCxnSpPr>
        <p:spPr>
          <a:xfrm>
            <a:off x="6282190" y="2415902"/>
            <a:ext cx="0" cy="1828455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fik 18">
            <a:extLst>
              <a:ext uri="{FF2B5EF4-FFF2-40B4-BE49-F238E27FC236}">
                <a16:creationId xmlns:a16="http://schemas.microsoft.com/office/drawing/2014/main" id="{3EA6289F-7EAF-474B-996C-5EFB614E91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4" r="-1771"/>
          <a:stretch/>
        </p:blipFill>
        <p:spPr>
          <a:xfrm>
            <a:off x="988532" y="2653366"/>
            <a:ext cx="611752" cy="764127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FCAA346C-095D-4DF8-9F10-A41F70E2AA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5582" y="1294802"/>
            <a:ext cx="1343025" cy="3048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2E7A5F1C-627A-4F9D-B277-323C4B43D3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0828" y="3594242"/>
            <a:ext cx="1323975" cy="295275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6FEDAE6D-EBE4-49A0-B1DA-E9D2F4FEE4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6975" y="4234721"/>
            <a:ext cx="2113130" cy="352188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166A63DA-62E6-431A-B436-AE2DEB5FBA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3944" y="2840852"/>
            <a:ext cx="510013" cy="532624"/>
          </a:xfrm>
          <a:prstGeom prst="rect">
            <a:avLst/>
          </a:prstGeom>
        </p:spPr>
      </p:pic>
      <p:cxnSp>
        <p:nvCxnSpPr>
          <p:cNvPr id="7" name="Verbinder: gewinkelt 6">
            <a:extLst>
              <a:ext uri="{FF2B5EF4-FFF2-40B4-BE49-F238E27FC236}">
                <a16:creationId xmlns:a16="http://schemas.microsoft.com/office/drawing/2014/main" id="{11F247BA-9A46-4DC3-9E5D-054D546BB688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81901" y="2436452"/>
            <a:ext cx="409470" cy="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Grafik 54">
            <a:extLst>
              <a:ext uri="{FF2B5EF4-FFF2-40B4-BE49-F238E27FC236}">
                <a16:creationId xmlns:a16="http://schemas.microsoft.com/office/drawing/2014/main" id="{BA7E2A16-FFC3-4821-A3C7-FF0D547D10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586" y="1414105"/>
            <a:ext cx="1240097" cy="751530"/>
          </a:xfrm>
          <a:prstGeom prst="rect">
            <a:avLst/>
          </a:prstGeom>
        </p:spPr>
      </p:pic>
      <p:cxnSp>
        <p:nvCxnSpPr>
          <p:cNvPr id="57" name="Verbinder: gewinkelt 56">
            <a:extLst>
              <a:ext uri="{FF2B5EF4-FFF2-40B4-BE49-F238E27FC236}">
                <a16:creationId xmlns:a16="http://schemas.microsoft.com/office/drawing/2014/main" id="{5355E860-C35E-47CE-A435-0EAB2CD75824}"/>
              </a:ext>
            </a:extLst>
          </p:cNvPr>
          <p:cNvCxnSpPr/>
          <p:nvPr/>
        </p:nvCxnSpPr>
        <p:spPr>
          <a:xfrm rot="10800000" flipV="1">
            <a:off x="1286635" y="3828376"/>
            <a:ext cx="3604193" cy="70737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CCDB07-681C-4329-A981-DED5C7486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598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B125E015-33E9-4246-BA64-CAF1F4C86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Continous</a:t>
            </a:r>
            <a:r>
              <a:rPr lang="de-DE" dirty="0"/>
              <a:t> Integration in </a:t>
            </a:r>
            <a:r>
              <a:rPr lang="de-DE" dirty="0" err="1"/>
              <a:t>EvReg</a:t>
            </a:r>
            <a:endParaRPr lang="de-DE" dirty="0"/>
          </a:p>
        </p:txBody>
      </p:sp>
      <p:sp>
        <p:nvSpPr>
          <p:cNvPr id="3" name="Inhaltsplatzhalter 2" hidden="1">
            <a:extLst>
              <a:ext uri="{FF2B5EF4-FFF2-40B4-BE49-F238E27FC236}">
                <a16:creationId xmlns:a16="http://schemas.microsoft.com/office/drawing/2014/main" id="{E94083F5-98F9-484F-BA0E-71574C623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sp>
        <p:nvSpPr>
          <p:cNvPr id="5" name="Flussdiagramm: Magnetplattenspeicher 4" hidden="1">
            <a:extLst>
              <a:ext uri="{FF2B5EF4-FFF2-40B4-BE49-F238E27FC236}">
                <a16:creationId xmlns:a16="http://schemas.microsoft.com/office/drawing/2014/main" id="{75400738-065C-4184-83C4-78FBE8F1470C}"/>
              </a:ext>
            </a:extLst>
          </p:cNvPr>
          <p:cNvSpPr/>
          <p:nvPr/>
        </p:nvSpPr>
        <p:spPr>
          <a:xfrm>
            <a:off x="1556665" y="2552244"/>
            <a:ext cx="1275127" cy="738231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Repository</a:t>
            </a:r>
          </a:p>
        </p:txBody>
      </p:sp>
      <p:pic>
        <p:nvPicPr>
          <p:cNvPr id="6" name="Grafik 5" hidden="1">
            <a:extLst>
              <a:ext uri="{FF2B5EF4-FFF2-40B4-BE49-F238E27FC236}">
                <a16:creationId xmlns:a16="http://schemas.microsoft.com/office/drawing/2014/main" id="{622F0A02-D94A-4B92-AB0E-3251C46197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41530" y="1224290"/>
            <a:ext cx="2132376" cy="1066188"/>
          </a:xfrm>
          <a:prstGeom prst="rect">
            <a:avLst/>
          </a:prstGeom>
        </p:spPr>
      </p:pic>
      <p:sp>
        <p:nvSpPr>
          <p:cNvPr id="7" name="Rechteck 6" hidden="1">
            <a:extLst>
              <a:ext uri="{FF2B5EF4-FFF2-40B4-BE49-F238E27FC236}">
                <a16:creationId xmlns:a16="http://schemas.microsoft.com/office/drawing/2014/main" id="{47F21394-43ED-4BF4-9713-56B538D50E5E}"/>
              </a:ext>
            </a:extLst>
          </p:cNvPr>
          <p:cNvSpPr/>
          <p:nvPr/>
        </p:nvSpPr>
        <p:spPr>
          <a:xfrm>
            <a:off x="3372650" y="3156815"/>
            <a:ext cx="1132514" cy="7717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CI</a:t>
            </a:r>
            <a:br>
              <a:rPr lang="de-DE" dirty="0"/>
            </a:br>
            <a:r>
              <a:rPr lang="de-DE" dirty="0"/>
              <a:t>(Jenkins)</a:t>
            </a:r>
          </a:p>
        </p:txBody>
      </p:sp>
      <p:sp>
        <p:nvSpPr>
          <p:cNvPr id="8" name="Rechteck 7" hidden="1">
            <a:extLst>
              <a:ext uri="{FF2B5EF4-FFF2-40B4-BE49-F238E27FC236}">
                <a16:creationId xmlns:a16="http://schemas.microsoft.com/office/drawing/2014/main" id="{EC3DAA5A-DE2E-473D-AEC8-4A737E3DCCF6}"/>
              </a:ext>
            </a:extLst>
          </p:cNvPr>
          <p:cNvSpPr/>
          <p:nvPr/>
        </p:nvSpPr>
        <p:spPr>
          <a:xfrm>
            <a:off x="5234942" y="3804116"/>
            <a:ext cx="1300293" cy="8053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Docker</a:t>
            </a:r>
          </a:p>
        </p:txBody>
      </p:sp>
      <p:pic>
        <p:nvPicPr>
          <p:cNvPr id="10" name="Grafik 9" hidden="1">
            <a:extLst>
              <a:ext uri="{FF2B5EF4-FFF2-40B4-BE49-F238E27FC236}">
                <a16:creationId xmlns:a16="http://schemas.microsoft.com/office/drawing/2014/main" id="{44D51213-27C8-4463-A239-480AF6AFB8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897299" y="5872294"/>
            <a:ext cx="1219200" cy="914400"/>
          </a:xfrm>
          <a:prstGeom prst="rect">
            <a:avLst/>
          </a:prstGeom>
        </p:spPr>
      </p:pic>
      <p:cxnSp>
        <p:nvCxnSpPr>
          <p:cNvPr id="11" name="Verbinder: gekrümmt 10" hidden="1">
            <a:extLst>
              <a:ext uri="{FF2B5EF4-FFF2-40B4-BE49-F238E27FC236}">
                <a16:creationId xmlns:a16="http://schemas.microsoft.com/office/drawing/2014/main" id="{32A65920-0AA6-4266-AE37-D268F76C135B}"/>
              </a:ext>
            </a:extLst>
          </p:cNvPr>
          <p:cNvCxnSpPr>
            <a:stCxn id="5" idx="3"/>
            <a:endCxn id="7" idx="1"/>
          </p:cNvCxnSpPr>
          <p:nvPr/>
        </p:nvCxnSpPr>
        <p:spPr>
          <a:xfrm rot="16200000" flipH="1">
            <a:off x="2657322" y="2827381"/>
            <a:ext cx="252234" cy="1178421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Verbinder: gekrümmt 11" hidden="1">
            <a:extLst>
              <a:ext uri="{FF2B5EF4-FFF2-40B4-BE49-F238E27FC236}">
                <a16:creationId xmlns:a16="http://schemas.microsoft.com/office/drawing/2014/main" id="{FF16AA8F-CFC3-4959-9397-8C26FB02ACD6}"/>
              </a:ext>
            </a:extLst>
          </p:cNvPr>
          <p:cNvCxnSpPr>
            <a:stCxn id="7" idx="2"/>
            <a:endCxn id="8" idx="1"/>
          </p:cNvCxnSpPr>
          <p:nvPr/>
        </p:nvCxnSpPr>
        <p:spPr>
          <a:xfrm rot="16200000" flipH="1">
            <a:off x="4447831" y="3419677"/>
            <a:ext cx="278187" cy="1296035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erbinder: gekrümmt 14" hidden="1">
            <a:extLst>
              <a:ext uri="{FF2B5EF4-FFF2-40B4-BE49-F238E27FC236}">
                <a16:creationId xmlns:a16="http://schemas.microsoft.com/office/drawing/2014/main" id="{28173596-4C90-4D1F-B240-B1F94A351187}"/>
              </a:ext>
            </a:extLst>
          </p:cNvPr>
          <p:cNvCxnSpPr>
            <a:cxnSpLocks/>
            <a:stCxn id="7" idx="0"/>
            <a:endCxn id="5" idx="4"/>
          </p:cNvCxnSpPr>
          <p:nvPr/>
        </p:nvCxnSpPr>
        <p:spPr>
          <a:xfrm rot="16200000" flipV="1">
            <a:off x="3267623" y="2485530"/>
            <a:ext cx="235455" cy="1107115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erbinder: gewinkelt 15" hidden="1">
            <a:extLst>
              <a:ext uri="{FF2B5EF4-FFF2-40B4-BE49-F238E27FC236}">
                <a16:creationId xmlns:a16="http://schemas.microsoft.com/office/drawing/2014/main" id="{0D84D2F3-FDB3-451F-9818-AC8BD6420E6A}"/>
              </a:ext>
            </a:extLst>
          </p:cNvPr>
          <p:cNvCxnSpPr>
            <a:cxnSpLocks/>
            <a:endCxn id="5" idx="2"/>
          </p:cNvCxnSpPr>
          <p:nvPr/>
        </p:nvCxnSpPr>
        <p:spPr>
          <a:xfrm rot="16200000" flipH="1">
            <a:off x="881431" y="2246126"/>
            <a:ext cx="712906" cy="63756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 hidden="1">
            <a:extLst>
              <a:ext uri="{FF2B5EF4-FFF2-40B4-BE49-F238E27FC236}">
                <a16:creationId xmlns:a16="http://schemas.microsoft.com/office/drawing/2014/main" id="{78B7F608-1753-44F2-A859-757FAD0F8F5C}"/>
              </a:ext>
            </a:extLst>
          </p:cNvPr>
          <p:cNvCxnSpPr>
            <a:stCxn id="5" idx="1"/>
          </p:cNvCxnSpPr>
          <p:nvPr/>
        </p:nvCxnSpPr>
        <p:spPr>
          <a:xfrm flipV="1">
            <a:off x="2194229" y="2231148"/>
            <a:ext cx="0" cy="321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Verbinder: gekrümmt 17" hidden="1">
            <a:extLst>
              <a:ext uri="{FF2B5EF4-FFF2-40B4-BE49-F238E27FC236}">
                <a16:creationId xmlns:a16="http://schemas.microsoft.com/office/drawing/2014/main" id="{564A0998-6276-492D-BF11-902A82BB13BC}"/>
              </a:ext>
            </a:extLst>
          </p:cNvPr>
          <p:cNvCxnSpPr>
            <a:stCxn id="8" idx="0"/>
            <a:endCxn id="7" idx="3"/>
          </p:cNvCxnSpPr>
          <p:nvPr/>
        </p:nvCxnSpPr>
        <p:spPr>
          <a:xfrm rot="16200000" flipV="1">
            <a:off x="5064424" y="2983450"/>
            <a:ext cx="261407" cy="1379925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feld 39" hidden="1">
            <a:extLst>
              <a:ext uri="{FF2B5EF4-FFF2-40B4-BE49-F238E27FC236}">
                <a16:creationId xmlns:a16="http://schemas.microsoft.com/office/drawing/2014/main" id="{5A03A644-7F89-438A-98B8-D8886EAA41D2}"/>
              </a:ext>
            </a:extLst>
          </p:cNvPr>
          <p:cNvSpPr txBox="1"/>
          <p:nvPr/>
        </p:nvSpPr>
        <p:spPr>
          <a:xfrm>
            <a:off x="856602" y="2697043"/>
            <a:ext cx="63671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Commit</a:t>
            </a:r>
          </a:p>
        </p:txBody>
      </p:sp>
      <p:sp>
        <p:nvSpPr>
          <p:cNvPr id="41" name="Textfeld 40" hidden="1">
            <a:extLst>
              <a:ext uri="{FF2B5EF4-FFF2-40B4-BE49-F238E27FC236}">
                <a16:creationId xmlns:a16="http://schemas.microsoft.com/office/drawing/2014/main" id="{19343806-55A9-4481-81F2-4DFFCC23354E}"/>
              </a:ext>
            </a:extLst>
          </p:cNvPr>
          <p:cNvSpPr txBox="1"/>
          <p:nvPr/>
        </p:nvSpPr>
        <p:spPr>
          <a:xfrm>
            <a:off x="1237884" y="3548443"/>
            <a:ext cx="22384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CI </a:t>
            </a:r>
            <a:r>
              <a:rPr lang="de-DE" sz="1100" dirty="0" err="1"/>
              <a:t>checks</a:t>
            </a:r>
            <a:r>
              <a:rPr lang="de-DE" sz="1100" dirty="0"/>
              <a:t> </a:t>
            </a:r>
            <a:r>
              <a:rPr lang="de-DE" sz="1100" dirty="0" err="1"/>
              <a:t>for</a:t>
            </a:r>
            <a:r>
              <a:rPr lang="de-DE" sz="1100" dirty="0"/>
              <a:t> </a:t>
            </a:r>
            <a:r>
              <a:rPr lang="de-DE" sz="1100" dirty="0" err="1"/>
              <a:t>updates</a:t>
            </a:r>
            <a:r>
              <a:rPr lang="de-DE" sz="1100" dirty="0"/>
              <a:t> </a:t>
            </a:r>
            <a:r>
              <a:rPr lang="de-DE" sz="1100" dirty="0" err="1"/>
              <a:t>of</a:t>
            </a:r>
            <a:r>
              <a:rPr lang="de-DE" sz="1100" dirty="0"/>
              <a:t> </a:t>
            </a:r>
            <a:r>
              <a:rPr lang="de-DE" sz="1100" dirty="0" err="1"/>
              <a:t>repo</a:t>
            </a:r>
            <a:r>
              <a:rPr lang="de-DE" sz="1100" dirty="0"/>
              <a:t> and </a:t>
            </a:r>
            <a:r>
              <a:rPr lang="de-DE" sz="1100" dirty="0" err="1"/>
              <a:t>builds</a:t>
            </a:r>
            <a:r>
              <a:rPr lang="de-DE" sz="1100" dirty="0"/>
              <a:t> </a:t>
            </a:r>
            <a:r>
              <a:rPr lang="de-DE" sz="1100" dirty="0" err="1"/>
              <a:t>new</a:t>
            </a:r>
            <a:r>
              <a:rPr lang="de-DE" sz="1100" dirty="0"/>
              <a:t> </a:t>
            </a:r>
            <a:r>
              <a:rPr lang="de-DE" sz="1100" dirty="0" err="1"/>
              <a:t>instance</a:t>
            </a:r>
            <a:r>
              <a:rPr lang="de-DE" sz="1100" dirty="0"/>
              <a:t> </a:t>
            </a:r>
            <a:r>
              <a:rPr lang="de-DE" sz="1100" dirty="0" err="1"/>
              <a:t>if</a:t>
            </a:r>
            <a:r>
              <a:rPr lang="de-DE" sz="1100" dirty="0"/>
              <a:t> </a:t>
            </a:r>
            <a:r>
              <a:rPr lang="de-DE" sz="1100" dirty="0" err="1"/>
              <a:t>req‘d</a:t>
            </a:r>
            <a:r>
              <a:rPr lang="de-DE" sz="1100" dirty="0"/>
              <a:t>.</a:t>
            </a:r>
          </a:p>
        </p:txBody>
      </p:sp>
      <p:sp>
        <p:nvSpPr>
          <p:cNvPr id="42" name="Textfeld 41" hidden="1">
            <a:extLst>
              <a:ext uri="{FF2B5EF4-FFF2-40B4-BE49-F238E27FC236}">
                <a16:creationId xmlns:a16="http://schemas.microsoft.com/office/drawing/2014/main" id="{1628D36A-D69B-45FC-90B0-F43BE87C509D}"/>
              </a:ext>
            </a:extLst>
          </p:cNvPr>
          <p:cNvSpPr txBox="1"/>
          <p:nvPr/>
        </p:nvSpPr>
        <p:spPr>
          <a:xfrm>
            <a:off x="2194228" y="4099086"/>
            <a:ext cx="23070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Runs </a:t>
            </a:r>
            <a:r>
              <a:rPr lang="de-DE" sz="1100" dirty="0" err="1"/>
              <a:t>new</a:t>
            </a:r>
            <a:r>
              <a:rPr lang="de-DE" sz="1100" dirty="0"/>
              <a:t> </a:t>
            </a:r>
            <a:r>
              <a:rPr lang="de-DE" sz="1100" dirty="0" err="1"/>
              <a:t>instance</a:t>
            </a:r>
            <a:r>
              <a:rPr lang="de-DE" sz="1100" dirty="0"/>
              <a:t> and </a:t>
            </a:r>
            <a:r>
              <a:rPr lang="de-DE" sz="1100" dirty="0" err="1"/>
              <a:t>performs</a:t>
            </a:r>
            <a:r>
              <a:rPr lang="de-DE" sz="1100" dirty="0"/>
              <a:t> </a:t>
            </a:r>
            <a:r>
              <a:rPr lang="de-DE" sz="1100" dirty="0" err="1"/>
              <a:t>test</a:t>
            </a:r>
            <a:endParaRPr lang="de-DE" sz="1100" dirty="0"/>
          </a:p>
        </p:txBody>
      </p:sp>
      <p:sp>
        <p:nvSpPr>
          <p:cNvPr id="43" name="Textfeld 42" hidden="1">
            <a:extLst>
              <a:ext uri="{FF2B5EF4-FFF2-40B4-BE49-F238E27FC236}">
                <a16:creationId xmlns:a16="http://schemas.microsoft.com/office/drawing/2014/main" id="{7D4C3B7A-0C54-4544-BCF2-F80DC263F52A}"/>
              </a:ext>
            </a:extLst>
          </p:cNvPr>
          <p:cNvSpPr txBox="1"/>
          <p:nvPr/>
        </p:nvSpPr>
        <p:spPr>
          <a:xfrm>
            <a:off x="2895142" y="2703799"/>
            <a:ext cx="19271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Returns Status </a:t>
            </a:r>
            <a:r>
              <a:rPr lang="de-DE" sz="1100" dirty="0" err="1"/>
              <a:t>of</a:t>
            </a:r>
            <a:r>
              <a:rPr lang="de-DE" sz="1100" dirty="0"/>
              <a:t> </a:t>
            </a:r>
            <a:r>
              <a:rPr lang="de-DE" sz="1100" dirty="0" err="1"/>
              <a:t>test</a:t>
            </a:r>
            <a:r>
              <a:rPr lang="de-DE" sz="1100" dirty="0"/>
              <a:t>, </a:t>
            </a:r>
            <a:r>
              <a:rPr lang="de-DE" sz="1100" dirty="0" err="1"/>
              <a:t>err-msg</a:t>
            </a:r>
            <a:endParaRPr lang="de-DE" sz="1100" dirty="0"/>
          </a:p>
        </p:txBody>
      </p:sp>
      <p:pic>
        <p:nvPicPr>
          <p:cNvPr id="1026" name="Picture 2" descr="F:\Temp\SNAGHTML106a969c.PNG" hidden="1">
            <a:extLst>
              <a:ext uri="{FF2B5EF4-FFF2-40B4-BE49-F238E27FC236}">
                <a16:creationId xmlns:a16="http://schemas.microsoft.com/office/drawing/2014/main" id="{0CB9740F-E754-4138-B9BE-3B9706644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050" y="1270081"/>
            <a:ext cx="5857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Pfeil: nach rechts 44" hidden="1">
            <a:extLst>
              <a:ext uri="{FF2B5EF4-FFF2-40B4-BE49-F238E27FC236}">
                <a16:creationId xmlns:a16="http://schemas.microsoft.com/office/drawing/2014/main" id="{663F2851-922F-4D02-B8CB-34BE726F3194}"/>
              </a:ext>
            </a:extLst>
          </p:cNvPr>
          <p:cNvSpPr/>
          <p:nvPr/>
        </p:nvSpPr>
        <p:spPr>
          <a:xfrm rot="10800000">
            <a:off x="5089071" y="1402613"/>
            <a:ext cx="493781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7" name="Pfeil: nach rechts 46">
            <a:extLst>
              <a:ext uri="{FF2B5EF4-FFF2-40B4-BE49-F238E27FC236}">
                <a16:creationId xmlns:a16="http://schemas.microsoft.com/office/drawing/2014/main" id="{9ABB1FC4-C2EE-4121-85BA-CCDA09DDE2C8}"/>
              </a:ext>
            </a:extLst>
          </p:cNvPr>
          <p:cNvSpPr/>
          <p:nvPr/>
        </p:nvSpPr>
        <p:spPr>
          <a:xfrm rot="10800000">
            <a:off x="5089071" y="1990270"/>
            <a:ext cx="493781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2F15066A-4258-409C-A1E0-5C363431438F}"/>
              </a:ext>
            </a:extLst>
          </p:cNvPr>
          <p:cNvSpPr txBox="1"/>
          <p:nvPr/>
        </p:nvSpPr>
        <p:spPr>
          <a:xfrm>
            <a:off x="2315582" y="4451222"/>
            <a:ext cx="30203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Test ok: </a:t>
            </a:r>
            <a:r>
              <a:rPr lang="de-DE" sz="1100" dirty="0" err="1"/>
              <a:t>use</a:t>
            </a:r>
            <a:r>
              <a:rPr lang="de-DE" sz="1100" dirty="0"/>
              <a:t> </a:t>
            </a:r>
            <a:r>
              <a:rPr lang="de-DE" sz="1100" dirty="0" err="1"/>
              <a:t>this</a:t>
            </a:r>
            <a:r>
              <a:rPr lang="de-DE" sz="1100" dirty="0"/>
              <a:t> </a:t>
            </a:r>
            <a:r>
              <a:rPr lang="de-DE" sz="1100" dirty="0" err="1"/>
              <a:t>updated</a:t>
            </a:r>
            <a:r>
              <a:rPr lang="de-DE" sz="1100" dirty="0"/>
              <a:t> </a:t>
            </a:r>
            <a:r>
              <a:rPr lang="de-DE" sz="1100" dirty="0" err="1"/>
              <a:t>build</a:t>
            </a:r>
            <a:r>
              <a:rPr lang="de-DE" sz="1100" dirty="0"/>
              <a:t> </a:t>
            </a:r>
            <a:r>
              <a:rPr lang="de-DE" sz="1100" dirty="0" err="1"/>
              <a:t>for</a:t>
            </a:r>
            <a:r>
              <a:rPr lang="de-DE" sz="1100" dirty="0"/>
              <a:t> </a:t>
            </a:r>
            <a:r>
              <a:rPr lang="de-DE" sz="1100" dirty="0" err="1"/>
              <a:t>future</a:t>
            </a:r>
            <a:r>
              <a:rPr lang="de-DE" sz="1100" dirty="0"/>
              <a:t> </a:t>
            </a:r>
            <a:r>
              <a:rPr lang="de-DE" sz="1100" dirty="0" err="1"/>
              <a:t>sessions</a:t>
            </a:r>
            <a:endParaRPr lang="de-DE" sz="1100" dirty="0"/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A7994A2B-CCCD-4D5F-ACE6-0E7A9E8A93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9403" y="413034"/>
            <a:ext cx="4644747" cy="427842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134F68-5EA5-4751-9351-9A0445516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46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7" grpId="0" animBg="1"/>
      <p:bldP spid="8" grpId="0" animBg="1"/>
      <p:bldP spid="40" grpId="0"/>
      <p:bldP spid="41" grpId="0"/>
      <p:bldP spid="42" grpId="0"/>
      <p:bldP spid="43" grpId="0"/>
      <p:bldP spid="45" grpId="0" animBg="1"/>
      <p:bldP spid="47" grpId="0" animBg="1"/>
      <p:bldP spid="4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17D79E-814B-4EC0-BB53-4BC2B354D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Security in </a:t>
            </a:r>
            <a:r>
              <a:rPr lang="de-DE" dirty="0" err="1"/>
              <a:t>EvReg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0A7617-B5A5-472E-BD5F-854D5796B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https:</a:t>
            </a:r>
          </a:p>
          <a:p>
            <a:pPr lvl="1"/>
            <a:r>
              <a:rPr lang="de-DE" dirty="0" err="1"/>
              <a:t>handled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Load Balancer</a:t>
            </a:r>
          </a:p>
          <a:p>
            <a:r>
              <a:rPr lang="de-DE" dirty="0" err="1"/>
              <a:t>Credit</a:t>
            </a:r>
            <a:r>
              <a:rPr lang="de-DE" dirty="0"/>
              <a:t> Card Info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handled</a:t>
            </a:r>
            <a:r>
              <a:rPr lang="de-DE" dirty="0"/>
              <a:t> on </a:t>
            </a:r>
            <a:r>
              <a:rPr lang="de-DE" dirty="0" err="1"/>
              <a:t>Worldpay‘s</a:t>
            </a:r>
            <a:r>
              <a:rPr lang="de-DE" dirty="0"/>
              <a:t> </a:t>
            </a:r>
            <a:r>
              <a:rPr lang="de-DE" dirty="0" err="1"/>
              <a:t>site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E3A7B2C-45DD-4328-890C-EAF81B14B24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Screenshot" hidden="1">
            <a:extLst>
              <a:ext uri="{FF2B5EF4-FFF2-40B4-BE49-F238E27FC236}">
                <a16:creationId xmlns:a16="http://schemas.microsoft.com/office/drawing/2014/main" id="{37399B62-6D0F-4869-9DE8-2A1B3D5D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423"/>
            <a:ext cx="9252520" cy="51435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1E3B99-2C5A-4219-BC76-3941C06A0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23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99607-AC33-46AA-A327-D90A886B9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Database-Access in </a:t>
            </a:r>
            <a:r>
              <a:rPr lang="de-DE" dirty="0" err="1"/>
              <a:t>EvReg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B4A0C6-559E-4263-8E0A-4ACED9B04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Avoid</a:t>
            </a:r>
            <a:r>
              <a:rPr lang="de-DE" dirty="0"/>
              <a:t> SQL-</a:t>
            </a:r>
            <a:r>
              <a:rPr lang="de-DE" dirty="0" err="1"/>
              <a:t>Injections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SQAPL‘s</a:t>
            </a:r>
            <a:r>
              <a:rPr lang="de-DE" dirty="0"/>
              <a:t> Bind-</a:t>
            </a:r>
            <a:r>
              <a:rPr lang="de-DE" dirty="0" err="1"/>
              <a:t>Mechanism</a:t>
            </a:r>
            <a:endParaRPr lang="de-DE" dirty="0"/>
          </a:p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088E7B4-42A2-4BD3-A94D-5A20DEAE0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31" y="2166705"/>
            <a:ext cx="2639912" cy="227805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05E2A0A-67F7-4ADB-B022-4F29543A9A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831" y="2166705"/>
            <a:ext cx="7171428" cy="47619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5E2E3C0-6E79-4A80-8AD4-9C0513694F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86" y="0"/>
            <a:ext cx="5409543" cy="51435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30B02B-B4F5-4392-A06E-8BFE7BA37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27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25E015-33E9-4246-BA64-CAF1F4C86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Continous</a:t>
            </a:r>
            <a:r>
              <a:rPr lang="de-DE" dirty="0"/>
              <a:t> Integration in </a:t>
            </a:r>
            <a:r>
              <a:rPr lang="de-DE" dirty="0" err="1"/>
              <a:t>EvReg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94083F5-98F9-484F-BA0E-71574C623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sp>
        <p:nvSpPr>
          <p:cNvPr id="5" name="Flussdiagramm: Magnetplattenspeicher 4">
            <a:extLst>
              <a:ext uri="{FF2B5EF4-FFF2-40B4-BE49-F238E27FC236}">
                <a16:creationId xmlns:a16="http://schemas.microsoft.com/office/drawing/2014/main" id="{75400738-065C-4184-83C4-78FBE8F1470C}"/>
              </a:ext>
            </a:extLst>
          </p:cNvPr>
          <p:cNvSpPr/>
          <p:nvPr/>
        </p:nvSpPr>
        <p:spPr>
          <a:xfrm>
            <a:off x="1556665" y="2552244"/>
            <a:ext cx="1275127" cy="738231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Repository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22F0A02-D94A-4B92-AB0E-3251C46197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41530" y="1224290"/>
            <a:ext cx="2132376" cy="1066188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7F21394-43ED-4BF4-9713-56B538D50E5E}"/>
              </a:ext>
            </a:extLst>
          </p:cNvPr>
          <p:cNvSpPr/>
          <p:nvPr/>
        </p:nvSpPr>
        <p:spPr>
          <a:xfrm>
            <a:off x="3372650" y="3156815"/>
            <a:ext cx="1132514" cy="7717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CI</a:t>
            </a:r>
            <a:br>
              <a:rPr lang="de-DE" dirty="0"/>
            </a:br>
            <a:r>
              <a:rPr lang="de-DE" dirty="0"/>
              <a:t>(Jenkins)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EC3DAA5A-DE2E-473D-AEC8-4A737E3DCCF6}"/>
              </a:ext>
            </a:extLst>
          </p:cNvPr>
          <p:cNvSpPr/>
          <p:nvPr/>
        </p:nvSpPr>
        <p:spPr>
          <a:xfrm>
            <a:off x="5234942" y="3804116"/>
            <a:ext cx="1300293" cy="8053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Docker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4D51213-27C8-4463-A239-480AF6AFB8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897299" y="5872294"/>
            <a:ext cx="1219200" cy="914400"/>
          </a:xfrm>
          <a:prstGeom prst="rect">
            <a:avLst/>
          </a:prstGeom>
        </p:spPr>
      </p:pic>
      <p:cxnSp>
        <p:nvCxnSpPr>
          <p:cNvPr id="11" name="Verbinder: gekrümmt 10">
            <a:extLst>
              <a:ext uri="{FF2B5EF4-FFF2-40B4-BE49-F238E27FC236}">
                <a16:creationId xmlns:a16="http://schemas.microsoft.com/office/drawing/2014/main" id="{32A65920-0AA6-4266-AE37-D268F76C135B}"/>
              </a:ext>
            </a:extLst>
          </p:cNvPr>
          <p:cNvCxnSpPr>
            <a:stCxn id="5" idx="3"/>
            <a:endCxn id="7" idx="1"/>
          </p:cNvCxnSpPr>
          <p:nvPr/>
        </p:nvCxnSpPr>
        <p:spPr>
          <a:xfrm rot="16200000" flipH="1">
            <a:off x="2657322" y="2827381"/>
            <a:ext cx="252234" cy="1178421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Verbinder: gekrümmt 11">
            <a:extLst>
              <a:ext uri="{FF2B5EF4-FFF2-40B4-BE49-F238E27FC236}">
                <a16:creationId xmlns:a16="http://schemas.microsoft.com/office/drawing/2014/main" id="{FF16AA8F-CFC3-4959-9397-8C26FB02ACD6}"/>
              </a:ext>
            </a:extLst>
          </p:cNvPr>
          <p:cNvCxnSpPr>
            <a:stCxn id="7" idx="2"/>
            <a:endCxn id="8" idx="1"/>
          </p:cNvCxnSpPr>
          <p:nvPr/>
        </p:nvCxnSpPr>
        <p:spPr>
          <a:xfrm rot="16200000" flipH="1">
            <a:off x="4447831" y="3419677"/>
            <a:ext cx="278187" cy="1296035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erbinder: gekrümmt 14">
            <a:extLst>
              <a:ext uri="{FF2B5EF4-FFF2-40B4-BE49-F238E27FC236}">
                <a16:creationId xmlns:a16="http://schemas.microsoft.com/office/drawing/2014/main" id="{28173596-4C90-4D1F-B240-B1F94A351187}"/>
              </a:ext>
            </a:extLst>
          </p:cNvPr>
          <p:cNvCxnSpPr>
            <a:cxnSpLocks/>
            <a:stCxn id="7" idx="0"/>
            <a:endCxn id="5" idx="4"/>
          </p:cNvCxnSpPr>
          <p:nvPr/>
        </p:nvCxnSpPr>
        <p:spPr>
          <a:xfrm rot="16200000" flipV="1">
            <a:off x="3267623" y="2485530"/>
            <a:ext cx="235455" cy="1107115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erbinder: gewinkelt 15">
            <a:extLst>
              <a:ext uri="{FF2B5EF4-FFF2-40B4-BE49-F238E27FC236}">
                <a16:creationId xmlns:a16="http://schemas.microsoft.com/office/drawing/2014/main" id="{0D84D2F3-FDB3-451F-9818-AC8BD6420E6A}"/>
              </a:ext>
            </a:extLst>
          </p:cNvPr>
          <p:cNvCxnSpPr>
            <a:cxnSpLocks/>
            <a:endCxn id="5" idx="2"/>
          </p:cNvCxnSpPr>
          <p:nvPr/>
        </p:nvCxnSpPr>
        <p:spPr>
          <a:xfrm rot="16200000" flipH="1">
            <a:off x="881431" y="2246126"/>
            <a:ext cx="712906" cy="63756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78B7F608-1753-44F2-A859-757FAD0F8F5C}"/>
              </a:ext>
            </a:extLst>
          </p:cNvPr>
          <p:cNvCxnSpPr>
            <a:stCxn id="5" idx="1"/>
          </p:cNvCxnSpPr>
          <p:nvPr/>
        </p:nvCxnSpPr>
        <p:spPr>
          <a:xfrm flipV="1">
            <a:off x="2194229" y="2231148"/>
            <a:ext cx="0" cy="321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Verbinder: gekrümmt 17">
            <a:extLst>
              <a:ext uri="{FF2B5EF4-FFF2-40B4-BE49-F238E27FC236}">
                <a16:creationId xmlns:a16="http://schemas.microsoft.com/office/drawing/2014/main" id="{564A0998-6276-492D-BF11-902A82BB13BC}"/>
              </a:ext>
            </a:extLst>
          </p:cNvPr>
          <p:cNvCxnSpPr>
            <a:stCxn id="8" idx="0"/>
            <a:endCxn id="7" idx="3"/>
          </p:cNvCxnSpPr>
          <p:nvPr/>
        </p:nvCxnSpPr>
        <p:spPr>
          <a:xfrm rot="16200000" flipV="1">
            <a:off x="5064424" y="2983450"/>
            <a:ext cx="261407" cy="1379925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feld 39">
            <a:extLst>
              <a:ext uri="{FF2B5EF4-FFF2-40B4-BE49-F238E27FC236}">
                <a16:creationId xmlns:a16="http://schemas.microsoft.com/office/drawing/2014/main" id="{5A03A644-7F89-438A-98B8-D8886EAA41D2}"/>
              </a:ext>
            </a:extLst>
          </p:cNvPr>
          <p:cNvSpPr txBox="1"/>
          <p:nvPr/>
        </p:nvSpPr>
        <p:spPr>
          <a:xfrm>
            <a:off x="856602" y="2697043"/>
            <a:ext cx="63671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Commit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19343806-55A9-4481-81F2-4DFFCC23354E}"/>
              </a:ext>
            </a:extLst>
          </p:cNvPr>
          <p:cNvSpPr txBox="1"/>
          <p:nvPr/>
        </p:nvSpPr>
        <p:spPr>
          <a:xfrm>
            <a:off x="1237884" y="3548443"/>
            <a:ext cx="22384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CI </a:t>
            </a:r>
            <a:r>
              <a:rPr lang="de-DE" sz="1100" dirty="0" err="1"/>
              <a:t>checks</a:t>
            </a:r>
            <a:r>
              <a:rPr lang="de-DE" sz="1100" dirty="0"/>
              <a:t> </a:t>
            </a:r>
            <a:r>
              <a:rPr lang="de-DE" sz="1100" dirty="0" err="1"/>
              <a:t>for</a:t>
            </a:r>
            <a:r>
              <a:rPr lang="de-DE" sz="1100" dirty="0"/>
              <a:t> </a:t>
            </a:r>
            <a:r>
              <a:rPr lang="de-DE" sz="1100" dirty="0" err="1"/>
              <a:t>updates</a:t>
            </a:r>
            <a:r>
              <a:rPr lang="de-DE" sz="1100" dirty="0"/>
              <a:t> </a:t>
            </a:r>
            <a:r>
              <a:rPr lang="de-DE" sz="1100" dirty="0" err="1"/>
              <a:t>of</a:t>
            </a:r>
            <a:r>
              <a:rPr lang="de-DE" sz="1100" dirty="0"/>
              <a:t> </a:t>
            </a:r>
            <a:r>
              <a:rPr lang="de-DE" sz="1100" dirty="0" err="1"/>
              <a:t>repo</a:t>
            </a:r>
            <a:r>
              <a:rPr lang="de-DE" sz="1100" dirty="0"/>
              <a:t> and </a:t>
            </a:r>
            <a:r>
              <a:rPr lang="de-DE" sz="1100" dirty="0" err="1"/>
              <a:t>builds</a:t>
            </a:r>
            <a:r>
              <a:rPr lang="de-DE" sz="1100" dirty="0"/>
              <a:t> </a:t>
            </a:r>
            <a:r>
              <a:rPr lang="de-DE" sz="1100" dirty="0" err="1"/>
              <a:t>new</a:t>
            </a:r>
            <a:r>
              <a:rPr lang="de-DE" sz="1100" dirty="0"/>
              <a:t> </a:t>
            </a:r>
            <a:r>
              <a:rPr lang="de-DE" sz="1100" dirty="0" err="1"/>
              <a:t>instance</a:t>
            </a:r>
            <a:r>
              <a:rPr lang="de-DE" sz="1100" dirty="0"/>
              <a:t> </a:t>
            </a:r>
            <a:r>
              <a:rPr lang="de-DE" sz="1100" dirty="0" err="1"/>
              <a:t>if</a:t>
            </a:r>
            <a:r>
              <a:rPr lang="de-DE" sz="1100" dirty="0"/>
              <a:t> </a:t>
            </a:r>
            <a:r>
              <a:rPr lang="de-DE" sz="1100" dirty="0" err="1"/>
              <a:t>req‘d</a:t>
            </a:r>
            <a:r>
              <a:rPr lang="de-DE" sz="1100" dirty="0"/>
              <a:t>.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1628D36A-D69B-45FC-90B0-F43BE87C509D}"/>
              </a:ext>
            </a:extLst>
          </p:cNvPr>
          <p:cNvSpPr txBox="1"/>
          <p:nvPr/>
        </p:nvSpPr>
        <p:spPr>
          <a:xfrm>
            <a:off x="2194228" y="4099086"/>
            <a:ext cx="23070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Runs </a:t>
            </a:r>
            <a:r>
              <a:rPr lang="de-DE" sz="1100" dirty="0" err="1"/>
              <a:t>new</a:t>
            </a:r>
            <a:r>
              <a:rPr lang="de-DE" sz="1100" dirty="0"/>
              <a:t> </a:t>
            </a:r>
            <a:r>
              <a:rPr lang="de-DE" sz="1100" dirty="0" err="1"/>
              <a:t>instance</a:t>
            </a:r>
            <a:r>
              <a:rPr lang="de-DE" sz="1100" dirty="0"/>
              <a:t> and </a:t>
            </a:r>
            <a:r>
              <a:rPr lang="de-DE" sz="1100" dirty="0" err="1"/>
              <a:t>performs</a:t>
            </a:r>
            <a:r>
              <a:rPr lang="de-DE" sz="1100" dirty="0"/>
              <a:t> </a:t>
            </a:r>
            <a:r>
              <a:rPr lang="de-DE" sz="1100" dirty="0" err="1"/>
              <a:t>test</a:t>
            </a:r>
            <a:endParaRPr lang="de-DE" sz="1100" dirty="0"/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7D4C3B7A-0C54-4544-BCF2-F80DC263F52A}"/>
              </a:ext>
            </a:extLst>
          </p:cNvPr>
          <p:cNvSpPr txBox="1"/>
          <p:nvPr/>
        </p:nvSpPr>
        <p:spPr>
          <a:xfrm>
            <a:off x="2895142" y="2703799"/>
            <a:ext cx="19271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Returns Status </a:t>
            </a:r>
            <a:r>
              <a:rPr lang="de-DE" sz="1100" dirty="0" err="1"/>
              <a:t>of</a:t>
            </a:r>
            <a:r>
              <a:rPr lang="de-DE" sz="1100" dirty="0"/>
              <a:t> </a:t>
            </a:r>
            <a:r>
              <a:rPr lang="de-DE" sz="1100" dirty="0" err="1"/>
              <a:t>test</a:t>
            </a:r>
            <a:r>
              <a:rPr lang="de-DE" sz="1100" dirty="0"/>
              <a:t>, </a:t>
            </a:r>
            <a:r>
              <a:rPr lang="de-DE" sz="1100" dirty="0" err="1"/>
              <a:t>err-msg</a:t>
            </a:r>
            <a:endParaRPr lang="de-DE" sz="1100" dirty="0"/>
          </a:p>
        </p:txBody>
      </p:sp>
      <p:pic>
        <p:nvPicPr>
          <p:cNvPr id="1026" name="Picture 2" descr="F:\Temp\SNAGHTML106a969c.PNG">
            <a:extLst>
              <a:ext uri="{FF2B5EF4-FFF2-40B4-BE49-F238E27FC236}">
                <a16:creationId xmlns:a16="http://schemas.microsoft.com/office/drawing/2014/main" id="{0CB9740F-E754-4138-B9BE-3B9706644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050" y="1270081"/>
            <a:ext cx="58578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Pfeil: nach rechts 44">
            <a:extLst>
              <a:ext uri="{FF2B5EF4-FFF2-40B4-BE49-F238E27FC236}">
                <a16:creationId xmlns:a16="http://schemas.microsoft.com/office/drawing/2014/main" id="{663F2851-922F-4D02-B8CB-34BE726F3194}"/>
              </a:ext>
            </a:extLst>
          </p:cNvPr>
          <p:cNvSpPr/>
          <p:nvPr/>
        </p:nvSpPr>
        <p:spPr>
          <a:xfrm rot="10800000">
            <a:off x="5089071" y="1402613"/>
            <a:ext cx="493781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7" name="Pfeil: nach rechts 46">
            <a:extLst>
              <a:ext uri="{FF2B5EF4-FFF2-40B4-BE49-F238E27FC236}">
                <a16:creationId xmlns:a16="http://schemas.microsoft.com/office/drawing/2014/main" id="{9ABB1FC4-C2EE-4121-85BA-CCDA09DDE2C8}"/>
              </a:ext>
            </a:extLst>
          </p:cNvPr>
          <p:cNvSpPr/>
          <p:nvPr/>
        </p:nvSpPr>
        <p:spPr>
          <a:xfrm rot="10800000">
            <a:off x="5089071" y="1990270"/>
            <a:ext cx="493781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2F15066A-4258-409C-A1E0-5C363431438F}"/>
              </a:ext>
            </a:extLst>
          </p:cNvPr>
          <p:cNvSpPr txBox="1"/>
          <p:nvPr/>
        </p:nvSpPr>
        <p:spPr>
          <a:xfrm>
            <a:off x="2315582" y="4451222"/>
            <a:ext cx="30203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Test ok: </a:t>
            </a:r>
            <a:r>
              <a:rPr lang="de-DE" sz="1100" dirty="0" err="1"/>
              <a:t>use</a:t>
            </a:r>
            <a:r>
              <a:rPr lang="de-DE" sz="1100" dirty="0"/>
              <a:t> </a:t>
            </a:r>
            <a:r>
              <a:rPr lang="de-DE" sz="1100" dirty="0" err="1"/>
              <a:t>this</a:t>
            </a:r>
            <a:r>
              <a:rPr lang="de-DE" sz="1100" dirty="0"/>
              <a:t> </a:t>
            </a:r>
            <a:r>
              <a:rPr lang="de-DE" sz="1100" dirty="0" err="1"/>
              <a:t>updated</a:t>
            </a:r>
            <a:r>
              <a:rPr lang="de-DE" sz="1100" dirty="0"/>
              <a:t> </a:t>
            </a:r>
            <a:r>
              <a:rPr lang="de-DE" sz="1100" dirty="0" err="1"/>
              <a:t>build</a:t>
            </a:r>
            <a:r>
              <a:rPr lang="de-DE" sz="1100" dirty="0"/>
              <a:t> </a:t>
            </a:r>
            <a:r>
              <a:rPr lang="de-DE" sz="1100" dirty="0" err="1"/>
              <a:t>for</a:t>
            </a:r>
            <a:r>
              <a:rPr lang="de-DE" sz="1100" dirty="0"/>
              <a:t> </a:t>
            </a:r>
            <a:r>
              <a:rPr lang="de-DE" sz="1100" dirty="0" err="1"/>
              <a:t>future</a:t>
            </a:r>
            <a:r>
              <a:rPr lang="de-DE" sz="1100" dirty="0"/>
              <a:t> </a:t>
            </a:r>
            <a:r>
              <a:rPr lang="de-DE" sz="1100" dirty="0" err="1"/>
              <a:t>sessions</a:t>
            </a:r>
            <a:endParaRPr lang="de-DE" sz="1100" dirty="0"/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A7994A2B-CCCD-4D5F-ACE6-0E7A9E8A93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9403" y="413034"/>
            <a:ext cx="4644747" cy="427842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ED741A-BAC8-4681-921D-6C48DA6FE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23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7" grpId="0" animBg="1"/>
      <p:bldP spid="8" grpId="0" animBg="1"/>
      <p:bldP spid="40" grpId="0"/>
      <p:bldP spid="41" grpId="0"/>
      <p:bldP spid="42" grpId="0"/>
      <p:bldP spid="43" grpId="0"/>
      <p:bldP spid="45" grpId="0" animBg="1"/>
      <p:bldP spid="47" grpId="0" animBg="1"/>
      <p:bldP spid="4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25E015-33E9-4246-BA64-CAF1F4C86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</p:spPr>
        <p:txBody>
          <a:bodyPr/>
          <a:lstStyle/>
          <a:p>
            <a:r>
              <a:rPr lang="de-DE" dirty="0"/>
              <a:t>High </a:t>
            </a:r>
            <a:r>
              <a:rPr lang="de-DE" dirty="0" err="1"/>
              <a:t>Availability</a:t>
            </a:r>
            <a:r>
              <a:rPr lang="de-DE" dirty="0"/>
              <a:t> in </a:t>
            </a:r>
            <a:r>
              <a:rPr lang="de-DE" dirty="0" err="1"/>
              <a:t>EvReg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94083F5-98F9-484F-BA0E-71574C623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24124"/>
            <a:ext cx="6174000" cy="3394472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sp>
        <p:nvSpPr>
          <p:cNvPr id="5" name="Flussdiagramm: Magnetplattenspeicher 4">
            <a:extLst>
              <a:ext uri="{FF2B5EF4-FFF2-40B4-BE49-F238E27FC236}">
                <a16:creationId xmlns:a16="http://schemas.microsoft.com/office/drawing/2014/main" id="{75400738-065C-4184-83C4-78FBE8F1470C}"/>
              </a:ext>
            </a:extLst>
          </p:cNvPr>
          <p:cNvSpPr/>
          <p:nvPr/>
        </p:nvSpPr>
        <p:spPr>
          <a:xfrm>
            <a:off x="692586" y="1356615"/>
            <a:ext cx="1275127" cy="738231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Repository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47F21394-43ED-4BF4-9713-56B538D50E5E}"/>
              </a:ext>
            </a:extLst>
          </p:cNvPr>
          <p:cNvSpPr/>
          <p:nvPr/>
        </p:nvSpPr>
        <p:spPr>
          <a:xfrm>
            <a:off x="2048265" y="1851670"/>
            <a:ext cx="1132514" cy="7717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CI</a:t>
            </a:r>
            <a:br>
              <a:rPr lang="de-DE" dirty="0"/>
            </a:br>
            <a:r>
              <a:rPr lang="de-DE" dirty="0"/>
              <a:t>(Jenkins)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EC3DAA5A-DE2E-473D-AEC8-4A737E3DCCF6}"/>
              </a:ext>
            </a:extLst>
          </p:cNvPr>
          <p:cNvSpPr/>
          <p:nvPr/>
        </p:nvSpPr>
        <p:spPr>
          <a:xfrm>
            <a:off x="3286057" y="2245227"/>
            <a:ext cx="1300293" cy="8053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Docker</a:t>
            </a:r>
          </a:p>
        </p:txBody>
      </p:sp>
      <p:cxnSp>
        <p:nvCxnSpPr>
          <p:cNvPr id="11" name="Verbinder: gekrümmt 10">
            <a:extLst>
              <a:ext uri="{FF2B5EF4-FFF2-40B4-BE49-F238E27FC236}">
                <a16:creationId xmlns:a16="http://schemas.microsoft.com/office/drawing/2014/main" id="{32A65920-0AA6-4266-AE37-D268F76C135B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>
          <a:xfrm rot="16200000" flipH="1">
            <a:off x="1617848" y="1807147"/>
            <a:ext cx="142718" cy="718115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Verbinder: gekrümmt 11">
            <a:extLst>
              <a:ext uri="{FF2B5EF4-FFF2-40B4-BE49-F238E27FC236}">
                <a16:creationId xmlns:a16="http://schemas.microsoft.com/office/drawing/2014/main" id="{FF16AA8F-CFC3-4959-9397-8C26FB02ACD6}"/>
              </a:ext>
            </a:extLst>
          </p:cNvPr>
          <p:cNvCxnSpPr>
            <a:cxnSpLocks/>
            <a:stCxn id="7" idx="2"/>
            <a:endCxn id="8" idx="1"/>
          </p:cNvCxnSpPr>
          <p:nvPr/>
        </p:nvCxnSpPr>
        <p:spPr>
          <a:xfrm rot="16200000" flipH="1">
            <a:off x="2938068" y="2299910"/>
            <a:ext cx="24443" cy="671535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erbinder: gekrümmt 14">
            <a:extLst>
              <a:ext uri="{FF2B5EF4-FFF2-40B4-BE49-F238E27FC236}">
                <a16:creationId xmlns:a16="http://schemas.microsoft.com/office/drawing/2014/main" id="{28173596-4C90-4D1F-B240-B1F94A351187}"/>
              </a:ext>
            </a:extLst>
          </p:cNvPr>
          <p:cNvCxnSpPr>
            <a:cxnSpLocks/>
            <a:stCxn id="7" idx="0"/>
            <a:endCxn id="5" idx="4"/>
          </p:cNvCxnSpPr>
          <p:nvPr/>
        </p:nvCxnSpPr>
        <p:spPr>
          <a:xfrm rot="16200000" flipV="1">
            <a:off x="2228149" y="1465296"/>
            <a:ext cx="125939" cy="646809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Verbinder: gekrümmt 17">
            <a:extLst>
              <a:ext uri="{FF2B5EF4-FFF2-40B4-BE49-F238E27FC236}">
                <a16:creationId xmlns:a16="http://schemas.microsoft.com/office/drawing/2014/main" id="{564A0998-6276-492D-BF11-902A82BB13BC}"/>
              </a:ext>
            </a:extLst>
          </p:cNvPr>
          <p:cNvCxnSpPr>
            <a:cxnSpLocks/>
            <a:stCxn id="8" idx="0"/>
            <a:endCxn id="7" idx="3"/>
          </p:cNvCxnSpPr>
          <p:nvPr/>
        </p:nvCxnSpPr>
        <p:spPr>
          <a:xfrm rot="16200000" flipV="1">
            <a:off x="3554661" y="1863683"/>
            <a:ext cx="7663" cy="755425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hteck 23">
            <a:extLst>
              <a:ext uri="{FF2B5EF4-FFF2-40B4-BE49-F238E27FC236}">
                <a16:creationId xmlns:a16="http://schemas.microsoft.com/office/drawing/2014/main" id="{1358EE06-04AF-4403-89C6-8558FB516EB2}"/>
              </a:ext>
            </a:extLst>
          </p:cNvPr>
          <p:cNvSpPr/>
          <p:nvPr/>
        </p:nvSpPr>
        <p:spPr>
          <a:xfrm>
            <a:off x="4752020" y="2762531"/>
            <a:ext cx="1300293" cy="8053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Load Balancer</a:t>
            </a:r>
          </a:p>
        </p:txBody>
      </p:sp>
      <p:pic>
        <p:nvPicPr>
          <p:cNvPr id="61" name="Grafik 60">
            <a:extLst>
              <a:ext uri="{FF2B5EF4-FFF2-40B4-BE49-F238E27FC236}">
                <a16:creationId xmlns:a16="http://schemas.microsoft.com/office/drawing/2014/main" id="{92CA6A27-8B4E-4EFC-8F16-F29275F93B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296330" y="3685001"/>
            <a:ext cx="1219200" cy="914400"/>
          </a:xfrm>
          <a:prstGeom prst="rect">
            <a:avLst/>
          </a:prstGeom>
        </p:spPr>
      </p:pic>
      <p:sp>
        <p:nvSpPr>
          <p:cNvPr id="35" name="Bogen 34">
            <a:extLst>
              <a:ext uri="{FF2B5EF4-FFF2-40B4-BE49-F238E27FC236}">
                <a16:creationId xmlns:a16="http://schemas.microsoft.com/office/drawing/2014/main" id="{9DC62377-A75B-4038-8539-DA9FFD7BE66A}"/>
              </a:ext>
            </a:extLst>
          </p:cNvPr>
          <p:cNvSpPr/>
          <p:nvPr/>
        </p:nvSpPr>
        <p:spPr>
          <a:xfrm rot="10051834">
            <a:off x="3927331" y="2458306"/>
            <a:ext cx="1483708" cy="96072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723C732E-C146-4651-8EDD-9D7EEE26E198}"/>
              </a:ext>
            </a:extLst>
          </p:cNvPr>
          <p:cNvSpPr txBox="1"/>
          <p:nvPr/>
        </p:nvSpPr>
        <p:spPr>
          <a:xfrm>
            <a:off x="4121891" y="3165203"/>
            <a:ext cx="4635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http:</a:t>
            </a:r>
          </a:p>
        </p:txBody>
      </p:sp>
      <p:sp>
        <p:nvSpPr>
          <p:cNvPr id="63" name="Bogen 62">
            <a:extLst>
              <a:ext uri="{FF2B5EF4-FFF2-40B4-BE49-F238E27FC236}">
                <a16:creationId xmlns:a16="http://schemas.microsoft.com/office/drawing/2014/main" id="{B9AC86DA-ED4A-4E16-AA6C-54EF1491A982}"/>
              </a:ext>
            </a:extLst>
          </p:cNvPr>
          <p:cNvSpPr/>
          <p:nvPr/>
        </p:nvSpPr>
        <p:spPr>
          <a:xfrm rot="13148339">
            <a:off x="4544528" y="3806104"/>
            <a:ext cx="2370430" cy="95560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4" name="Textfeld 1023">
            <a:extLst>
              <a:ext uri="{FF2B5EF4-FFF2-40B4-BE49-F238E27FC236}">
                <a16:creationId xmlns:a16="http://schemas.microsoft.com/office/drawing/2014/main" id="{4B7584CD-2674-456B-8788-90D6A6C77802}"/>
              </a:ext>
            </a:extLst>
          </p:cNvPr>
          <p:cNvSpPr txBox="1"/>
          <p:nvPr/>
        </p:nvSpPr>
        <p:spPr>
          <a:xfrm>
            <a:off x="4800642" y="3826065"/>
            <a:ext cx="5180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https: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6BBD32-4527-40A3-BA63-BB38ED3AA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87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7" grpId="0" animBg="1"/>
      <p:bldP spid="8" grpId="0" animBg="1"/>
      <p:bldP spid="24" grpId="0" animBg="1"/>
      <p:bldP spid="35" grpId="0" animBg="1"/>
      <p:bldP spid="36" grpId="0"/>
      <p:bldP spid="63" grpId="0" animBg="1"/>
      <p:bldP spid="102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C990C9-1CBA-4087-BF1F-F04BC36BA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3d-party </a:t>
            </a:r>
            <a:r>
              <a:rPr lang="de-DE" dirty="0" err="1"/>
              <a:t>services</a:t>
            </a:r>
            <a:r>
              <a:rPr lang="de-DE" dirty="0"/>
              <a:t> in </a:t>
            </a:r>
            <a:r>
              <a:rPr lang="de-DE" dirty="0" err="1"/>
              <a:t>EvReg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761583-D210-4122-A2AC-7DAB16D03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24124"/>
            <a:ext cx="3105345" cy="3394472"/>
          </a:xfrm>
        </p:spPr>
        <p:txBody>
          <a:bodyPr/>
          <a:lstStyle/>
          <a:p>
            <a:r>
              <a:rPr lang="de-DE" dirty="0"/>
              <a:t>Country.io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7F36DE3-459F-44AD-9D0B-E973898C6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544" y="1761661"/>
            <a:ext cx="2899119" cy="2754162"/>
          </a:xfrm>
          <a:prstGeom prst="rect">
            <a:avLst/>
          </a:prstGeom>
        </p:spPr>
      </p:pic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5A513062-76CF-4CF8-A497-2870DC342490}"/>
              </a:ext>
            </a:extLst>
          </p:cNvPr>
          <p:cNvSpPr txBox="1">
            <a:spLocks/>
          </p:cNvSpPr>
          <p:nvPr/>
        </p:nvSpPr>
        <p:spPr>
          <a:xfrm>
            <a:off x="3896925" y="1311610"/>
            <a:ext cx="4185465" cy="3204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/>
              <a:t>Worldpay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000" dirty="0" err="1"/>
              <a:t>later</a:t>
            </a:r>
            <a:r>
              <a:rPr lang="de-DE" sz="2000" dirty="0"/>
              <a:t>: Validation </a:t>
            </a:r>
            <a:r>
              <a:rPr lang="de-DE" sz="2000" dirty="0" err="1"/>
              <a:t>of</a:t>
            </a:r>
            <a:r>
              <a:rPr lang="de-DE" sz="2000" dirty="0"/>
              <a:t> EU </a:t>
            </a:r>
            <a:r>
              <a:rPr lang="de-DE" sz="2000" dirty="0" err="1"/>
              <a:t>VAT-Ids</a:t>
            </a:r>
            <a:endParaRPr lang="de-DE" sz="2000" dirty="0"/>
          </a:p>
          <a:p>
            <a:endParaRPr lang="de-DE" dirty="0"/>
          </a:p>
        </p:txBody>
      </p:sp>
      <p:cxnSp>
        <p:nvCxnSpPr>
          <p:cNvPr id="7" name="Verbinder: gewinkelt 6">
            <a:extLst>
              <a:ext uri="{FF2B5EF4-FFF2-40B4-BE49-F238E27FC236}">
                <a16:creationId xmlns:a16="http://schemas.microsoft.com/office/drawing/2014/main" id="{1764C72C-5CF8-47A4-8762-5C4C7193FFD2}"/>
              </a:ext>
            </a:extLst>
          </p:cNvPr>
          <p:cNvCxnSpPr>
            <a:cxnSpLocks/>
          </p:cNvCxnSpPr>
          <p:nvPr/>
        </p:nvCxnSpPr>
        <p:spPr>
          <a:xfrm rot="5400000">
            <a:off x="5119883" y="2230336"/>
            <a:ext cx="329329" cy="1876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4E011629-A7B7-43CF-8E37-734A65EA6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5813" y="1755459"/>
            <a:ext cx="1323975" cy="29527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E3B4C804-FDDD-4389-A60F-DFD604DA78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960" y="2395938"/>
            <a:ext cx="2113130" cy="35218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94DC22-DA16-415B-AE04-37C848900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9741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B3E5F7-5099-4F11-BE25-5F611F925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EvReg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849C7B-6B07-4FF7-888F-337317798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8685965" cy="339447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e-DE" sz="19900" dirty="0">
                <a:latin typeface="Titillium Web Black" panose="00000A00000000000000" pitchFamily="2" charset="0"/>
              </a:rPr>
              <a:t>Demo</a:t>
            </a:r>
          </a:p>
          <a:p>
            <a:pPr marL="0" indent="0" algn="ctr">
              <a:buNone/>
            </a:pPr>
            <a:r>
              <a:rPr lang="de-DE" sz="2600" dirty="0">
                <a:latin typeface="Titillium Web Black" panose="00000A00000000000000" pitchFamily="2" charset="0"/>
              </a:rPr>
              <a:t>]</a:t>
            </a:r>
            <a:r>
              <a:rPr lang="de-DE" sz="2600" dirty="0" err="1">
                <a:latin typeface="Titillium Web Black" panose="00000A00000000000000" pitchFamily="2" charset="0"/>
              </a:rPr>
              <a:t>demo</a:t>
            </a:r>
            <a:r>
              <a:rPr lang="de-DE" sz="2600" dirty="0">
                <a:latin typeface="Titillium Web Black" panose="00000A00000000000000" pitchFamily="2" charset="0"/>
              </a:rPr>
              <a:t> countries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231F52-0FCC-4AE0-858F-36B86611B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0897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7E086D-7CC1-45C3-80D1-53A8E0A1D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country.io </a:t>
            </a:r>
            <a:r>
              <a:rPr lang="de-DE" sz="3200" dirty="0">
                <a:sym typeface="Wingdings" panose="05000000000000000000" pitchFamily="2" charset="2"/>
              </a:rPr>
              <a:t> </a:t>
            </a:r>
            <a:r>
              <a:rPr lang="de-DE" sz="3200" dirty="0">
                <a:latin typeface="APL385 Unicode" panose="020B0709000202000203" pitchFamily="49" charset="0"/>
              </a:rPr>
              <a:t>Code\</a:t>
            </a:r>
            <a:r>
              <a:rPr lang="de-DE" sz="3200" dirty="0" err="1">
                <a:latin typeface="APL385 Unicode" panose="020B0709000202000203" pitchFamily="49" charset="0"/>
              </a:rPr>
              <a:t>Countries.dyalog</a:t>
            </a:r>
            <a:endParaRPr lang="de-DE" sz="32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5931F9-E345-4419-9265-08C8FD11D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24124"/>
            <a:ext cx="7650850" cy="3394472"/>
          </a:xfrm>
        </p:spPr>
        <p:txBody>
          <a:bodyPr>
            <a:normAutofit/>
          </a:bodyPr>
          <a:lstStyle/>
          <a:p>
            <a:r>
              <a:rPr lang="de-DE" sz="2000" dirty="0">
                <a:latin typeface="APL385 Unicode" panose="020B0709000202000203" pitchFamily="49" charset="0"/>
              </a:rPr>
              <a:t>∇ </a:t>
            </a:r>
            <a:r>
              <a:rPr lang="de-DE" sz="2000" dirty="0" err="1">
                <a:latin typeface="APL385 Unicode" panose="020B0709000202000203" pitchFamily="49" charset="0"/>
              </a:rPr>
              <a:t>R←getem</a:t>
            </a:r>
            <a:br>
              <a:rPr lang="de-DE" sz="2000" dirty="0">
                <a:latin typeface="APL385 Unicode" panose="020B0709000202000203" pitchFamily="49" charset="0"/>
              </a:rPr>
            </a:br>
            <a:r>
              <a:rPr lang="de-DE" sz="2000" dirty="0">
                <a:latin typeface="APL385 Unicode" panose="020B0709000202000203" pitchFamily="49" charset="0"/>
              </a:rPr>
              <a:t>...</a:t>
            </a:r>
            <a:br>
              <a:rPr lang="de-DE" sz="2000" dirty="0">
                <a:latin typeface="APL385 Unicode" panose="020B0709000202000203" pitchFamily="49" charset="0"/>
              </a:rPr>
            </a:br>
            <a:r>
              <a:rPr lang="de-DE" sz="2000" dirty="0">
                <a:latin typeface="APL385 Unicode" panose="020B0709000202000203" pitchFamily="49" charset="0"/>
              </a:rPr>
              <a:t>z←(1(7159⌶)(#.</a:t>
            </a:r>
            <a:r>
              <a:rPr lang="de-DE" sz="2000" dirty="0" err="1">
                <a:latin typeface="APL385 Unicode" panose="020B0709000202000203" pitchFamily="49" charset="0"/>
              </a:rPr>
              <a:t>HttpCommand.Get'http</a:t>
            </a:r>
            <a:r>
              <a:rPr lang="de-DE" sz="2000" dirty="0">
                <a:latin typeface="APL385 Unicode" panose="020B0709000202000203" pitchFamily="49" charset="0"/>
              </a:rPr>
              <a:t>://country.io/</a:t>
            </a:r>
            <a:r>
              <a:rPr lang="de-DE" sz="2000" dirty="0" err="1">
                <a:latin typeface="APL385 Unicode" panose="020B0709000202000203" pitchFamily="49" charset="0"/>
              </a:rPr>
              <a:t>names.json</a:t>
            </a:r>
            <a:r>
              <a:rPr lang="de-DE" sz="2000" dirty="0">
                <a:latin typeface="APL385 Unicode" panose="020B0709000202000203" pitchFamily="49" charset="0"/>
              </a:rPr>
              <a:t>').Data)[;2 3]</a:t>
            </a:r>
            <a:br>
              <a:rPr lang="de-DE" sz="2000" dirty="0">
                <a:latin typeface="APL385 Unicode" panose="020B0709000202000203" pitchFamily="49" charset="0"/>
              </a:rPr>
            </a:br>
            <a:r>
              <a:rPr lang="de-DE" sz="2000" dirty="0">
                <a:latin typeface="APL385 Unicode" panose="020B0709000202000203" pitchFamily="49" charset="0"/>
              </a:rPr>
              <a:t>...</a:t>
            </a:r>
            <a:br>
              <a:rPr lang="de-DE" sz="2000" dirty="0">
                <a:latin typeface="APL385 Unicode" panose="020B0709000202000203" pitchFamily="49" charset="0"/>
              </a:rPr>
            </a:br>
            <a:r>
              <a:rPr lang="de-DE" sz="2000" dirty="0">
                <a:latin typeface="APL385 Unicode" panose="020B0709000202000203" pitchFamily="49" charset="0"/>
              </a:rPr>
              <a:t>∇</a:t>
            </a:r>
          </a:p>
          <a:p>
            <a:r>
              <a:rPr lang="de-DE" sz="2000" dirty="0">
                <a:latin typeface="APL385 Unicode" panose="020B0709000202000203" pitchFamily="49" charset="0"/>
              </a:rPr>
              <a:t>R←#.</a:t>
            </a:r>
            <a:r>
              <a:rPr lang="de-DE" sz="2000" dirty="0" err="1">
                <a:latin typeface="APL385 Unicode" panose="020B0709000202000203" pitchFamily="49" charset="0"/>
              </a:rPr>
              <a:t>Countries.List</a:t>
            </a:r>
            <a:endParaRPr lang="de-DE" sz="2000" dirty="0">
              <a:latin typeface="APL385 Unicode" panose="020B0709000202000203" pitchFamily="49" charset="0"/>
            </a:endParaRPr>
          </a:p>
          <a:p>
            <a:r>
              <a:rPr lang="de-DE" sz="2000" dirty="0">
                <a:latin typeface="APL385 Unicode" panose="020B0709000202000203" pitchFamily="49" charset="0"/>
              </a:rPr>
              <a:t>R←{</a:t>
            </a:r>
            <a:r>
              <a:rPr lang="de-DE" sz="2000" dirty="0" err="1">
                <a:latin typeface="APL385 Unicode" panose="020B0709000202000203" pitchFamily="49" charset="0"/>
              </a:rPr>
              <a:t>what</a:t>
            </a:r>
            <a:r>
              <a:rPr lang="de-DE" sz="2000" dirty="0">
                <a:latin typeface="APL385 Unicode" panose="020B0709000202000203" pitchFamily="49" charset="0"/>
              </a:rPr>
              <a:t>}#.</a:t>
            </a:r>
            <a:r>
              <a:rPr lang="de-DE" sz="2000" dirty="0" err="1">
                <a:latin typeface="APL385 Unicode" panose="020B0709000202000203" pitchFamily="49" charset="0"/>
              </a:rPr>
              <a:t>Countries.FromIP</a:t>
            </a:r>
            <a:r>
              <a:rPr lang="de-DE" sz="2000" dirty="0">
                <a:latin typeface="APL385 Unicode" panose="020B0709000202000203" pitchFamily="49" charset="0"/>
              </a:rPr>
              <a:t> </a:t>
            </a:r>
            <a:r>
              <a:rPr lang="de-DE" sz="2000" dirty="0" err="1">
                <a:latin typeface="APL385 Unicode" panose="020B0709000202000203" pitchFamily="49" charset="0"/>
              </a:rPr>
              <a:t>ip</a:t>
            </a:r>
            <a:endParaRPr lang="de-DE" sz="2000" dirty="0">
              <a:latin typeface="APL385 Unicode" panose="020B0709000202000203" pitchFamily="49" charset="0"/>
            </a:endParaRPr>
          </a:p>
          <a:p>
            <a:r>
              <a:rPr lang="de-DE" sz="2000" dirty="0">
                <a:latin typeface="APL385 Unicode" panose="020B0709000202000203" pitchFamily="49" charset="0"/>
              </a:rPr>
              <a:t>R←#.</a:t>
            </a:r>
            <a:r>
              <a:rPr lang="de-DE" sz="2000" dirty="0" err="1">
                <a:latin typeface="APL385 Unicode" panose="020B0709000202000203" pitchFamily="49" charset="0"/>
              </a:rPr>
              <a:t>Countries.GetNameFromCode</a:t>
            </a:r>
            <a:r>
              <a:rPr lang="de-DE" sz="2000" dirty="0">
                <a:latin typeface="APL385 Unicode" panose="020B0709000202000203" pitchFamily="49" charset="0"/>
              </a:rPr>
              <a:t> </a:t>
            </a:r>
            <a:r>
              <a:rPr lang="de-DE" sz="2000" dirty="0" err="1">
                <a:latin typeface="APL385 Unicode" panose="020B0709000202000203" pitchFamily="49" charset="0"/>
              </a:rPr>
              <a:t>code</a:t>
            </a:r>
            <a:endParaRPr lang="de-DE" sz="2000" dirty="0">
              <a:latin typeface="APL385 Unicode" panose="020B0709000202000203" pitchFamily="49" charset="0"/>
            </a:endParaRPr>
          </a:p>
          <a:p>
            <a:r>
              <a:rPr lang="de-DE" sz="2000" dirty="0" err="1"/>
              <a:t>Quite</a:t>
            </a:r>
            <a:r>
              <a:rPr lang="de-DE" sz="2000" dirty="0"/>
              <a:t> </a:t>
            </a:r>
            <a:r>
              <a:rPr lang="de-DE" sz="2000" dirty="0" err="1"/>
              <a:t>standalone</a:t>
            </a:r>
            <a:r>
              <a:rPr lang="de-DE" sz="2000" dirty="0"/>
              <a:t>, </a:t>
            </a:r>
            <a:r>
              <a:rPr lang="de-DE" sz="2000" dirty="0" err="1"/>
              <a:t>might</a:t>
            </a:r>
            <a:r>
              <a:rPr lang="de-DE" sz="2000" dirty="0"/>
              <a:t> </a:t>
            </a:r>
            <a:r>
              <a:rPr lang="de-DE" sz="2000" dirty="0" err="1"/>
              <a:t>be</a:t>
            </a:r>
            <a:r>
              <a:rPr lang="de-DE" sz="2000" dirty="0"/>
              <a:t> </a:t>
            </a:r>
            <a:r>
              <a:rPr lang="de-DE" sz="2000" dirty="0" err="1"/>
              <a:t>released</a:t>
            </a:r>
            <a:r>
              <a:rPr lang="de-DE" sz="2000" dirty="0"/>
              <a:t> on </a:t>
            </a:r>
            <a:r>
              <a:rPr lang="de-DE" sz="2000" dirty="0" err="1"/>
              <a:t>its</a:t>
            </a:r>
            <a:r>
              <a:rPr lang="de-DE" sz="2000" dirty="0"/>
              <a:t> own </a:t>
            </a:r>
            <a:r>
              <a:rPr lang="de-DE" sz="2000" dirty="0" err="1"/>
              <a:t>one</a:t>
            </a:r>
            <a:r>
              <a:rPr lang="de-DE" sz="2000" dirty="0"/>
              <a:t> </a:t>
            </a:r>
            <a:r>
              <a:rPr lang="de-DE" sz="2000" dirty="0" err="1"/>
              <a:t>day</a:t>
            </a:r>
            <a:endParaRPr lang="de-DE" sz="2000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6C025C1-FB1E-4190-B213-AA4FBD38534E}"/>
              </a:ext>
            </a:extLst>
          </p:cNvPr>
          <p:cNvSpPr/>
          <p:nvPr/>
        </p:nvSpPr>
        <p:spPr>
          <a:xfrm>
            <a:off x="1421650" y="1581640"/>
            <a:ext cx="945105" cy="270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⎕</a:t>
            </a:r>
            <a:r>
              <a:rPr lang="de-DE" dirty="0" err="1"/>
              <a:t>JSON</a:t>
            </a:r>
            <a:endParaRPr lang="de-D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C52E4C-8F54-483E-B0A9-F4651AD11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84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AB96C7-9C1C-4E6E-8309-AEF341BBD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WorldPay</a:t>
            </a:r>
            <a:r>
              <a:rPr lang="de-DE" dirty="0"/>
              <a:t>-Integration: </a:t>
            </a:r>
            <a:r>
              <a:rPr lang="de-DE" dirty="0" err="1"/>
              <a:t>initiate</a:t>
            </a:r>
            <a:r>
              <a:rPr lang="de-DE" dirty="0"/>
              <a:t> </a:t>
            </a:r>
            <a:r>
              <a:rPr lang="de-DE" dirty="0" err="1"/>
              <a:t>payment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631269-BFC9-49F6-ACEA-7B38172CA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24124"/>
            <a:ext cx="5445605" cy="339447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de-DE" dirty="0" err="1">
                <a:latin typeface="APL385 Unicode" panose="020B0709000202000203" pitchFamily="49" charset="0"/>
              </a:rPr>
              <a:t>PARAMS</a:t>
            </a:r>
            <a:r>
              <a:rPr lang="de-DE" dirty="0">
                <a:latin typeface="APL385 Unicode" panose="020B0709000202000203" pitchFamily="49" charset="0"/>
              </a:rPr>
              <a:t>←⎕NS''</a:t>
            </a:r>
          </a:p>
          <a:p>
            <a:pPr marL="0" indent="0">
              <a:buNone/>
            </a:pPr>
            <a:r>
              <a:rPr lang="de-DE" dirty="0" err="1">
                <a:latin typeface="APL385 Unicode" panose="020B0709000202000203" pitchFamily="49" charset="0"/>
              </a:rPr>
              <a:t>PARAMS.amount</a:t>
            </a:r>
            <a:r>
              <a:rPr lang="de-DE" dirty="0">
                <a:latin typeface="APL385 Unicode" panose="020B0709000202000203" pitchFamily="49" charset="0"/>
              </a:rPr>
              <a:t>←(2⍕InvoiceAmount)~' '</a:t>
            </a:r>
          </a:p>
          <a:p>
            <a:pPr marL="0" indent="0">
              <a:buNone/>
            </a:pPr>
            <a:r>
              <a:rPr lang="de-DE" dirty="0">
                <a:latin typeface="APL385 Unicode" panose="020B0709000202000203" pitchFamily="49" charset="0"/>
              </a:rPr>
              <a:t>PARAMS.</a:t>
            </a:r>
            <a:r>
              <a:rPr lang="de-DE" dirty="0" err="1">
                <a:latin typeface="APL385 Unicode" panose="020B0709000202000203" pitchFamily="49" charset="0"/>
              </a:rPr>
              <a:t>cartId</a:t>
            </a:r>
            <a:r>
              <a:rPr lang="de-DE" dirty="0">
                <a:latin typeface="APL385 Unicode" panose="020B0709000202000203" pitchFamily="49" charset="0"/>
              </a:rPr>
              <a:t>←'</a:t>
            </a:r>
            <a:r>
              <a:rPr lang="de-DE" dirty="0" err="1">
                <a:latin typeface="APL385 Unicode" panose="020B0709000202000203" pitchFamily="49" charset="0"/>
              </a:rPr>
              <a:t>Conf</a:t>
            </a:r>
            <a:r>
              <a:rPr lang="de-DE" dirty="0">
                <a:latin typeface="APL385 Unicode" panose="020B0709000202000203" pitchFamily="49" charset="0"/>
              </a:rPr>
              <a:t>',⍕</a:t>
            </a:r>
            <a:r>
              <a:rPr lang="de-DE" dirty="0" err="1">
                <a:latin typeface="APL385 Unicode" panose="020B0709000202000203" pitchFamily="49" charset="0"/>
              </a:rPr>
              <a:t>TransactionId</a:t>
            </a: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dirty="0">
                <a:latin typeface="APL385 Unicode" panose="020B0709000202000203" pitchFamily="49" charset="0"/>
              </a:rPr>
              <a:t>PARAMS.</a:t>
            </a:r>
            <a:r>
              <a:rPr lang="de-DE" dirty="0" err="1">
                <a:latin typeface="APL385 Unicode" panose="020B0709000202000203" pitchFamily="49" charset="0"/>
              </a:rPr>
              <a:t>currency</a:t>
            </a:r>
            <a:r>
              <a:rPr lang="de-DE" dirty="0">
                <a:latin typeface="APL385 Unicode" panose="020B0709000202000203" pitchFamily="49" charset="0"/>
              </a:rPr>
              <a:t>←'EUR'</a:t>
            </a:r>
          </a:p>
          <a:p>
            <a:pPr marL="0" indent="0">
              <a:buNone/>
            </a:pPr>
            <a:r>
              <a:rPr lang="de-DE" dirty="0">
                <a:latin typeface="APL385 Unicode" panose="020B0709000202000203" pitchFamily="49" charset="0"/>
              </a:rPr>
              <a:t>PARAMS.</a:t>
            </a:r>
            <a:r>
              <a:rPr lang="de-DE" dirty="0" err="1">
                <a:latin typeface="APL385 Unicode" panose="020B0709000202000203" pitchFamily="49" charset="0"/>
              </a:rPr>
              <a:t>desc</a:t>
            </a:r>
            <a:r>
              <a:rPr lang="de-DE" dirty="0">
                <a:latin typeface="APL385 Unicode" panose="020B0709000202000203" pitchFamily="49" charset="0"/>
              </a:rPr>
              <a:t>←'</a:t>
            </a:r>
            <a:r>
              <a:rPr lang="de-DE" dirty="0" err="1">
                <a:latin typeface="APL385 Unicode" panose="020B0709000202000203" pitchFamily="49" charset="0"/>
              </a:rPr>
              <a:t>Dyalog</a:t>
            </a:r>
            <a:r>
              <a:rPr lang="de-DE" dirty="0">
                <a:latin typeface="APL385 Unicode" panose="020B0709000202000203" pitchFamily="49" charset="0"/>
              </a:rPr>
              <a:t> Usermeeting 2017' ⍝ </a:t>
            </a:r>
            <a:r>
              <a:rPr lang="de-DE" dirty="0" err="1">
                <a:latin typeface="APL385 Unicode" panose="020B0709000202000203" pitchFamily="49" charset="0"/>
              </a:rPr>
              <a:t>default</a:t>
            </a: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dirty="0" err="1">
                <a:latin typeface="APL385 Unicode" panose="020B0709000202000203" pitchFamily="49" charset="0"/>
              </a:rPr>
              <a:t>PARAMS.desc</a:t>
            </a:r>
            <a:r>
              <a:rPr lang="de-DE" dirty="0">
                <a:latin typeface="APL385 Unicode" panose="020B0709000202000203" pitchFamily="49" charset="0"/>
              </a:rPr>
              <a:t>←(</a:t>
            </a:r>
            <a:r>
              <a:rPr lang="de-DE" dirty="0" err="1">
                <a:latin typeface="APL385 Unicode" panose="020B0709000202000203" pitchFamily="49" charset="0"/>
              </a:rPr>
              <a:t>confIdx⊃confs.Title</a:t>
            </a:r>
            <a:r>
              <a:rPr lang="de-DE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de-DE" dirty="0" err="1">
                <a:latin typeface="APL385 Unicode" panose="020B0709000202000203" pitchFamily="49" charset="0"/>
              </a:rPr>
              <a:t>PARAMS.desc</a:t>
            </a:r>
            <a:r>
              <a:rPr lang="de-DE" dirty="0">
                <a:latin typeface="APL385 Unicode" panose="020B0709000202000203" pitchFamily="49" charset="0"/>
              </a:rPr>
              <a:t>,←' / ',</a:t>
            </a:r>
            <a:r>
              <a:rPr lang="de-DE" dirty="0" err="1">
                <a:latin typeface="APL385 Unicode" panose="020B0709000202000203" pitchFamily="49" charset="0"/>
              </a:rPr>
              <a:t>SelectedPackage.Title</a:t>
            </a: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dirty="0" err="1">
                <a:latin typeface="APL385 Unicode" panose="020B0709000202000203" pitchFamily="49" charset="0"/>
              </a:rPr>
              <a:t>PARAMS.email←EMail</a:t>
            </a: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dirty="0" err="1">
                <a:latin typeface="APL385 Unicode" panose="020B0709000202000203" pitchFamily="49" charset="0"/>
              </a:rPr>
              <a:t>PARAMS.instId</a:t>
            </a:r>
            <a:r>
              <a:rPr lang="de-DE" dirty="0">
                <a:latin typeface="APL385 Unicode" panose="020B0709000202000203" pitchFamily="49" charset="0"/>
              </a:rPr>
              <a:t>←‘******‘ ⍝ top </a:t>
            </a:r>
            <a:r>
              <a:rPr lang="de-DE" dirty="0" err="1">
                <a:latin typeface="APL385 Unicode" panose="020B0709000202000203" pitchFamily="49" charset="0"/>
              </a:rPr>
              <a:t>secret</a:t>
            </a:r>
            <a:r>
              <a:rPr lang="de-DE" dirty="0">
                <a:latin typeface="APL385 Unicode" panose="020B0709000202000203" pitchFamily="49" charset="0"/>
              </a:rPr>
              <a:t>!</a:t>
            </a:r>
          </a:p>
          <a:p>
            <a:pPr marL="0" indent="0">
              <a:buNone/>
            </a:pPr>
            <a:r>
              <a:rPr lang="de-DE" dirty="0">
                <a:latin typeface="APL385 Unicode" panose="020B0709000202000203" pitchFamily="49" charset="0"/>
              </a:rPr>
              <a:t>PARAMS.</a:t>
            </a:r>
            <a:r>
              <a:rPr lang="de-DE" dirty="0" err="1">
                <a:latin typeface="APL385 Unicode" panose="020B0709000202000203" pitchFamily="49" charset="0"/>
              </a:rPr>
              <a:t>hideCurrency</a:t>
            </a:r>
            <a:r>
              <a:rPr lang="de-DE" dirty="0">
                <a:latin typeface="APL385 Unicode" panose="020B0709000202000203" pitchFamily="49" charset="0"/>
              </a:rPr>
              <a:t>←'</a:t>
            </a:r>
            <a:r>
              <a:rPr lang="de-DE" dirty="0" err="1">
                <a:latin typeface="APL385 Unicode" panose="020B0709000202000203" pitchFamily="49" charset="0"/>
              </a:rPr>
              <a:t>true</a:t>
            </a:r>
            <a:r>
              <a:rPr lang="de-DE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de-DE" dirty="0" err="1">
                <a:latin typeface="APL385 Unicode" panose="020B0709000202000203" pitchFamily="49" charset="0"/>
              </a:rPr>
              <a:t>PARAMS.name←DelegateName</a:t>
            </a: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dirty="0">
                <a:latin typeface="APL385 Unicode" panose="020B0709000202000203" pitchFamily="49" charset="0"/>
              </a:rPr>
              <a:t>PARAMS.address1←Address</a:t>
            </a:r>
          </a:p>
          <a:p>
            <a:pPr marL="0" indent="0">
              <a:buNone/>
            </a:pPr>
            <a:r>
              <a:rPr lang="de-DE" dirty="0">
                <a:latin typeface="APL385 Unicode" panose="020B0709000202000203" pitchFamily="49" charset="0"/>
              </a:rPr>
              <a:t>... </a:t>
            </a:r>
          </a:p>
          <a:p>
            <a:pPr marL="0" indent="0">
              <a:buNone/>
            </a:pPr>
            <a:r>
              <a:rPr lang="de-DE" dirty="0" err="1">
                <a:latin typeface="APL385 Unicode" panose="020B0709000202000203" pitchFamily="49" charset="0"/>
              </a:rPr>
              <a:t>PARAMS.MC_callback</a:t>
            </a:r>
            <a:r>
              <a:rPr lang="de-DE" dirty="0">
                <a:latin typeface="APL385 Unicode" panose="020B0709000202000203" pitchFamily="49" charset="0"/>
              </a:rPr>
              <a:t>←#.</a:t>
            </a:r>
            <a:r>
              <a:rPr lang="de-DE" dirty="0" err="1">
                <a:latin typeface="APL385 Unicode" panose="020B0709000202000203" pitchFamily="49" charset="0"/>
              </a:rPr>
              <a:t>Boot.ms.Config.Application</a:t>
            </a:r>
            <a:r>
              <a:rPr lang="de-DE" dirty="0">
                <a:latin typeface="APL385 Unicode" panose="020B0709000202000203" pitchFamily="49" charset="0"/>
              </a:rPr>
              <a:t>.('https://',</a:t>
            </a:r>
            <a:r>
              <a:rPr lang="de-DE" dirty="0" err="1">
                <a:latin typeface="APL385 Unicode" panose="020B0709000202000203" pitchFamily="49" charset="0"/>
              </a:rPr>
              <a:t>OurDomain</a:t>
            </a:r>
            <a:r>
              <a:rPr lang="de-DE" dirty="0">
                <a:latin typeface="APL385 Unicode" panose="020B0709000202000203" pitchFamily="49" charset="0"/>
              </a:rPr>
              <a:t>,'/',</a:t>
            </a:r>
            <a:r>
              <a:rPr lang="de-DE" dirty="0" err="1">
                <a:latin typeface="APL385 Unicode" panose="020B0709000202000203" pitchFamily="49" charset="0"/>
              </a:rPr>
              <a:t>CallbackURL</a:t>
            </a:r>
            <a:r>
              <a:rPr lang="de-DE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de-DE" dirty="0">
                <a:latin typeface="APL385 Unicode" panose="020B0709000202000203" pitchFamily="49" charset="0"/>
              </a:rPr>
              <a:t>PARAMS.MC_pack←⍕SelectedPackage.id</a:t>
            </a:r>
          </a:p>
          <a:p>
            <a:pPr marL="0" indent="0">
              <a:buNone/>
            </a:pPr>
            <a:r>
              <a:rPr lang="de-DE" dirty="0" err="1">
                <a:latin typeface="APL385 Unicode" panose="020B0709000202000203" pitchFamily="49" charset="0"/>
              </a:rPr>
              <a:t>PARAMS.MC_items</a:t>
            </a:r>
            <a:r>
              <a:rPr lang="de-DE" dirty="0">
                <a:latin typeface="APL385 Unicode" panose="020B0709000202000203" pitchFamily="49" charset="0"/>
              </a:rPr>
              <a:t>←¯1↓∊(⍕¨∊</a:t>
            </a:r>
            <a:r>
              <a:rPr lang="de-DE" dirty="0" err="1">
                <a:latin typeface="APL385 Unicode" panose="020B0709000202000203" pitchFamily="49" charset="0"/>
              </a:rPr>
              <a:t>TheItems</a:t>
            </a:r>
            <a:r>
              <a:rPr lang="de-DE" dirty="0">
                <a:latin typeface="APL385 Unicode" panose="020B0709000202000203" pitchFamily="49" charset="0"/>
              </a:rPr>
              <a:t>.(</a:t>
            </a:r>
            <a:r>
              <a:rPr lang="de-DE" dirty="0" err="1">
                <a:latin typeface="APL385 Unicode" panose="020B0709000202000203" pitchFamily="49" charset="0"/>
              </a:rPr>
              <a:t>Picked</a:t>
            </a:r>
            <a:r>
              <a:rPr lang="de-DE" dirty="0">
                <a:latin typeface="APL385 Unicode" panose="020B0709000202000203" pitchFamily="49" charset="0"/>
              </a:rPr>
              <a:t>/</a:t>
            </a:r>
            <a:r>
              <a:rPr lang="de-DE" dirty="0" err="1">
                <a:latin typeface="APL385 Unicode" panose="020B0709000202000203" pitchFamily="49" charset="0"/>
              </a:rPr>
              <a:t>id</a:t>
            </a:r>
            <a:r>
              <a:rPr lang="de-DE" dirty="0">
                <a:latin typeface="APL385 Unicode" panose="020B0709000202000203" pitchFamily="49" charset="0"/>
              </a:rPr>
              <a:t>)),¨','</a:t>
            </a:r>
          </a:p>
          <a:p>
            <a:pPr marL="0" indent="0">
              <a:buNone/>
            </a:pPr>
            <a:r>
              <a:rPr lang="de-DE" dirty="0">
                <a:latin typeface="APL385 Unicode" panose="020B0709000202000203" pitchFamily="49" charset="0"/>
              </a:rPr>
              <a:t>:</a:t>
            </a:r>
            <a:r>
              <a:rPr lang="de-DE" dirty="0" err="1">
                <a:latin typeface="APL385 Unicode" panose="020B0709000202000203" pitchFamily="49" charset="0"/>
              </a:rPr>
              <a:t>If</a:t>
            </a:r>
            <a:r>
              <a:rPr lang="de-DE" dirty="0">
                <a:latin typeface="APL385 Unicode" panose="020B0709000202000203" pitchFamily="49" charset="0"/>
              </a:rPr>
              <a:t> 1=#.</a:t>
            </a:r>
            <a:r>
              <a:rPr lang="de-DE" dirty="0" err="1">
                <a:latin typeface="APL385 Unicode" panose="020B0709000202000203" pitchFamily="49" charset="0"/>
              </a:rPr>
              <a:t>Strings.tonum</a:t>
            </a:r>
            <a:r>
              <a:rPr lang="de-DE" dirty="0">
                <a:latin typeface="APL385 Unicode" panose="020B0709000202000203" pitchFamily="49" charset="0"/>
              </a:rPr>
              <a:t> #.</a:t>
            </a:r>
            <a:r>
              <a:rPr lang="de-DE" dirty="0" err="1">
                <a:latin typeface="APL385 Unicode" panose="020B0709000202000203" pitchFamily="49" charset="0"/>
              </a:rPr>
              <a:t>Boot.ms.Config.Application.testMode</a:t>
            </a: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dirty="0">
                <a:latin typeface="APL385 Unicode" panose="020B0709000202000203" pitchFamily="49" charset="0"/>
              </a:rPr>
              <a:t>	PARAMS.testMode←'100'</a:t>
            </a:r>
          </a:p>
          <a:p>
            <a:pPr marL="0" indent="0">
              <a:buNone/>
            </a:pPr>
            <a:r>
              <a:rPr lang="de-DE" dirty="0">
                <a:latin typeface="APL385 Unicode" panose="020B0709000202000203" pitchFamily="49" charset="0"/>
              </a:rPr>
              <a:t>:</a:t>
            </a:r>
            <a:r>
              <a:rPr lang="de-DE" dirty="0" err="1">
                <a:latin typeface="APL385 Unicode" panose="020B0709000202000203" pitchFamily="49" charset="0"/>
              </a:rPr>
              <a:t>EndIf</a:t>
            </a: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de-DE" dirty="0" err="1">
                <a:latin typeface="APL385 Unicode" panose="020B0709000202000203" pitchFamily="49" charset="0"/>
              </a:rPr>
              <a:t>f←Add</a:t>
            </a:r>
            <a:r>
              <a:rPr lang="de-DE" dirty="0">
                <a:latin typeface="APL385 Unicode" panose="020B0709000202000203" pitchFamily="49" charset="0"/>
              </a:rPr>
              <a:t> _.Form #.</a:t>
            </a:r>
            <a:r>
              <a:rPr lang="de-DE" dirty="0" err="1">
                <a:latin typeface="APL385 Unicode" panose="020B0709000202000203" pitchFamily="49" charset="0"/>
              </a:rPr>
              <a:t>Boot.ms.Config.Application.PaymentURL</a:t>
            </a: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dirty="0">
                <a:latin typeface="APL385 Unicode" panose="020B0709000202000203" pitchFamily="49" charset="0"/>
              </a:rPr>
              <a:t>:</a:t>
            </a:r>
            <a:r>
              <a:rPr lang="de-DE" dirty="0" err="1">
                <a:latin typeface="APL385 Unicode" panose="020B0709000202000203" pitchFamily="49" charset="0"/>
              </a:rPr>
              <a:t>For</a:t>
            </a:r>
            <a:r>
              <a:rPr lang="de-DE" dirty="0">
                <a:latin typeface="APL385 Unicode" panose="020B0709000202000203" pitchFamily="49" charset="0"/>
              </a:rPr>
              <a:t> n :In PARAMS.⎕NL-2</a:t>
            </a:r>
          </a:p>
          <a:p>
            <a:pPr marL="0" indent="0">
              <a:buNone/>
            </a:pPr>
            <a:r>
              <a:rPr lang="de-DE" dirty="0">
                <a:latin typeface="APL385 Unicode" panose="020B0709000202000203" pitchFamily="49" charset="0"/>
              </a:rPr>
              <a:t>	</a:t>
            </a:r>
            <a:r>
              <a:rPr lang="de-DE" dirty="0" err="1">
                <a:latin typeface="APL385 Unicode" panose="020B0709000202000203" pitchFamily="49" charset="0"/>
              </a:rPr>
              <a:t>f.Add</a:t>
            </a:r>
            <a:r>
              <a:rPr lang="de-DE" dirty="0">
                <a:latin typeface="APL385 Unicode" panose="020B0709000202000203" pitchFamily="49" charset="0"/>
              </a:rPr>
              <a:t> _.</a:t>
            </a:r>
            <a:r>
              <a:rPr lang="de-DE" dirty="0" err="1">
                <a:latin typeface="APL385 Unicode" panose="020B0709000202000203" pitchFamily="49" charset="0"/>
              </a:rPr>
              <a:t>input</a:t>
            </a:r>
            <a:r>
              <a:rPr lang="de-DE" dirty="0">
                <a:latin typeface="APL385 Unicode" panose="020B0709000202000203" pitchFamily="49" charset="0"/>
              </a:rPr>
              <a:t>''('type=</a:t>
            </a:r>
            <a:r>
              <a:rPr lang="de-DE" dirty="0" err="1">
                <a:latin typeface="APL385 Unicode" panose="020B0709000202000203" pitchFamily="49" charset="0"/>
              </a:rPr>
              <a:t>hidden</a:t>
            </a:r>
            <a:r>
              <a:rPr lang="de-DE" dirty="0">
                <a:latin typeface="APL385 Unicode" panose="020B0709000202000203" pitchFamily="49" charset="0"/>
              </a:rPr>
              <a:t> </a:t>
            </a:r>
            <a:r>
              <a:rPr lang="de-DE" dirty="0" err="1">
                <a:latin typeface="APL385 Unicode" panose="020B0709000202000203" pitchFamily="49" charset="0"/>
              </a:rPr>
              <a:t>name</a:t>
            </a:r>
            <a:r>
              <a:rPr lang="de-DE" dirty="0">
                <a:latin typeface="APL385 Unicode" panose="020B0709000202000203" pitchFamily="49" charset="0"/>
              </a:rPr>
              <a:t>=',n,' </a:t>
            </a:r>
            <a:r>
              <a:rPr lang="de-DE" dirty="0" err="1">
                <a:latin typeface="APL385 Unicode" panose="020B0709000202000203" pitchFamily="49" charset="0"/>
              </a:rPr>
              <a:t>value</a:t>
            </a:r>
            <a:r>
              <a:rPr lang="de-DE" dirty="0">
                <a:latin typeface="APL385 Unicode" panose="020B0709000202000203" pitchFamily="49" charset="0"/>
              </a:rPr>
              <a:t>="',(</a:t>
            </a:r>
            <a:r>
              <a:rPr lang="de-DE" dirty="0" err="1">
                <a:latin typeface="APL385 Unicode" panose="020B0709000202000203" pitchFamily="49" charset="0"/>
              </a:rPr>
              <a:t>PARAMS</a:t>
            </a:r>
            <a:r>
              <a:rPr lang="de-DE" dirty="0">
                <a:latin typeface="APL385 Unicode" panose="020B0709000202000203" pitchFamily="49" charset="0"/>
              </a:rPr>
              <a:t>.⍎n),'"')</a:t>
            </a:r>
          </a:p>
          <a:p>
            <a:pPr marL="0" indent="0">
              <a:buNone/>
            </a:pPr>
            <a:r>
              <a:rPr lang="de-DE" dirty="0">
                <a:latin typeface="APL385 Unicode" panose="020B0709000202000203" pitchFamily="49" charset="0"/>
              </a:rPr>
              <a:t>:</a:t>
            </a:r>
            <a:r>
              <a:rPr lang="de-DE" dirty="0" err="1">
                <a:latin typeface="APL385 Unicode" panose="020B0709000202000203" pitchFamily="49" charset="0"/>
              </a:rPr>
              <a:t>EndFor</a:t>
            </a: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dirty="0" err="1">
                <a:latin typeface="APL385 Unicode" panose="020B0709000202000203" pitchFamily="49" charset="0"/>
              </a:rPr>
              <a:t>OnLoad</a:t>
            </a:r>
            <a:r>
              <a:rPr lang="de-DE" dirty="0">
                <a:latin typeface="APL385 Unicode" panose="020B0709000202000203" pitchFamily="49" charset="0"/>
              </a:rPr>
              <a:t>←'$("form").</a:t>
            </a:r>
            <a:r>
              <a:rPr lang="de-DE" dirty="0" err="1">
                <a:latin typeface="APL385 Unicode" panose="020B0709000202000203" pitchFamily="49" charset="0"/>
              </a:rPr>
              <a:t>submit</a:t>
            </a:r>
            <a:r>
              <a:rPr lang="de-DE" dirty="0">
                <a:latin typeface="APL385 Unicode" panose="020B0709000202000203" pitchFamily="49" charset="0"/>
              </a:rPr>
              <a:t>();'</a:t>
            </a:r>
          </a:p>
          <a:p>
            <a:pPr marL="0" indent="0">
              <a:buNone/>
            </a:pPr>
            <a:endParaRPr lang="de-DE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5B69D6-4DCD-4F6C-822D-A5706673A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815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62E90-1F1D-45CE-B43E-53FF7419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16A74-CD0C-4733-8AAE-A7136B074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Authentication guidelines</a:t>
            </a:r>
          </a:p>
          <a:p>
            <a:pPr lvl="1"/>
            <a:r>
              <a:rPr lang="en-US" dirty="0"/>
              <a:t>Never transmit passwords unencrypted</a:t>
            </a:r>
          </a:p>
          <a:p>
            <a:pPr lvl="2"/>
            <a:r>
              <a:rPr lang="en-US" dirty="0"/>
              <a:t>Use HTTPS or</a:t>
            </a:r>
          </a:p>
          <a:p>
            <a:pPr lvl="2"/>
            <a:r>
              <a:rPr lang="en-US" dirty="0"/>
              <a:t>Use "salting" to hash passwords</a:t>
            </a:r>
          </a:p>
          <a:p>
            <a:pPr lvl="1"/>
            <a:r>
              <a:rPr lang="en-US" dirty="0"/>
              <a:t>Never store passwords unencrypted</a:t>
            </a:r>
          </a:p>
          <a:p>
            <a:pPr lvl="2"/>
            <a:r>
              <a:rPr lang="en-US" dirty="0"/>
              <a:t>Store salt and salted password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A89F0B-FC69-4416-A5BF-A81279EFE29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CEB2F8-40A4-4D56-80E0-B798BFA58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18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FED887-61EE-4849-A5D6-5B64BDD74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 err="1"/>
              <a:t>WorldPay</a:t>
            </a:r>
            <a:r>
              <a:rPr lang="de-DE" sz="2400" dirty="0"/>
              <a:t>-Integration: </a:t>
            </a:r>
            <a:r>
              <a:rPr lang="de-DE" sz="2400" dirty="0" err="1"/>
              <a:t>processing</a:t>
            </a:r>
            <a:r>
              <a:rPr lang="de-DE" sz="2400" dirty="0"/>
              <a:t> </a:t>
            </a:r>
            <a:r>
              <a:rPr lang="de-DE" sz="2400" dirty="0" err="1"/>
              <a:t>completed</a:t>
            </a:r>
            <a:r>
              <a:rPr lang="de-DE" sz="2400" dirty="0"/>
              <a:t> </a:t>
            </a:r>
            <a:r>
              <a:rPr lang="de-DE" sz="2400" dirty="0" err="1"/>
              <a:t>payment</a:t>
            </a:r>
            <a:r>
              <a:rPr lang="de-DE" sz="2400" dirty="0"/>
              <a:t>-transaction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41B68A-A715-4A3C-92A0-4D423F13D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24124"/>
            <a:ext cx="8190910" cy="3394472"/>
          </a:xfrm>
        </p:spPr>
        <p:txBody>
          <a:bodyPr/>
          <a:lstStyle/>
          <a:p>
            <a:r>
              <a:rPr lang="de-DE" dirty="0"/>
              <a:t>WP </a:t>
            </a:r>
            <a:r>
              <a:rPr lang="de-DE" dirty="0" err="1"/>
              <a:t>calls</a:t>
            </a:r>
            <a:r>
              <a:rPr lang="de-DE" dirty="0"/>
              <a:t> </a:t>
            </a:r>
            <a:r>
              <a:rPr lang="de-DE" dirty="0" err="1"/>
              <a:t>MC_callback</a:t>
            </a:r>
            <a:r>
              <a:rPr lang="de-DE" dirty="0"/>
              <a:t> (=</a:t>
            </a:r>
            <a:r>
              <a:rPr lang="de-DE" dirty="0" err="1"/>
              <a:t>paymentresponse.mipage</a:t>
            </a:r>
            <a:r>
              <a:rPr lang="de-DE" dirty="0"/>
              <a:t>)</a:t>
            </a:r>
          </a:p>
          <a:p>
            <a:r>
              <a:rPr lang="de-DE" sz="2400" dirty="0" err="1"/>
              <a:t>Get</a:t>
            </a:r>
            <a:r>
              <a:rPr lang="de-DE" sz="2400" dirty="0"/>
              <a:t>¨'</a:t>
            </a:r>
            <a:r>
              <a:rPr lang="de-DE" sz="2400" dirty="0" err="1"/>
              <a:t>transStatus</a:t>
            </a:r>
            <a:r>
              <a:rPr lang="de-DE" sz="2400" dirty="0"/>
              <a:t>' '</a:t>
            </a:r>
            <a:r>
              <a:rPr lang="de-DE" sz="2400" dirty="0" err="1"/>
              <a:t>authAmount</a:t>
            </a:r>
            <a:r>
              <a:rPr lang="de-DE" sz="2400" dirty="0"/>
              <a:t>' '</a:t>
            </a:r>
            <a:r>
              <a:rPr lang="de-DE" sz="2400" dirty="0" err="1"/>
              <a:t>authCurrency</a:t>
            </a:r>
            <a:r>
              <a:rPr lang="de-DE" sz="2400" dirty="0"/>
              <a:t>‘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5BB778-3EC6-4FFA-8C5B-FA8EB414C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0761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B3E5F7-5099-4F11-BE25-5F611F925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EvReg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849C7B-6B07-4FF7-888F-337317798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8685965" cy="339447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e-DE" sz="19900" dirty="0">
                <a:latin typeface="Titillium Web Black" panose="00000A00000000000000" pitchFamily="2" charset="0"/>
              </a:rPr>
              <a:t>Demo</a:t>
            </a:r>
          </a:p>
          <a:p>
            <a:pPr marL="0" indent="0" algn="ctr">
              <a:buNone/>
            </a:pPr>
            <a:r>
              <a:rPr lang="de-DE" sz="1800" dirty="0">
                <a:latin typeface="Titillium Web Black" panose="00000A00000000000000" pitchFamily="2" charset="0"/>
              </a:rPr>
              <a:t>http://confreg.dyalog.bramley/index.mipage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CC86FB-256B-45CB-AEE1-76EECECA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3302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936A89-7F7D-4530-AC96-6A96888EF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N-</a:t>
            </a:r>
            <a:r>
              <a:rPr lang="de-DE" dirty="0" err="1"/>
              <a:t>tiered</a:t>
            </a:r>
            <a:r>
              <a:rPr lang="de-DE" dirty="0"/>
              <a:t> </a:t>
            </a:r>
            <a:r>
              <a:rPr lang="de-DE" dirty="0" err="1"/>
              <a:t>architecture</a:t>
            </a:r>
            <a:r>
              <a:rPr lang="de-DE" dirty="0"/>
              <a:t> in </a:t>
            </a:r>
            <a:r>
              <a:rPr lang="de-DE" dirty="0" err="1"/>
              <a:t>EvReg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CBA5127-28B0-41C9-AFEA-A7F92AC9EE4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lussdiagramm: Prozess 4">
            <a:extLst>
              <a:ext uri="{FF2B5EF4-FFF2-40B4-BE49-F238E27FC236}">
                <a16:creationId xmlns:a16="http://schemas.microsoft.com/office/drawing/2014/main" id="{223E119B-9D48-434A-ABB6-4A6E87682899}"/>
              </a:ext>
            </a:extLst>
          </p:cNvPr>
          <p:cNvSpPr/>
          <p:nvPr/>
        </p:nvSpPr>
        <p:spPr>
          <a:xfrm>
            <a:off x="323528" y="1220995"/>
            <a:ext cx="980275" cy="101809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dirty="0" err="1"/>
              <a:t>EvReg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9813B42-4B7E-4926-A51D-8C3670D3A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856" y="2085626"/>
            <a:ext cx="1017159" cy="106225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3FBDE12-CD12-4A27-8DC6-D9DFE4EA7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477" y="1706465"/>
            <a:ext cx="510013" cy="532624"/>
          </a:xfrm>
          <a:prstGeom prst="rect">
            <a:avLst/>
          </a:prstGeom>
        </p:spPr>
      </p:pic>
      <p:sp>
        <p:nvSpPr>
          <p:cNvPr id="9" name="Flussdiagramm: Prozess 8">
            <a:extLst>
              <a:ext uri="{FF2B5EF4-FFF2-40B4-BE49-F238E27FC236}">
                <a16:creationId xmlns:a16="http://schemas.microsoft.com/office/drawing/2014/main" id="{C85DBB5F-5379-4CD8-B8D7-C48336434E63}"/>
              </a:ext>
            </a:extLst>
          </p:cNvPr>
          <p:cNvSpPr/>
          <p:nvPr/>
        </p:nvSpPr>
        <p:spPr>
          <a:xfrm>
            <a:off x="5053992" y="2150160"/>
            <a:ext cx="980275" cy="101809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dirty="0"/>
              <a:t>API</a:t>
            </a:r>
          </a:p>
        </p:txBody>
      </p:sp>
      <p:sp>
        <p:nvSpPr>
          <p:cNvPr id="11" name="Pfeil: nach links und rechts 10">
            <a:extLst>
              <a:ext uri="{FF2B5EF4-FFF2-40B4-BE49-F238E27FC236}">
                <a16:creationId xmlns:a16="http://schemas.microsoft.com/office/drawing/2014/main" id="{BC151D6B-039A-4583-BEA9-B6BCA1BD2B79}"/>
              </a:ext>
            </a:extLst>
          </p:cNvPr>
          <p:cNvSpPr/>
          <p:nvPr/>
        </p:nvSpPr>
        <p:spPr>
          <a:xfrm>
            <a:off x="3969659" y="2525085"/>
            <a:ext cx="683901" cy="33836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Flussdiagramm: Prozess 6">
            <a:extLst>
              <a:ext uri="{FF2B5EF4-FFF2-40B4-BE49-F238E27FC236}">
                <a16:creationId xmlns:a16="http://schemas.microsoft.com/office/drawing/2014/main" id="{4DDAD098-0FCC-497A-AA11-4F1096E28EE7}"/>
              </a:ext>
            </a:extLst>
          </p:cNvPr>
          <p:cNvSpPr/>
          <p:nvPr/>
        </p:nvSpPr>
        <p:spPr>
          <a:xfrm>
            <a:off x="3303410" y="2886161"/>
            <a:ext cx="666249" cy="24859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1400" dirty="0" err="1"/>
              <a:t>EvReg</a:t>
            </a:r>
            <a:endParaRPr lang="de-DE" sz="1400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9D2FC016-44F8-42CD-91C6-EE58E7E68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1851" y="3608670"/>
            <a:ext cx="695325" cy="94446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703CF871-75E2-42F3-8DF9-4DBB25B43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3382" y="3591954"/>
            <a:ext cx="695325" cy="944460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145CA679-4D2C-4C61-8207-457E4C04D6F9}"/>
              </a:ext>
            </a:extLst>
          </p:cNvPr>
          <p:cNvSpPr/>
          <p:nvPr/>
        </p:nvSpPr>
        <p:spPr>
          <a:xfrm>
            <a:off x="1399561" y="2807521"/>
            <a:ext cx="1149292" cy="6878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Load Balancer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FC02311C-109C-4C73-AF56-3F3CEE3E15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-155528" y="2677554"/>
            <a:ext cx="1219200" cy="9144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A0763D2D-2202-4CEF-B441-450B28B8EA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-3128" y="2829954"/>
            <a:ext cx="1219200" cy="9144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3246BEE0-9905-49E7-B84B-2E48C06BEC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49272" y="2982354"/>
            <a:ext cx="1219200" cy="9144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FC2BD388-B29B-485D-98A6-C6F4C743CB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-155528" y="2185948"/>
            <a:ext cx="1219200" cy="9144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3218982A-150E-4B4D-923D-BBE6EA82A2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-155528" y="3473960"/>
            <a:ext cx="1219200" cy="91440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341D146A-65ED-4BA8-B04F-814F1EA12B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6493" y="2795548"/>
            <a:ext cx="1219200" cy="91440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73BD25E1-A802-4CE3-9B2F-F3AB6678E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4251" y="3761070"/>
            <a:ext cx="695325" cy="94446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18650B54-5591-4EB4-902A-E3DDF008C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6651" y="3913470"/>
            <a:ext cx="695325" cy="944460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F081C093-0240-43CF-AA4C-DC0875B0D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782" y="3744354"/>
            <a:ext cx="695325" cy="944460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C3ACD55A-FDEB-4EA8-99D4-1A2D9ED95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8182" y="3896754"/>
            <a:ext cx="695325" cy="944460"/>
          </a:xfrm>
          <a:prstGeom prst="rect">
            <a:avLst/>
          </a:prstGeom>
        </p:spPr>
      </p:pic>
      <p:sp>
        <p:nvSpPr>
          <p:cNvPr id="29" name="Pfeil: nach links und rechts 28">
            <a:extLst>
              <a:ext uri="{FF2B5EF4-FFF2-40B4-BE49-F238E27FC236}">
                <a16:creationId xmlns:a16="http://schemas.microsoft.com/office/drawing/2014/main" id="{31679A63-59C1-4E5A-8D6C-BDC6B97D65DB}"/>
              </a:ext>
            </a:extLst>
          </p:cNvPr>
          <p:cNvSpPr/>
          <p:nvPr/>
        </p:nvSpPr>
        <p:spPr>
          <a:xfrm>
            <a:off x="4122059" y="2677485"/>
            <a:ext cx="683901" cy="33836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Pfeil: nach links und rechts 29">
            <a:extLst>
              <a:ext uri="{FF2B5EF4-FFF2-40B4-BE49-F238E27FC236}">
                <a16:creationId xmlns:a16="http://schemas.microsoft.com/office/drawing/2014/main" id="{877FA337-59D0-49E5-A720-B6CD1782AC9A}"/>
              </a:ext>
            </a:extLst>
          </p:cNvPr>
          <p:cNvSpPr/>
          <p:nvPr/>
        </p:nvSpPr>
        <p:spPr>
          <a:xfrm>
            <a:off x="4274459" y="2829885"/>
            <a:ext cx="683901" cy="33836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8DEA92-3767-4F07-813B-B4F543113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0463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3E1749-8EA5-4CBB-B8D4-546413FD6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API-Integration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5EA5D8-FAA4-47AE-A891-815865629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 err="1"/>
              <a:t>Configured</a:t>
            </a:r>
            <a:r>
              <a:rPr lang="de-DE" dirty="0"/>
              <a:t> in 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Application.xml</a:t>
            </a:r>
          </a:p>
          <a:p>
            <a:r>
              <a:rPr lang="de-DE" dirty="0" err="1">
                <a:cs typeface="Courier New" panose="02070309020205020404" pitchFamily="49" charset="0"/>
              </a:rPr>
              <a:t>Implemented</a:t>
            </a:r>
            <a:r>
              <a:rPr lang="de-DE" dirty="0">
                <a:cs typeface="Courier New" panose="02070309020205020404" pitchFamily="49" charset="0"/>
              </a:rPr>
              <a:t> </a:t>
            </a:r>
            <a:r>
              <a:rPr lang="de-DE" dirty="0" err="1">
                <a:cs typeface="Courier New" panose="02070309020205020404" pitchFamily="49" charset="0"/>
              </a:rPr>
              <a:t>through</a:t>
            </a:r>
            <a:r>
              <a:rPr lang="de-DE" dirty="0">
                <a:cs typeface="Courier New" panose="02070309020205020404" pitchFamily="49" charset="0"/>
              </a:rPr>
              <a:t> 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API-Link/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API.dyalog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>
                <a:cs typeface="Courier New" panose="02070309020205020404" pitchFamily="49" charset="0"/>
              </a:rPr>
              <a:t>and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API-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Link.dws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 err="1">
                <a:cs typeface="Courier New" panose="02070309020205020404" pitchFamily="49" charset="0"/>
              </a:rPr>
              <a:t>as</a:t>
            </a:r>
            <a:r>
              <a:rPr lang="de-DE" dirty="0">
                <a:cs typeface="Courier New" panose="02070309020205020404" pitchFamily="49" charset="0"/>
              </a:rPr>
              <a:t> </a:t>
            </a:r>
            <a:r>
              <a:rPr lang="de-DE" dirty="0" err="1">
                <a:cs typeface="Courier New" panose="02070309020205020404" pitchFamily="49" charset="0"/>
              </a:rPr>
              <a:t>well</a:t>
            </a:r>
            <a:r>
              <a:rPr lang="de-DE" dirty="0">
                <a:cs typeface="Courier New" panose="02070309020205020404" pitchFamily="49" charset="0"/>
              </a:rPr>
              <a:t> </a:t>
            </a:r>
            <a:r>
              <a:rPr lang="de-DE" dirty="0" err="1">
                <a:cs typeface="Courier New" panose="02070309020205020404" pitchFamily="49" charset="0"/>
              </a:rPr>
              <a:t>as</a:t>
            </a:r>
            <a:r>
              <a:rPr lang="de-DE" dirty="0">
                <a:cs typeface="Courier New" panose="02070309020205020404" pitchFamily="49" charset="0"/>
              </a:rPr>
              <a:t>...:</a:t>
            </a:r>
          </a:p>
          <a:p>
            <a:r>
              <a:rPr lang="de-DE" dirty="0"/>
              <a:t>API: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ConfApp.dyalog</a:t>
            </a:r>
            <a:endParaRPr lang="de-DE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de-DE" dirty="0">
                <a:latin typeface="APL385 Unicode" panose="020B0709000202000203" pitchFamily="49" charset="0"/>
              </a:rPr>
              <a:t>:</a:t>
            </a:r>
            <a:r>
              <a:rPr lang="de-DE" dirty="0" err="1">
                <a:latin typeface="APL385 Unicode" panose="020B0709000202000203" pitchFamily="49" charset="0"/>
              </a:rPr>
              <a:t>access</a:t>
            </a:r>
            <a:r>
              <a:rPr lang="de-DE" dirty="0">
                <a:latin typeface="APL385 Unicode" panose="020B0709000202000203" pitchFamily="49" charset="0"/>
              </a:rPr>
              <a:t> </a:t>
            </a:r>
            <a:r>
              <a:rPr lang="de-DE" dirty="0" err="1">
                <a:latin typeface="APL385 Unicode" panose="020B0709000202000203" pitchFamily="49" charset="0"/>
              </a:rPr>
              <a:t>public</a:t>
            </a:r>
            <a:endParaRPr lang="de-DE" dirty="0">
              <a:latin typeface="APL385 Unicode" panose="020B0709000202000203" pitchFamily="49" charset="0"/>
            </a:endParaRPr>
          </a:p>
          <a:p>
            <a:pPr lvl="1"/>
            <a:r>
              <a:rPr lang="de-DE" dirty="0">
                <a:latin typeface="APL385 Unicode" panose="020B0709000202000203" pitchFamily="49" charset="0"/>
              </a:rPr>
              <a:t>(</a:t>
            </a:r>
            <a:r>
              <a:rPr lang="de-DE" dirty="0" err="1">
                <a:latin typeface="APL385 Unicode" panose="020B0709000202000203" pitchFamily="49" charset="0"/>
              </a:rPr>
              <a:t>RetCode</a:t>
            </a:r>
            <a:r>
              <a:rPr lang="de-DE" dirty="0">
                <a:latin typeface="APL385 Unicode" panose="020B0709000202000203" pitchFamily="49" charset="0"/>
              </a:rPr>
              <a:t> </a:t>
            </a:r>
            <a:r>
              <a:rPr lang="de-DE" dirty="0" err="1">
                <a:latin typeface="APL385 Unicode" panose="020B0709000202000203" pitchFamily="49" charset="0"/>
              </a:rPr>
              <a:t>Msg</a:t>
            </a:r>
            <a:r>
              <a:rPr lang="de-DE" dirty="0">
                <a:latin typeface="APL385 Unicode" panose="020B0709000202000203" pitchFamily="49" charset="0"/>
              </a:rPr>
              <a:t> </a:t>
            </a:r>
            <a:r>
              <a:rPr lang="de-DE" dirty="0" err="1">
                <a:latin typeface="APL385 Unicode" panose="020B0709000202000203" pitchFamily="49" charset="0"/>
              </a:rPr>
              <a:t>res</a:t>
            </a:r>
            <a:r>
              <a:rPr lang="de-DE" dirty="0">
                <a:latin typeface="APL385 Unicode" panose="020B0709000202000203" pitchFamily="49" charset="0"/>
              </a:rPr>
              <a:t>)←{</a:t>
            </a:r>
            <a:r>
              <a:rPr lang="de-DE" dirty="0" err="1">
                <a:latin typeface="APL385 Unicode" panose="020B0709000202000203" pitchFamily="49" charset="0"/>
              </a:rPr>
              <a:t>larg</a:t>
            </a:r>
            <a:r>
              <a:rPr lang="de-DE" dirty="0">
                <a:latin typeface="APL385 Unicode" panose="020B0709000202000203" pitchFamily="49" charset="0"/>
              </a:rPr>
              <a:t>}</a:t>
            </a:r>
            <a:r>
              <a:rPr lang="de-DE" dirty="0" err="1">
                <a:latin typeface="APL385 Unicode" panose="020B0709000202000203" pitchFamily="49" charset="0"/>
              </a:rPr>
              <a:t>APIfn</a:t>
            </a:r>
            <a:r>
              <a:rPr lang="de-DE" dirty="0">
                <a:latin typeface="APL385 Unicode" panose="020B0709000202000203" pitchFamily="49" charset="0"/>
              </a:rPr>
              <a:t> </a:t>
            </a:r>
            <a:r>
              <a:rPr lang="de-DE" dirty="0" err="1">
                <a:latin typeface="APL385 Unicode" panose="020B0709000202000203" pitchFamily="49" charset="0"/>
              </a:rPr>
              <a:t>rarg</a:t>
            </a:r>
            <a:endParaRPr lang="de-DE" dirty="0">
              <a:latin typeface="APL385 Unicode" panose="020B0709000202000203" pitchFamily="49" charset="0"/>
            </a:endParaRPr>
          </a:p>
          <a:p>
            <a:pPr lvl="2"/>
            <a:r>
              <a:rPr lang="de-DE" dirty="0" err="1">
                <a:latin typeface="APL385 Unicode" panose="020B0709000202000203" pitchFamily="49" charset="0"/>
              </a:rPr>
              <a:t>RetCode</a:t>
            </a:r>
            <a:r>
              <a:rPr lang="de-DE" dirty="0"/>
              <a:t>:</a:t>
            </a:r>
          </a:p>
          <a:p>
            <a:pPr lvl="3"/>
            <a:r>
              <a:rPr lang="de-DE" dirty="0"/>
              <a:t>0=ok</a:t>
            </a:r>
          </a:p>
          <a:p>
            <a:pPr lvl="3"/>
            <a:r>
              <a:rPr lang="de-DE" dirty="0" err="1"/>
              <a:t>anything</a:t>
            </a:r>
            <a:r>
              <a:rPr lang="de-DE" dirty="0"/>
              <a:t> </a:t>
            </a:r>
            <a:r>
              <a:rPr lang="de-DE" dirty="0" err="1"/>
              <a:t>else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an </a:t>
            </a:r>
            <a:r>
              <a:rPr lang="de-DE" dirty="0" err="1"/>
              <a:t>error</a:t>
            </a:r>
            <a:r>
              <a:rPr lang="de-DE" dirty="0"/>
              <a:t>-code</a:t>
            </a:r>
          </a:p>
          <a:p>
            <a:pPr lvl="2"/>
            <a:r>
              <a:rPr lang="de-DE" dirty="0" err="1">
                <a:latin typeface="APL385 Unicode" panose="020B0709000202000203" pitchFamily="49" charset="0"/>
              </a:rPr>
              <a:t>Msg</a:t>
            </a:r>
            <a:r>
              <a:rPr lang="de-DE" dirty="0"/>
              <a:t>: </a:t>
            </a:r>
            <a:r>
              <a:rPr lang="de-DE" dirty="0" err="1"/>
              <a:t>only</a:t>
            </a:r>
            <a:r>
              <a:rPr lang="de-DE" dirty="0"/>
              <a:t> relevant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>
                <a:latin typeface="APL385 Unicode" panose="020B0709000202000203" pitchFamily="49" charset="0"/>
              </a:rPr>
              <a:t>RetCode≠0</a:t>
            </a:r>
          </a:p>
          <a:p>
            <a:pPr lvl="2"/>
            <a:r>
              <a:rPr lang="de-DE" dirty="0" err="1">
                <a:latin typeface="APL385 Unicode" panose="020B0709000202000203" pitchFamily="49" charset="0"/>
              </a:rPr>
              <a:t>res</a:t>
            </a:r>
            <a:r>
              <a:rPr lang="de-DE" dirty="0" err="1"/>
              <a:t>:Result</a:t>
            </a:r>
            <a:endParaRPr lang="de-DE" dirty="0"/>
          </a:p>
          <a:p>
            <a:pPr lvl="1"/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3D20B9B-997C-41CB-BA7A-7FD305E62CC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0AE7D3-1032-4342-9D77-7E52FC14A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6181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7CA411-5EA2-47F0-BECA-3E61F936F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API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DA6694-6C2C-4607-990C-757625466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de-DE" dirty="0"/>
              <a:t>Page-Class:</a:t>
            </a:r>
          </a:p>
          <a:p>
            <a:pPr marL="0" indent="0">
              <a:buNone/>
            </a:pPr>
            <a:endParaRPr lang="de-DE" sz="31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sz="3100" dirty="0">
                <a:latin typeface="APL385 Unicode" panose="020B0709000202000203" pitchFamily="49" charset="0"/>
              </a:rPr>
              <a:t>    ∇ {R}←</a:t>
            </a:r>
            <a:r>
              <a:rPr lang="de-DE" sz="3100" dirty="0" err="1">
                <a:latin typeface="APL385 Unicode" panose="020B0709000202000203" pitchFamily="49" charset="0"/>
              </a:rPr>
              <a:t>APIdo</a:t>
            </a:r>
            <a:r>
              <a:rPr lang="de-DE" sz="3100" dirty="0">
                <a:latin typeface="APL385 Unicode" panose="020B0709000202000203" pitchFamily="49" charset="0"/>
              </a:rPr>
              <a:t> </a:t>
            </a:r>
            <a:r>
              <a:rPr lang="de-DE" sz="3100" dirty="0" err="1">
                <a:latin typeface="APL385 Unicode" panose="020B0709000202000203" pitchFamily="49" charset="0"/>
              </a:rPr>
              <a:t>rarg</a:t>
            </a:r>
            <a:endParaRPr lang="de-DE" sz="31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sz="3100" dirty="0">
                <a:latin typeface="APL385 Unicode" panose="020B0709000202000203" pitchFamily="49" charset="0"/>
              </a:rPr>
              <a:t>      :Access </a:t>
            </a:r>
            <a:r>
              <a:rPr lang="de-DE" sz="3100" dirty="0" err="1">
                <a:latin typeface="APL385 Unicode" panose="020B0709000202000203" pitchFamily="49" charset="0"/>
              </a:rPr>
              <a:t>public</a:t>
            </a:r>
            <a:endParaRPr lang="de-DE" sz="31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sz="3100" dirty="0">
                <a:latin typeface="APL385 Unicode" panose="020B0709000202000203" pitchFamily="49" charset="0"/>
              </a:rPr>
              <a:t>      </a:t>
            </a:r>
            <a:r>
              <a:rPr lang="de-DE" sz="3100" dirty="0" err="1">
                <a:latin typeface="APL385 Unicode" panose="020B0709000202000203" pitchFamily="49" charset="0"/>
              </a:rPr>
              <a:t>R←CatchAPIErrors</a:t>
            </a:r>
            <a:r>
              <a:rPr lang="de-DE" sz="3100" dirty="0">
                <a:latin typeface="APL385 Unicode" panose="020B0709000202000203" pitchFamily="49" charset="0"/>
              </a:rPr>
              <a:t>(</a:t>
            </a:r>
            <a:r>
              <a:rPr lang="de-DE" sz="3100" dirty="0" err="1">
                <a:latin typeface="APL385 Unicode" panose="020B0709000202000203" pitchFamily="49" charset="0"/>
              </a:rPr>
              <a:t>SessionGet'APIref</a:t>
            </a:r>
            <a:r>
              <a:rPr lang="de-DE" sz="3100" dirty="0">
                <a:latin typeface="APL385 Unicode" panose="020B0709000202000203" pitchFamily="49" charset="0"/>
              </a:rPr>
              <a:t>').</a:t>
            </a:r>
            <a:r>
              <a:rPr lang="de-DE" sz="3100" dirty="0" err="1">
                <a:latin typeface="APL385 Unicode" panose="020B0709000202000203" pitchFamily="49" charset="0"/>
              </a:rPr>
              <a:t>CallAPI</a:t>
            </a:r>
            <a:r>
              <a:rPr lang="de-DE" sz="3100" dirty="0">
                <a:latin typeface="APL385 Unicode" panose="020B0709000202000203" pitchFamily="49" charset="0"/>
              </a:rPr>
              <a:t> </a:t>
            </a:r>
            <a:r>
              <a:rPr lang="de-DE" sz="3100" dirty="0" err="1">
                <a:latin typeface="APL385 Unicode" panose="020B0709000202000203" pitchFamily="49" charset="0"/>
              </a:rPr>
              <a:t>rarg</a:t>
            </a:r>
            <a:endParaRPr lang="de-DE" sz="31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sz="3100" dirty="0">
                <a:latin typeface="APL385 Unicode" panose="020B0709000202000203" pitchFamily="49" charset="0"/>
              </a:rPr>
              <a:t>    ∇</a:t>
            </a:r>
          </a:p>
          <a:p>
            <a:pPr marL="0" indent="0">
              <a:buNone/>
            </a:pPr>
            <a:endParaRPr lang="de-DE" sz="31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de-DE" sz="31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sz="3100" dirty="0">
                <a:latin typeface="APL385 Unicode" panose="020B0709000202000203" pitchFamily="49" charset="0"/>
              </a:rPr>
              <a:t>    ∇ </a:t>
            </a:r>
            <a:r>
              <a:rPr lang="de-DE" sz="3100" dirty="0" err="1">
                <a:latin typeface="APL385 Unicode" panose="020B0709000202000203" pitchFamily="49" charset="0"/>
              </a:rPr>
              <a:t>R←CatchAPIErrors</a:t>
            </a:r>
            <a:r>
              <a:rPr lang="de-DE" sz="3100" dirty="0">
                <a:latin typeface="APL385 Unicode" panose="020B0709000202000203" pitchFamily="49" charset="0"/>
              </a:rPr>
              <a:t> S</a:t>
            </a:r>
          </a:p>
          <a:p>
            <a:pPr marL="0" indent="0">
              <a:buNone/>
            </a:pPr>
            <a:r>
              <a:rPr lang="de-DE" sz="3100" dirty="0">
                <a:latin typeface="APL385 Unicode" panose="020B0709000202000203" pitchFamily="49" charset="0"/>
              </a:rPr>
              <a:t>      :Access </a:t>
            </a:r>
            <a:r>
              <a:rPr lang="de-DE" sz="3100" dirty="0" err="1">
                <a:latin typeface="APL385 Unicode" panose="020B0709000202000203" pitchFamily="49" charset="0"/>
              </a:rPr>
              <a:t>public</a:t>
            </a:r>
            <a:endParaRPr lang="de-DE" sz="31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sz="3100" dirty="0">
                <a:latin typeface="APL385 Unicode" panose="020B0709000202000203" pitchFamily="49" charset="0"/>
              </a:rPr>
              <a:t>        ⍝ </a:t>
            </a:r>
            <a:r>
              <a:rPr lang="de-DE" sz="3100" dirty="0" err="1">
                <a:latin typeface="APL385 Unicode" panose="020B0709000202000203" pitchFamily="49" charset="0"/>
              </a:rPr>
              <a:t>simplistic</a:t>
            </a:r>
            <a:r>
              <a:rPr lang="de-DE" sz="3100" dirty="0">
                <a:latin typeface="APL385 Unicode" panose="020B0709000202000203" pitchFamily="49" charset="0"/>
              </a:rPr>
              <a:t> </a:t>
            </a:r>
            <a:r>
              <a:rPr lang="de-DE" sz="3100" dirty="0" err="1">
                <a:latin typeface="APL385 Unicode" panose="020B0709000202000203" pitchFamily="49" charset="0"/>
              </a:rPr>
              <a:t>mechanism</a:t>
            </a:r>
            <a:r>
              <a:rPr lang="de-DE" sz="3100" dirty="0">
                <a:latin typeface="APL385 Unicode" panose="020B0709000202000203" pitchFamily="49" charset="0"/>
              </a:rPr>
              <a:t> </a:t>
            </a:r>
            <a:r>
              <a:rPr lang="de-DE" sz="3100" dirty="0" err="1">
                <a:latin typeface="APL385 Unicode" panose="020B0709000202000203" pitchFamily="49" charset="0"/>
              </a:rPr>
              <a:t>to</a:t>
            </a:r>
            <a:r>
              <a:rPr lang="de-DE" sz="3100" dirty="0">
                <a:latin typeface="APL385 Unicode" panose="020B0709000202000203" pitchFamily="49" charset="0"/>
              </a:rPr>
              <a:t> handle API-Errors and </a:t>
            </a:r>
            <a:r>
              <a:rPr lang="de-DE" sz="3100" dirty="0" err="1">
                <a:latin typeface="APL385 Unicode" panose="020B0709000202000203" pitchFamily="49" charset="0"/>
              </a:rPr>
              <a:t>Warning</a:t>
            </a:r>
            <a:r>
              <a:rPr lang="de-DE" sz="3100" dirty="0">
                <a:latin typeface="APL385 Unicode" panose="020B0709000202000203" pitchFamily="49" charset="0"/>
              </a:rPr>
              <a:t>:</a:t>
            </a:r>
          </a:p>
          <a:p>
            <a:pPr marL="0" indent="0">
              <a:buNone/>
            </a:pPr>
            <a:r>
              <a:rPr lang="de-DE" sz="3100" dirty="0">
                <a:latin typeface="APL385 Unicode" panose="020B0709000202000203" pitchFamily="49" charset="0"/>
              </a:rPr>
              <a:t>        ⍝ </a:t>
            </a:r>
            <a:r>
              <a:rPr lang="de-DE" sz="3100" dirty="0" err="1">
                <a:latin typeface="APL385 Unicode" panose="020B0709000202000203" pitchFamily="49" charset="0"/>
              </a:rPr>
              <a:t>any</a:t>
            </a:r>
            <a:r>
              <a:rPr lang="de-DE" sz="3100" dirty="0">
                <a:latin typeface="APL385 Unicode" panose="020B0709000202000203" pitchFamily="49" charset="0"/>
              </a:rPr>
              <a:t> </a:t>
            </a:r>
            <a:r>
              <a:rPr lang="de-DE" sz="3100" dirty="0" err="1">
                <a:latin typeface="APL385 Unicode" panose="020B0709000202000203" pitchFamily="49" charset="0"/>
              </a:rPr>
              <a:t>return</a:t>
            </a:r>
            <a:r>
              <a:rPr lang="de-DE" sz="3100" dirty="0">
                <a:latin typeface="APL385 Unicode" panose="020B0709000202000203" pitchFamily="49" charset="0"/>
              </a:rPr>
              <a:t>-code ≠0 will ⎕SIGNAL and </a:t>
            </a:r>
            <a:r>
              <a:rPr lang="de-DE" sz="3100" dirty="0" err="1">
                <a:latin typeface="APL385 Unicode" panose="020B0709000202000203" pitchFamily="49" charset="0"/>
              </a:rPr>
              <a:t>get</a:t>
            </a:r>
            <a:r>
              <a:rPr lang="de-DE" sz="3100" dirty="0">
                <a:latin typeface="APL385 Unicode" panose="020B0709000202000203" pitchFamily="49" charset="0"/>
              </a:rPr>
              <a:t> out </a:t>
            </a:r>
            <a:r>
              <a:rPr lang="de-DE" sz="3100" dirty="0" err="1">
                <a:latin typeface="APL385 Unicode" panose="020B0709000202000203" pitchFamily="49" charset="0"/>
              </a:rPr>
              <a:t>of</a:t>
            </a:r>
            <a:r>
              <a:rPr lang="de-DE" sz="3100" dirty="0">
                <a:latin typeface="APL385 Unicode" panose="020B0709000202000203" pitchFamily="49" charset="0"/>
              </a:rPr>
              <a:t> </a:t>
            </a:r>
            <a:r>
              <a:rPr lang="de-DE" sz="3100" dirty="0" err="1">
                <a:latin typeface="APL385 Unicode" panose="020B0709000202000203" pitchFamily="49" charset="0"/>
              </a:rPr>
              <a:t>the</a:t>
            </a:r>
            <a:r>
              <a:rPr lang="de-DE" sz="3100" dirty="0">
                <a:latin typeface="APL385 Unicode" panose="020B0709000202000203" pitchFamily="49" charset="0"/>
              </a:rPr>
              <a:t> </a:t>
            </a:r>
            <a:r>
              <a:rPr lang="de-DE" sz="3100" dirty="0" err="1">
                <a:latin typeface="APL385 Unicode" panose="020B0709000202000203" pitchFamily="49" charset="0"/>
              </a:rPr>
              <a:t>stack</a:t>
            </a:r>
            <a:r>
              <a:rPr lang="de-DE" sz="3100" dirty="0">
                <a:latin typeface="APL385 Unicode" panose="020B0709000202000203" pitchFamily="49" charset="0"/>
              </a:rPr>
              <a:t>,</a:t>
            </a:r>
          </a:p>
          <a:p>
            <a:pPr marL="0" indent="0">
              <a:buNone/>
            </a:pPr>
            <a:r>
              <a:rPr lang="de-DE" sz="3100" dirty="0">
                <a:latin typeface="APL385 Unicode" panose="020B0709000202000203" pitchFamily="49" charset="0"/>
              </a:rPr>
              <a:t>        ⍝ so </a:t>
            </a:r>
            <a:r>
              <a:rPr lang="de-DE" sz="3100" dirty="0" err="1">
                <a:latin typeface="APL385 Unicode" panose="020B0709000202000203" pitchFamily="49" charset="0"/>
              </a:rPr>
              <a:t>the</a:t>
            </a:r>
            <a:r>
              <a:rPr lang="de-DE" sz="3100" dirty="0">
                <a:latin typeface="APL385 Unicode" panose="020B0709000202000203" pitchFamily="49" charset="0"/>
              </a:rPr>
              <a:t> </a:t>
            </a:r>
            <a:r>
              <a:rPr lang="de-DE" sz="3100" dirty="0" err="1">
                <a:latin typeface="APL385 Unicode" panose="020B0709000202000203" pitchFamily="49" charset="0"/>
              </a:rPr>
              <a:t>result</a:t>
            </a:r>
            <a:r>
              <a:rPr lang="de-DE" sz="3100" dirty="0">
                <a:latin typeface="APL385 Unicode" panose="020B0709000202000203" pitchFamily="49" charset="0"/>
              </a:rPr>
              <a:t> </a:t>
            </a:r>
            <a:r>
              <a:rPr lang="de-DE" sz="3100" dirty="0" err="1">
                <a:latin typeface="APL385 Unicode" panose="020B0709000202000203" pitchFamily="49" charset="0"/>
              </a:rPr>
              <a:t>returned</a:t>
            </a:r>
            <a:r>
              <a:rPr lang="de-DE" sz="3100" dirty="0">
                <a:latin typeface="APL385 Unicode" panose="020B0709000202000203" pitchFamily="49" charset="0"/>
              </a:rPr>
              <a:t> in </a:t>
            </a:r>
            <a:r>
              <a:rPr lang="de-DE" sz="3100" dirty="0" err="1">
                <a:latin typeface="APL385 Unicode" panose="020B0709000202000203" pitchFamily="49" charset="0"/>
              </a:rPr>
              <a:t>case</a:t>
            </a:r>
            <a:r>
              <a:rPr lang="de-DE" sz="3100" dirty="0">
                <a:latin typeface="APL385 Unicode" panose="020B0709000202000203" pitchFamily="49" charset="0"/>
              </a:rPr>
              <a:t> </a:t>
            </a:r>
            <a:r>
              <a:rPr lang="de-DE" sz="3100" dirty="0" err="1">
                <a:latin typeface="APL385 Unicode" panose="020B0709000202000203" pitchFamily="49" charset="0"/>
              </a:rPr>
              <a:t>of</a:t>
            </a:r>
            <a:r>
              <a:rPr lang="de-DE" sz="3100" dirty="0">
                <a:latin typeface="APL385 Unicode" panose="020B0709000202000203" pitchFamily="49" charset="0"/>
              </a:rPr>
              <a:t> </a:t>
            </a:r>
            <a:r>
              <a:rPr lang="de-DE" sz="3100" dirty="0" err="1">
                <a:latin typeface="APL385 Unicode" panose="020B0709000202000203" pitchFamily="49" charset="0"/>
              </a:rPr>
              <a:t>successfull</a:t>
            </a:r>
            <a:r>
              <a:rPr lang="de-DE" sz="3100" dirty="0">
                <a:latin typeface="APL385 Unicode" panose="020B0709000202000203" pitchFamily="49" charset="0"/>
              </a:rPr>
              <a:t> </a:t>
            </a:r>
            <a:r>
              <a:rPr lang="de-DE" sz="3100" dirty="0" err="1">
                <a:latin typeface="APL385 Unicode" panose="020B0709000202000203" pitchFamily="49" charset="0"/>
              </a:rPr>
              <a:t>operations</a:t>
            </a:r>
            <a:endParaRPr lang="de-DE" sz="31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sz="3100" dirty="0">
                <a:latin typeface="APL385 Unicode" panose="020B0709000202000203" pitchFamily="49" charset="0"/>
              </a:rPr>
              <a:t>        ⍝ will </a:t>
            </a:r>
            <a:r>
              <a:rPr lang="de-DE" sz="3100" dirty="0" err="1">
                <a:latin typeface="APL385 Unicode" panose="020B0709000202000203" pitchFamily="49" charset="0"/>
              </a:rPr>
              <a:t>be</a:t>
            </a:r>
            <a:r>
              <a:rPr lang="de-DE" sz="3100" dirty="0">
                <a:latin typeface="APL385 Unicode" panose="020B0709000202000203" pitchFamily="49" charset="0"/>
              </a:rPr>
              <a:t> </a:t>
            </a:r>
            <a:r>
              <a:rPr lang="de-DE" sz="3100" dirty="0" err="1">
                <a:latin typeface="APL385 Unicode" panose="020B0709000202000203" pitchFamily="49" charset="0"/>
              </a:rPr>
              <a:t>the</a:t>
            </a:r>
            <a:r>
              <a:rPr lang="de-DE" sz="3100" dirty="0">
                <a:latin typeface="APL385 Unicode" panose="020B0709000202000203" pitchFamily="49" charset="0"/>
              </a:rPr>
              <a:t> 3d </a:t>
            </a:r>
            <a:r>
              <a:rPr lang="de-DE" sz="3100" dirty="0" err="1">
                <a:latin typeface="APL385 Unicode" panose="020B0709000202000203" pitchFamily="49" charset="0"/>
              </a:rPr>
              <a:t>element</a:t>
            </a:r>
            <a:r>
              <a:rPr lang="de-DE" sz="3100" dirty="0">
                <a:latin typeface="APL385 Unicode" panose="020B0709000202000203" pitchFamily="49" charset="0"/>
              </a:rPr>
              <a:t> </a:t>
            </a:r>
            <a:r>
              <a:rPr lang="de-DE" sz="3100" dirty="0" err="1">
                <a:latin typeface="APL385 Unicode" panose="020B0709000202000203" pitchFamily="49" charset="0"/>
              </a:rPr>
              <a:t>of</a:t>
            </a:r>
            <a:r>
              <a:rPr lang="de-DE" sz="3100" dirty="0">
                <a:latin typeface="APL385 Unicode" panose="020B0709000202000203" pitchFamily="49" charset="0"/>
              </a:rPr>
              <a:t> </a:t>
            </a:r>
            <a:r>
              <a:rPr lang="de-DE" sz="3100" dirty="0" err="1">
                <a:latin typeface="APL385 Unicode" panose="020B0709000202000203" pitchFamily="49" charset="0"/>
              </a:rPr>
              <a:t>the</a:t>
            </a:r>
            <a:r>
              <a:rPr lang="de-DE" sz="3100" dirty="0">
                <a:latin typeface="APL385 Unicode" panose="020B0709000202000203" pitchFamily="49" charset="0"/>
              </a:rPr>
              <a:t> </a:t>
            </a:r>
            <a:r>
              <a:rPr lang="de-DE" sz="3100" dirty="0" err="1">
                <a:latin typeface="APL385 Unicode" panose="020B0709000202000203" pitchFamily="49" charset="0"/>
              </a:rPr>
              <a:t>calls</a:t>
            </a:r>
            <a:r>
              <a:rPr lang="de-DE" sz="3100" dirty="0">
                <a:latin typeface="APL385 Unicode" panose="020B0709000202000203" pitchFamily="49" charset="0"/>
              </a:rPr>
              <a:t> </a:t>
            </a:r>
            <a:r>
              <a:rPr lang="de-DE" sz="3100" dirty="0" err="1">
                <a:latin typeface="APL385 Unicode" panose="020B0709000202000203" pitchFamily="49" charset="0"/>
              </a:rPr>
              <a:t>result</a:t>
            </a:r>
            <a:r>
              <a:rPr lang="de-DE" sz="3100" dirty="0">
                <a:latin typeface="APL385 Unicode" panose="020B0709000202000203" pitchFamily="49" charset="0"/>
              </a:rPr>
              <a:t>.</a:t>
            </a:r>
          </a:p>
          <a:p>
            <a:pPr marL="0" indent="0">
              <a:buNone/>
            </a:pPr>
            <a:r>
              <a:rPr lang="de-DE" sz="3100" dirty="0">
                <a:latin typeface="APL385 Unicode" panose="020B0709000202000203" pitchFamily="49" charset="0"/>
              </a:rPr>
              <a:t>      :</a:t>
            </a:r>
            <a:r>
              <a:rPr lang="de-DE" sz="3100" dirty="0" err="1">
                <a:latin typeface="APL385 Unicode" panose="020B0709000202000203" pitchFamily="49" charset="0"/>
              </a:rPr>
              <a:t>If</a:t>
            </a:r>
            <a:r>
              <a:rPr lang="de-DE" sz="3100" dirty="0">
                <a:latin typeface="APL385 Unicode" panose="020B0709000202000203" pitchFamily="49" charset="0"/>
              </a:rPr>
              <a:t> 0=⊃S</a:t>
            </a:r>
          </a:p>
          <a:p>
            <a:pPr marL="0" indent="0">
              <a:buNone/>
            </a:pPr>
            <a:r>
              <a:rPr lang="de-DE" sz="3100" dirty="0">
                <a:latin typeface="APL385 Unicode" panose="020B0709000202000203" pitchFamily="49" charset="0"/>
              </a:rPr>
              <a:t>          R←3⊃S</a:t>
            </a:r>
          </a:p>
          <a:p>
            <a:pPr marL="0" indent="0">
              <a:buNone/>
            </a:pPr>
            <a:r>
              <a:rPr lang="de-DE" sz="3100" dirty="0">
                <a:latin typeface="APL385 Unicode" panose="020B0709000202000203" pitchFamily="49" charset="0"/>
              </a:rPr>
              <a:t>      :Else</a:t>
            </a:r>
          </a:p>
          <a:p>
            <a:pPr marL="0" indent="0">
              <a:buNone/>
            </a:pPr>
            <a:r>
              <a:rPr lang="de-DE" sz="3100" dirty="0">
                <a:latin typeface="APL385 Unicode" panose="020B0709000202000203" pitchFamily="49" charset="0"/>
              </a:rPr>
              <a:t>          ('API-</a:t>
            </a:r>
            <a:r>
              <a:rPr lang="de-DE" sz="3100" dirty="0" err="1">
                <a:latin typeface="APL385 Unicode" panose="020B0709000202000203" pitchFamily="49" charset="0"/>
              </a:rPr>
              <a:t>Warning</a:t>
            </a:r>
            <a:r>
              <a:rPr lang="de-DE" sz="3100" dirty="0">
                <a:latin typeface="APL385 Unicode" panose="020B0709000202000203" pitchFamily="49" charset="0"/>
              </a:rPr>
              <a:t>/Error-</a:t>
            </a:r>
            <a:r>
              <a:rPr lang="de-DE" sz="3100" dirty="0" err="1">
                <a:latin typeface="APL385 Unicode" panose="020B0709000202000203" pitchFamily="49" charset="0"/>
              </a:rPr>
              <a:t>Msg</a:t>
            </a:r>
            <a:r>
              <a:rPr lang="de-DE" sz="3100" dirty="0">
                <a:latin typeface="APL385 Unicode" panose="020B0709000202000203" pitchFamily="49" charset="0"/>
              </a:rPr>
              <a:t>: ',2⊃S)⎕SIGNAL 2</a:t>
            </a:r>
          </a:p>
          <a:p>
            <a:pPr marL="0" indent="0">
              <a:buNone/>
            </a:pPr>
            <a:r>
              <a:rPr lang="de-DE" sz="3100" dirty="0">
                <a:latin typeface="APL385 Unicode" panose="020B0709000202000203" pitchFamily="49" charset="0"/>
              </a:rPr>
              <a:t>      :</a:t>
            </a:r>
            <a:r>
              <a:rPr lang="de-DE" sz="3100" dirty="0" err="1">
                <a:latin typeface="APL385 Unicode" panose="020B0709000202000203" pitchFamily="49" charset="0"/>
              </a:rPr>
              <a:t>EndIf</a:t>
            </a:r>
            <a:endParaRPr lang="de-DE" sz="31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sz="31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de-DE" sz="3100" dirty="0">
                <a:latin typeface="APL385 Unicode" panose="020B0709000202000203" pitchFamily="49" charset="0"/>
              </a:rPr>
              <a:t>    ∇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5233539-6A49-47D8-B53B-D8721F0F68D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716905" y="4146925"/>
            <a:ext cx="3428694" cy="405650"/>
          </a:xfrm>
        </p:spPr>
        <p:txBody>
          <a:bodyPr>
            <a:normAutofit fontScale="85000" lnSpcReduction="10000"/>
          </a:bodyPr>
          <a:lstStyle/>
          <a:p>
            <a:r>
              <a:rPr lang="de-DE" dirty="0" err="1">
                <a:latin typeface="APL385 Unicode" panose="020B0709000202000203" pitchFamily="49" charset="0"/>
              </a:rPr>
              <a:t>confs←APIdo</a:t>
            </a:r>
            <a:r>
              <a:rPr lang="de-DE" dirty="0">
                <a:latin typeface="APL385 Unicode" panose="020B0709000202000203" pitchFamily="49" charset="0"/>
              </a:rPr>
              <a:t>('</a:t>
            </a:r>
            <a:r>
              <a:rPr lang="de-DE" dirty="0" err="1">
                <a:latin typeface="APL385 Unicode" panose="020B0709000202000203" pitchFamily="49" charset="0"/>
              </a:rPr>
              <a:t>GetConfs</a:t>
            </a:r>
            <a:r>
              <a:rPr lang="de-DE" dirty="0">
                <a:latin typeface="APL385 Unicode" panose="020B0709000202000203" pitchFamily="49" charset="0"/>
              </a:rPr>
              <a:t>' 1)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38CC7D-D994-45DC-BBBD-C1DAEA564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60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4ABFE3-3BBA-460B-B509-3D364293A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The </a:t>
            </a:r>
            <a:r>
              <a:rPr lang="de-DE" sz="3200" dirty="0" err="1"/>
              <a:t>custom</a:t>
            </a:r>
            <a:r>
              <a:rPr lang="de-DE" sz="3200" dirty="0"/>
              <a:t> Server-Class: 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Code/</a:t>
            </a:r>
            <a:r>
              <a:rPr lang="de-DE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CFR_Server</a:t>
            </a:r>
            <a:endParaRPr lang="de-DE" sz="3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1A084D-EE4A-4E38-B7E1-5A4E253B7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6975775" cy="3394472"/>
          </a:xfrm>
        </p:spPr>
        <p:txBody>
          <a:bodyPr>
            <a:normAutofit fontScale="92500" lnSpcReduction="20000"/>
          </a:bodyPr>
          <a:lstStyle/>
          <a:p>
            <a:r>
              <a:rPr lang="de-DE" dirty="0" err="1"/>
              <a:t>onServerStart</a:t>
            </a:r>
            <a:r>
              <a:rPr lang="de-DE" dirty="0"/>
              <a:t>: </a:t>
            </a:r>
          </a:p>
          <a:p>
            <a:pPr lvl="1"/>
            <a:r>
              <a:rPr lang="de-DE" dirty="0" err="1"/>
              <a:t>process</a:t>
            </a:r>
            <a:r>
              <a:rPr lang="de-DE" dirty="0"/>
              <a:t>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/application.xml</a:t>
            </a:r>
          </a:p>
          <a:p>
            <a:r>
              <a:rPr lang="de-DE" dirty="0" err="1">
                <a:cs typeface="Courier New" panose="02070309020205020404" pitchFamily="49" charset="0"/>
              </a:rPr>
              <a:t>onSessionStart</a:t>
            </a:r>
            <a:r>
              <a:rPr lang="de-DE" dirty="0">
                <a:cs typeface="Courier New" panose="02070309020205020404" pitchFamily="49" charset="0"/>
              </a:rPr>
              <a:t>:</a:t>
            </a:r>
          </a:p>
          <a:p>
            <a:pPr lvl="1"/>
            <a:r>
              <a:rPr lang="de-DE" dirty="0" err="1">
                <a:cs typeface="Courier New" panose="02070309020205020404" pitchFamily="49" charset="0"/>
              </a:rPr>
              <a:t>create</a:t>
            </a:r>
            <a:r>
              <a:rPr lang="de-DE" dirty="0">
                <a:cs typeface="Courier New" panose="02070309020205020404" pitchFamily="49" charset="0"/>
              </a:rPr>
              <a:t> </a:t>
            </a:r>
            <a:r>
              <a:rPr lang="de-DE" dirty="0" err="1">
                <a:cs typeface="Courier New" panose="02070309020205020404" pitchFamily="49" charset="0"/>
              </a:rPr>
              <a:t>new</a:t>
            </a:r>
            <a:r>
              <a:rPr lang="de-DE" dirty="0">
                <a:cs typeface="Courier New" panose="02070309020205020404" pitchFamily="49" charset="0"/>
              </a:rPr>
              <a:t> </a:t>
            </a:r>
            <a:r>
              <a:rPr lang="de-DE" dirty="0" err="1">
                <a:cs typeface="Courier New" panose="02070309020205020404" pitchFamily="49" charset="0"/>
              </a:rPr>
              <a:t>instance</a:t>
            </a:r>
            <a:r>
              <a:rPr lang="de-DE" dirty="0">
                <a:cs typeface="Courier New" panose="02070309020205020404" pitchFamily="49" charset="0"/>
              </a:rPr>
              <a:t> </a:t>
            </a:r>
            <a:r>
              <a:rPr lang="de-DE" dirty="0" err="1">
                <a:cs typeface="Courier New" panose="02070309020205020404" pitchFamily="49" charset="0"/>
              </a:rPr>
              <a:t>of</a:t>
            </a:r>
            <a:r>
              <a:rPr lang="de-DE" dirty="0">
                <a:cs typeface="Courier New" panose="02070309020205020404" pitchFamily="49" charset="0"/>
              </a:rPr>
              <a:t> API &amp; link </a:t>
            </a:r>
            <a:r>
              <a:rPr lang="de-DE" dirty="0" err="1">
                <a:cs typeface="Courier New" panose="02070309020205020404" pitchFamily="49" charset="0"/>
              </a:rPr>
              <a:t>it</a:t>
            </a:r>
            <a:r>
              <a:rPr lang="de-DE" dirty="0">
                <a:cs typeface="Courier New" panose="02070309020205020404" pitchFamily="49" charset="0"/>
              </a:rPr>
              <a:t> </a:t>
            </a:r>
            <a:r>
              <a:rPr lang="de-DE" dirty="0" err="1">
                <a:cs typeface="Courier New" panose="02070309020205020404" pitchFamily="49" charset="0"/>
              </a:rPr>
              <a:t>to</a:t>
            </a:r>
            <a:r>
              <a:rPr lang="de-DE" dirty="0">
                <a:cs typeface="Courier New" panose="02070309020205020404" pitchFamily="49" charset="0"/>
              </a:rPr>
              <a:t> </a:t>
            </a:r>
            <a:r>
              <a:rPr lang="de-DE" dirty="0" err="1">
                <a:cs typeface="Courier New" panose="02070309020205020404" pitchFamily="49" charset="0"/>
              </a:rPr>
              <a:t>session</a:t>
            </a:r>
            <a:r>
              <a:rPr lang="de-DE" dirty="0">
                <a:cs typeface="Courier New" panose="02070309020205020404" pitchFamily="49" charset="0"/>
              </a:rPr>
              <a:t> (</a:t>
            </a:r>
            <a:r>
              <a:rPr lang="de-DE" dirty="0" err="1">
                <a:latin typeface="APL385 Unicode" panose="020B0709000202000203" pitchFamily="49" charset="0"/>
                <a:cs typeface="Courier New" panose="02070309020205020404" pitchFamily="49" charset="0"/>
              </a:rPr>
              <a:t>req.Session.APIref</a:t>
            </a:r>
            <a:r>
              <a:rPr lang="de-DE" dirty="0"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de-DE" dirty="0" err="1">
                <a:cs typeface="Courier New" panose="02070309020205020404" pitchFamily="49" charset="0"/>
              </a:rPr>
              <a:t>assign</a:t>
            </a:r>
            <a:r>
              <a:rPr lang="de-DE" dirty="0">
                <a:cs typeface="Courier New" panose="02070309020205020404" pitchFamily="49" charset="0"/>
              </a:rPr>
              <a:t> </a:t>
            </a:r>
            <a:r>
              <a:rPr lang="de-DE" dirty="0" err="1">
                <a:cs typeface="Courier New" panose="02070309020205020404" pitchFamily="49" charset="0"/>
              </a:rPr>
              <a:t>req.Session.Country</a:t>
            </a:r>
            <a:r>
              <a:rPr lang="de-DE" dirty="0">
                <a:cs typeface="Courier New" panose="02070309020205020404" pitchFamily="49" charset="0"/>
              </a:rPr>
              <a:t> </a:t>
            </a:r>
            <a:r>
              <a:rPr lang="de-DE" sz="1400" dirty="0">
                <a:cs typeface="Courier New" panose="02070309020205020404" pitchFamily="49" charset="0"/>
              </a:rPr>
              <a:t>(</a:t>
            </a:r>
            <a:r>
              <a:rPr lang="de-DE" sz="1400" dirty="0">
                <a:latin typeface="APL385 Unicode" panose="020B0709000202000203" pitchFamily="49" charset="0"/>
                <a:cs typeface="Courier New" panose="02070309020205020404" pitchFamily="49" charset="0"/>
              </a:rPr>
              <a:t>'country_</a:t>
            </a:r>
            <a:r>
              <a:rPr lang="de-DE" sz="1400" dirty="0" err="1">
                <a:latin typeface="APL385 Unicode" panose="020B0709000202000203" pitchFamily="49" charset="0"/>
                <a:cs typeface="Courier New" panose="02070309020205020404" pitchFamily="49" charset="0"/>
              </a:rPr>
              <a:t>code</a:t>
            </a:r>
            <a:r>
              <a:rPr lang="de-DE" sz="1400" dirty="0">
                <a:latin typeface="APL385 Unicode" panose="020B0709000202000203" pitchFamily="49" charset="0"/>
                <a:cs typeface="Courier New" panose="02070309020205020404" pitchFamily="49" charset="0"/>
              </a:rPr>
              <a:t>'#.</a:t>
            </a:r>
            <a:r>
              <a:rPr lang="de-DE" sz="1400" dirty="0" err="1">
                <a:latin typeface="APL385 Unicode" panose="020B0709000202000203" pitchFamily="49" charset="0"/>
                <a:cs typeface="Courier New" panose="02070309020205020404" pitchFamily="49" charset="0"/>
              </a:rPr>
              <a:t>Countries.FromIP</a:t>
            </a:r>
            <a:r>
              <a:rPr lang="de-DE" sz="1400" dirty="0">
                <a:latin typeface="APL385 Unicode" panose="020B0709000202000203" pitchFamily="49" charset="0"/>
                <a:cs typeface="Courier New" panose="02070309020205020404" pitchFamily="49" charset="0"/>
              </a:rPr>
              <a:t>{(¯1+⍵⍳':')↑⍵}2⊃req.PeerAddr  </a:t>
            </a:r>
            <a:r>
              <a:rPr lang="de-DE" sz="1400" dirty="0" err="1">
                <a:cs typeface="Courier New" panose="02070309020205020404" pitchFamily="49" charset="0"/>
              </a:rPr>
              <a:t>would</a:t>
            </a:r>
            <a:r>
              <a:rPr lang="de-DE" sz="1400" dirty="0">
                <a:cs typeface="Courier New" panose="02070309020205020404" pitchFamily="49" charset="0"/>
              </a:rPr>
              <a:t> </a:t>
            </a:r>
            <a:r>
              <a:rPr lang="de-DE" sz="1400" dirty="0" err="1">
                <a:cs typeface="Courier New" panose="02070309020205020404" pitchFamily="49" charset="0"/>
              </a:rPr>
              <a:t>have</a:t>
            </a:r>
            <a:r>
              <a:rPr lang="de-DE" sz="1400" dirty="0">
                <a:cs typeface="Courier New" panose="02070309020205020404" pitchFamily="49" charset="0"/>
              </a:rPr>
              <a:t> </a:t>
            </a:r>
            <a:r>
              <a:rPr lang="de-DE" sz="1400" dirty="0" err="1">
                <a:cs typeface="Courier New" panose="02070309020205020404" pitchFamily="49" charset="0"/>
              </a:rPr>
              <a:t>been</a:t>
            </a:r>
            <a:r>
              <a:rPr lang="de-DE" sz="1400" dirty="0">
                <a:cs typeface="Courier New" panose="02070309020205020404" pitchFamily="49" charset="0"/>
              </a:rPr>
              <a:t> </a:t>
            </a:r>
            <a:r>
              <a:rPr lang="de-DE" sz="1400" dirty="0" err="1">
                <a:cs typeface="Courier New" panose="02070309020205020404" pitchFamily="49" charset="0"/>
              </a:rPr>
              <a:t>nice</a:t>
            </a:r>
            <a:r>
              <a:rPr lang="de-DE" sz="1400" dirty="0">
                <a:cs typeface="Courier New" panose="02070309020205020404" pitchFamily="49" charset="0"/>
              </a:rPr>
              <a:t>, but </a:t>
            </a:r>
            <a:r>
              <a:rPr lang="de-DE" sz="1400" dirty="0" err="1">
                <a:cs typeface="Courier New" panose="02070309020205020404" pitchFamily="49" charset="0"/>
              </a:rPr>
              <a:t>we</a:t>
            </a:r>
            <a:r>
              <a:rPr lang="de-DE" sz="1400" dirty="0">
                <a:cs typeface="Courier New" panose="02070309020205020404" pitchFamily="49" charset="0"/>
              </a:rPr>
              <a:t> do not </a:t>
            </a:r>
            <a:r>
              <a:rPr lang="de-DE" sz="1400" dirty="0" err="1">
                <a:cs typeface="Courier New" panose="02070309020205020404" pitchFamily="49" charset="0"/>
              </a:rPr>
              <a:t>have</a:t>
            </a:r>
            <a:r>
              <a:rPr lang="de-DE" sz="1400" dirty="0">
                <a:cs typeface="Courier New" panose="02070309020205020404" pitchFamily="49" charset="0"/>
              </a:rPr>
              <a:t> IP </a:t>
            </a:r>
            <a:r>
              <a:rPr lang="de-DE" sz="1400" dirty="0" err="1">
                <a:cs typeface="Courier New" panose="02070309020205020404" pitchFamily="49" charset="0"/>
              </a:rPr>
              <a:t>of</a:t>
            </a:r>
            <a:r>
              <a:rPr lang="de-DE" sz="1400" dirty="0">
                <a:cs typeface="Courier New" panose="02070309020205020404" pitchFamily="49" charset="0"/>
              </a:rPr>
              <a:t> „end-client“)</a:t>
            </a:r>
          </a:p>
          <a:p>
            <a:r>
              <a:rPr lang="de-DE" dirty="0" err="1">
                <a:cs typeface="Courier New" panose="02070309020205020404" pitchFamily="49" charset="0"/>
              </a:rPr>
              <a:t>onSessionEnd</a:t>
            </a:r>
            <a:r>
              <a:rPr lang="de-DE" dirty="0">
                <a:cs typeface="Courier New" panose="02070309020205020404" pitchFamily="49" charset="0"/>
              </a:rPr>
              <a:t>:</a:t>
            </a:r>
          </a:p>
          <a:p>
            <a:pPr lvl="1"/>
            <a:r>
              <a:rPr lang="de-DE" dirty="0" err="1">
                <a:cs typeface="Courier New" panose="02070309020205020404" pitchFamily="49" charset="0"/>
              </a:rPr>
              <a:t>close</a:t>
            </a:r>
            <a:r>
              <a:rPr lang="de-DE" dirty="0">
                <a:cs typeface="Courier New" panose="02070309020205020404" pitchFamily="49" charset="0"/>
              </a:rPr>
              <a:t> API-Connection</a:t>
            </a:r>
          </a:p>
          <a:p>
            <a:pPr lvl="1"/>
            <a:endParaRPr lang="de-D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59BEE6-B168-47AB-91B6-B15CFCD31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3839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7CCBF-5691-4126-8090-9CB6D59CE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Responsive Design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081EE0-1A3C-4014-A917-1F03990DF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„</a:t>
            </a:r>
            <a:r>
              <a:rPr lang="en-US" b="1" dirty="0"/>
              <a:t>Responsive web design</a:t>
            </a:r>
            <a:r>
              <a:rPr lang="en-US" dirty="0"/>
              <a:t> (</a:t>
            </a:r>
            <a:r>
              <a:rPr lang="en-US" b="1" dirty="0" err="1"/>
              <a:t>RWD</a:t>
            </a:r>
            <a:r>
              <a:rPr lang="en-US" dirty="0"/>
              <a:t>) is an approach to web design aimed at allowing desktop webpages to be viewed in response to the size of the screen or web browser one is viewing with.”</a:t>
            </a:r>
            <a:br>
              <a:rPr lang="en-US" dirty="0"/>
            </a:b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https://en.wikipedia.org/wiki/Responsive_web_design</a:t>
            </a:r>
            <a:endParaRPr lang="de-D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5273CA-0F06-4865-A5E6-1244E90A4EA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C4B158-E636-4ECC-931B-3ADC4BF92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7224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560298-053E-4BE9-8C19-D8BC27981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Health-</a:t>
            </a:r>
            <a:r>
              <a:rPr lang="de-DE" dirty="0" err="1"/>
              <a:t>Warning</a:t>
            </a:r>
            <a:r>
              <a:rPr lang="de-DE" dirty="0"/>
              <a:t>: RD in </a:t>
            </a:r>
            <a:r>
              <a:rPr lang="de-DE" dirty="0" err="1"/>
              <a:t>EvReg</a:t>
            </a:r>
            <a:r>
              <a:rPr lang="de-DE" dirty="0"/>
              <a:t> </a:t>
            </a:r>
            <a:r>
              <a:rPr lang="de-DE" dirty="0" err="1"/>
              <a:t>lite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A8D0E2-6EC6-4A31-9160-D8B98BACB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/>
              <a:t>„Lite“ </a:t>
            </a:r>
            <a:r>
              <a:rPr lang="de-DE" dirty="0" err="1"/>
              <a:t>implementation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demo-</a:t>
            </a:r>
            <a:r>
              <a:rPr lang="de-DE" dirty="0" err="1"/>
              <a:t>purposes</a:t>
            </a:r>
            <a:endParaRPr lang="de-DE" dirty="0"/>
          </a:p>
          <a:p>
            <a:r>
              <a:rPr lang="de-DE" dirty="0" err="1"/>
              <a:t>You</a:t>
            </a:r>
            <a:r>
              <a:rPr lang="de-DE" dirty="0"/>
              <a:t> will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understanding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BS-</a:t>
            </a:r>
            <a:r>
              <a:rPr lang="de-DE" dirty="0" err="1"/>
              <a:t>Concepts</a:t>
            </a:r>
            <a:r>
              <a:rPr lang="de-DE" dirty="0"/>
              <a:t> </a:t>
            </a:r>
            <a:r>
              <a:rPr lang="de-DE" dirty="0" err="1"/>
              <a:t>yourself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can‘t</a:t>
            </a:r>
            <a:r>
              <a:rPr lang="de-DE" dirty="0"/>
              <a:t> „</a:t>
            </a:r>
            <a:r>
              <a:rPr lang="de-DE" dirty="0" err="1"/>
              <a:t>hide</a:t>
            </a:r>
            <a:r>
              <a:rPr lang="de-DE" dirty="0"/>
              <a:t>“ </a:t>
            </a:r>
            <a:r>
              <a:rPr lang="de-DE" dirty="0" err="1"/>
              <a:t>it</a:t>
            </a:r>
            <a:r>
              <a:rPr lang="de-DE" dirty="0"/>
              <a:t> in MS-Widgets</a:t>
            </a:r>
          </a:p>
          <a:p>
            <a:r>
              <a:rPr lang="de-DE" dirty="0" err="1"/>
              <a:t>Current</a:t>
            </a:r>
            <a:r>
              <a:rPr lang="de-DE" dirty="0"/>
              <a:t> BS-Integration still </a:t>
            </a:r>
            <a:r>
              <a:rPr lang="de-DE" dirty="0" err="1"/>
              <a:t>evolving</a:t>
            </a:r>
            <a:r>
              <a:rPr lang="de-DE" dirty="0"/>
              <a:t>, </a:t>
            </a:r>
            <a:r>
              <a:rPr lang="de-DE" dirty="0" err="1"/>
              <a:t>please</a:t>
            </a:r>
            <a:r>
              <a:rPr lang="de-DE" dirty="0"/>
              <a:t> </a:t>
            </a:r>
            <a:r>
              <a:rPr lang="de-DE" dirty="0" err="1"/>
              <a:t>download</a:t>
            </a:r>
            <a:r>
              <a:rPr lang="de-DE" dirty="0"/>
              <a:t> </a:t>
            </a:r>
            <a:r>
              <a:rPr lang="de-DE" dirty="0" err="1"/>
              <a:t>seperate</a:t>
            </a:r>
            <a:r>
              <a:rPr lang="de-DE" dirty="0"/>
              <a:t> Bootstrap-</a:t>
            </a:r>
            <a:r>
              <a:rPr lang="de-DE" dirty="0" err="1"/>
              <a:t>branch</a:t>
            </a:r>
            <a:r>
              <a:rPr lang="de-DE" dirty="0"/>
              <a:t> and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aware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still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subject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breaking</a:t>
            </a:r>
            <a:r>
              <a:rPr lang="de-DE" dirty="0"/>
              <a:t> </a:t>
            </a:r>
            <a:r>
              <a:rPr lang="de-DE" dirty="0" err="1"/>
              <a:t>changes</a:t>
            </a:r>
            <a:endParaRPr lang="de-DE" dirty="0"/>
          </a:p>
          <a:p>
            <a:r>
              <a:rPr lang="de-DE" dirty="0" err="1"/>
              <a:t>Based</a:t>
            </a:r>
            <a:r>
              <a:rPr lang="de-DE" dirty="0"/>
              <a:t> on BS3. BS4 </a:t>
            </a:r>
            <a:r>
              <a:rPr lang="de-DE" dirty="0" err="1"/>
              <a:t>dev</a:t>
            </a:r>
            <a:r>
              <a:rPr lang="de-DE" dirty="0"/>
              <a:t> </a:t>
            </a:r>
            <a:r>
              <a:rPr lang="de-DE" dirty="0" err="1"/>
              <a:t>started</a:t>
            </a:r>
            <a:r>
              <a:rPr lang="de-DE" dirty="0"/>
              <a:t> in 2014,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entered</a:t>
            </a:r>
            <a:r>
              <a:rPr lang="de-DE" dirty="0"/>
              <a:t> beta-stage in Aug17. </a:t>
            </a:r>
            <a:r>
              <a:rPr lang="de-DE" dirty="0" err="1"/>
              <a:t>Our</a:t>
            </a:r>
            <a:r>
              <a:rPr lang="de-DE" dirty="0"/>
              <a:t> final </a:t>
            </a:r>
            <a:r>
              <a:rPr lang="de-DE" dirty="0" err="1"/>
              <a:t>implementation</a:t>
            </a:r>
            <a:r>
              <a:rPr lang="de-DE" dirty="0"/>
              <a:t> will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based</a:t>
            </a:r>
            <a:r>
              <a:rPr lang="de-DE" dirty="0"/>
              <a:t> on BS4.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6D02EFA-45C3-448F-869B-12807E58491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C3E57-9CFE-412C-AEBB-551F8E88E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6663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466D5A-DDFF-4E03-A714-7FCDE7A71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Bootstrap‘s</a:t>
            </a:r>
            <a:r>
              <a:rPr lang="de-DE" dirty="0"/>
              <a:t> Grid-Model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A3D24B-A489-49D2-9C3A-D8AD9A5F8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7695855" cy="3394472"/>
          </a:xfrm>
        </p:spPr>
        <p:txBody>
          <a:bodyPr/>
          <a:lstStyle/>
          <a:p>
            <a:r>
              <a:rPr lang="de-DE" dirty="0" err="1"/>
              <a:t>Everything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12 </a:t>
            </a:r>
            <a:r>
              <a:rPr lang="de-DE" dirty="0" err="1"/>
              <a:t>columns</a:t>
            </a:r>
            <a:endParaRPr lang="de-DE" dirty="0"/>
          </a:p>
          <a:p>
            <a:r>
              <a:rPr lang="de-DE" dirty="0"/>
              <a:t>Sizes and </a:t>
            </a:r>
            <a:r>
              <a:rPr lang="de-DE" dirty="0" err="1"/>
              <a:t>classes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>
                <a:latin typeface="APL385 Unicode" panose="020B0709000202000203" pitchFamily="49" charset="0"/>
              </a:rPr>
              <a:t>'.col-xs-6'Add _.div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D00F965D-94D2-43BF-B884-DF2E80297E33}"/>
              </a:ext>
            </a:extLst>
          </p:cNvPr>
          <p:cNvGraphicFramePr>
            <a:graphicFrameLocks noGrp="1"/>
          </p:cNvGraphicFramePr>
          <p:nvPr>
            <p:ph idx="10"/>
            <p:extLst/>
          </p:nvPr>
        </p:nvGraphicFramePr>
        <p:xfrm>
          <a:off x="476545" y="2436735"/>
          <a:ext cx="7155795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5135">
                  <a:extLst>
                    <a:ext uri="{9D8B030D-6E8A-4147-A177-3AD203B41FA5}">
                      <a16:colId xmlns:a16="http://schemas.microsoft.com/office/drawing/2014/main" val="3898984254"/>
                    </a:ext>
                  </a:extLst>
                </a:gridCol>
                <a:gridCol w="1647183">
                  <a:extLst>
                    <a:ext uri="{9D8B030D-6E8A-4147-A177-3AD203B41FA5}">
                      <a16:colId xmlns:a16="http://schemas.microsoft.com/office/drawing/2014/main" val="1103351838"/>
                    </a:ext>
                  </a:extLst>
                </a:gridCol>
                <a:gridCol w="1431159">
                  <a:extLst>
                    <a:ext uri="{9D8B030D-6E8A-4147-A177-3AD203B41FA5}">
                      <a16:colId xmlns:a16="http://schemas.microsoft.com/office/drawing/2014/main" val="47291400"/>
                    </a:ext>
                  </a:extLst>
                </a:gridCol>
                <a:gridCol w="1431159">
                  <a:extLst>
                    <a:ext uri="{9D8B030D-6E8A-4147-A177-3AD203B41FA5}">
                      <a16:colId xmlns:a16="http://schemas.microsoft.com/office/drawing/2014/main" val="3893092206"/>
                    </a:ext>
                  </a:extLst>
                </a:gridCol>
                <a:gridCol w="1431159">
                  <a:extLst>
                    <a:ext uri="{9D8B030D-6E8A-4147-A177-3AD203B41FA5}">
                      <a16:colId xmlns:a16="http://schemas.microsoft.com/office/drawing/2014/main" val="3871841564"/>
                    </a:ext>
                  </a:extLst>
                </a:gridCol>
              </a:tblGrid>
              <a:tr h="314042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Extra </a:t>
                      </a:r>
                      <a:r>
                        <a:rPr lang="de-DE" dirty="0" err="1"/>
                        <a:t>small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Small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Medium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Large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3082002"/>
                  </a:ext>
                </a:extLst>
              </a:tr>
              <a:tr h="314042">
                <a:tc>
                  <a:txBody>
                    <a:bodyPr/>
                    <a:lstStyle/>
                    <a:p>
                      <a:r>
                        <a:rPr lang="de-DE" dirty="0"/>
                        <a:t>Width (</a:t>
                      </a:r>
                      <a:r>
                        <a:rPr lang="de-DE" dirty="0" err="1"/>
                        <a:t>px</a:t>
                      </a:r>
                      <a:r>
                        <a:rPr lang="de-DE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&lt;768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≥</a:t>
                      </a:r>
                      <a:r>
                        <a:rPr lang="de-DE" dirty="0"/>
                        <a:t> 768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≥</a:t>
                      </a:r>
                      <a:r>
                        <a:rPr lang="de-DE" dirty="0"/>
                        <a:t> 992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≥</a:t>
                      </a:r>
                      <a:r>
                        <a:rPr lang="de-DE" dirty="0"/>
                        <a:t> 1200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014771"/>
                  </a:ext>
                </a:extLst>
              </a:tr>
              <a:tr h="5420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Prefix</a:t>
                      </a:r>
                      <a:endParaRPr lang="de-DE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xs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lg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0738880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C583F-1430-49B4-B98F-B9E5C4B88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754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62E90-1F1D-45CE-B43E-53FF7419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16A74-CD0C-4733-8AAE-A7136B074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you differentiate one user's session from another user's?</a:t>
            </a:r>
          </a:p>
          <a:p>
            <a:r>
              <a:rPr lang="en-US" dirty="0"/>
              <a:t>Persisting session data</a:t>
            </a:r>
          </a:p>
          <a:p>
            <a:pPr lvl="1"/>
            <a:r>
              <a:rPr lang="en-US" dirty="0"/>
              <a:t>How long?</a:t>
            </a:r>
          </a:p>
          <a:p>
            <a:pPr lvl="1"/>
            <a:r>
              <a:rPr lang="en-US" dirty="0"/>
              <a:t>Permanent storage vs. In memory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08CBD-A444-4A09-8C14-E87355570F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FEDF3B-4DCB-4410-9FD5-88301BD16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868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62E90-1F1D-45CE-B43E-53FF7419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16A74-CD0C-4733-8AAE-A7136B074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you need a database?</a:t>
            </a:r>
          </a:p>
          <a:p>
            <a:r>
              <a:rPr lang="en-US" dirty="0"/>
              <a:t>Database connection management</a:t>
            </a:r>
          </a:p>
          <a:p>
            <a:pPr lvl="1"/>
            <a:r>
              <a:rPr lang="en-US" dirty="0"/>
              <a:t>Per server?  Per client session?</a:t>
            </a:r>
          </a:p>
          <a:p>
            <a:r>
              <a:rPr lang="en-US" dirty="0"/>
              <a:t>SQL Injection Risk</a:t>
            </a:r>
          </a:p>
          <a:p>
            <a:pPr lvl="1"/>
            <a:r>
              <a:rPr lang="en-US" dirty="0">
                <a:hlinkClick r:id="rId2"/>
              </a:rPr>
              <a:t>https://www.w3schools.com/sql/sql_injection.asp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Use SQAPL bind variables!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08CBD-A444-4A09-8C14-E87355570F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12396-FF86-4D12-805E-47452B00E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148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349F2-44F4-4D3E-AEEE-AE5460642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14378-24D6-43B3-B14C-4028CA03B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happens when you have</a:t>
            </a:r>
          </a:p>
          <a:p>
            <a:pPr lvl="1"/>
            <a:r>
              <a:rPr lang="en-US" dirty="0"/>
              <a:t>1, 10, 100, 1000 simultaneous users?</a:t>
            </a:r>
          </a:p>
          <a:p>
            <a:r>
              <a:rPr lang="en-US" dirty="0"/>
              <a:t>Use APLProcess to distribute and isolate work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DB075B-152C-4F92-AF8A-28CAF85AF71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B7D74-53CF-4FD1-9AF2-EAC21794E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558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62E90-1F1D-45CE-B43E-53FF7419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N-Tiered Architecture/API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16A74-CD0C-4733-8AAE-A7136B074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N-Tiered design separates</a:t>
            </a:r>
          </a:p>
          <a:p>
            <a:pPr lvl="1"/>
            <a:r>
              <a:rPr lang="en-US" dirty="0"/>
              <a:t>Business logic</a:t>
            </a:r>
          </a:p>
          <a:p>
            <a:pPr lvl="1"/>
            <a:r>
              <a:rPr lang="en-US" dirty="0"/>
              <a:t>Database</a:t>
            </a:r>
          </a:p>
          <a:p>
            <a:pPr lvl="1"/>
            <a:r>
              <a:rPr lang="en-US" dirty="0"/>
              <a:t>User interface</a:t>
            </a:r>
          </a:p>
          <a:p>
            <a:r>
              <a:rPr lang="en-US" dirty="0"/>
              <a:t>These should communicate with one another through well-designed interfaces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08CBD-A444-4A09-8C14-E87355570F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63D50-B1A2-42A3-8FA5-0F1321B63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786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62E90-1F1D-45CE-B43E-53FF7419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 Integration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16A74-CD0C-4733-8AAE-A7136B074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are changes to the application tested and pushed into production?</a:t>
            </a:r>
          </a:p>
          <a:p>
            <a:pPr lvl="1"/>
            <a:r>
              <a:rPr lang="en-US" dirty="0"/>
              <a:t>Manual process</a:t>
            </a:r>
          </a:p>
          <a:p>
            <a:pPr lvl="1"/>
            <a:r>
              <a:rPr lang="en-US" dirty="0"/>
              <a:t>Automated process</a:t>
            </a:r>
          </a:p>
          <a:p>
            <a:pPr lvl="1"/>
            <a:r>
              <a:rPr lang="en-US" dirty="0"/>
              <a:t>Hybrid process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08CBD-A444-4A09-8C14-E87355570F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FA4C5-ACB1-42A4-832D-F31D9498F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Tale of Two Web-Apps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931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1330</TotalTime>
  <Words>1782</Words>
  <Application>Microsoft Office PowerPoint</Application>
  <PresentationFormat>On-screen Show (16:9)</PresentationFormat>
  <Paragraphs>376</Paragraphs>
  <Slides>48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60" baseType="lpstr">
      <vt:lpstr>APL385 Unicode</vt:lpstr>
      <vt:lpstr>Arial</vt:lpstr>
      <vt:lpstr>Calibri</vt:lpstr>
      <vt:lpstr>Courier New</vt:lpstr>
      <vt:lpstr>Klavika Bold</vt:lpstr>
      <vt:lpstr>Klavika Medium</vt:lpstr>
      <vt:lpstr>Klavika Regular</vt:lpstr>
      <vt:lpstr>Times New Roman</vt:lpstr>
      <vt:lpstr>Titillium Web Black</vt:lpstr>
      <vt:lpstr>Titillium Web SemiBold</vt:lpstr>
      <vt:lpstr>Wingdings</vt:lpstr>
      <vt:lpstr>Office Theme</vt:lpstr>
      <vt:lpstr>A Tale of Two Web-Apps</vt:lpstr>
      <vt:lpstr>Agenda</vt:lpstr>
      <vt:lpstr>Security</vt:lpstr>
      <vt:lpstr>Security</vt:lpstr>
      <vt:lpstr>Session Management</vt:lpstr>
      <vt:lpstr>Database Access</vt:lpstr>
      <vt:lpstr>Scalability</vt:lpstr>
      <vt:lpstr>N-Tiered Architecture/API</vt:lpstr>
      <vt:lpstr>Continuous Integration</vt:lpstr>
      <vt:lpstr>Availability/Robustness</vt:lpstr>
      <vt:lpstr>3rd Party Integration</vt:lpstr>
      <vt:lpstr>Logging</vt:lpstr>
      <vt:lpstr>User Experience</vt:lpstr>
      <vt:lpstr>Two MiServer-based Web Applications</vt:lpstr>
      <vt:lpstr>TryAPL Demo</vt:lpstr>
      <vt:lpstr>TryAPL - Security</vt:lpstr>
      <vt:lpstr>TryAPL - Session Management</vt:lpstr>
      <vt:lpstr>TryAPL - Database Access</vt:lpstr>
      <vt:lpstr>Scalability</vt:lpstr>
      <vt:lpstr>TryAPL - N-Tiered Architecture/API</vt:lpstr>
      <vt:lpstr>TryAPL - Continuous Integration</vt:lpstr>
      <vt:lpstr>TryAPL - Availability/Robustness</vt:lpstr>
      <vt:lpstr>TryAPL - 3rd Party Integration</vt:lpstr>
      <vt:lpstr>TryAPL - Logging</vt:lpstr>
      <vt:lpstr>TryAPL - User Experience</vt:lpstr>
      <vt:lpstr>EvReg</vt:lpstr>
      <vt:lpstr>What does EvReg demonstrate?</vt:lpstr>
      <vt:lpstr>Setup</vt:lpstr>
      <vt:lpstr>Intro: EvReg</vt:lpstr>
      <vt:lpstr>Overview EvReg</vt:lpstr>
      <vt:lpstr>Continous Integration in EvReg</vt:lpstr>
      <vt:lpstr>Security in EvReg</vt:lpstr>
      <vt:lpstr>Database-Access in EvReg</vt:lpstr>
      <vt:lpstr>Continous Integration in EvReg</vt:lpstr>
      <vt:lpstr>High Availability in EvReg</vt:lpstr>
      <vt:lpstr>3d-party services in EvReg</vt:lpstr>
      <vt:lpstr>EvReg</vt:lpstr>
      <vt:lpstr>country.io  Code\Countries.dyalog</vt:lpstr>
      <vt:lpstr>WorldPay-Integration: initiate payment</vt:lpstr>
      <vt:lpstr>WorldPay-Integration: processing completed payment-transaction</vt:lpstr>
      <vt:lpstr>EvReg</vt:lpstr>
      <vt:lpstr>N-tiered architecture in EvReg</vt:lpstr>
      <vt:lpstr>API-Integration</vt:lpstr>
      <vt:lpstr>Using the API</vt:lpstr>
      <vt:lpstr>The custom Server-Class: Code/CFR_Server</vt:lpstr>
      <vt:lpstr>Responsive Design</vt:lpstr>
      <vt:lpstr>Health-Warning: RD in EvReg lite</vt:lpstr>
      <vt:lpstr>Bootstrap‘s Grid-Model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Brian Becker</cp:lastModifiedBy>
  <cp:revision>183</cp:revision>
  <dcterms:created xsi:type="dcterms:W3CDTF">2016-07-29T08:25:06Z</dcterms:created>
  <dcterms:modified xsi:type="dcterms:W3CDTF">2017-09-18T11:42:47Z</dcterms:modified>
</cp:coreProperties>
</file>