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61" r:id="rId2"/>
    <p:sldId id="262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5" r:id="rId14"/>
    <p:sldId id="276" r:id="rId15"/>
    <p:sldId id="273" r:id="rId16"/>
    <p:sldId id="274" r:id="rId17"/>
  </p:sldIdLst>
  <p:sldSz cx="9144000" cy="5143500" type="screen16x9"/>
  <p:notesSz cx="6858000" cy="9144000"/>
  <p:embeddedFontLst>
    <p:embeddedFont>
      <p:font typeface="APL385 Unicode" panose="020B0709000202000203" pitchFamily="49" charset="0"/>
      <p:regular r:id="rId20"/>
    </p:embeddedFon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Sarabun" panose="020B0604020202020204" charset="-34"/>
      <p:regular r:id="rId25"/>
      <p:bold r:id="rId26"/>
      <p:italic r:id="rId27"/>
      <p:boldItalic r:id="rId28"/>
    </p:embeddedFont>
    <p:embeddedFont>
      <p:font typeface="Wingdings 2" panose="05020102010507070707" pitchFamily="18" charset="2"/>
      <p:regular r:id="rId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7F00"/>
    <a:srgbClr val="5A6D8F"/>
    <a:srgbClr val="3B475E"/>
    <a:srgbClr val="FDFDF5"/>
    <a:srgbClr val="F6F6D9"/>
    <a:srgbClr val="BBB5D6"/>
    <a:srgbClr val="928ABD"/>
    <a:srgbClr val="373535"/>
    <a:srgbClr val="FFFFFF"/>
    <a:srgbClr val="EC71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71" autoAdjust="0"/>
    <p:restoredTop sz="95508" autoAdjust="0"/>
  </p:normalViewPr>
  <p:slideViewPr>
    <p:cSldViewPr snapToGrid="0">
      <p:cViewPr varScale="1">
        <p:scale>
          <a:sx n="136" d="100"/>
          <a:sy n="136" d="100"/>
        </p:scale>
        <p:origin x="750" y="13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9" d="100"/>
          <a:sy n="69" d="100"/>
        </p:scale>
        <p:origin x="2693" y="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Sarabun" panose="00000500000000000000" pitchFamily="2" charset="-34"/>
              </a:rPr>
              <a:t>17/10/2022</a:t>
            </a:fld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Sarabun" panose="00000500000000000000" pitchFamily="2" charset="-34"/>
              </a:rPr>
              <a:t>‹#›</a:t>
            </a:fld>
            <a:endParaRPr lang="en-GB" dirty="0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CDEAEF8A-5BB8-41C8-B8C2-160617C17EF4}" type="datetimeFigureOut">
              <a:rPr lang="en-GB" smtClean="0"/>
              <a:pPr/>
              <a:t>17/10/2022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399435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6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45061" y="3741620"/>
            <a:ext cx="5073516" cy="1024109"/>
          </a:xfrm>
        </p:spPr>
        <p:txBody>
          <a:bodyPr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 i="1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A1FD6475-DAC6-4418-8860-2980690695F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3" t="-548" r="223" b="35658"/>
          <a:stretch/>
        </p:blipFill>
        <p:spPr bwMode="auto">
          <a:xfrm>
            <a:off x="528187" y="443885"/>
            <a:ext cx="3024002" cy="659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77D23D1-AF63-47CC-9FB3-B0A40D0C69CF}"/>
              </a:ext>
            </a:extLst>
          </p:cNvPr>
          <p:cNvSpPr txBox="1"/>
          <p:nvPr userDrawn="1"/>
        </p:nvSpPr>
        <p:spPr>
          <a:xfrm>
            <a:off x="445060" y="1127023"/>
            <a:ext cx="5073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kern="700" spc="-20" baseline="0" dirty="0" err="1">
                <a:solidFill>
                  <a:srgbClr val="3B475E"/>
                </a:solidFill>
                <a:latin typeface="Sarabun" panose="00000500000000000000" pitchFamily="2" charset="-34"/>
              </a:rPr>
              <a:t>Olhão</a:t>
            </a:r>
            <a: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 2022</a:t>
            </a: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C13720CA-FE42-49DE-A1AF-5214A01E7778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00FBA950-28F2-527A-811C-29FF763B12E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56737" y="1208868"/>
            <a:ext cx="1954700" cy="2764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373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/>
            </a:lvl1pPr>
            <a:lvl2pPr>
              <a:spcBef>
                <a:spcPts val="0"/>
              </a:spcBef>
              <a:buClr>
                <a:srgbClr val="FFA336"/>
              </a:buClr>
              <a:defRPr/>
            </a:lvl2pPr>
            <a:lvl3pPr>
              <a:spcBef>
                <a:spcPts val="0"/>
              </a:spcBef>
              <a:buClr>
                <a:srgbClr val="FFA336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63CC7BCE-4ADF-4981-A51C-337EB4EACDF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B5813648-92DA-CC8B-69DD-A4A7CC4DC8A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BF802F1-5CE1-412E-98E3-AE7434939769}" type="slidenum">
              <a:rPr lang="en-DK" smtClean="0"/>
              <a:t>‹#›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7F951AB8-DA79-4083-BFE2-5D3BD28F0EF3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4D1830D-9EA2-59C8-AB13-726EFE0A86B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BF802F1-5CE1-412E-98E3-AE7434939769}" type="slidenum">
              <a:rPr lang="en-DK" smtClean="0"/>
              <a:pPr/>
              <a:t>‹#›</a:t>
            </a:fld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6">
            <a:extLst>
              <a:ext uri="{FF2B5EF4-FFF2-40B4-BE49-F238E27FC236}">
                <a16:creationId xmlns:a16="http://schemas.microsoft.com/office/drawing/2014/main" id="{50CC00C7-834C-4ECD-A8A3-E409D29ECB59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B9B8FD49-8E58-4EE8-BE57-8B874BC46CA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710852" y="4745354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US" sz="1600" dirty="0">
                <a:solidFill>
                  <a:srgbClr val="928ABD"/>
                </a:solidFill>
                <a:latin typeface="Sarabun" panose="00000500000000000000" pitchFamily="2" charset="-34"/>
              </a:rPr>
              <a:t>APL9 from outer space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AF9E24F-2BBD-45BB-A084-8C6DB7C8D692}"/>
              </a:ext>
            </a:extLst>
          </p:cNvPr>
          <p:cNvCxnSpPr>
            <a:cxnSpLocks/>
          </p:cNvCxnSpPr>
          <p:nvPr userDrawn="1"/>
        </p:nvCxnSpPr>
        <p:spPr>
          <a:xfrm>
            <a:off x="0" y="4700093"/>
            <a:ext cx="9144000" cy="0"/>
          </a:xfrm>
          <a:prstGeom prst="line">
            <a:avLst/>
          </a:prstGeom>
          <a:ln w="28575">
            <a:solidFill>
              <a:srgbClr val="928A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rapezoid 3">
            <a:extLst>
              <a:ext uri="{FF2B5EF4-FFF2-40B4-BE49-F238E27FC236}">
                <a16:creationId xmlns:a16="http://schemas.microsoft.com/office/drawing/2014/main" id="{7FA306A9-E836-4163-8918-B373B342B7B3}"/>
              </a:ext>
            </a:extLst>
          </p:cNvPr>
          <p:cNvSpPr/>
          <p:nvPr userDrawn="1"/>
        </p:nvSpPr>
        <p:spPr>
          <a:xfrm>
            <a:off x="8336756" y="4657725"/>
            <a:ext cx="292894" cy="86175"/>
          </a:xfrm>
          <a:prstGeom prst="trapezoid">
            <a:avLst>
              <a:gd name="adj" fmla="val 13947"/>
            </a:avLst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175446FE-57B4-E664-AD4E-313BD38F924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051006" y="3998742"/>
            <a:ext cx="852470" cy="1205698"/>
          </a:xfrm>
          <a:prstGeom prst="rect">
            <a:avLst/>
          </a:prstGeom>
        </p:spPr>
      </p:pic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C9F337B2-CBF1-4D8F-C3B1-B7A69F1F34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501" y="4780588"/>
            <a:ext cx="466594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ED7F00"/>
                </a:solidFill>
              </a:defRPr>
            </a:lvl1pPr>
          </a:lstStyle>
          <a:p>
            <a:fld id="{1BF802F1-5CE1-412E-98E3-AE7434939769}" type="slidenum">
              <a:rPr lang="en-DK" smtClean="0"/>
              <a:pPr/>
              <a:t>‹#›</a:t>
            </a:fld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0" r:id="rId2"/>
    <p:sldLayoutId id="2147483652" r:id="rId3"/>
    <p:sldLayoutId id="2147483654" r:id="rId4"/>
    <p:sldLayoutId id="2147483655" r:id="rId5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3B475E"/>
          </a:solidFill>
          <a:latin typeface="Sarabun" panose="00000500000000000000" pitchFamily="2" charset="-34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2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lang="en-US" sz="2000" kern="120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18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git.sr.ht/~pmikkelsen/APL9" TargetMode="External"/><Relationship Id="rId2" Type="http://schemas.openxmlformats.org/officeDocument/2006/relationships/hyperlink" Target="https://9front.org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apl.pmikkelsen.com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p9f.org/glenda.html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3ABD4-C518-4141-BEFE-F3FDCBE13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APL9 from outer space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1D985C-C2CE-4956-A0F3-397B5A0D26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Peter Mikkelsen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B740D1-6116-46CC-8E22-DF7E1B66A40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62870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DDCC5BA-F117-BDBF-9BC2-3A6F3D9BA8A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D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81C72A-13DE-AD72-E65B-6ADF9CC230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da-DK" dirty="0"/>
              <a:t>Uses the mailbox model</a:t>
            </a:r>
          </a:p>
          <a:p>
            <a:r>
              <a:rPr lang="da-DK" dirty="0"/>
              <a:t>Thread IDs are just scalar numbers</a:t>
            </a:r>
          </a:p>
          <a:p>
            <a:r>
              <a:rPr lang="da-DK" dirty="0"/>
              <a:t>Messages are just APL arrays</a:t>
            </a:r>
          </a:p>
          <a:p>
            <a:r>
              <a:rPr lang="da-DK" dirty="0"/>
              <a:t>Primitives</a:t>
            </a:r>
          </a:p>
          <a:p>
            <a:pPr lvl="1"/>
            <a:r>
              <a:rPr lang="da-DK" dirty="0"/>
              <a:t>Spawning: 	</a:t>
            </a:r>
            <a:r>
              <a:rPr lang="da-DK" dirty="0">
                <a:latin typeface="APL385 Unicode" panose="020B0709000202000203" pitchFamily="49" charset="0"/>
              </a:rPr>
              <a:t>id←{X} (f&amp;name) Y</a:t>
            </a:r>
            <a:endParaRPr lang="da-DK" dirty="0"/>
          </a:p>
          <a:p>
            <a:pPr lvl="1"/>
            <a:r>
              <a:rPr lang="da-DK" dirty="0"/>
              <a:t>Sending: 		</a:t>
            </a:r>
            <a:r>
              <a:rPr lang="da-DK" dirty="0">
                <a:latin typeface="APL385 Unicode" panose="020B0709000202000203" pitchFamily="49" charset="0"/>
              </a:rPr>
              <a:t>msg⍈ids</a:t>
            </a:r>
          </a:p>
          <a:p>
            <a:pPr lvl="1"/>
            <a:r>
              <a:rPr lang="da-DK" dirty="0">
                <a:latin typeface="+mn-lt"/>
              </a:rPr>
              <a:t>Receiving: 	</a:t>
            </a:r>
            <a:r>
              <a:rPr lang="da-DK" dirty="0">
                <a:latin typeface="APL385 Unicode" panose="020B0709000202000203" pitchFamily="49" charset="0"/>
              </a:rPr>
              <a:t>filter⍇timeout</a:t>
            </a:r>
          </a:p>
          <a:p>
            <a:r>
              <a:rPr lang="da-DK" dirty="0">
                <a:latin typeface="APL385 Unicode" panose="020B0709000202000203" pitchFamily="49" charset="0"/>
              </a:rPr>
              <a:t>⎕THREADS </a:t>
            </a:r>
            <a:r>
              <a:rPr lang="da-DK" dirty="0">
                <a:latin typeface="+mn-lt"/>
              </a:rPr>
              <a:t>and </a:t>
            </a:r>
            <a:r>
              <a:rPr lang="da-DK" dirty="0">
                <a:latin typeface="APL385 Unicode" panose="020B0709000202000203" pitchFamily="49" charset="0"/>
              </a:rPr>
              <a:t>⎕SELF</a:t>
            </a:r>
            <a:endParaRPr lang="da-DK" dirty="0">
              <a:latin typeface="+mn-lt"/>
            </a:endParaRPr>
          </a:p>
          <a:p>
            <a:endParaRPr lang="da-DK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0B4A32-9B1D-AE9F-FB27-611D4EE8738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DK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A78C237-0F31-81BE-E19D-AAF26CFA8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Message passing in APL9</a:t>
            </a:r>
            <a:endParaRPr lang="en-DK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AF2499F2-4699-0493-ABC1-ADD9AC29597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BF802F1-5CE1-412E-98E3-AE7434939769}" type="slidenum">
              <a:rPr lang="en-DK" smtClean="0"/>
              <a:t>9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688720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98D621F-E103-D48B-254C-4164E9F2F4E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D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CCE46C-6F89-0818-1351-32B9646484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da-DK"/>
              <a:t>A tour of  </a:t>
            </a:r>
            <a:r>
              <a:rPr lang="da-DK">
                <a:latin typeface="APL385 Unicode" panose="020B0709000202000203" pitchFamily="49" charset="0"/>
              </a:rPr>
              <a:t>&amp;</a:t>
            </a:r>
            <a:r>
              <a:rPr lang="da-DK"/>
              <a:t>, </a:t>
            </a:r>
            <a:r>
              <a:rPr lang="da-DK">
                <a:latin typeface="APL385 Unicode" panose="020B0709000202000203" pitchFamily="49" charset="0"/>
              </a:rPr>
              <a:t>⍈</a:t>
            </a:r>
            <a:r>
              <a:rPr lang="da-DK"/>
              <a:t>, </a:t>
            </a:r>
            <a:r>
              <a:rPr lang="da-DK">
                <a:latin typeface="APL385 Unicode" panose="020B0709000202000203" pitchFamily="49" charset="0"/>
              </a:rPr>
              <a:t>⍇</a:t>
            </a:r>
            <a:r>
              <a:rPr lang="da-DK"/>
              <a:t>, </a:t>
            </a:r>
            <a:r>
              <a:rPr lang="da-DK">
                <a:latin typeface="APL385 Unicode" panose="020B0709000202000203" pitchFamily="49" charset="0"/>
              </a:rPr>
              <a:t>⎕THREADS </a:t>
            </a:r>
            <a:r>
              <a:rPr lang="da-DK">
                <a:latin typeface="+mn-lt"/>
              </a:rPr>
              <a:t>and</a:t>
            </a:r>
            <a:r>
              <a:rPr lang="da-DK">
                <a:latin typeface="APL385 Unicode" panose="020B0709000202000203" pitchFamily="49" charset="0"/>
              </a:rPr>
              <a:t> ⎕SELF</a:t>
            </a:r>
            <a:endParaRPr lang="da-DK" dirty="0">
              <a:latin typeface="APL385 Unicode" panose="020B0709000202000203" pitchFamily="49" charset="0"/>
            </a:endParaRPr>
          </a:p>
          <a:p>
            <a:r>
              <a:rPr lang="da-DK"/>
              <a:t>A ”double up” thread</a:t>
            </a:r>
            <a:endParaRPr lang="da-DK" dirty="0"/>
          </a:p>
          <a:p>
            <a:pPr lvl="1"/>
            <a:r>
              <a:rPr lang="da-DK"/>
              <a:t>Wait for a message </a:t>
            </a:r>
            <a:r>
              <a:rPr lang="da-DK">
                <a:latin typeface="APL385 Unicode" panose="020B0709000202000203" pitchFamily="49" charset="0"/>
              </a:rPr>
              <a:t>msg</a:t>
            </a:r>
            <a:endParaRPr lang="da-DK" dirty="0">
              <a:latin typeface="APL385 Unicode" panose="020B0709000202000203" pitchFamily="49" charset="0"/>
            </a:endParaRPr>
          </a:p>
          <a:p>
            <a:pPr lvl="1"/>
            <a:r>
              <a:rPr lang="da-DK"/>
              <a:t>Reply with </a:t>
            </a:r>
            <a:r>
              <a:rPr lang="da-DK">
                <a:latin typeface="APL385 Unicode" panose="020B0709000202000203" pitchFamily="49" charset="0"/>
              </a:rPr>
              <a:t>2×msg</a:t>
            </a:r>
            <a:endParaRPr lang="da-DK" dirty="0">
              <a:latin typeface="APL385 Unicode" panose="020B0709000202000203" pitchFamily="49" charset="0"/>
            </a:endParaRPr>
          </a:p>
          <a:p>
            <a:r>
              <a:rPr lang="da-DK">
                <a:latin typeface="+mn-lt"/>
              </a:rPr>
              <a:t>A chain of threads</a:t>
            </a:r>
            <a:endParaRPr lang="da-DK" dirty="0">
              <a:latin typeface="+mn-lt"/>
            </a:endParaRPr>
          </a:p>
          <a:p>
            <a:pPr lvl="1"/>
            <a:r>
              <a:rPr lang="da-DK">
                <a:latin typeface="APL385 Unicode" panose="020B0709000202000203" pitchFamily="49" charset="0"/>
              </a:rPr>
              <a:t>N </a:t>
            </a:r>
            <a:r>
              <a:rPr lang="da-DK">
                <a:latin typeface="+mn-lt"/>
              </a:rPr>
              <a:t>threads sending messages to each other in a chain</a:t>
            </a:r>
            <a:endParaRPr lang="da-DK" dirty="0">
              <a:latin typeface="+mn-lt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C6F3EB-3419-ACE6-91A9-8DA108D0C3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DK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E65B6D2-3816-EC0F-D53D-40C02DD84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Demonstrations</a:t>
            </a:r>
            <a:endParaRPr lang="en-DK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2E74AD1F-D1AE-9362-6DE7-2C89E720253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BF802F1-5CE1-412E-98E3-AE7434939769}" type="slidenum">
              <a:rPr lang="en-DK" smtClean="0"/>
              <a:t>10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4270530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A8B13B9-2D4A-9177-59A2-AFF329AFCC49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D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BB62A4-7F7C-3662-4FAC-823192DCD6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a-DK"/>
              <a:t>All very fun, but it is useful?</a:t>
            </a:r>
            <a:endParaRPr lang="da-DK" dirty="0"/>
          </a:p>
          <a:p>
            <a:r>
              <a:rPr lang="da-DK"/>
              <a:t>One could imagine...</a:t>
            </a:r>
            <a:endParaRPr lang="da-DK" dirty="0"/>
          </a:p>
          <a:p>
            <a:r>
              <a:rPr lang="da-DK"/>
              <a:t>Session output being handled by a thread, where each message specified the ”type” and contents</a:t>
            </a:r>
            <a:endParaRPr lang="da-DK" dirty="0"/>
          </a:p>
          <a:p>
            <a:r>
              <a:rPr lang="da-DK"/>
              <a:t>Output from multiple threads becomes easy and </a:t>
            </a:r>
            <a:r>
              <a:rPr lang="en-GB"/>
              <a:t>synchronised</a:t>
            </a:r>
            <a:endParaRPr lang="da-DK" dirty="0"/>
          </a:p>
          <a:p>
            <a:r>
              <a:rPr lang="da-DK"/>
              <a:t>You saw the </a:t>
            </a:r>
            <a:r>
              <a:rPr lang="da-DK">
                <a:latin typeface="APL385 Unicode" panose="020B0709000202000203" pitchFamily="49" charset="0"/>
              </a:rPr>
              <a:t>session</a:t>
            </a:r>
            <a:r>
              <a:rPr lang="da-DK">
                <a:latin typeface="+mn-lt"/>
              </a:rPr>
              <a:t> thread, right?</a:t>
            </a:r>
            <a:endParaRPr lang="da-DK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CDB4E7-9B9F-3841-C6CC-0C0EF47705A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DK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F9C4B55-F83C-E11B-A234-6BCD8D0A0E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Other example use cases</a:t>
            </a:r>
            <a:endParaRPr lang="en-DK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C30595D-995B-3685-2D6E-D23FE871644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BF802F1-5CE1-412E-98E3-AE7434939769}" type="slidenum">
              <a:rPr lang="en-DK" smtClean="0"/>
              <a:t>11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524288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A8B13B9-2D4A-9177-59A2-AFF329AFCC49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D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BB62A4-7F7C-3662-4FAC-823192DCD6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a-DK" dirty="0"/>
              <a:t>All very fun, but it is useful?</a:t>
            </a:r>
          </a:p>
          <a:p>
            <a:r>
              <a:rPr lang="da-DK"/>
              <a:t>One </a:t>
            </a:r>
            <a:r>
              <a:rPr lang="da-DK" dirty="0"/>
              <a:t>could imagine...</a:t>
            </a:r>
          </a:p>
          <a:p>
            <a:r>
              <a:rPr lang="da-DK"/>
              <a:t>Communication between interpreters, hidden by the simplicity of messages</a:t>
            </a:r>
            <a:endParaRPr lang="da-DK" dirty="0"/>
          </a:p>
          <a:p>
            <a:pPr lvl="1"/>
            <a:r>
              <a:rPr lang="da-DK"/>
              <a:t>Via pipes, sockets, etc.</a:t>
            </a:r>
            <a:endParaRPr lang="da-DK" dirty="0"/>
          </a:p>
          <a:p>
            <a:r>
              <a:rPr lang="da-DK"/>
              <a:t>A network of APLs</a:t>
            </a:r>
            <a:endParaRPr lang="da-DK" dirty="0"/>
          </a:p>
          <a:p>
            <a:r>
              <a:rPr lang="da-DK"/>
              <a:t>We already have that!</a:t>
            </a:r>
            <a:endParaRPr lang="da-DK" dirty="0"/>
          </a:p>
          <a:p>
            <a:r>
              <a:rPr lang="da-DK"/>
              <a:t>... who says ”the other end” has to be APL?</a:t>
            </a:r>
            <a:endParaRPr lang="da-DK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CDB4E7-9B9F-3841-C6CC-0C0EF47705A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DK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F9C4B55-F83C-E11B-A234-6BCD8D0A0E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Other example use cases</a:t>
            </a:r>
            <a:endParaRPr lang="en-DK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C8D3D37-9849-9138-BD0C-57E2FCD8669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BF802F1-5CE1-412E-98E3-AE7434939769}" type="slidenum">
              <a:rPr lang="en-DK" smtClean="0"/>
              <a:t>12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1609460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9FEFDF4-818F-C0CF-E2BB-3D0778E579D7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1F0E44-7562-953A-1E1B-28DB267C52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0798" y="1199141"/>
            <a:ext cx="6092513" cy="3242040"/>
          </a:xfrm>
        </p:spPr>
        <p:txBody>
          <a:bodyPr/>
          <a:lstStyle/>
          <a:p>
            <a:r>
              <a:rPr lang="da-DK"/>
              <a:t>To the user, it appears as if the only communication happening is with R (remote)</a:t>
            </a:r>
            <a:endParaRPr lang="en-DK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201620-6983-0529-B140-D81A80BA5A0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2C966AB-0BD0-E1B1-052E-3A62717ABC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Messages between systems</a:t>
            </a:r>
            <a:endParaRPr lang="en-DK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808D6A9-3A4D-4829-3394-637071A876CC}"/>
              </a:ext>
            </a:extLst>
          </p:cNvPr>
          <p:cNvSpPr/>
          <p:nvPr/>
        </p:nvSpPr>
        <p:spPr>
          <a:xfrm>
            <a:off x="670999" y="2543905"/>
            <a:ext cx="2249818" cy="187484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0FE2C89-8D2E-F54A-9DDD-E4DBFD27452B}"/>
              </a:ext>
            </a:extLst>
          </p:cNvPr>
          <p:cNvSpPr/>
          <p:nvPr/>
        </p:nvSpPr>
        <p:spPr>
          <a:xfrm>
            <a:off x="3826291" y="2543904"/>
            <a:ext cx="2249818" cy="187484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dirty="0"/>
          </a:p>
        </p:txBody>
      </p:sp>
      <p:sp>
        <p:nvSpPr>
          <p:cNvPr id="9" name="Minus Sign 8">
            <a:extLst>
              <a:ext uri="{FF2B5EF4-FFF2-40B4-BE49-F238E27FC236}">
                <a16:creationId xmlns:a16="http://schemas.microsoft.com/office/drawing/2014/main" id="{6B5CF798-CD02-1884-A2C5-6E815AAF611F}"/>
              </a:ext>
            </a:extLst>
          </p:cNvPr>
          <p:cNvSpPr/>
          <p:nvPr/>
        </p:nvSpPr>
        <p:spPr>
          <a:xfrm>
            <a:off x="2597301" y="3589948"/>
            <a:ext cx="1552507" cy="495362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916F3093-B06A-3FD1-3AA8-8EE1B8D4CD17}"/>
              </a:ext>
            </a:extLst>
          </p:cNvPr>
          <p:cNvSpPr/>
          <p:nvPr/>
        </p:nvSpPr>
        <p:spPr>
          <a:xfrm>
            <a:off x="779543" y="2672801"/>
            <a:ext cx="762256" cy="5390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1400" dirty="0"/>
              <a:t>User</a:t>
            </a:r>
            <a:endParaRPr lang="en-DK" sz="1400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C958D3E6-6199-45AC-02B4-DA3C328484B0}"/>
              </a:ext>
            </a:extLst>
          </p:cNvPr>
          <p:cNvSpPr/>
          <p:nvPr/>
        </p:nvSpPr>
        <p:spPr>
          <a:xfrm>
            <a:off x="1736955" y="3237435"/>
            <a:ext cx="546009" cy="5390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R</a:t>
            </a:r>
            <a:endParaRPr lang="en-DK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5B25A68-28AC-64A0-5CC2-F33265448E37}"/>
              </a:ext>
            </a:extLst>
          </p:cNvPr>
          <p:cNvSpPr/>
          <p:nvPr/>
        </p:nvSpPr>
        <p:spPr>
          <a:xfrm>
            <a:off x="1736955" y="3818559"/>
            <a:ext cx="546009" cy="5390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In</a:t>
            </a:r>
            <a:endParaRPr lang="en-DK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1FEB5127-CE6D-96C3-BF77-59FE8879E025}"/>
              </a:ext>
            </a:extLst>
          </p:cNvPr>
          <p:cNvSpPr/>
          <p:nvPr/>
        </p:nvSpPr>
        <p:spPr>
          <a:xfrm>
            <a:off x="4463690" y="3234676"/>
            <a:ext cx="546009" cy="5390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R</a:t>
            </a:r>
            <a:endParaRPr lang="en-DK" dirty="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A842CB71-7C81-5604-6C55-8C40E3352D59}"/>
              </a:ext>
            </a:extLst>
          </p:cNvPr>
          <p:cNvSpPr/>
          <p:nvPr/>
        </p:nvSpPr>
        <p:spPr>
          <a:xfrm>
            <a:off x="4463690" y="3815800"/>
            <a:ext cx="546009" cy="5390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In</a:t>
            </a:r>
            <a:endParaRPr lang="en-DK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5345B9EC-78DE-EE4B-8C85-94CBF0B8778D}"/>
              </a:ext>
            </a:extLst>
          </p:cNvPr>
          <p:cNvSpPr/>
          <p:nvPr/>
        </p:nvSpPr>
        <p:spPr>
          <a:xfrm>
            <a:off x="5210267" y="2672800"/>
            <a:ext cx="762256" cy="5390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1400" dirty="0"/>
              <a:t>User</a:t>
            </a:r>
            <a:endParaRPr lang="en-DK" sz="1400" dirty="0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322E29BA-BB54-494B-AA35-3474B075D4A4}"/>
              </a:ext>
            </a:extLst>
          </p:cNvPr>
          <p:cNvCxnSpPr>
            <a:cxnSpLocks/>
            <a:endCxn id="13" idx="2"/>
          </p:cNvCxnSpPr>
          <p:nvPr/>
        </p:nvCxnSpPr>
        <p:spPr>
          <a:xfrm>
            <a:off x="1168029" y="3234676"/>
            <a:ext cx="568926" cy="2722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8B9CC66-1B90-5B52-9B2B-BA33EA5CE735}"/>
              </a:ext>
            </a:extLst>
          </p:cNvPr>
          <p:cNvCxnSpPr>
            <a:cxnSpLocks/>
            <a:stCxn id="13" idx="6"/>
            <a:endCxn id="9" idx="2"/>
          </p:cNvCxnSpPr>
          <p:nvPr/>
        </p:nvCxnSpPr>
        <p:spPr>
          <a:xfrm>
            <a:off x="2282964" y="3506945"/>
            <a:ext cx="520122" cy="330684"/>
          </a:xfrm>
          <a:prstGeom prst="straightConnector1">
            <a:avLst/>
          </a:prstGeom>
          <a:ln w="9525" cap="flat" cmpd="sng" algn="ctr">
            <a:solidFill>
              <a:schemeClr val="accent6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C10D98BD-C8CF-DB12-B533-77FE1437F8E0}"/>
              </a:ext>
            </a:extLst>
          </p:cNvPr>
          <p:cNvCxnSpPr>
            <a:cxnSpLocks/>
            <a:stCxn id="9" idx="2"/>
            <a:endCxn id="9" idx="0"/>
          </p:cNvCxnSpPr>
          <p:nvPr/>
        </p:nvCxnSpPr>
        <p:spPr>
          <a:xfrm>
            <a:off x="2803086" y="3837629"/>
            <a:ext cx="1140937" cy="0"/>
          </a:xfrm>
          <a:prstGeom prst="straightConnector1">
            <a:avLst/>
          </a:prstGeom>
          <a:ln w="9525" cap="flat" cmpd="sng" algn="ctr">
            <a:solidFill>
              <a:schemeClr val="accent6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1AE389CA-E834-6473-E8C7-C5821B2ACA9F}"/>
              </a:ext>
            </a:extLst>
          </p:cNvPr>
          <p:cNvCxnSpPr>
            <a:cxnSpLocks/>
            <a:stCxn id="9" idx="0"/>
            <a:endCxn id="16" idx="2"/>
          </p:cNvCxnSpPr>
          <p:nvPr/>
        </p:nvCxnSpPr>
        <p:spPr>
          <a:xfrm>
            <a:off x="3944023" y="3837629"/>
            <a:ext cx="519667" cy="247681"/>
          </a:xfrm>
          <a:prstGeom prst="straightConnector1">
            <a:avLst/>
          </a:prstGeom>
          <a:ln w="9525" cap="flat" cmpd="sng" algn="ctr">
            <a:solidFill>
              <a:schemeClr val="accent6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BF4F0DCE-3F3A-3A90-E163-3863277BEE5C}"/>
              </a:ext>
            </a:extLst>
          </p:cNvPr>
          <p:cNvCxnSpPr>
            <a:cxnSpLocks/>
            <a:stCxn id="16" idx="6"/>
            <a:endCxn id="15" idx="6"/>
          </p:cNvCxnSpPr>
          <p:nvPr/>
        </p:nvCxnSpPr>
        <p:spPr>
          <a:xfrm flipV="1">
            <a:off x="5009699" y="3504186"/>
            <a:ext cx="0" cy="5811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B5971CBD-8784-59B6-F7D7-1578EB2F2A15}"/>
              </a:ext>
            </a:extLst>
          </p:cNvPr>
          <p:cNvCxnSpPr>
            <a:cxnSpLocks/>
            <a:stCxn id="15" idx="7"/>
            <a:endCxn id="17" idx="3"/>
          </p:cNvCxnSpPr>
          <p:nvPr/>
        </p:nvCxnSpPr>
        <p:spPr>
          <a:xfrm flipV="1">
            <a:off x="4929738" y="3132881"/>
            <a:ext cx="392159" cy="1807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CF2F15B7-9E22-7FA0-FF3D-DA3AB2488F6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BF802F1-5CE1-412E-98E3-AE7434939769}" type="slidenum">
              <a:rPr lang="en-DK" smtClean="0"/>
              <a:t>13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134320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 animBg="1"/>
      <p:bldP spid="8" grpId="0" animBg="1"/>
      <p:bldP spid="9" grpId="0" animBg="1"/>
      <p:bldP spid="10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5199C64-5441-CD32-6105-4F9606CDA03F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D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11AD9D-C9A3-B7CE-FE0D-9B1F94D4A4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APL9 runs on Plan 9 but the features could be implemented anywhere</a:t>
            </a:r>
          </a:p>
          <a:p>
            <a:r>
              <a:rPr lang="da-DK" dirty="0"/>
              <a:t>Concurrent programming and multithreading doesn’t have to be</a:t>
            </a:r>
          </a:p>
          <a:p>
            <a:pPr lvl="1"/>
            <a:r>
              <a:rPr lang="da-DK" i="1" dirty="0"/>
              <a:t>Nasty</a:t>
            </a:r>
          </a:p>
          <a:p>
            <a:pPr lvl="1"/>
            <a:r>
              <a:rPr lang="da-DK" i="1" dirty="0"/>
              <a:t>Difficult</a:t>
            </a:r>
          </a:p>
          <a:p>
            <a:pPr lvl="1"/>
            <a:r>
              <a:rPr lang="da-DK" i="1" dirty="0"/>
              <a:t>About performance</a:t>
            </a:r>
          </a:p>
          <a:p>
            <a:pPr lvl="1"/>
            <a:endParaRPr lang="en-DK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A91DE2-34E1-EA63-2F89-8413E1E0EF5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DK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540A332-A003-DA6B-BB95-58E51E4B93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Summary</a:t>
            </a:r>
            <a:endParaRPr lang="en-DK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40BC760C-6065-2741-3184-7DDC53E28D5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BF802F1-5CE1-412E-98E3-AE7434939769}" type="slidenum">
              <a:rPr lang="en-DK" smtClean="0"/>
              <a:t>14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385940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C660ED4-A62B-6E2C-AA44-F5EB101197E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1EAEC5-9DAB-5749-E32F-0554CB2EEC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The only requirement is a Plan 9 installation (only tested on 9front)</a:t>
            </a:r>
          </a:p>
          <a:p>
            <a:r>
              <a:rPr lang="da-DK" dirty="0">
                <a:hlinkClick r:id="rId2"/>
              </a:rPr>
              <a:t>https://9front.org/</a:t>
            </a:r>
            <a:r>
              <a:rPr lang="da-DK" dirty="0"/>
              <a:t> </a:t>
            </a:r>
          </a:p>
          <a:p>
            <a:r>
              <a:rPr lang="da-DK" dirty="0">
                <a:hlinkClick r:id="rId3"/>
              </a:rPr>
              <a:t>https://git.sr.ht/~pmikkelsen/APL9</a:t>
            </a:r>
            <a:r>
              <a:rPr lang="da-DK" dirty="0"/>
              <a:t> </a:t>
            </a:r>
          </a:p>
          <a:p>
            <a:r>
              <a:rPr lang="da-DK" dirty="0">
                <a:hlinkClick r:id="rId4"/>
              </a:rPr>
              <a:t>https://apl.pmikkelsen.com/</a:t>
            </a:r>
            <a:r>
              <a:rPr lang="da-DK" dirty="0"/>
              <a:t> </a:t>
            </a:r>
          </a:p>
          <a:p>
            <a:r>
              <a:rPr lang="da-DK" dirty="0"/>
              <a:t>Use at your own risk 😎</a:t>
            </a:r>
          </a:p>
          <a:p>
            <a:endParaRPr lang="en-DK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4696126-46F5-A505-20C6-85BBAC435B4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FBF0088-0F8E-6CDB-775F-440EED3B03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Get started with APL9</a:t>
            </a:r>
            <a:endParaRPr lang="en-DK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92C436A0-C8BD-7156-69E3-993FC394F01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BF802F1-5CE1-412E-98E3-AE7434939769}" type="slidenum">
              <a:rPr lang="en-DK" smtClean="0"/>
              <a:t>15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187566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A picture containing metalware, chain, locket&#10;&#10;Description automatically generated">
            <a:extLst>
              <a:ext uri="{FF2B5EF4-FFF2-40B4-BE49-F238E27FC236}">
                <a16:creationId xmlns:a16="http://schemas.microsoft.com/office/drawing/2014/main" id="{0DC60790-5879-8A8B-00FA-B29A7961DA34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0538" y="1262107"/>
            <a:ext cx="2127250" cy="2459632"/>
          </a:xfr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805B88-0E8F-5DEA-F8E0-1731A0CC1C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a-DK" dirty="0"/>
              <a:t>Plan 9 from Bell Labs</a:t>
            </a:r>
          </a:p>
          <a:p>
            <a:pPr lvl="1"/>
            <a:r>
              <a:rPr lang="da-DK" dirty="0"/>
              <a:t>An operating system from the 80’s</a:t>
            </a:r>
          </a:p>
          <a:p>
            <a:pPr lvl="1"/>
            <a:r>
              <a:rPr lang="da-DK" dirty="0"/>
              <a:t>9front fork continues development</a:t>
            </a:r>
          </a:p>
          <a:p>
            <a:pPr lvl="1"/>
            <a:r>
              <a:rPr lang="da-DK" dirty="0"/>
              <a:t>Named after ”Plan 9 from outer space”</a:t>
            </a:r>
          </a:p>
          <a:p>
            <a:r>
              <a:rPr lang="da-DK" dirty="0"/>
              <a:t>Why write an APL for Plan 9?</a:t>
            </a:r>
          </a:p>
          <a:p>
            <a:pPr lvl="1"/>
            <a:r>
              <a:rPr lang="da-DK" dirty="0"/>
              <a:t>I am a programmer, so I need languages</a:t>
            </a:r>
          </a:p>
          <a:p>
            <a:pPr lvl="1"/>
            <a:r>
              <a:rPr lang="da-DK" dirty="0"/>
              <a:t>There was no APL!</a:t>
            </a:r>
          </a:p>
          <a:p>
            <a:endParaRPr lang="da-DK" dirty="0"/>
          </a:p>
          <a:p>
            <a:endParaRPr lang="en-DK" dirty="0"/>
          </a:p>
        </p:txBody>
      </p:sp>
      <p:sp>
        <p:nvSpPr>
          <p:cNvPr id="23" name="Content Placeholder 22">
            <a:extLst>
              <a:ext uri="{FF2B5EF4-FFF2-40B4-BE49-F238E27FC236}">
                <a16:creationId xmlns:a16="http://schemas.microsoft.com/office/drawing/2014/main" id="{69EF174A-8ADC-CBC7-3A19-2258F8E9604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47224A8-10A4-5EF8-9B97-5D4F3E5E56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APL on Plan 9</a:t>
            </a:r>
            <a:endParaRPr lang="en-DK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A753D4D-8015-FD8A-6E7C-04C40796034F}"/>
              </a:ext>
            </a:extLst>
          </p:cNvPr>
          <p:cNvSpPr txBox="1"/>
          <p:nvPr/>
        </p:nvSpPr>
        <p:spPr>
          <a:xfrm>
            <a:off x="7006014" y="3506296"/>
            <a:ext cx="181445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hlinkClick r:id="rId3"/>
              </a:rPr>
              <a:t>https://p9f.org/glenda.html</a:t>
            </a:r>
            <a:r>
              <a:rPr lang="en-US" sz="1050" dirty="0"/>
              <a:t> © Renee French.</a:t>
            </a:r>
            <a:endParaRPr lang="en-DK" sz="1050" dirty="0"/>
          </a:p>
        </p:txBody>
      </p:sp>
      <p:sp>
        <p:nvSpPr>
          <p:cNvPr id="24" name="Slide Number Placeholder 23">
            <a:extLst>
              <a:ext uri="{FF2B5EF4-FFF2-40B4-BE49-F238E27FC236}">
                <a16:creationId xmlns:a16="http://schemas.microsoft.com/office/drawing/2014/main" id="{21B4611D-D306-FD6C-A924-2DE5B73CDF5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BF802F1-5CE1-412E-98E3-AE7434939769}" type="slidenum">
              <a:rPr lang="en-DK" smtClean="0"/>
              <a:t>1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915839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2D34C760-906E-EFBC-0B2C-2E2212A07DEF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32DEA2-9132-3F6C-149E-2B448B0CE3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/>
              <a:t>First line of code: 2022-01-08</a:t>
            </a:r>
            <a:endParaRPr lang="da-DK" dirty="0"/>
          </a:p>
          <a:p>
            <a:r>
              <a:rPr lang="da-DK"/>
              <a:t>First ~3 months for basic primitives</a:t>
            </a:r>
            <a:endParaRPr lang="da-DK" dirty="0"/>
          </a:p>
          <a:p>
            <a:r>
              <a:rPr lang="da-DK"/>
              <a:t>2 month pause</a:t>
            </a:r>
            <a:endParaRPr lang="da-DK" dirty="0"/>
          </a:p>
          <a:p>
            <a:r>
              <a:rPr lang="da-DK"/>
              <a:t>Threads and message passing</a:t>
            </a:r>
            <a:endParaRPr lang="da-DK" dirty="0"/>
          </a:p>
          <a:p>
            <a:r>
              <a:rPr lang="da-DK"/>
              <a:t>3 month pause</a:t>
            </a:r>
            <a:endParaRPr lang="da-DK" dirty="0"/>
          </a:p>
          <a:p>
            <a:r>
              <a:rPr lang="da-DK"/>
              <a:t>More threads and message passing</a:t>
            </a:r>
            <a:endParaRPr lang="da-DK" dirty="0"/>
          </a:p>
          <a:p>
            <a:endParaRPr lang="en-DK" dirty="0"/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AEA50B6B-0163-27AC-2BE6-A7DC83CBB46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60C2E44-8AD3-C9F1-8DAC-BB1867A76F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APL9 history and status</a:t>
            </a:r>
            <a:endParaRPr lang="en-DK" dirty="0"/>
          </a:p>
        </p:txBody>
      </p:sp>
      <p:sp>
        <p:nvSpPr>
          <p:cNvPr id="23" name="Slide Number Placeholder 22">
            <a:extLst>
              <a:ext uri="{FF2B5EF4-FFF2-40B4-BE49-F238E27FC236}">
                <a16:creationId xmlns:a16="http://schemas.microsoft.com/office/drawing/2014/main" id="{619EF14B-F800-0B68-0BE4-E155FBA9537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BF802F1-5CE1-412E-98E3-AE7434939769}" type="slidenum">
              <a:rPr lang="en-DK" smtClean="0"/>
              <a:t>2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830511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DB9883-CC3A-8A84-E484-4F16333CB3D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DK" dirty="0"/>
          </a:p>
        </p:txBody>
      </p:sp>
      <p:pic>
        <p:nvPicPr>
          <p:cNvPr id="7" name="Content Placeholder 6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C2848111-4369-8DB5-4432-D0889E349DC8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0832" y="1709530"/>
            <a:ext cx="3681068" cy="1490870"/>
          </a:xfr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386CF5-A70E-57C6-CBF7-2A5868E3BC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a-DK" dirty="0"/>
              <a:t>All the fancy stuff</a:t>
            </a:r>
          </a:p>
          <a:p>
            <a:pPr lvl="1"/>
            <a:r>
              <a:rPr lang="da-DK" dirty="0"/>
              <a:t>Debugging</a:t>
            </a:r>
          </a:p>
          <a:p>
            <a:pPr lvl="1"/>
            <a:r>
              <a:rPr lang="da-DK" dirty="0"/>
              <a:t>System functions</a:t>
            </a:r>
          </a:p>
          <a:p>
            <a:pPr lvl="1"/>
            <a:r>
              <a:rPr lang="da-DK" dirty="0"/>
              <a:t>Good error messages</a:t>
            </a:r>
          </a:p>
          <a:p>
            <a:r>
              <a:rPr lang="da-DK" dirty="0"/>
              <a:t>Speed</a:t>
            </a:r>
          </a:p>
          <a:p>
            <a:r>
              <a:rPr lang="da-DK" dirty="0"/>
              <a:t>Documentation</a:t>
            </a:r>
          </a:p>
          <a:p>
            <a:r>
              <a:rPr lang="da-DK" dirty="0"/>
              <a:t>(Users)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2C37635-CA59-BBF2-7BC3-552B3625D5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What is currently missing</a:t>
            </a:r>
            <a:endParaRPr lang="en-DK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C03D547-E93D-B96B-60BB-AC6252B3085F}"/>
              </a:ext>
            </a:extLst>
          </p:cNvPr>
          <p:cNvSpPr txBox="1"/>
          <p:nvPr/>
        </p:nvSpPr>
        <p:spPr>
          <a:xfrm>
            <a:off x="5170831" y="3253409"/>
            <a:ext cx="36810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400" i="1" dirty="0"/>
              <a:t>Where is the error (and what is it)?</a:t>
            </a:r>
            <a:endParaRPr lang="en-DK" sz="1400" i="1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D2BEA3C-F3D4-318E-C4F4-42EDC2C50C1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BF802F1-5CE1-412E-98E3-AE7434939769}" type="slidenum">
              <a:rPr lang="en-DK" smtClean="0"/>
              <a:t>3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990270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74DAF1E-5C54-8C8B-8829-A5EC928C4888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099D59-06CC-3361-7159-B3C8F2C8AB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/>
              <a:t>Focus on the ”unique” features</a:t>
            </a:r>
            <a:endParaRPr lang="da-DK" dirty="0"/>
          </a:p>
          <a:p>
            <a:pPr lvl="1"/>
            <a:r>
              <a:rPr lang="da-DK"/>
              <a:t>Message passing in general</a:t>
            </a:r>
            <a:endParaRPr lang="da-DK" dirty="0"/>
          </a:p>
          <a:p>
            <a:pPr lvl="1"/>
            <a:r>
              <a:rPr lang="da-DK"/>
              <a:t>Send function and receive operator</a:t>
            </a:r>
            <a:endParaRPr lang="da-DK" dirty="0"/>
          </a:p>
          <a:p>
            <a:r>
              <a:rPr lang="da-DK"/>
              <a:t>Example use cases</a:t>
            </a:r>
            <a:endParaRPr lang="da-DK" dirty="0"/>
          </a:p>
          <a:p>
            <a:r>
              <a:rPr lang="da-DK"/>
              <a:t>Demonstrations</a:t>
            </a:r>
            <a:endParaRPr lang="da-DK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8B72578-42AD-B4F5-01A5-3006DF9CF0E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54F1771-640C-5545-5CCB-BEFF26939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Outline of the presentation</a:t>
            </a:r>
            <a:endParaRPr lang="en-DK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255FBF8-AF8E-2454-E714-A330145F08F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BF802F1-5CE1-412E-98E3-AE7434939769}" type="slidenum">
              <a:rPr lang="en-DK" smtClean="0"/>
              <a:t>4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555716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D71D018-396B-8CED-7F40-6C5AC395DCB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D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03FDA3-FC95-C680-8BF8-B368F87733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a-DK"/>
              <a:t>Sometimes it is nice to run stuff in seperate threads</a:t>
            </a:r>
            <a:endParaRPr lang="da-DK" dirty="0"/>
          </a:p>
          <a:p>
            <a:r>
              <a:rPr lang="da-DK"/>
              <a:t>Dyalog has the </a:t>
            </a:r>
            <a:r>
              <a:rPr lang="da-DK">
                <a:latin typeface="APL385 Unicode" panose="020B0709000202000203" pitchFamily="49" charset="0"/>
              </a:rPr>
              <a:t>&amp;</a:t>
            </a:r>
            <a:r>
              <a:rPr lang="da-DK"/>
              <a:t> operator</a:t>
            </a:r>
            <a:endParaRPr lang="da-DK" dirty="0"/>
          </a:p>
          <a:p>
            <a:pPr lvl="1"/>
            <a:r>
              <a:rPr lang="da-DK"/>
              <a:t>Lightweight ”green threads”</a:t>
            </a:r>
            <a:endParaRPr lang="da-DK" dirty="0"/>
          </a:p>
          <a:p>
            <a:r>
              <a:rPr lang="da-DK"/>
              <a:t>APL9 also has </a:t>
            </a:r>
            <a:r>
              <a:rPr lang="da-DK">
                <a:latin typeface="APL385 Unicode" panose="020B0709000202000203" pitchFamily="49" charset="0"/>
              </a:rPr>
              <a:t>&amp;</a:t>
            </a:r>
            <a:endParaRPr lang="da-DK" dirty="0">
              <a:latin typeface="APL385 Unicode" panose="020B0709000202000203" pitchFamily="49" charset="0"/>
            </a:endParaRPr>
          </a:p>
          <a:p>
            <a:pPr lvl="1"/>
            <a:r>
              <a:rPr lang="da-DK"/>
              <a:t>Full Plan 9 processes</a:t>
            </a:r>
            <a:endParaRPr lang="da-DK" dirty="0"/>
          </a:p>
          <a:p>
            <a:r>
              <a:rPr lang="da-DK"/>
              <a:t>How do threads share information and results?</a:t>
            </a:r>
            <a:endParaRPr lang="en-DK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6BD2BA-42C7-A6CF-4033-D7DC31D5BC8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DK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E115521-2ED5-7236-663A-D26CA5AD37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Concurrent programming</a:t>
            </a:r>
            <a:endParaRPr lang="en-DK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B3E0D41-D974-5647-B410-9448936D1C2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BF802F1-5CE1-412E-98E3-AE7434939769}" type="slidenum">
              <a:rPr lang="en-DK" smtClean="0"/>
              <a:t>5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763591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748C050-D45E-2686-D192-BB1A82F29FB7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D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B092A3-DBCE-38DF-4452-2AAD9BE6FA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/>
              <a:t>Global variables?</a:t>
            </a:r>
            <a:endParaRPr lang="da-DK" dirty="0"/>
          </a:p>
          <a:p>
            <a:pPr lvl="1"/>
            <a:r>
              <a:rPr lang="da-DK"/>
              <a:t>Would require locking (ugh..)</a:t>
            </a:r>
            <a:endParaRPr lang="da-DK" dirty="0"/>
          </a:p>
          <a:p>
            <a:r>
              <a:rPr lang="da-DK"/>
              <a:t>By returning results</a:t>
            </a:r>
            <a:endParaRPr lang="da-DK" dirty="0"/>
          </a:p>
          <a:p>
            <a:pPr lvl="1"/>
            <a:r>
              <a:rPr lang="da-DK"/>
              <a:t>The parent must wait, and what about two child threads?</a:t>
            </a:r>
            <a:endParaRPr lang="da-DK" dirty="0"/>
          </a:p>
          <a:p>
            <a:r>
              <a:rPr lang="da-DK"/>
              <a:t>By sending and receiving messages!</a:t>
            </a:r>
            <a:endParaRPr lang="da-DK" dirty="0"/>
          </a:p>
          <a:p>
            <a:pPr marL="457200" lvl="1" indent="0">
              <a:buNone/>
            </a:pPr>
            <a:endParaRPr lang="da-DK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81F706-5AB8-2E98-C472-142D8D87E16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DK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6A878FA-B6F8-6611-1F97-89819FE8F2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Communication between threads</a:t>
            </a:r>
            <a:endParaRPr lang="en-DK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B95D435-79A0-E569-02D7-FD7F9DF0341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BF802F1-5CE1-412E-98E3-AE7434939769}" type="slidenum">
              <a:rPr lang="en-DK" smtClean="0"/>
              <a:t>6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916013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D954828-06E3-6100-BD00-FEA52ED3B903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D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698496-1834-4B12-67E2-B0AC882AE3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da-DK" dirty="0"/>
              <a:t>Channels (like in Go)</a:t>
            </a:r>
          </a:p>
          <a:p>
            <a:r>
              <a:rPr lang="da-DK" dirty="0">
                <a:latin typeface="+mn-lt"/>
              </a:rPr>
              <a:t>Everyone</a:t>
            </a:r>
            <a:r>
              <a:rPr lang="da-DK" dirty="0"/>
              <a:t> can put stuff in, and take stuff out</a:t>
            </a:r>
          </a:p>
          <a:p>
            <a:r>
              <a:rPr lang="da-DK" dirty="0"/>
              <a:t>Requires a way to recieve from one of many channels (whichever has something in it)</a:t>
            </a:r>
          </a:p>
          <a:p>
            <a:r>
              <a:rPr lang="da-DK" dirty="0"/>
              <a:t>Plan 9 C has channels</a:t>
            </a:r>
          </a:p>
          <a:p>
            <a:pPr lvl="1"/>
            <a:r>
              <a:rPr lang="da-DK" dirty="0"/>
              <a:t>Some of the main Go developers were the original Plan 9 developers. Good ideas spread 💡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A9D1AF-D047-854D-7DD8-ABBCAD38C9A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DK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08A0003-AFBD-D3AF-158F-8CBE8B479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Message passing models 1</a:t>
            </a:r>
            <a:endParaRPr lang="en-DK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57544655-9618-7463-4202-31E0478F84D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BF802F1-5CE1-412E-98E3-AE7434939769}" type="slidenum">
              <a:rPr lang="en-DK" smtClean="0"/>
              <a:t>7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461671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C08B7A4-91B8-2FA0-56AA-139EF11322C3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D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970573-EEBF-FB63-A21C-177966E6C1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dirty="0"/>
              <a:t>Mailbox (like in erlang) </a:t>
            </a:r>
          </a:p>
          <a:p>
            <a:r>
              <a:rPr lang="da-DK" dirty="0"/>
              <a:t>Each thread has a mailbox 📬</a:t>
            </a:r>
          </a:p>
          <a:p>
            <a:r>
              <a:rPr lang="da-DK" dirty="0"/>
              <a:t>Everyone who knows a thread’s ID can send to it</a:t>
            </a:r>
          </a:p>
          <a:p>
            <a:r>
              <a:rPr lang="da-DK" dirty="0"/>
              <a:t>Mailbox can only be read by one thread</a:t>
            </a:r>
          </a:p>
          <a:p>
            <a:r>
              <a:rPr lang="da-DK" dirty="0"/>
              <a:t>Requires selective recieve (think spam)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3C81C1-901E-4A63-8BD0-5437D76AB7B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DK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25CF0EB-64AC-96C5-005D-1561E6F521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Message passing models 2</a:t>
            </a:r>
            <a:endParaRPr lang="en-DK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7D3CAA9-187A-D046-CD27-FFE813F4C4B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BF802F1-5CE1-412E-98E3-AE7434939769}" type="slidenum">
              <a:rPr lang="en-DK" smtClean="0"/>
              <a:t>8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766207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Dyalog">
      <a:dk1>
        <a:srgbClr val="3B475E"/>
      </a:dk1>
      <a:lt1>
        <a:sysClr val="window" lastClr="FFFFFF"/>
      </a:lt1>
      <a:dk2>
        <a:srgbClr val="5A6D8F"/>
      </a:dk2>
      <a:lt2>
        <a:srgbClr val="F6F6D9"/>
      </a:lt2>
      <a:accent1>
        <a:srgbClr val="ED7F00"/>
      </a:accent1>
      <a:accent2>
        <a:srgbClr val="928ABD"/>
      </a:accent2>
      <a:accent3>
        <a:srgbClr val="2C5656"/>
      </a:accent3>
      <a:accent4>
        <a:srgbClr val="FFA336"/>
      </a:accent4>
      <a:accent5>
        <a:srgbClr val="BBB5D6"/>
      </a:accent5>
      <a:accent6>
        <a:srgbClr val="231F20"/>
      </a:accent6>
      <a:hlink>
        <a:srgbClr val="5A6D8F"/>
      </a:hlink>
      <a:folHlink>
        <a:srgbClr val="928ABD"/>
      </a:folHlink>
    </a:clrScheme>
    <a:fontScheme name="Sarabun">
      <a:majorFont>
        <a:latin typeface="Sarabun"/>
        <a:ea typeface=""/>
        <a:cs typeface=""/>
      </a:majorFont>
      <a:minorFont>
        <a:latin typeface="Sarabu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2200</TotalTime>
  <Words>645</Words>
  <Application>Microsoft Office PowerPoint</Application>
  <PresentationFormat>On-screen Show (16:9)</PresentationFormat>
  <Paragraphs>124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Courier New</vt:lpstr>
      <vt:lpstr>Wingdings</vt:lpstr>
      <vt:lpstr>Sarabun</vt:lpstr>
      <vt:lpstr>APL385 Unicode</vt:lpstr>
      <vt:lpstr>Arial</vt:lpstr>
      <vt:lpstr>Wingdings 2</vt:lpstr>
      <vt:lpstr>Calibri</vt:lpstr>
      <vt:lpstr>Office Theme</vt:lpstr>
      <vt:lpstr>APL9 from outer space</vt:lpstr>
      <vt:lpstr>APL on Plan 9</vt:lpstr>
      <vt:lpstr>APL9 history and status</vt:lpstr>
      <vt:lpstr>What is currently missing</vt:lpstr>
      <vt:lpstr>Outline of the presentation</vt:lpstr>
      <vt:lpstr>Concurrent programming</vt:lpstr>
      <vt:lpstr>Communication between threads</vt:lpstr>
      <vt:lpstr>Message passing models 1</vt:lpstr>
      <vt:lpstr>Message passing models 2</vt:lpstr>
      <vt:lpstr>Message passing in APL9</vt:lpstr>
      <vt:lpstr>Demonstrations</vt:lpstr>
      <vt:lpstr>Other example use cases</vt:lpstr>
      <vt:lpstr>Other example use cases</vt:lpstr>
      <vt:lpstr>Messages between systems</vt:lpstr>
      <vt:lpstr>Summary</vt:lpstr>
      <vt:lpstr>Get started with APL9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Fiona Smith</cp:lastModifiedBy>
  <cp:revision>248</cp:revision>
  <dcterms:created xsi:type="dcterms:W3CDTF">2019-07-25T11:46:05Z</dcterms:created>
  <dcterms:modified xsi:type="dcterms:W3CDTF">2022-10-17T13:30:56Z</dcterms:modified>
</cp:coreProperties>
</file>