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  <p:sldMasterId id="2147483658" r:id="rId2"/>
  </p:sldMasterIdLst>
  <p:notesMasterIdLst>
    <p:notesMasterId r:id="rId50"/>
  </p:notesMasterIdLst>
  <p:handoutMasterIdLst>
    <p:handoutMasterId r:id="rId51"/>
  </p:handoutMasterIdLst>
  <p:sldIdLst>
    <p:sldId id="447" r:id="rId3"/>
    <p:sldId id="446" r:id="rId4"/>
    <p:sldId id="551" r:id="rId5"/>
    <p:sldId id="262" r:id="rId6"/>
    <p:sldId id="263" r:id="rId7"/>
    <p:sldId id="434" r:id="rId8"/>
    <p:sldId id="429" r:id="rId9"/>
    <p:sldId id="433" r:id="rId10"/>
    <p:sldId id="430" r:id="rId11"/>
    <p:sldId id="431" r:id="rId12"/>
    <p:sldId id="523" r:id="rId13"/>
    <p:sldId id="438" r:id="rId14"/>
    <p:sldId id="543" r:id="rId15"/>
    <p:sldId id="530" r:id="rId16"/>
    <p:sldId id="536" r:id="rId17"/>
    <p:sldId id="534" r:id="rId18"/>
    <p:sldId id="531" r:id="rId19"/>
    <p:sldId id="532" r:id="rId20"/>
    <p:sldId id="538" r:id="rId21"/>
    <p:sldId id="540" r:id="rId22"/>
    <p:sldId id="539" r:id="rId23"/>
    <p:sldId id="552" r:id="rId24"/>
    <p:sldId id="544" r:id="rId25"/>
    <p:sldId id="541" r:id="rId26"/>
    <p:sldId id="542" r:id="rId27"/>
    <p:sldId id="525" r:id="rId28"/>
    <p:sldId id="506" r:id="rId29"/>
    <p:sldId id="520" r:id="rId30"/>
    <p:sldId id="521" r:id="rId31"/>
    <p:sldId id="507" r:id="rId32"/>
    <p:sldId id="508" r:id="rId33"/>
    <p:sldId id="440" r:id="rId34"/>
    <p:sldId id="435" r:id="rId35"/>
    <p:sldId id="444" r:id="rId36"/>
    <p:sldId id="478" r:id="rId37"/>
    <p:sldId id="480" r:id="rId38"/>
    <p:sldId id="482" r:id="rId39"/>
    <p:sldId id="502" r:id="rId40"/>
    <p:sldId id="454" r:id="rId41"/>
    <p:sldId id="504" r:id="rId42"/>
    <p:sldId id="445" r:id="rId43"/>
    <p:sldId id="449" r:id="rId44"/>
    <p:sldId id="450" r:id="rId45"/>
    <p:sldId id="443" r:id="rId46"/>
    <p:sldId id="441" r:id="rId47"/>
    <p:sldId id="442" r:id="rId48"/>
    <p:sldId id="503" r:id="rId49"/>
  </p:sldIdLst>
  <p:sldSz cx="9144000" cy="5143500" type="screen16x9"/>
  <p:notesSz cx="12344400" cy="7315200"/>
  <p:embeddedFontLst>
    <p:embeddedFont>
      <p:font typeface="APL333" panose="020B0700000202000203" pitchFamily="34" charset="0"/>
      <p:regular r:id="rId52"/>
    </p:embeddedFont>
    <p:embeddedFont>
      <p:font typeface="APL385 Unicode" panose="020B0709000202000203" pitchFamily="49" charset="0"/>
      <p:regular r:id="rId53"/>
    </p:embeddedFont>
    <p:embeddedFont>
      <p:font typeface="Calibri" panose="020F0502020204030204" pitchFamily="34" charset="0"/>
      <p:regular r:id="rId53"/>
      <p:bold r:id="rId53"/>
      <p:italic r:id="rId53"/>
      <p:boldItalic r:id="rId53"/>
    </p:embeddedFont>
    <p:embeddedFont>
      <p:font typeface="Sarabun" panose="00000500000000000000" pitchFamily="2" charset="-34"/>
      <p:regular r:id="rId54"/>
      <p:bold r:id="rId55"/>
      <p:italic r:id="rId56"/>
      <p:boldItalic r:id="rId57"/>
    </p:embeddedFont>
    <p:embeddedFont>
      <p:font typeface="Wingdings 2" panose="05020102010507070707" pitchFamily="18" charset="2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D7F00"/>
    <a:srgbClr val="BBB5D6"/>
    <a:srgbClr val="5A6D8F"/>
    <a:srgbClr val="3B475E"/>
    <a:srgbClr val="FDFDF5"/>
    <a:srgbClr val="F6F6D9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86632" autoAdjust="0"/>
  </p:normalViewPr>
  <p:slideViewPr>
    <p:cSldViewPr>
      <p:cViewPr varScale="1">
        <p:scale>
          <a:sx n="114" d="100"/>
          <a:sy n="114" d="100"/>
        </p:scale>
        <p:origin x="148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200" d="100"/>
        <a:sy n="200" d="100"/>
      </p:scale>
      <p:origin x="0" y="-26478"/>
    </p:cViewPr>
  </p:sorterViewPr>
  <p:notesViewPr>
    <p:cSldViewPr>
      <p:cViewPr varScale="1">
        <p:scale>
          <a:sx n="149" d="100"/>
          <a:sy n="149" d="100"/>
        </p:scale>
        <p:origin x="1104" y="126"/>
      </p:cViewPr>
      <p:guideLst>
        <p:guide orient="horz" pos="2304"/>
        <p:guide pos="3888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3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NUL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4.fntdata"/><Relationship Id="rId8" Type="http://schemas.openxmlformats.org/officeDocument/2006/relationships/slide" Target="slides/slide6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5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1.fntdata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349240" cy="365760"/>
          </a:xfrm>
          <a:prstGeom prst="rect">
            <a:avLst/>
          </a:prstGeom>
        </p:spPr>
        <p:txBody>
          <a:bodyPr vert="horz" lIns="117338" tIns="58669" rIns="117338" bIns="58669" rtlCol="0"/>
          <a:lstStyle>
            <a:lvl1pPr algn="l">
              <a:defRPr sz="15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92303" y="0"/>
            <a:ext cx="5349240" cy="365760"/>
          </a:xfrm>
          <a:prstGeom prst="rect">
            <a:avLst/>
          </a:prstGeom>
        </p:spPr>
        <p:txBody>
          <a:bodyPr vert="horz" lIns="117338" tIns="58669" rIns="117338" bIns="58669" rtlCol="0"/>
          <a:lstStyle>
            <a:lvl1pPr algn="r">
              <a:defRPr sz="15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2023-10-18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3800" y="549275"/>
            <a:ext cx="48768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7338" tIns="58669" rIns="117338" bIns="58669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34440" y="3474720"/>
            <a:ext cx="9875520" cy="3291840"/>
          </a:xfrm>
          <a:prstGeom prst="rect">
            <a:avLst/>
          </a:prstGeom>
        </p:spPr>
        <p:txBody>
          <a:bodyPr vert="horz" lIns="117338" tIns="58669" rIns="117338" bIns="5866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5349240" cy="365760"/>
          </a:xfrm>
          <a:prstGeom prst="rect">
            <a:avLst/>
          </a:prstGeom>
        </p:spPr>
        <p:txBody>
          <a:bodyPr vert="horz" lIns="117338" tIns="58669" rIns="117338" bIns="58669" rtlCol="0" anchor="b"/>
          <a:lstStyle>
            <a:lvl1pPr algn="l">
              <a:defRPr sz="15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92303" y="6948171"/>
            <a:ext cx="5349240" cy="365760"/>
          </a:xfrm>
          <a:prstGeom prst="rect">
            <a:avLst/>
          </a:prstGeom>
        </p:spPr>
        <p:txBody>
          <a:bodyPr vert="horz" lIns="117338" tIns="58669" rIns="117338" bIns="58669" rtlCol="0" anchor="b"/>
          <a:lstStyle>
            <a:lvl1pPr algn="r">
              <a:defRPr sz="15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1767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1821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After this slide, handout "trains" cheat sheet</a:t>
            </a:r>
          </a:p>
        </p:txBody>
      </p:sp>
    </p:spTree>
    <p:extLst>
      <p:ext uri="{BB962C8B-B14F-4D97-AF65-F5344CB8AC3E}">
        <p14:creationId xmlns:p14="http://schemas.microsoft.com/office/powerpoint/2010/main" val="23705915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157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3344" indent="-293344">
              <a:buFont typeface="+mj-lt"/>
              <a:buAutoNum type="arabicPeriod"/>
            </a:pPr>
            <a:r>
              <a:rPr lang="en-GB" dirty="0"/>
              <a:t>+⍨    2×⊢   2∘×  ←discuss</a:t>
            </a:r>
          </a:p>
          <a:p>
            <a:pPr marL="293344" indent="-293344" defTabSz="1173378">
              <a:buFont typeface="+mj-lt"/>
              <a:buAutoNum type="arabicPeriod"/>
              <a:defRPr/>
            </a:pPr>
            <a:r>
              <a:rPr lang="en-GB" dirty="0"/>
              <a:t>∪~∩</a:t>
            </a:r>
          </a:p>
          <a:p>
            <a:pPr marL="293344" indent="-293344" defTabSz="1173378">
              <a:buFont typeface="+mj-lt"/>
              <a:buAutoNum type="arabicPeriod"/>
              <a:defRPr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∪⊢∨⍳    ∪⍤∨∘⍳⍨</a:t>
            </a:r>
          </a:p>
          <a:p>
            <a:pPr marL="293344" indent="-293344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⊃∘⍒⊃⊢    ⊃⍨∘⊃∘⍒⍨</a:t>
            </a:r>
          </a:p>
        </p:txBody>
      </p:sp>
    </p:spTree>
    <p:extLst>
      <p:ext uri="{BB962C8B-B14F-4D97-AF65-F5344CB8AC3E}">
        <p14:creationId xmlns:p14="http://schemas.microsoft.com/office/powerpoint/2010/main" val="40259437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3344" indent="-293344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⊥⍨⍤⊖    </a:t>
            </a:r>
            <a:r>
              <a:rPr lang="en-GB">
                <a:latin typeface="APL385 Unicode" panose="020B0709000202000203" pitchFamily="49" charset="0"/>
                <a:cs typeface="Sarabun" panose="00000500000000000000" pitchFamily="2" charset="-34"/>
              </a:rPr>
              <a:t>⊥⍥⊖⍨    +⌿∧⍀</a:t>
            </a:r>
            <a:endParaRPr lang="en-GB" dirty="0"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293344" indent="-293344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~⍤∊⍨⊆⊢</a:t>
            </a:r>
          </a:p>
          <a:p>
            <a:pPr marL="293344" indent="-293344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and   4</a:t>
            </a:r>
            <a:r>
              <a:rPr lang="en-GB">
                <a:latin typeface="APL385 Unicode" panose="020B0709000202000203" pitchFamily="49" charset="0"/>
                <a:cs typeface="Sarabun" panose="00000500000000000000" pitchFamily="2" charset="-34"/>
              </a:rPr>
              <a:t>.   +⌿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÷⊣∘≢    </a:t>
            </a:r>
          </a:p>
        </p:txBody>
      </p:sp>
    </p:spTree>
    <p:extLst>
      <p:ext uri="{BB962C8B-B14F-4D97-AF65-F5344CB8AC3E}">
        <p14:creationId xmlns:p14="http://schemas.microsoft.com/office/powerpoint/2010/main" val="1128435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3016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0288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3344" indent="-293344">
              <a:buFont typeface="+mj-lt"/>
              <a:buAutoNum type="arabicPeriod"/>
            </a:pPr>
            <a:r>
              <a:rPr lang="en-GB" dirty="0"/>
              <a:t>{(×⍵)×⌊|⍵}</a:t>
            </a:r>
          </a:p>
          <a:p>
            <a:pPr marL="293344" indent="-293344">
              <a:buFont typeface="+mj-lt"/>
              <a:buAutoNum type="arabicPeriod"/>
            </a:pPr>
            <a:r>
              <a:rPr lang="en-GB" dirty="0"/>
              <a:t>{(⍺⌊≢⍵)↑⍵}</a:t>
            </a:r>
          </a:p>
          <a:p>
            <a:pPr marL="293344" indent="-293344">
              <a:buFont typeface="+mj-lt"/>
              <a:buAutoNum type="arabicPeriod"/>
            </a:pPr>
            <a:r>
              <a:rPr lang="en-GB" dirty="0"/>
              <a:t>{F←{⎕C⍺~' '} ⋄ (F⍺)≡(F⍵)}</a:t>
            </a:r>
          </a:p>
          <a:p>
            <a:pPr marL="293344" indent="-293344">
              <a:buFont typeface="+mj-lt"/>
              <a:buAutoNum type="arabicPeriod"/>
            </a:pPr>
            <a:r>
              <a:rPr lang="en-GB" dirty="0"/>
              <a:t>{+⌿⍵&gt;(+⌿⍵)÷≢⍵}</a:t>
            </a:r>
          </a:p>
          <a:p>
            <a:pPr marL="293344" indent="-293344">
              <a:buFont typeface="+mj-lt"/>
              <a:buAutoNum type="arabicPeriod"/>
            </a:pPr>
            <a:r>
              <a:rPr lang="en-GB" dirty="0"/>
              <a:t>{⍵≡⌽⍵}</a:t>
            </a:r>
          </a:p>
        </p:txBody>
      </p:sp>
    </p:spTree>
    <p:extLst>
      <p:ext uri="{BB962C8B-B14F-4D97-AF65-F5344CB8AC3E}">
        <p14:creationId xmlns:p14="http://schemas.microsoft.com/office/powerpoint/2010/main" val="41077675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96394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205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Guy Steele said one of the disadvantages of APL is that user-defined functions don't look like the core language (some would say that is an advantage).</a:t>
            </a:r>
          </a:p>
          <a:p>
            <a:r>
              <a:rPr lang="en-GB" dirty="0"/>
              <a:t>Tacit programming allows writing more complex functions using just primitives, which gives those functions mnemonic value as set phrases you can learn to do specific things</a:t>
            </a:r>
          </a:p>
        </p:txBody>
      </p:sp>
    </p:spTree>
    <p:extLst>
      <p:ext uri="{BB962C8B-B14F-4D97-AF65-F5344CB8AC3E}">
        <p14:creationId xmlns:p14="http://schemas.microsoft.com/office/powerpoint/2010/main" val="6545895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High memory cost of loop fission</a:t>
            </a:r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14589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High cost of loop fusion</a:t>
            </a:r>
          </a:p>
          <a:p>
            <a:r>
              <a:rPr lang="en-GB" dirty="0"/>
              <a:t>A tacit function has less overhead which you can feel when repeatedly calling a single function</a:t>
            </a:r>
          </a:p>
          <a:p>
            <a:r>
              <a:rPr lang="en-GB" dirty="0"/>
              <a:t>Constant expressions are evaluated only once in tacit</a:t>
            </a:r>
          </a:p>
        </p:txBody>
      </p:sp>
    </p:spTree>
    <p:extLst>
      <p:ext uri="{BB962C8B-B14F-4D97-AF65-F5344CB8AC3E}">
        <p14:creationId xmlns:p14="http://schemas.microsoft.com/office/powerpoint/2010/main" val="644840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6506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1547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After this slide, handout "function compositions" cheat sheet</a:t>
            </a:r>
          </a:p>
        </p:txBody>
      </p:sp>
    </p:spTree>
    <p:extLst>
      <p:ext uri="{BB962C8B-B14F-4D97-AF65-F5344CB8AC3E}">
        <p14:creationId xmlns:p14="http://schemas.microsoft.com/office/powerpoint/2010/main" val="622823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4143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≡⍥⎕C</a:t>
            </a:r>
          </a:p>
          <a:p>
            <a:r>
              <a:rPr lang="en-GB" dirty="0"/>
              <a:t>∧/⍤∊¨</a:t>
            </a:r>
          </a:p>
          <a:p>
            <a:r>
              <a:rPr lang="en-GB" dirty="0"/>
              <a:t>*∘÷</a:t>
            </a:r>
          </a:p>
          <a:p>
            <a:r>
              <a:rPr lang="en-GB" dirty="0"/>
              <a:t>×∘×</a:t>
            </a:r>
          </a:p>
        </p:txBody>
      </p:sp>
    </p:spTree>
    <p:extLst>
      <p:ext uri="{BB962C8B-B14F-4D97-AF65-F5344CB8AC3E}">
        <p14:creationId xmlns:p14="http://schemas.microsoft.com/office/powerpoint/2010/main" val="31690435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Spotting patterns, like function composition</a:t>
            </a:r>
          </a:p>
        </p:txBody>
      </p:sp>
    </p:spTree>
    <p:extLst>
      <p:ext uri="{BB962C8B-B14F-4D97-AF65-F5344CB8AC3E}">
        <p14:creationId xmlns:p14="http://schemas.microsoft.com/office/powerpoint/2010/main" val="912166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Everyone OK with left and right tacks?</a:t>
            </a:r>
          </a:p>
        </p:txBody>
      </p:sp>
    </p:spTree>
    <p:extLst>
      <p:ext uri="{BB962C8B-B14F-4D97-AF65-F5344CB8AC3E}">
        <p14:creationId xmlns:p14="http://schemas.microsoft.com/office/powerpoint/2010/main" val="479636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4108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61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Tacit Techniques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5960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6.png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dirty="0"/>
              <a:t>Tacit Techniques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060" y="3741620"/>
            <a:ext cx="8195391" cy="1024109"/>
          </a:xfrm>
        </p:spPr>
        <p:txBody>
          <a:bodyPr anchor="b"/>
          <a:lstStyle/>
          <a:p>
            <a:pPr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APL Wiki</a:t>
            </a:r>
          </a:p>
          <a:p>
            <a:pPr>
              <a:spcAft>
                <a:spcPts val="600"/>
              </a:spcAft>
            </a:pPr>
            <a:r>
              <a:rPr lang="en-GB" dirty="0"/>
              <a:t>Adám Brudzewsky</a:t>
            </a:r>
          </a:p>
          <a:p>
            <a:pPr>
              <a:spcAft>
                <a:spcPts val="600"/>
              </a:spcAft>
              <a:tabLst>
                <a:tab pos="7985125" algn="r"/>
              </a:tabLst>
            </a:pPr>
            <a:r>
              <a:rPr lang="en-GB" dirty="0"/>
              <a:t>Rich Park	asst. Peter Mikkelsen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270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9F77C90F-D6D6-83F8-C3A1-5C04B19AD1C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6582974" y="1265238"/>
            <a:ext cx="1859059" cy="324167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761A3-3809-C8DB-9593-E9E259250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GB" dirty="0"/>
              <a:t>A multiplication table of </a:t>
            </a:r>
            <a:r>
              <a:rPr lang="en-GB" dirty="0">
                <a:latin typeface="APL385 Unicode" panose="020B0709000202000203" pitchFamily="49" charset="0"/>
              </a:rPr>
              <a:t>N</a:t>
            </a:r>
            <a:r>
              <a:rPr lang="en-GB" dirty="0"/>
              <a:t> is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(⍳⍵) ∘.× (⍳⍵)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/>
              <a:t>We can write this as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∘.×⍨ ⍳⍵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i="1" dirty="0"/>
              <a:t>“selfie”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02D7C-B5B8-2DF4-BFEF-B101D31654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1F86D0-EE99-3222-C30B-4D1BE5B1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Commute</a:t>
            </a:r>
          </a:p>
        </p:txBody>
      </p:sp>
    </p:spTree>
    <p:extLst>
      <p:ext uri="{BB962C8B-B14F-4D97-AF65-F5344CB8AC3E}">
        <p14:creationId xmlns:p14="http://schemas.microsoft.com/office/powerpoint/2010/main" val="98134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749C6D-C21B-1524-D268-33D6C6BFB2D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2869FE3-E868-DBCB-353B-1FC1C51091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495203"/>
              </p:ext>
            </p:extLst>
          </p:nvPr>
        </p:nvGraphicFramePr>
        <p:xfrm>
          <a:off x="323850" y="1265238"/>
          <a:ext cx="8524800" cy="3358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1200">
                  <a:extLst>
                    <a:ext uri="{9D8B030D-6E8A-4147-A177-3AD203B41FA5}">
                      <a16:colId xmlns:a16="http://schemas.microsoft.com/office/drawing/2014/main" val="2735055821"/>
                    </a:ext>
                  </a:extLst>
                </a:gridCol>
                <a:gridCol w="2131200">
                  <a:extLst>
                    <a:ext uri="{9D8B030D-6E8A-4147-A177-3AD203B41FA5}">
                      <a16:colId xmlns:a16="http://schemas.microsoft.com/office/drawing/2014/main" val="628253051"/>
                    </a:ext>
                  </a:extLst>
                </a:gridCol>
                <a:gridCol w="2131200">
                  <a:extLst>
                    <a:ext uri="{9D8B030D-6E8A-4147-A177-3AD203B41FA5}">
                      <a16:colId xmlns:a16="http://schemas.microsoft.com/office/drawing/2014/main" val="3438211211"/>
                    </a:ext>
                  </a:extLst>
                </a:gridCol>
                <a:gridCol w="2131200">
                  <a:extLst>
                    <a:ext uri="{9D8B030D-6E8A-4147-A177-3AD203B41FA5}">
                      <a16:colId xmlns:a16="http://schemas.microsoft.com/office/drawing/2014/main" val="2382914896"/>
                    </a:ext>
                  </a:extLst>
                </a:gridCol>
              </a:tblGrid>
              <a:tr h="483093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6"/>
                          </a:solidFill>
                        </a:rPr>
                        <a:t>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6"/>
                          </a:solidFill>
                        </a:rPr>
                        <a:t>Beside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6"/>
                          </a:solidFill>
                        </a:rPr>
                        <a:t>Atop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6"/>
                          </a:solidFill>
                        </a:rPr>
                        <a:t>Commute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859333"/>
                  </a:ext>
                </a:extLst>
              </a:tr>
              <a:tr h="2190873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709364"/>
                  </a:ext>
                </a:extLst>
              </a:tr>
              <a:tr h="684774">
                <a:tc>
                  <a:txBody>
                    <a:bodyPr/>
                    <a:lstStyle/>
                    <a:p>
                      <a:pPr algn="ctr"/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pre-process</a:t>
                      </a:r>
                    </a:p>
                    <a:p>
                      <a:pPr algn="ctr"/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both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pre-process</a:t>
                      </a:r>
                      <a:br>
                        <a:rPr lang="en-GB" sz="1800" i="1" dirty="0">
                          <a:solidFill>
                            <a:schemeClr val="accent6"/>
                          </a:solidFill>
                        </a:rPr>
                      </a:br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post-process</a:t>
                      </a:r>
                      <a:br>
                        <a:rPr lang="en-GB" sz="1800" i="1" dirty="0">
                          <a:solidFill>
                            <a:schemeClr val="accent6"/>
                          </a:solidFill>
                        </a:rPr>
                      </a:br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result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selfie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535987"/>
                  </a:ext>
                </a:extLst>
              </a:tr>
            </a:tbl>
          </a:graphicData>
        </a:graphic>
      </p:graphicFrame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1BCFEEA-CAD4-D0CA-62C7-D8AA976C37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555CE7-B334-1B74-C295-A58BA73F6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4800" cy="685535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GB" b="1" dirty="0">
                <a:solidFill>
                  <a:srgbClr val="000000"/>
                </a:solidFill>
              </a:rPr>
              <a:t>Tacit Techniques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Function Compositions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605AD6A3-B62F-09E8-DB29-6B640E6396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" r="153"/>
          <a:stretch/>
        </p:blipFill>
        <p:spPr>
          <a:xfrm>
            <a:off x="601559" y="1591346"/>
            <a:ext cx="1476523" cy="2405016"/>
          </a:xfrm>
          <a:prstGeom prst="rect">
            <a:avLst/>
          </a:prstGeom>
        </p:spPr>
      </p:pic>
      <p:pic>
        <p:nvPicPr>
          <p:cNvPr id="10" name="Content Placeholder 16">
            <a:extLst>
              <a:ext uri="{FF2B5EF4-FFF2-40B4-BE49-F238E27FC236}">
                <a16:creationId xmlns:a16="http://schemas.microsoft.com/office/drawing/2014/main" id="{62A3AFDF-2FBF-A094-B7C3-7DC6142ED9D5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55246" y="1593695"/>
            <a:ext cx="1342731" cy="2402782"/>
          </a:xfrm>
          <a:prstGeom prst="rect">
            <a:avLst/>
          </a:prstGeom>
        </p:spPr>
      </p:pic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822BF83E-0B76-F559-B18F-101E0DCCE5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" r="79"/>
          <a:stretch/>
        </p:blipFill>
        <p:spPr>
          <a:xfrm>
            <a:off x="4952885" y="1591347"/>
            <a:ext cx="1388732" cy="2413696"/>
          </a:xfrm>
          <a:prstGeom prst="rect">
            <a:avLst/>
          </a:prstGeom>
        </p:spPr>
      </p:pic>
      <p:pic>
        <p:nvPicPr>
          <p:cNvPr id="12" name="Content Placeholder 12">
            <a:extLst>
              <a:ext uri="{FF2B5EF4-FFF2-40B4-BE49-F238E27FC236}">
                <a16:creationId xmlns:a16="http://schemas.microsoft.com/office/drawing/2014/main" id="{BCC8909D-C1D4-FA4B-3B2A-DE406E1BDC3A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7999" y="1593932"/>
            <a:ext cx="1388732" cy="242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451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53CFD5-514D-813B-CA90-41BBFF716BC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020272" y="1264925"/>
            <a:ext cx="1831628" cy="3242039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1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1 0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4 10 0</a:t>
            </a:r>
          </a:p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¯10 4 0 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D4C3D-4304-1FD5-546A-C969A219F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400398" cy="3242040"/>
          </a:xfrm>
        </p:spPr>
        <p:txBody>
          <a:bodyPr>
            <a:normAutofit/>
          </a:bodyPr>
          <a:lstStyle/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'Hello' {(⎕C ⍺)≡(⎕C ⍵)} 'HELLO'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'ab' 'cd' {∧/⍺∊⍵}¨ 'abba' 'dad'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64 1000 0 {⍺*÷⍵} 3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10 4 1 0 {⍺××⍵} ¯3 2 0 ¯1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8B303C-5EC5-4A1D-E549-9834EFE65A7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51EAD3-899C-F4E9-CA5A-567DAE6C6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</a:t>
            </a:r>
            <a:r>
              <a:rPr lang="en-GB" dirty="0" err="1"/>
              <a:t>Tacify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21760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39C2E8-F1B9-3A2C-B4AB-327A94D4D30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ADA0C-CC9F-CCF1-93D3-F3AC390CB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092513" cy="37911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Also a type of composition</a:t>
            </a:r>
          </a:p>
          <a:p>
            <a:pPr marL="0" indent="0">
              <a:buNone/>
            </a:pPr>
            <a:r>
              <a:rPr lang="en-GB" dirty="0"/>
              <a:t>Sequence of functions in isolation:</a:t>
            </a:r>
          </a:p>
          <a:p>
            <a:r>
              <a:rPr lang="en-GB" dirty="0"/>
              <a:t>Parenthesised: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	(+⌿÷≢) 3 1 4 1 5</a:t>
            </a:r>
          </a:p>
          <a:p>
            <a:r>
              <a:rPr lang="en-GB" dirty="0"/>
              <a:t>Assigned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←+⌿÷≢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 3 1 4 1 5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145C42-8E25-85AF-5532-1C1867DD54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490D839-5D17-C20B-93DE-D1BF2781D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 Introduction</a:t>
            </a:r>
          </a:p>
        </p:txBody>
      </p:sp>
    </p:spTree>
    <p:extLst>
      <p:ext uri="{BB962C8B-B14F-4D97-AF65-F5344CB8AC3E}">
        <p14:creationId xmlns:p14="http://schemas.microsoft.com/office/powerpoint/2010/main" val="123177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1259A6-63E1-40D7-DB56-A2FD1DCD9BE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→  (f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+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h)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BE5ECD-3F54-852B-F815-11E26BB47F2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164425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F3813A-E751-B46F-9769-97A2A2FB40D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→  (f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+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⊢)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D72A9D7-1428-9F8E-228E-A16A9091D63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154252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4081D2-803A-BCD0-578B-BB8FE063021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→  X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(f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+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h)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02156C-8CEF-19F2-DEFC-93B1854DE99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252118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718AFF-69FD-ACF5-8212-E32D82F7CA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 →  X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(⊣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+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h)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944D65-B271-10C0-8D53-67EED35F51A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337963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9BE435-181D-2BF3-924C-BAAA40C02A6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(⊣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4BBD92A-7B72-B9AA-774C-7234F158142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2405668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close-up of a diagram&#10;&#10;Description automatically generated">
            <a:extLst>
              <a:ext uri="{FF2B5EF4-FFF2-40B4-BE49-F238E27FC236}">
                <a16:creationId xmlns:a16="http://schemas.microsoft.com/office/drawing/2014/main" id="{27893FB6-1149-566F-B82F-EE75FCECE06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294" y="1262806"/>
            <a:ext cx="2939460" cy="2500371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→  ( 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g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h)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(⊣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4D04300-B9D6-B20D-4B45-830E71AA7E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46488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dirty="0"/>
              <a:t>These</a:t>
            </a:r>
            <a:br>
              <a:rPr lang="en-GB" dirty="0"/>
            </a:br>
            <a:r>
              <a:rPr lang="en-GB" dirty="0"/>
              <a:t>Tacit Techniques</a:t>
            </a:r>
            <a:br>
              <a:rPr lang="en-GB" dirty="0"/>
            </a:br>
            <a:r>
              <a:rPr lang="en-GB" dirty="0"/>
              <a:t>Will Blow Your Mind!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060" y="3741620"/>
            <a:ext cx="8451111" cy="1024109"/>
          </a:xfrm>
        </p:spPr>
        <p:txBody>
          <a:bodyPr anchor="b"/>
          <a:lstStyle/>
          <a:p>
            <a:pPr>
              <a:spcAft>
                <a:spcPts val="600"/>
              </a:spcAft>
              <a:tabLst>
                <a:tab pos="2597150" algn="l"/>
              </a:tabLst>
            </a:pPr>
            <a:r>
              <a:rPr lang="en-GB" dirty="0"/>
              <a:t>APL Wiki	</a:t>
            </a:r>
            <a:r>
              <a:rPr lang="en-GB" i="0" dirty="0" err="1"/>
              <a:t>apl.wiki</a:t>
            </a:r>
            <a:r>
              <a:rPr lang="en-GB" i="0" dirty="0"/>
              <a:t>/</a:t>
            </a:r>
            <a:r>
              <a:rPr lang="en-GB" i="0" dirty="0" err="1"/>
              <a:t>tacit#Tutorials</a:t>
            </a:r>
            <a:endParaRPr lang="en-GB" i="0" dirty="0"/>
          </a:p>
          <a:p>
            <a:pPr>
              <a:spcAft>
                <a:spcPts val="600"/>
              </a:spcAft>
              <a:tabLst>
                <a:tab pos="2597150" algn="l"/>
              </a:tabLst>
            </a:pPr>
            <a:r>
              <a:rPr lang="en-GB" dirty="0"/>
              <a:t>Adám Brudzewsky	</a:t>
            </a:r>
            <a:r>
              <a:rPr lang="en-GB" i="0" dirty="0"/>
              <a:t>xpqz.github.io/cultivations/Trains</a:t>
            </a:r>
          </a:p>
          <a:p>
            <a:pPr>
              <a:spcAft>
                <a:spcPts val="600"/>
              </a:spcAft>
              <a:tabLst>
                <a:tab pos="2597150" algn="l"/>
              </a:tabLst>
            </a:pPr>
            <a:r>
              <a:rPr lang="en-GB" dirty="0"/>
              <a:t>Rich Park	</a:t>
            </a:r>
            <a:r>
              <a:rPr lang="en-GB" i="0" dirty="0"/>
              <a:t>youtu.be/Enlh5qwwDuY “Train Spotting”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0318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B056E2-ABB4-4C90-867D-B42DCB3D116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6109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(⊣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→  X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( 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g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h)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0BE1E49-8B0A-93CA-63FE-45B9C373D9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294515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025E1-8FF1-2F13-B6AE-6316C4EFC2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092513" cy="35030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(⊣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78C875-436A-35EC-D58E-B0B1783B8F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1015412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close-up of a diagram&#10;&#10;Description automatically generated">
            <a:extLst>
              <a:ext uri="{FF2B5EF4-FFF2-40B4-BE49-F238E27FC236}">
                <a16:creationId xmlns:a16="http://schemas.microsoft.com/office/drawing/2014/main" id="{24BBFF20-0544-52CB-657B-6DD8492FA15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919" y="1635646"/>
            <a:ext cx="2938272" cy="249936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092513" cy="35030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(⊣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78C875-436A-35EC-D58E-B0B1783B8F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22235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ouple of lines with letters and numbers&#10;&#10;Description automatically generated with medium confidence">
            <a:extLst>
              <a:ext uri="{FF2B5EF4-FFF2-40B4-BE49-F238E27FC236}">
                <a16:creationId xmlns:a16="http://schemas.microsoft.com/office/drawing/2014/main" id="{AA7BF017-4C2C-7BA4-0CC1-A9E246FD651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860" y="142884"/>
            <a:ext cx="2938682" cy="2499709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ADA0C-CC9F-CCF1-93D3-F3AC390CB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092513" cy="379110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dirty="0"/>
              <a:t>Some parts can actually be arrays: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33" panose="020B0700000202000203" pitchFamily="34" charset="0"/>
              </a:rPr>
              <a:t>A g h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is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33" panose="020B0700000202000203" pitchFamily="34" charset="0"/>
              </a:rPr>
              <a:t>{A} g h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dirty="0"/>
              <a:t>Two sub-types of trains:</a:t>
            </a:r>
          </a:p>
          <a:p>
            <a:pPr>
              <a:spcAft>
                <a:spcPts val="0"/>
              </a:spcAft>
            </a:pPr>
            <a:r>
              <a:rPr lang="en-GB" dirty="0"/>
              <a:t>Fork:	</a:t>
            </a:r>
            <a:r>
              <a:rPr lang="en-GB" dirty="0">
                <a:latin typeface="APL333" panose="020B0700000202000203" pitchFamily="34" charset="0"/>
              </a:rPr>
              <a:t>f g h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and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33" panose="020B0700000202000203" pitchFamily="34" charset="0"/>
              </a:rPr>
              <a:t>A g h</a:t>
            </a:r>
          </a:p>
          <a:p>
            <a:pPr>
              <a:spcAft>
                <a:spcPts val="0"/>
              </a:spcAft>
            </a:pPr>
            <a:r>
              <a:rPr lang="en-GB" dirty="0"/>
              <a:t>Atop:	</a:t>
            </a:r>
            <a:r>
              <a:rPr lang="en-GB" dirty="0">
                <a:latin typeface="APL333" panose="020B0700000202000203" pitchFamily="34" charset="0"/>
              </a:rPr>
              <a:t>f g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dirty="0"/>
              <a:t>Longer trains: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33" panose="020B0700000202000203" pitchFamily="34" charset="0"/>
              </a:rPr>
              <a:t>(d e f g h)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is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33" panose="020B0700000202000203" pitchFamily="34" charset="0"/>
              </a:rPr>
              <a:t>(d e (f g h))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33" panose="020B0700000202000203" pitchFamily="34" charset="0"/>
              </a:rPr>
              <a:t>(e f g h)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is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33" panose="020B0700000202000203" pitchFamily="34" charset="0"/>
              </a:rPr>
              <a:t>(e (f g h))</a:t>
            </a:r>
          </a:p>
          <a:p>
            <a:pPr lvl="1"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145C42-8E25-85AF-5532-1C1867DD54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490D839-5D17-C20B-93DE-D1BF2781D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 Details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1B5338-E958-9920-A6C9-4A1E7E7391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814"/>
          <a:stretch/>
        </p:blipFill>
        <p:spPr>
          <a:xfrm>
            <a:off x="4752757" y="2925067"/>
            <a:ext cx="2780164" cy="179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3636405" cy="324204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sz="2000" b="1" dirty="0">
                <a:solidFill>
                  <a:srgbClr val="000000"/>
                </a:solidFill>
              </a:rPr>
              <a:t>Monadic</a:t>
            </a:r>
            <a:endParaRPr lang="en-GB" b="1" dirty="0">
              <a:solidFill>
                <a:srgbClr val="000000"/>
              </a:solidFill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(h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↔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(f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kumimoji="0" lang="en-GB" sz="1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↔</a:t>
            </a:r>
            <a:r>
              <a:rPr kumimoji="0" lang="en-GB" sz="1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(f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⊢)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(h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kumimoji="0" lang="en-GB" sz="1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↔</a:t>
            </a:r>
            <a:r>
              <a:rPr kumimoji="0" lang="en-GB" sz="1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(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600"/>
              </a:spcAft>
              <a:buNone/>
            </a:pPr>
            <a:endParaRPr lang="en-GB" sz="2000" dirty="0">
              <a:solidFill>
                <a:srgbClr val="00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D87B5A-4E0A-AEB4-A0B5-6C866835CB7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35996" y="1264925"/>
            <a:ext cx="4315905" cy="324204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sz="2000" b="1" dirty="0">
                <a:solidFill>
                  <a:srgbClr val="000000"/>
                </a:solidFill>
              </a:rPr>
              <a:t>Dyadic</a:t>
            </a:r>
            <a:endParaRPr lang="en-GB" b="1" dirty="0">
              <a:solidFill>
                <a:srgbClr val="000000"/>
              </a:solidFill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↔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(X   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↔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(⊣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    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↔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>
              <a:spcAft>
                <a:spcPts val="600"/>
              </a:spcAft>
            </a:pP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3FA92-7FF6-804E-FAD5-9918708B7C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3" cy="685535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GB" b="1" dirty="0">
                <a:solidFill>
                  <a:srgbClr val="000000"/>
                </a:solidFill>
              </a:rPr>
              <a:t>Tacit Techniques</a:t>
            </a:r>
            <a:br>
              <a:rPr lang="en-GB" b="1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Trains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CEF017-16BC-0BED-49EC-431554BAB51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7687" y="2787774"/>
            <a:ext cx="4132522" cy="23434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7C6CA9-56DB-9F65-B483-03E471B5A22D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68" y="2787774"/>
            <a:ext cx="4132522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47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B0072A-71F3-FB55-B36C-D0D1A30DC25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31A64-49F5-5B2A-17E9-524D8814E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503069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{∧/ (⌈\⍵) = ⍵}  1 3 5 6 7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{∧/ (⌈\⍵) = (⊢⍵)}  1 3 5 6 7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{∧/ (⌈\ = ⊢) ⍵}  1 3 5 6 7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{(∧/ ⌈\ = ⊢) ⍵}  1 3 5 6 7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(∧/ ⌈\ = ⊢)  1 3 5 6 7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BDDCA-1A0D-9EC6-386D-EFC53220A50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3314D6-7835-B6C7-4DE9-B775E820A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Writing a Train</a:t>
            </a:r>
          </a:p>
        </p:txBody>
      </p:sp>
    </p:spTree>
    <p:extLst>
      <p:ext uri="{BB962C8B-B14F-4D97-AF65-F5344CB8AC3E}">
        <p14:creationId xmlns:p14="http://schemas.microsoft.com/office/powerpoint/2010/main" val="320287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53CFD5-514D-813B-CA90-41BBFF716BC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642266" cy="3242039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4 14 2 16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3 4 6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1 2 5 10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D4C3D-4304-1FD5-546A-C969A219F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{2×⍵} 2 7 1 8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3 1 4 {(⍺∪⍵)~(⍺∩⍵)} 1 6 1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{∪⍵∨⍳⍵} 10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2 {(⍺⊃⍒⍵)⊃⍵} 3 1 4 1 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8B303C-5EC5-4A1D-E549-9834EFE65A7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51EAD3-899C-F4E9-CA5A-567DAE6C6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</a:t>
            </a:r>
            <a:r>
              <a:rPr lang="en-GB" dirty="0" err="1"/>
              <a:t>Tacify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965430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87727-130B-633E-26DD-66ECF53339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669E20-FAB1-B941-703E-62DF457A51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176881"/>
              </p:ext>
            </p:extLst>
          </p:nvPr>
        </p:nvGraphicFramePr>
        <p:xfrm>
          <a:off x="323850" y="1265238"/>
          <a:ext cx="8528049" cy="31639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10">
                  <a:extLst>
                    <a:ext uri="{9D8B030D-6E8A-4147-A177-3AD203B41FA5}">
                      <a16:colId xmlns:a16="http://schemas.microsoft.com/office/drawing/2014/main" val="225540843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983614643"/>
                    </a:ext>
                  </a:extLst>
                </a:gridCol>
                <a:gridCol w="2443695">
                  <a:extLst>
                    <a:ext uri="{9D8B030D-6E8A-4147-A177-3AD203B41FA5}">
                      <a16:colId xmlns:a16="http://schemas.microsoft.com/office/drawing/2014/main" val="1514330420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84619898"/>
                  </a:ext>
                </a:extLst>
              </a:tr>
              <a:tr h="265131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552415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C497D5-0D62-A7F7-CC92-2E862A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815138" algn="r"/>
              </a:tabLst>
            </a:pPr>
            <a:r>
              <a:rPr lang="en-GB" dirty="0"/>
              <a:t>Amazing tool: </a:t>
            </a:r>
            <a:r>
              <a:rPr lang="en-GB" dirty="0">
                <a:latin typeface="APL385 Unicode" panose="020B0709000202000203" pitchFamily="49" charset="0"/>
              </a:rPr>
              <a:t>]box on</a:t>
            </a:r>
          </a:p>
        </p:txBody>
      </p:sp>
    </p:spTree>
    <p:extLst>
      <p:ext uri="{BB962C8B-B14F-4D97-AF65-F5344CB8AC3E}">
        <p14:creationId xmlns:p14="http://schemas.microsoft.com/office/powerpoint/2010/main" val="3774014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87727-130B-633E-26DD-66ECF53339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669E20-FAB1-B941-703E-62DF457A51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2447714"/>
              </p:ext>
            </p:extLst>
          </p:nvPr>
        </p:nvGraphicFramePr>
        <p:xfrm>
          <a:off x="323850" y="1265238"/>
          <a:ext cx="8528049" cy="3475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10">
                  <a:extLst>
                    <a:ext uri="{9D8B030D-6E8A-4147-A177-3AD203B41FA5}">
                      <a16:colId xmlns:a16="http://schemas.microsoft.com/office/drawing/2014/main" val="225540843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983614643"/>
                    </a:ext>
                  </a:extLst>
                </a:gridCol>
                <a:gridCol w="2443695">
                  <a:extLst>
                    <a:ext uri="{9D8B030D-6E8A-4147-A177-3AD203B41FA5}">
                      <a16:colId xmlns:a16="http://schemas.microsoft.com/office/drawing/2014/main" val="1514330420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84619898"/>
                  </a:ext>
                </a:extLst>
              </a:tr>
              <a:tr h="265131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┌─┬─────────────────┐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│|│┌─┬─┬───────────┐│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││⊢│÷│┌─────┬─┬─┐││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││┌─┬─┐│⍣│≡│││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</a:t>
                      </a:r>
                      <a:r>
                        <a:rPr lang="en-GB" sz="2400" spc="-120" baseline="0">
                          <a:latin typeface="APL385 Unicode" panose="020B0709000202000203" pitchFamily="49" charset="0"/>
                        </a:rPr>
                        <a:t>│ │││+│</a:t>
                      </a: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/││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││└─┴─┘│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│└─────┴─┴─┘││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│└─┴─┴───────────┘│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└─┴─────────────────┘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552415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C497D5-0D62-A7F7-CC92-2E862A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815138" algn="r"/>
              </a:tabLst>
            </a:pPr>
            <a:r>
              <a:rPr lang="en-GB" dirty="0">
                <a:latin typeface="APL385 Unicode" panose="020B0709000202000203" pitchFamily="49" charset="0"/>
              </a:rPr>
              <a:t>]box on	|</a:t>
            </a:r>
            <a:r>
              <a:rPr lang="en-GB">
                <a:latin typeface="APL385 Unicode" panose="020B0709000202000203" pitchFamily="49" charset="0"/>
              </a:rPr>
              <a:t>⊢÷+/</a:t>
            </a:r>
            <a:r>
              <a:rPr lang="en-GB" dirty="0">
                <a:latin typeface="APL385 Unicode" panose="020B0709000202000203" pitchFamily="49" charset="0"/>
              </a:rPr>
              <a:t>⍣≡</a:t>
            </a:r>
          </a:p>
        </p:txBody>
      </p:sp>
    </p:spTree>
    <p:extLst>
      <p:ext uri="{BB962C8B-B14F-4D97-AF65-F5344CB8AC3E}">
        <p14:creationId xmlns:p14="http://schemas.microsoft.com/office/powerpoint/2010/main" val="2278102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87727-130B-633E-26DD-66ECF53339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669E20-FAB1-B941-703E-62DF457A51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850" y="1265238"/>
          <a:ext cx="8528049" cy="3475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10">
                  <a:extLst>
                    <a:ext uri="{9D8B030D-6E8A-4147-A177-3AD203B41FA5}">
                      <a16:colId xmlns:a16="http://schemas.microsoft.com/office/drawing/2014/main" val="225540843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983614643"/>
                    </a:ext>
                  </a:extLst>
                </a:gridCol>
                <a:gridCol w="2443695">
                  <a:extLst>
                    <a:ext uri="{9D8B030D-6E8A-4147-A177-3AD203B41FA5}">
                      <a16:colId xmlns:a16="http://schemas.microsoft.com/office/drawing/2014/main" val="1514330420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-t=box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84619898"/>
                  </a:ext>
                </a:extLst>
              </a:tr>
              <a:tr h="265131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┌─┬─────────────────┐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│|│┌─┬─┬───────────┐│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││⊢│÷│┌─────┬─┬─┐││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││┌─┬─┐│⍣│≡│││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</a:t>
                      </a:r>
                      <a:r>
                        <a:rPr lang="en-GB" sz="2400" spc="-120" baseline="0">
                          <a:latin typeface="APL385 Unicode" panose="020B0709000202000203" pitchFamily="49" charset="0"/>
                        </a:rPr>
                        <a:t>│ │││+│</a:t>
                      </a: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/││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││└─┴─┘│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│└─────┴─┴─┘││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│└─┴─┴───────────┘│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└─┴─────────────────┘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552415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C497D5-0D62-A7F7-CC92-2E862A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815138" algn="r"/>
              </a:tabLst>
            </a:pPr>
            <a:r>
              <a:rPr lang="en-GB" dirty="0">
                <a:latin typeface="APL385 Unicode" panose="020B0709000202000203" pitchFamily="49" charset="0"/>
              </a:rPr>
              <a:t>]box on –t=…	|</a:t>
            </a:r>
            <a:r>
              <a:rPr lang="en-GB">
                <a:latin typeface="APL385 Unicode" panose="020B0709000202000203" pitchFamily="49" charset="0"/>
              </a:rPr>
              <a:t>⊢÷+/</a:t>
            </a:r>
            <a:r>
              <a:rPr lang="en-GB" dirty="0">
                <a:latin typeface="APL385 Unicode" panose="020B0709000202000203" pitchFamily="49" charset="0"/>
              </a:rPr>
              <a:t>⍣≡</a:t>
            </a:r>
          </a:p>
        </p:txBody>
      </p:sp>
    </p:spTree>
    <p:extLst>
      <p:ext uri="{BB962C8B-B14F-4D97-AF65-F5344CB8AC3E}">
        <p14:creationId xmlns:p14="http://schemas.microsoft.com/office/powerpoint/2010/main" val="960082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4CCE4C-E03E-02A1-C3DD-0FEC3812C96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1C34A-283E-BEA3-B646-75F0A883C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2155825" algn="l"/>
              </a:tabLst>
            </a:pPr>
            <a:r>
              <a:rPr lang="en-GB" dirty="0"/>
              <a:t>Explicit code mentions arguments:</a:t>
            </a:r>
          </a:p>
          <a:p>
            <a:pPr>
              <a:tabLst>
                <a:tab pos="2155825" algn="l"/>
              </a:tabLst>
            </a:pPr>
            <a:r>
              <a:rPr lang="en-GB" dirty="0"/>
              <a:t>Expression	</a:t>
            </a:r>
            <a:r>
              <a:rPr lang="en-GB" dirty="0">
                <a:latin typeface="APL385 Unicode" panose="020B0709000202000203" pitchFamily="49" charset="0"/>
              </a:rPr>
              <a:t>(⌈/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N</a:t>
            </a:r>
            <a:r>
              <a:rPr lang="en-GB" dirty="0">
                <a:latin typeface="APL385 Unicode" panose="020B0709000202000203" pitchFamily="49" charset="0"/>
              </a:rPr>
              <a:t>)-⌊/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N</a:t>
            </a:r>
            <a:r>
              <a:rPr lang="en-GB" dirty="0">
                <a:latin typeface="APL385 Unicode" panose="020B0709000202000203" pitchFamily="49" charset="0"/>
              </a:rPr>
              <a:t>←3 1 4 1 5</a:t>
            </a:r>
          </a:p>
          <a:p>
            <a:pPr>
              <a:tabLst>
                <a:tab pos="2155825" algn="l"/>
              </a:tabLst>
            </a:pPr>
            <a:r>
              <a:rPr lang="en-GB" dirty="0" err="1"/>
              <a:t>Tradfn</a:t>
            </a: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∇ </a:t>
            </a:r>
            <a:r>
              <a:rPr lang="en-GB" dirty="0" err="1">
                <a:latin typeface="APL385 Unicode" panose="020B0709000202000203" pitchFamily="49" charset="0"/>
              </a:rPr>
              <a:t>R←Range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 …</a:t>
            </a:r>
          </a:p>
          <a:p>
            <a:pPr>
              <a:tabLst>
                <a:tab pos="2155825" algn="l"/>
              </a:tabLst>
            </a:pPr>
            <a:r>
              <a:rPr lang="en-GB" dirty="0" err="1"/>
              <a:t>Dfn</a:t>
            </a: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{(⌈/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⍵</a:t>
            </a:r>
            <a:r>
              <a:rPr lang="en-GB" dirty="0">
                <a:latin typeface="APL385 Unicode" panose="020B0709000202000203" pitchFamily="49" charset="0"/>
              </a:rPr>
              <a:t>)-(⌊/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⍵</a:t>
            </a:r>
            <a:r>
              <a:rPr lang="en-GB" dirty="0">
                <a:latin typeface="APL385 Unicode" panose="020B0709000202000203" pitchFamily="49" charset="0"/>
              </a:rPr>
              <a:t>)}</a:t>
            </a:r>
          </a:p>
          <a:p>
            <a:pPr marL="0" indent="0">
              <a:buNone/>
              <a:tabLst>
                <a:tab pos="2155825" algn="l"/>
              </a:tabLst>
            </a:pPr>
            <a:r>
              <a:rPr lang="en-GB" dirty="0"/>
              <a:t>Tacit code implies arguments:</a:t>
            </a:r>
          </a:p>
          <a:p>
            <a:pPr>
              <a:tabLst>
                <a:tab pos="2155825" algn="l"/>
              </a:tabLst>
            </a:pPr>
            <a:r>
              <a:rPr lang="en-GB" dirty="0"/>
              <a:t>Tacit	</a:t>
            </a:r>
            <a:r>
              <a:rPr lang="en-GB" dirty="0">
                <a:latin typeface="APL385 Unicode" panose="020B0709000202000203" pitchFamily="49" charset="0"/>
              </a:rPr>
              <a:t>⌈/-⌊/</a:t>
            </a:r>
          </a:p>
          <a:p>
            <a:pPr>
              <a:tabLst>
                <a:tab pos="2155825" algn="l"/>
              </a:tabLst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D9CEED-5CB8-0E1E-FAEE-363D2C0AB30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8F800D-B6A4-5522-C01E-F7198FA86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What is the essence of </a:t>
            </a:r>
            <a:br>
              <a:rPr lang="en-GB" dirty="0"/>
            </a:br>
            <a:r>
              <a:rPr lang="en-GB" dirty="0"/>
              <a:t>tacit programming? Find out here!</a:t>
            </a:r>
          </a:p>
        </p:txBody>
      </p:sp>
    </p:spTree>
    <p:extLst>
      <p:ext uri="{BB962C8B-B14F-4D97-AF65-F5344CB8AC3E}">
        <p14:creationId xmlns:p14="http://schemas.microsoft.com/office/powerpoint/2010/main" val="76959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87727-130B-633E-26DD-66ECF53339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669E20-FAB1-B941-703E-62DF457A51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216111"/>
              </p:ext>
            </p:extLst>
          </p:nvPr>
        </p:nvGraphicFramePr>
        <p:xfrm>
          <a:off x="323850" y="1265238"/>
          <a:ext cx="8528049" cy="3475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10">
                  <a:extLst>
                    <a:ext uri="{9D8B030D-6E8A-4147-A177-3AD203B41FA5}">
                      <a16:colId xmlns:a16="http://schemas.microsoft.com/office/drawing/2014/main" val="225540843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983614643"/>
                    </a:ext>
                  </a:extLst>
                </a:gridCol>
                <a:gridCol w="2443695">
                  <a:extLst>
                    <a:ext uri="{9D8B030D-6E8A-4147-A177-3AD203B41FA5}">
                      <a16:colId xmlns:a16="http://schemas.microsoft.com/office/drawing/2014/main" val="1514330420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-t=box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-t=tree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84619898"/>
                  </a:ext>
                </a:extLst>
              </a:tr>
              <a:tr h="265131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┌─┬─────────────────┐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│|│┌─┬─┬───────────┐│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││⊢│÷│┌─────┬─┬─┐││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││┌─┬─┐│⍣│≡│││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</a:t>
                      </a:r>
                      <a:r>
                        <a:rPr lang="en-GB" sz="2400" spc="-120" baseline="0">
                          <a:latin typeface="APL385 Unicode" panose="020B0709000202000203" pitchFamily="49" charset="0"/>
                        </a:rPr>
                        <a:t>│ │││+│</a:t>
                      </a: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/││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││└─┴─┘│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│└─────┴─┴─┘││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│└─┴─┴───────────┘│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└─┴─────────────────┘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┌─┴─┐ 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| ┌─┼─┐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⊢ ÷ ⍣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  ┌┴┐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  / ≡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┌─┘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+  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552415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C497D5-0D62-A7F7-CC92-2E862A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815138" algn="r"/>
              </a:tabLst>
            </a:pPr>
            <a:r>
              <a:rPr lang="en-GB" dirty="0">
                <a:latin typeface="APL385 Unicode" panose="020B0709000202000203" pitchFamily="49" charset="0"/>
              </a:rPr>
              <a:t>]box on –t=…	|</a:t>
            </a:r>
            <a:r>
              <a:rPr lang="en-GB">
                <a:latin typeface="APL385 Unicode" panose="020B0709000202000203" pitchFamily="49" charset="0"/>
              </a:rPr>
              <a:t>⊢÷+/</a:t>
            </a:r>
            <a:r>
              <a:rPr lang="en-GB" dirty="0">
                <a:latin typeface="APL385 Unicode" panose="020B0709000202000203" pitchFamily="49" charset="0"/>
              </a:rPr>
              <a:t>⍣≡</a:t>
            </a:r>
          </a:p>
        </p:txBody>
      </p:sp>
    </p:spTree>
    <p:extLst>
      <p:ext uri="{BB962C8B-B14F-4D97-AF65-F5344CB8AC3E}">
        <p14:creationId xmlns:p14="http://schemas.microsoft.com/office/powerpoint/2010/main" val="574010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87727-130B-633E-26DD-66ECF53339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669E20-FAB1-B941-703E-62DF457A51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722268"/>
              </p:ext>
            </p:extLst>
          </p:nvPr>
        </p:nvGraphicFramePr>
        <p:xfrm>
          <a:off x="323850" y="1265238"/>
          <a:ext cx="8528049" cy="3475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10">
                  <a:extLst>
                    <a:ext uri="{9D8B030D-6E8A-4147-A177-3AD203B41FA5}">
                      <a16:colId xmlns:a16="http://schemas.microsoft.com/office/drawing/2014/main" val="225540843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983614643"/>
                    </a:ext>
                  </a:extLst>
                </a:gridCol>
                <a:gridCol w="2443695">
                  <a:extLst>
                    <a:ext uri="{9D8B030D-6E8A-4147-A177-3AD203B41FA5}">
                      <a16:colId xmlns:a16="http://schemas.microsoft.com/office/drawing/2014/main" val="1514330420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-t=box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-t=tree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-t=</a:t>
                      </a:r>
                      <a:r>
                        <a:rPr lang="en-GB" sz="2400" spc="-120" baseline="0" dirty="0" err="1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parens</a:t>
                      </a:r>
                      <a:endParaRPr lang="en-GB" sz="2400" spc="-120" baseline="0" dirty="0">
                        <a:solidFill>
                          <a:schemeClr val="tx1"/>
                        </a:solidFill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84619898"/>
                  </a:ext>
                </a:extLst>
              </a:tr>
              <a:tr h="265131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┌─┬─────────────────┐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│|│┌─┬─┬───────────┐│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││⊢│÷│┌─────┬─┬─┐││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 │ ││┌─┬─┐│⍣│≡│││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 </a:t>
                      </a:r>
                      <a:r>
                        <a:rPr lang="en-GB" sz="2400" spc="-120" baseline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│││+│</a:t>
                      </a: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/││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 │ ││└─┴─┘│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 │ │└─────┴─┴─┘││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│└─┴─┴───────────┘│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└─┴─────────────────┘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┌─┴─┐ 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| ┌─┼─┐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⊢ ÷ ⍣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  ┌┴┐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  / ≡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┌─┘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+  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|(</a:t>
                      </a:r>
                      <a:r>
                        <a:rPr lang="en-GB" sz="2400" spc="-120" baseline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⊢÷((+/)</a:t>
                      </a: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⍣≡))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552415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C497D5-0D62-A7F7-CC92-2E862A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815138" algn="r"/>
              </a:tabLst>
            </a:pPr>
            <a:r>
              <a:rPr lang="en-GB" dirty="0">
                <a:latin typeface="APL385 Unicode" panose="020B0709000202000203" pitchFamily="49" charset="0"/>
              </a:rPr>
              <a:t>]box on –t=…	|</a:t>
            </a:r>
            <a:r>
              <a:rPr lang="en-GB">
                <a:latin typeface="APL385 Unicode" panose="020B0709000202000203" pitchFamily="49" charset="0"/>
              </a:rPr>
              <a:t>⊢÷+/</a:t>
            </a:r>
            <a:r>
              <a:rPr lang="en-GB" dirty="0">
                <a:latin typeface="APL385 Unicode" panose="020B0709000202000203" pitchFamily="49" charset="0"/>
              </a:rPr>
              <a:t>⍣≡</a:t>
            </a:r>
          </a:p>
        </p:txBody>
      </p:sp>
    </p:spTree>
    <p:extLst>
      <p:ext uri="{BB962C8B-B14F-4D97-AF65-F5344CB8AC3E}">
        <p14:creationId xmlns:p14="http://schemas.microsoft.com/office/powerpoint/2010/main" val="28822828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53CFD5-514D-813B-CA90-41BBFF716BC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16040" y="1264925"/>
            <a:ext cx="2950151" cy="3242039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 ab  de  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fgh</a:t>
            </a:r>
            <a:endParaRPr lang="en-GB" sz="2400" dirty="0">
              <a:solidFill>
                <a:schemeClr val="accent2"/>
              </a:solidFill>
              <a:latin typeface="APL385 Unicode" panose="020B0709000202000203" pitchFamily="49" charset="0"/>
            </a:endParaRPr>
          </a:p>
          <a:p>
            <a:endParaRPr lang="en-GB" sz="2400" dirty="0">
              <a:solidFill>
                <a:schemeClr val="accent2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2.25 2.75</a:t>
            </a:r>
          </a:p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2.8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D4C3D-4304-1FD5-546A-C969A219F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24937" cy="3242040"/>
          </a:xfrm>
        </p:spPr>
        <p:txBody>
          <a:bodyPr>
            <a:normAutofit/>
          </a:bodyPr>
          <a:lstStyle/>
          <a:p>
            <a:pPr marL="360363" indent="-360363"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{(⊖⍵)⊥(⊖⍵)} 1 1 1 0 1 1 0 0</a:t>
            </a:r>
          </a:p>
          <a:p>
            <a:pPr marL="360363" indent="-360363"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',;' {(~⍵∊⍺)⊆⍵} '</a:t>
            </a:r>
            <a:r>
              <a:rPr lang="en-GB" dirty="0" err="1">
                <a:latin typeface="APL385 Unicode" panose="020B0709000202000203" pitchFamily="49" charset="0"/>
              </a:rPr>
              <a:t>ab,de;fgh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SzPct val="100000"/>
              <a:buNone/>
            </a:pPr>
            <a:r>
              <a:rPr lang="en-GB" dirty="0">
                <a:latin typeface="APL385 Unicode" panose="020B0709000202000203" pitchFamily="49" charset="0"/>
              </a:rPr>
              <a:t>nums←3 1 4 1 5</a:t>
            </a:r>
          </a:p>
          <a:p>
            <a:pPr marL="360363" indent="-360363">
              <a:buSzPct val="100000"/>
              <a:buFont typeface="+mj-lt"/>
              <a:buAutoNum type="arabicPeriod" startAt="3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4 {(⍺+⌿⍵)÷⍺}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360363" indent="-360363">
              <a:buSzPct val="100000"/>
              <a:buFont typeface="+mj-lt"/>
              <a:buAutoNum type="arabicPeriod" startAt="3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{(+⌿⍵)÷≢⍵}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360363" indent="-360363">
              <a:buSzPct val="100000"/>
              <a:buFont typeface="+mj-lt"/>
              <a:buAutoNum type="arabicPeriod" startAt="3"/>
            </a:pPr>
            <a:r>
              <a:rPr lang="en-GB" dirty="0"/>
              <a:t> </a:t>
            </a:r>
            <a:r>
              <a:rPr lang="en-GB" b="1" dirty="0"/>
              <a:t>Bonus task:</a:t>
            </a:r>
            <a:r>
              <a:rPr lang="en-GB" dirty="0"/>
              <a:t> Combine 3 &amp; 4 into an ambivalent function.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8B303C-5EC5-4A1D-E549-9834EFE65A7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51EAD3-899C-F4E9-CA5A-567DAE6C6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</a:t>
            </a:r>
            <a:r>
              <a:rPr lang="en-GB" dirty="0" err="1"/>
              <a:t>Tacify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963759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294EEA-E448-CFDB-B6AF-06AD16A6178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AA17F-7C1C-DA8F-C72C-C515C8441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Arguments in operands</a:t>
            </a:r>
          </a:p>
          <a:p>
            <a:r>
              <a:rPr lang="en-GB" dirty="0"/>
              <a:t>Monadic functions</a:t>
            </a:r>
          </a:p>
          <a:p>
            <a:r>
              <a:rPr lang="en-GB" dirty="0"/>
              <a:t>Recursion, Assignment, Dotting</a:t>
            </a:r>
          </a:p>
          <a:p>
            <a:r>
              <a:rPr lang="en-GB" dirty="0"/>
              <a:t>Selection (but 20.0…)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ADFBF-5733-4A54-D023-3A3B584100A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514D22-7BA4-BDA5-B6C5-838AA1522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4 aspects of tacit that could ruin your life – #4 will blow your mind!</a:t>
            </a:r>
          </a:p>
        </p:txBody>
      </p:sp>
    </p:spTree>
    <p:extLst>
      <p:ext uri="{BB962C8B-B14F-4D97-AF65-F5344CB8AC3E}">
        <p14:creationId xmlns:p14="http://schemas.microsoft.com/office/powerpoint/2010/main" val="41924946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5FAAFA-3CD5-DE5A-8DBD-5E6C15818FB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40438-C295-A7C1-DF7A-6DD0BCAE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47064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10 {x←⍺ ⋄ ⌽@{x&lt;⍵}⍵} 1 2 13 14 5 16 7 18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1 2 18 16 5 14 7 13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10 {      ⌽@(⍺&lt;⊢)⍵} 1 2 13 14 5 16 7 18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1 2 18 16 5 14 7 13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{(⌽⍤⍉⍣⍺)⍵} 3 3⍴⍳9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9 8 7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6 5 4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A2FA2E6-B8FF-B6E6-17A4-24C2ADAF7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lnSpc>
                <a:spcPct val="80000"/>
              </a:lnSpc>
            </a:pPr>
            <a:r>
              <a:rPr lang="en-GB" dirty="0"/>
              <a:t>The ultimate paradox revealed:</a:t>
            </a:r>
            <a:br>
              <a:rPr lang="en-GB" dirty="0"/>
            </a:br>
            <a:r>
              <a:rPr lang="en-GB" dirty="0"/>
              <a:t>Arguments in operands</a:t>
            </a:r>
          </a:p>
        </p:txBody>
      </p:sp>
    </p:spTree>
    <p:extLst>
      <p:ext uri="{BB962C8B-B14F-4D97-AF65-F5344CB8AC3E}">
        <p14:creationId xmlns:p14="http://schemas.microsoft.com/office/powerpoint/2010/main" val="332488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2FE0C1-A453-6E1A-4306-727032B29C5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A73A2-421B-71BF-4F1B-AB651DC96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04957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{⌽+⌿↑⌽</a:t>
            </a:r>
            <a:r>
              <a:rPr lang="en-GB" dirty="0">
                <a:latin typeface="APL385 Unicode" panose="020B0709000202000203" pitchFamily="49" charset="0"/>
              </a:rPr>
              <a:t>¨⍵}</a:t>
            </a:r>
          </a:p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⌽⍤(+⌿</a:t>
            </a:r>
            <a:r>
              <a:rPr lang="en-GB" dirty="0">
                <a:latin typeface="APL385 Unicode" panose="020B0709000202000203" pitchFamily="49" charset="0"/>
              </a:rPr>
              <a:t>)⍤↑⍤(⌽¨)</a:t>
            </a:r>
          </a:p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⌽(+⌿</a:t>
            </a:r>
            <a:r>
              <a:rPr lang="en-GB" dirty="0">
                <a:latin typeface="APL385 Unicode" panose="020B0709000202000203" pitchFamily="49" charset="0"/>
              </a:rPr>
              <a:t>(↑⌽¨))</a:t>
            </a:r>
          </a:p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⌽+⌿⍤↑⍤</a:t>
            </a:r>
            <a:r>
              <a:rPr lang="en-GB" dirty="0">
                <a:latin typeface="APL385 Unicode" panose="020B0709000202000203" pitchFamily="49" charset="0"/>
              </a:rPr>
              <a:t>(⌽¨)</a:t>
            </a:r>
          </a:p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⌽(+⌿⍤↑⌽</a:t>
            </a:r>
            <a:r>
              <a:rPr lang="en-GB" dirty="0">
                <a:latin typeface="APL385 Unicode" panose="020B0709000202000203" pitchFamily="49" charset="0"/>
              </a:rPr>
              <a:t>¨)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1CBED9-79A5-A20F-29E0-8E0FDB798C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63D1BE-7660-767A-EB4F-590FF0A7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Inappropriate tacit discovered: Lots of monadic functions</a:t>
            </a:r>
          </a:p>
        </p:txBody>
      </p:sp>
    </p:spTree>
    <p:extLst>
      <p:ext uri="{BB962C8B-B14F-4D97-AF65-F5344CB8AC3E}">
        <p14:creationId xmlns:p14="http://schemas.microsoft.com/office/powerpoint/2010/main" val="252655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A73A2-421B-71BF-4F1B-AB651DC96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Aft>
                <a:spcPts val="0"/>
              </a:spcAft>
            </a:pPr>
            <a:endParaRPr lang="en-GB" dirty="0"/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Assignment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endParaRPr lang="en-GB" dirty="0"/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Namespace “dotting”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endParaRPr lang="en-GB" dirty="0"/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Recursion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C29674-AE7F-2202-C514-7A640127FE7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26661" y="1264925"/>
            <a:ext cx="4545840" cy="324204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{n⍪⍉↑⍺⍎¨n</a:t>
            </a:r>
            <a:r>
              <a:rPr lang="en-GB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←</a:t>
            </a:r>
            <a:r>
              <a:rPr lang="en-GB" dirty="0">
                <a:latin typeface="APL385 Unicode" panose="020B0709000202000203" pitchFamily="49" charset="0"/>
              </a:rPr>
              <a:t>⍺</a:t>
            </a:r>
            <a:r>
              <a:rPr lang="en-GB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⎕NL¯2}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┘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    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     ┘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┐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{1≥⍵:1 ⋄ (⍵-</a:t>
            </a:r>
            <a:r>
              <a:rPr lang="en-GB">
                <a:latin typeface="APL385 Unicode" panose="020B0709000202000203" pitchFamily="49" charset="0"/>
              </a:rPr>
              <a:t>1)+⍥</a:t>
            </a:r>
            <a:r>
              <a:rPr lang="en-GB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(⍵-2)}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481C26-AAA3-96C2-120B-83D853D985A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63D1BE-7660-767A-EB4F-590FF0A7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 things tacit code just cannot do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7502BC-4266-06C7-D65A-8F33A5BEF5ED}"/>
              </a:ext>
            </a:extLst>
          </p:cNvPr>
          <p:cNvCxnSpPr>
            <a:cxnSpLocks/>
          </p:cNvCxnSpPr>
          <p:nvPr/>
        </p:nvCxnSpPr>
        <p:spPr>
          <a:xfrm flipH="1">
            <a:off x="3923928" y="1796329"/>
            <a:ext cx="291632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32BA3E-6B62-7D9E-ED90-C9DB2240F6AE}"/>
              </a:ext>
            </a:extLst>
          </p:cNvPr>
          <p:cNvCxnSpPr>
            <a:cxnSpLocks/>
          </p:cNvCxnSpPr>
          <p:nvPr/>
        </p:nvCxnSpPr>
        <p:spPr>
          <a:xfrm flipH="1">
            <a:off x="3923928" y="2454214"/>
            <a:ext cx="331236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569B1B-5023-255B-C725-FD5AA56F6697}"/>
              </a:ext>
            </a:extLst>
          </p:cNvPr>
          <p:cNvCxnSpPr>
            <a:cxnSpLocks/>
          </p:cNvCxnSpPr>
          <p:nvPr/>
        </p:nvCxnSpPr>
        <p:spPr>
          <a:xfrm flipH="1">
            <a:off x="3923928" y="3112099"/>
            <a:ext cx="370841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0565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2FE0C1-A453-6E1A-4306-727032B29C5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A73A2-421B-71BF-4F1B-AB651DC96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878575"/>
          </a:xfrm>
          <a:noFill/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{(3&gt;⍵)⌿⍵} 3 1 4 1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4 5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(3∘&gt;⌿⊢)  3 1 4 1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SYNTAX ERROR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(3∘&gt;⌿ 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3 1 4 1 5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SYNTAX ERROR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(3∘&gt;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⊢⍤</a:t>
            </a:r>
            <a:r>
              <a:rPr lang="en-GB" dirty="0">
                <a:latin typeface="APL385 Unicode" panose="020B0709000202000203" pitchFamily="49" charset="0"/>
              </a:rPr>
              <a:t>⌿ ⊢)3 1 4 1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4 5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3∘&gt;⍛⌿   3 1 4 1 5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1CBED9-79A5-A20F-29E0-8E0FDB798C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63D1BE-7660-767A-EB4F-590FF0A7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The ugly truth about selection,</a:t>
            </a:r>
            <a:br>
              <a:rPr lang="en-GB" dirty="0"/>
            </a:br>
            <a:r>
              <a:rPr lang="en-GB" dirty="0"/>
              <a:t>and what we plan to do about it</a:t>
            </a:r>
          </a:p>
        </p:txBody>
      </p:sp>
    </p:spTree>
    <p:extLst>
      <p:ext uri="{BB962C8B-B14F-4D97-AF65-F5344CB8AC3E}">
        <p14:creationId xmlns:p14="http://schemas.microsoft.com/office/powerpoint/2010/main" val="3961676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2FE0C1-A453-6E1A-4306-727032B29C5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A73A2-421B-71BF-4F1B-AB651DC96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683090"/>
          </a:xfrm>
          <a:noFill/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 {⍵[⍺⍋⍵]} 'hello 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eoohll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wrld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 {⍵⌷⍨⍺⍋⍵} 'hello 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LENGTH ERROR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{⍵⌷⍨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⊂</a:t>
            </a:r>
            <a:r>
              <a:rPr lang="en-GB" dirty="0">
                <a:latin typeface="APL385 Unicode" panose="020B0709000202000203" pitchFamily="49" charset="0"/>
              </a:rPr>
              <a:t>⍺⍋⍵}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'hello 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eoohll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wrld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⊂⍤</a:t>
            </a:r>
            <a:r>
              <a:rPr lang="en-GB" dirty="0">
                <a:latin typeface="APL385 Unicode" panose="020B0709000202000203" pitchFamily="49" charset="0"/>
              </a:rPr>
              <a:t>⍋⌷⊢)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'hello 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eoohll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wrld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(⍋⊇⊢)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'hello world'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1CBED9-79A5-A20F-29E0-8E0FDB798C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63D1BE-7660-767A-EB4F-590FF0A7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The ugly truth about selection,</a:t>
            </a:r>
            <a:br>
              <a:rPr lang="en-GB" dirty="0"/>
            </a:br>
            <a:r>
              <a:rPr lang="en-GB" dirty="0"/>
              <a:t>and what we plan to do about it</a:t>
            </a:r>
          </a:p>
        </p:txBody>
      </p:sp>
    </p:spTree>
    <p:extLst>
      <p:ext uri="{BB962C8B-B14F-4D97-AF65-F5344CB8AC3E}">
        <p14:creationId xmlns:p14="http://schemas.microsoft.com/office/powerpoint/2010/main" val="1610387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29476-5975-1A16-66EF-6265B91FF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Monadic</a:t>
            </a:r>
            <a:r>
              <a:rPr lang="en-GB" dirty="0">
                <a:latin typeface="APL385 Unicode" panose="020B0709000202000203" pitchFamily="49" charset="0"/>
              </a:rPr>
              <a:t>	××⌊⍤|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Dyadic</a:t>
            </a:r>
            <a:r>
              <a:rPr lang="en-GB" dirty="0">
                <a:latin typeface="APL385 Unicode" panose="020B0709000202000203" pitchFamily="49" charset="0"/>
              </a:rPr>
              <a:t>	⌊∘≢↑⊢</a:t>
            </a:r>
            <a:endParaRPr lang="en-GB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Monadic</a:t>
            </a:r>
            <a:r>
              <a:rPr lang="en-GB" dirty="0">
                <a:latin typeface="APL385 Unicode" panose="020B0709000202000203" pitchFamily="49" charset="0"/>
              </a:rPr>
              <a:t>	≡⍥(⎕C~∘' ')</a:t>
            </a:r>
            <a:endParaRPr lang="en-GB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Monadic</a:t>
            </a:r>
            <a:r>
              <a:rPr lang="en-GB" dirty="0">
                <a:latin typeface="APL385 Unicode" panose="020B0709000202000203" pitchFamily="49" charset="0"/>
              </a:rPr>
              <a:t>	+⌿⊢&gt;+⌿÷≢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Bonus tasks:	</a:t>
            </a:r>
            <a:endParaRPr lang="en-GB" dirty="0">
              <a:latin typeface="APL385 Unicode" panose="020B0709000202000203" pitchFamily="49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100000"/>
              <a:buFont typeface="+mj-lt"/>
              <a:buAutoNum type="arabicPeriod" startAt="5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Monadic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⌽≡⊢⊢≡⌽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19B479-800A-C5EE-49FD-68CDDEEAE4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0576B2-6DF9-4985-0C6F-E9883E851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Convert tacit to </a:t>
            </a:r>
            <a:r>
              <a:rPr lang="en-GB" dirty="0" err="1"/>
              <a:t>dfn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B431D-A500-9CB8-70C5-EC9FA3DB63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546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f/   f¨   ∘.g   f\   </a:t>
            </a:r>
            <a:r>
              <a:rPr lang="en-GB" dirty="0" err="1">
                <a:latin typeface="APL385 Unicode" panose="020B0709000202000203" pitchFamily="49" charset="0"/>
              </a:rPr>
              <a:t>A∘g</a:t>
            </a:r>
            <a:r>
              <a:rPr lang="en-GB" dirty="0">
                <a:latin typeface="APL385 Unicode" panose="020B0709000202000203" pitchFamily="49" charset="0"/>
              </a:rPr>
              <a:t>   f⌸   </a:t>
            </a:r>
            <a:r>
              <a:rPr lang="en-GB" dirty="0" err="1">
                <a:latin typeface="APL385 Unicode" panose="020B0709000202000203" pitchFamily="49" charset="0"/>
              </a:rPr>
              <a:t>f⍠B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APL old-timers don’t want you to know this one fact:</a:t>
            </a:r>
          </a:p>
          <a:p>
            <a:pPr marL="0" indent="0" algn="ctr">
              <a:buNone/>
            </a:pPr>
            <a:r>
              <a:rPr lang="en-GB" i="1" dirty="0"/>
              <a:t>Operator application is actually just tacit programming!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>
              <a:lnSpc>
                <a:spcPct val="80000"/>
              </a:lnSpc>
            </a:pPr>
            <a:r>
              <a:rPr lang="en-GB" dirty="0"/>
              <a:t>Shocking Revelation:</a:t>
            </a:r>
            <a:br>
              <a:rPr lang="en-GB" dirty="0"/>
            </a:br>
            <a:r>
              <a:rPr lang="en-GB" dirty="0"/>
              <a:t>You’ve been unknowingly using tacit constructs all along!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0C34F7-61CF-AEB6-7409-0E20830219D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D7D43-203A-4E1B-FFCD-748C26D6B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79DBB7-6BE0-7FF9-D9C8-E11C93173CE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50A883A-E59F-EF7A-203B-CA57E31B7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dirty="0"/>
              <a:t>Amazing tool: </a:t>
            </a:r>
            <a:r>
              <a:rPr lang="en-GB" dirty="0" err="1"/>
              <a:t>tacit.help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8BEFAE-93E4-0AAE-8538-089B0C32AD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34" r="20134"/>
          <a:stretch/>
        </p:blipFill>
        <p:spPr>
          <a:xfrm>
            <a:off x="323526" y="1264924"/>
            <a:ext cx="8496947" cy="3242039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2ABB2D03-FF62-5492-AE17-BEC79E0A47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301734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720F6-9B03-7655-B121-5EA05C1B6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P ⍋ 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P ⍒ 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P ⍳ 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P ∪ 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s ∊ P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s ~ P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s ∩ 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99D5E28-D731-07EF-4978-742E88455AD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P∘⍋ 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P∘⍒ 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P∘⍳ 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P∘∪ 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(∊∘P) 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(~∘P) s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(∩∘P) 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6468686-A754-AF59-477E-088B6DF15A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F02309-7BEB-9703-6E52-6867ABD47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 hash tables that won’t go away</a:t>
            </a:r>
          </a:p>
        </p:txBody>
      </p:sp>
    </p:spTree>
    <p:extLst>
      <p:ext uri="{BB962C8B-B14F-4D97-AF65-F5344CB8AC3E}">
        <p14:creationId xmlns:p14="http://schemas.microsoft.com/office/powerpoint/2010/main" val="171465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6CBB56-A721-271B-6925-4CCA884C4DE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A276BA-8051-6E09-5D4B-34946515D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553772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   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s←'Hello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, World!'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   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AVi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←⎕AV∘⍳ ⋄ {}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AVi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   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cmpx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'⎕AV⍳s' '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AVi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s'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⎕AV⍳s → 6.0E¯7 |   0% ⎕⎕⎕⎕⎕⎕⎕⎕⎕⎕⎕⎕⎕⎕⎕⎕⎕⎕⎕⎕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AVi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s → 3.7E¯7 | -39% ⎕⎕⎕⎕⎕⎕⎕⎕⎕⎕⎕⎕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   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AVg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←⎕AV∘⍋ ⋄ {}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AVg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   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cmpx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'⎕AV⍋s' '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AVg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s'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⎕AV⍋s → 2.3E¯6 |   0% ⎕⎕⎕⎕⎕⎕⎕⎕⎕⎕⎕⎕⎕⎕⎕⎕⎕⎕⎕⎕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AVg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s → 5.5E¯7 | -77% ⎕⎕⎕⎕⎕               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8DB6C1B-1E6B-5F93-9F80-E905465455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602E5D-B60E-7E70-626F-B731ED12B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 hash tables that won’t go away</a:t>
            </a:r>
          </a:p>
        </p:txBody>
      </p:sp>
    </p:spTree>
    <p:extLst>
      <p:ext uri="{BB962C8B-B14F-4D97-AF65-F5344CB8AC3E}">
        <p14:creationId xmlns:p14="http://schemas.microsoft.com/office/powerpoint/2010/main" val="386442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6CBB56-A721-271B-6925-4CCA884C4DE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A276BA-8051-6E09-5D4B-34946515D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729033" cy="3553772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   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s←'Hello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, World!'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   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cmpx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'⎕AV⍳s' '⎕AV∘⍳ s'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⎕AV⍳s   → 6.5E¯7 |  0% ⎕⎕⎕⎕⎕⎕⎕⎕⎕⎕⎕⎕⎕⎕⎕⎕⎕⎕⎕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⎕AV∘⍳ s → 7.0E¯7 </a:t>
            </a:r>
            <a:r>
              <a:rPr lang="en-GB">
                <a:latin typeface="APL385 Unicode" panose="020B0709000202000203" pitchFamily="49" charset="0"/>
                <a:cs typeface="Sarabun" panose="00000500000000000000" pitchFamily="2" charset="-34"/>
              </a:rPr>
              <a:t>| +7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% ⎕⎕⎕⎕⎕⎕⎕⎕⎕⎕⎕⎕⎕⎕⎕⎕⎕⎕⎕⎕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  <a:cs typeface="Sarabun" panose="00000500000000000000" pitchFamily="2" charset="-34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   </a:t>
            </a:r>
            <a:r>
              <a:rPr lang="en-GB" dirty="0" err="1">
                <a:latin typeface="APL385 Unicode" panose="020B0709000202000203" pitchFamily="49" charset="0"/>
                <a:cs typeface="Sarabun" panose="00000500000000000000" pitchFamily="2" charset="-34"/>
              </a:rPr>
              <a:t>cmpx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'⎕AV⍋s' '⎕AV∘⍋ s'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⎕AV⍋s   → 2.0E¯6 |     0% ⎕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⎕AV∘⍋ s → 6.7E¯5 </a:t>
            </a:r>
            <a:r>
              <a:rPr lang="en-GB">
                <a:latin typeface="APL385 Unicode" panose="020B0709000202000203" pitchFamily="49" charset="0"/>
                <a:cs typeface="Sarabun" panose="00000500000000000000" pitchFamily="2" charset="-34"/>
              </a:rPr>
              <a:t>| +3242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% ⎕⎕⎕⎕⎕⎕⎕⎕⎕⎕⎕⎕⎕⎕⎕⎕⎕⎕⎕⎕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  <a:cs typeface="Sarabun" panose="00000500000000000000" pitchFamily="2" charset="-34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8DB6C1B-1E6B-5F93-9F80-E905465455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602E5D-B60E-7E70-626F-B731ED12B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 hash tables that won’t go away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88397AF-BCBB-6791-ECD2-733A50CCD8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  <a:effectLst>
            <a:glow rad="508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0778594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5A1F2-2319-D028-91EA-F7CC4962E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4104000" cy="343661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⍪e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│a (∧/¨∊¨) b 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│a {∧/¨⍺∊¨⍵} b│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│a ∧/⍤∊¨ b   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├─────────────┤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│a {∧/⍺∊⍵}¨ b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└─────────────┘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2F02A7-06AA-A356-C761-40B6FDC5230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16680" y="1264925"/>
            <a:ext cx="4935221" cy="361091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a←(2e4⍴¨'ab' 'cd')[?5e4⍴2]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b←     'aba' 'cad'[?5e4⍴2]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∇ </a:t>
            </a:r>
            <a:r>
              <a:rPr lang="en-GB" dirty="0" err="1">
                <a:latin typeface="APL385 Unicode" panose="020B0709000202000203" pitchFamily="49" charset="0"/>
              </a:rPr>
              <a:t>hwm←mem</a:t>
            </a:r>
            <a:r>
              <a:rPr lang="en-GB" dirty="0">
                <a:latin typeface="APL385 Unicode" panose="020B0709000202000203" pitchFamily="49" charset="0"/>
              </a:rPr>
              <a:t> expr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{}⎕WA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{}0(2000⌶)14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hwm←2000⌶14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{}⍎expr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hwm</a:t>
            </a:r>
            <a:r>
              <a:rPr lang="en-GB" dirty="0">
                <a:latin typeface="APL385 Unicode" panose="020B0709000202000203" pitchFamily="49" charset="0"/>
              </a:rPr>
              <a:t>-⍨←2000⌶14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∇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4D36886-2437-0B41-3008-DB378FB6C7A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CF40CA1-FB28-D806-10D7-3B80B9BE4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Showdown: Memory vs CPU</a:t>
            </a:r>
          </a:p>
        </p:txBody>
      </p:sp>
    </p:spTree>
    <p:extLst>
      <p:ext uri="{BB962C8B-B14F-4D97-AF65-F5344CB8AC3E}">
        <p14:creationId xmlns:p14="http://schemas.microsoft.com/office/powerpoint/2010/main" val="23797907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6558DD-EA38-A6D9-3198-EE6F8D0AE9D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EC300-CFDF-EBEF-2AD1-D170E6DC03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470646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(⍕⍪,mem¨) 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(∧/¨∊¨) b    125835728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{∧/¨⍺∊¨⍵} b  125835792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∧/⍤∊¨ b        4194304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{∧/⍺∊⍵}¨ b     4194304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(⍕⍪,1∘cmpx¨) 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(∧/¨∊¨) b    0.45675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{∧/¨⍺∊¨⍵} b  0.4145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∧/⍤∊¨ b      0.4245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{∧/⍺∊⍵}¨ b   0.42275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E96E89-522B-FBEC-8F78-A443D41E90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AADFB1-5952-9FF0-AE6B-854A94B60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Showdown: Memory vs CPU</a:t>
            </a:r>
          </a:p>
        </p:txBody>
      </p:sp>
    </p:spTree>
    <p:extLst>
      <p:ext uri="{BB962C8B-B14F-4D97-AF65-F5344CB8AC3E}">
        <p14:creationId xmlns:p14="http://schemas.microsoft.com/office/powerpoint/2010/main" val="354131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23157B-3D42-DC7F-AC2E-E02759A6B14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a←2↑¨a</a:t>
            </a:r>
            <a:endParaRPr lang="en-GB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ED335-FEEB-F8A1-F87C-3AE9C878E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470645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(⍕⍪,mem¨) 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(∧/¨∊¨) b        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{∧/¨⍺∊¨⍵} b       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∧/⍤∊¨ b      4194304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{∧/⍺∊⍵}¨ b   4194304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(⍕⍪,1∘cmpx¨) 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(∧/¨∊¨) b    0.0080625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{∧/¨⍺∊¨⍵} b  0.0078359375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∧/⍤∊¨ b      0.019703125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a {∧/⍺∊⍵}¨ b   0.021765625 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35633-71BD-1686-A0D2-29E4992745A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CF84A1A-3125-9512-3CCE-43751F611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Showdown: Memory vs CPU</a:t>
            </a:r>
          </a:p>
        </p:txBody>
      </p:sp>
    </p:spTree>
    <p:extLst>
      <p:ext uri="{BB962C8B-B14F-4D97-AF65-F5344CB8AC3E}">
        <p14:creationId xmlns:p14="http://schemas.microsoft.com/office/powerpoint/2010/main" val="374109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A5AB00-B3DC-0B06-D153-7FB09504C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572510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b="1" dirty="0"/>
              <a:t>Function composition: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⍥	</a:t>
            </a:r>
            <a:r>
              <a:rPr lang="en-GB" i="1" dirty="0"/>
              <a:t>Pre-process both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∘	</a:t>
            </a:r>
            <a:r>
              <a:rPr lang="en-GB" i="1" dirty="0"/>
              <a:t>Pre-process right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⍤	</a:t>
            </a:r>
            <a:r>
              <a:rPr lang="en-GB" i="1" dirty="0"/>
              <a:t>Post-process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⍨	</a:t>
            </a:r>
            <a:r>
              <a:rPr lang="en-GB" i="1" dirty="0"/>
              <a:t>Selfie</a:t>
            </a:r>
          </a:p>
          <a:p>
            <a:pPr marL="0" indent="0">
              <a:spcAft>
                <a:spcPts val="0"/>
              </a:spcAft>
              <a:buNone/>
              <a:tabLst>
                <a:tab pos="1617663" algn="l"/>
              </a:tabLst>
            </a:pPr>
            <a:r>
              <a:rPr lang="en-GB" b="1" dirty="0"/>
              <a:t>Operators:</a:t>
            </a:r>
            <a:r>
              <a:rPr lang="en-GB" dirty="0"/>
              <a:t>	long left scope</a:t>
            </a:r>
          </a:p>
          <a:p>
            <a:pPr marL="0" indent="0">
              <a:spcAft>
                <a:spcPts val="0"/>
              </a:spcAft>
              <a:buNone/>
              <a:tabLst>
                <a:tab pos="1617663" algn="l"/>
              </a:tabLst>
            </a:pPr>
            <a:r>
              <a:rPr lang="en-GB" b="1" dirty="0"/>
              <a:t>Trains:</a:t>
            </a:r>
            <a:r>
              <a:rPr lang="en-GB" dirty="0"/>
              <a:t>	odd-even from right</a:t>
            </a:r>
          </a:p>
          <a:p>
            <a:pPr marL="0" indent="0">
              <a:spcAft>
                <a:spcPts val="0"/>
              </a:spcAft>
              <a:buNone/>
              <a:tabLst>
                <a:tab pos="1617663" algn="l"/>
              </a:tabLst>
            </a:pPr>
            <a:r>
              <a:rPr lang="en-GB" b="1" dirty="0"/>
              <a:t>Tools:</a:t>
            </a: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]box on -t=…</a:t>
            </a:r>
          </a:p>
          <a:p>
            <a:pPr marL="0" indent="0">
              <a:spcAft>
                <a:spcPts val="0"/>
              </a:spcAft>
              <a:buNone/>
              <a:tabLst>
                <a:tab pos="1617663" algn="l"/>
              </a:tabLst>
            </a:pPr>
            <a:r>
              <a:rPr lang="en-GB" dirty="0"/>
              <a:t>	</a:t>
            </a:r>
            <a:r>
              <a:rPr lang="en-GB" dirty="0" err="1"/>
              <a:t>tacit.help</a:t>
            </a: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575A9F-C751-6752-60B2-EDD4A91469D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4"/>
            <a:ext cx="4104641" cy="3791101"/>
          </a:xfrm>
        </p:spPr>
        <p:txBody>
          <a:bodyPr/>
          <a:lstStyle/>
          <a:p>
            <a:pPr marL="57150" indent="0">
              <a:spcAft>
                <a:spcPts val="0"/>
              </a:spcAft>
              <a:buNone/>
            </a:pPr>
            <a:r>
              <a:rPr lang="en-GB" b="1" dirty="0"/>
              <a:t>Watch out for these: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/>
              <a:t>Arguments in operands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/>
              <a:t>Lots of monadic functions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/>
              <a:t>Just don’t try:</a:t>
            </a:r>
          </a:p>
          <a:p>
            <a:pPr marL="714375" lvl="1" indent="-257175">
              <a:spcAft>
                <a:spcPts val="0"/>
              </a:spcAft>
            </a:pPr>
            <a:r>
              <a:rPr lang="en-GB" dirty="0"/>
              <a:t>Assignment</a:t>
            </a:r>
          </a:p>
          <a:p>
            <a:pPr marL="714375" lvl="1" indent="-257175">
              <a:spcAft>
                <a:spcPts val="0"/>
              </a:spcAft>
            </a:pPr>
            <a:r>
              <a:rPr lang="en-GB" dirty="0"/>
              <a:t>Namespace “dotting”</a:t>
            </a:r>
          </a:p>
          <a:p>
            <a:pPr marL="714375" lvl="1" indent="-257175">
              <a:spcAft>
                <a:spcPts val="0"/>
              </a:spcAft>
            </a:pPr>
            <a:r>
              <a:rPr lang="en-GB" dirty="0"/>
              <a:t>Recursion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/>
              <a:t>Selection issues:</a:t>
            </a:r>
          </a:p>
          <a:p>
            <a:pPr marL="714375" lvl="1" indent="-257175">
              <a:spcAft>
                <a:spcPts val="0"/>
              </a:spcAft>
              <a:tabLst>
                <a:tab pos="2152650" algn="l"/>
              </a:tabLst>
            </a:pPr>
            <a:r>
              <a:rPr lang="en-GB" dirty="0"/>
              <a:t>Compress:	</a:t>
            </a:r>
            <a:r>
              <a:rPr lang="en-GB" dirty="0">
                <a:latin typeface="APL385 Unicode" panose="020B0709000202000203" pitchFamily="49" charset="0"/>
              </a:rPr>
              <a:t>⊢⍤⌿</a:t>
            </a:r>
          </a:p>
          <a:p>
            <a:pPr marL="714375" lvl="1" indent="-257175">
              <a:spcAft>
                <a:spcPts val="0"/>
              </a:spcAft>
              <a:tabLst>
                <a:tab pos="2152650" algn="l"/>
              </a:tabLst>
            </a:pPr>
            <a:r>
              <a:rPr lang="en-GB" dirty="0"/>
              <a:t>Index:	</a:t>
            </a:r>
            <a:r>
              <a:rPr lang="en-GB" dirty="0">
                <a:latin typeface="APL385 Unicode" panose="020B0709000202000203" pitchFamily="49" charset="0"/>
              </a:rPr>
              <a:t>⊂⍤… ⌷ …</a:t>
            </a:r>
          </a:p>
          <a:p>
            <a:pPr>
              <a:spcAft>
                <a:spcPts val="0"/>
              </a:spcAft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3A1F650-FD0D-5ACF-70B8-FC8587A735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5B31F21-854D-FA2E-DCE9-BD0FC23CB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Check out this cool summary</a:t>
            </a:r>
            <a:br>
              <a:rPr lang="en-GB" dirty="0"/>
            </a:br>
            <a:r>
              <a:rPr lang="en-GB" dirty="0"/>
              <a:t>— you won’t regret it!</a:t>
            </a:r>
          </a:p>
        </p:txBody>
      </p:sp>
    </p:spTree>
    <p:extLst>
      <p:ext uri="{BB962C8B-B14F-4D97-AF65-F5344CB8AC3E}">
        <p14:creationId xmlns:p14="http://schemas.microsoft.com/office/powerpoint/2010/main" val="858799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BE81E4-0596-5243-0087-2988D3BB1F6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65381-E552-C963-583E-C88B8D09F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APL385 Unicode" panose="020B0709000202000203" pitchFamily="49" charset="0"/>
              </a:rPr>
              <a:t>f⍥g</a:t>
            </a:r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 err="1">
                <a:latin typeface="APL385 Unicode" panose="020B0709000202000203" pitchFamily="49" charset="0"/>
              </a:rPr>
              <a:t>f⍤g</a:t>
            </a:r>
            <a:r>
              <a:rPr lang="en-GB" dirty="0">
                <a:latin typeface="APL385 Unicode" panose="020B0709000202000203" pitchFamily="49" charset="0"/>
              </a:rPr>
              <a:t>   f⍨   </a:t>
            </a:r>
            <a:r>
              <a:rPr lang="en-GB" dirty="0" err="1">
                <a:latin typeface="APL385 Unicode" panose="020B0709000202000203" pitchFamily="49" charset="0"/>
              </a:rPr>
              <a:t>fgh</a:t>
            </a:r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 err="1">
                <a:latin typeface="APL385 Unicode" panose="020B0709000202000203" pitchFamily="49" charset="0"/>
              </a:rPr>
              <a:t>f∘g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Discover the mind-blowing secret:</a:t>
            </a:r>
          </a:p>
          <a:p>
            <a:pPr marL="0" indent="0" algn="ctr">
              <a:buNone/>
            </a:pPr>
            <a:r>
              <a:rPr lang="en-GB" i="1" dirty="0"/>
              <a:t>Function composition is actually just plumbing!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66E2A-9819-071C-EFAD-34B286FBC3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5E4DB7-0387-E695-E3D6-9E67616F3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composition</a:t>
            </a:r>
          </a:p>
        </p:txBody>
      </p:sp>
    </p:spTree>
    <p:extLst>
      <p:ext uri="{BB962C8B-B14F-4D97-AF65-F5344CB8AC3E}">
        <p14:creationId xmlns:p14="http://schemas.microsoft.com/office/powerpoint/2010/main" val="220642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3B2EA5-0292-FAC3-E35A-5D6803CFC06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96742-8CC3-1A3B-6075-166A2BEAD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r>
              <a:rPr lang="en-GB" dirty="0"/>
              <a:t>Arguments in operands</a:t>
            </a:r>
          </a:p>
          <a:p>
            <a:r>
              <a:rPr lang="en-GB" dirty="0"/>
              <a:t>Memorable (like </a:t>
            </a:r>
            <a:r>
              <a:rPr lang="en-GB" dirty="0">
                <a:latin typeface="APL385 Unicode" panose="020B0709000202000203" pitchFamily="49" charset="0"/>
              </a:rPr>
              <a:t>≠⊆⊢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+⌿÷≢</a:t>
            </a:r>
            <a:r>
              <a:rPr lang="en-GB" dirty="0"/>
              <a:t>)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/>
              <a:t>Adjacency (like </a:t>
            </a:r>
            <a:r>
              <a:rPr lang="en-GB" dirty="0">
                <a:latin typeface="APL385 Unicode" panose="020B0709000202000203" pitchFamily="49" charset="0"/>
              </a:rPr>
              <a:t>×-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∨/⍷</a:t>
            </a:r>
            <a:r>
              <a:rPr lang="en-GB" dirty="0"/>
              <a:t>)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/>
              <a:t>Brevity (like </a:t>
            </a:r>
            <a:r>
              <a:rPr lang="en-GB" dirty="0">
                <a:latin typeface="APL385 Unicode" panose="020B0709000202000203" pitchFamily="49" charset="0"/>
              </a:rPr>
              <a:t>F⍥⎕C</a:t>
            </a:r>
            <a:r>
              <a:rPr lang="en-GB" dirty="0"/>
              <a:t>)</a:t>
            </a:r>
          </a:p>
          <a:p>
            <a:r>
              <a:rPr lang="en-GB" dirty="0"/>
              <a:t>DRY (Don’t Repeat Yourself; like </a:t>
            </a:r>
            <a:r>
              <a:rPr lang="en-GB" dirty="0">
                <a:latin typeface="APL385 Unicode" panose="020B0709000202000203" pitchFamily="49" charset="0"/>
              </a:rPr>
              <a:t>≡⍥⍴</a:t>
            </a:r>
            <a:r>
              <a:rPr lang="en-GB" dirty="0"/>
              <a:t>)</a:t>
            </a:r>
          </a:p>
          <a:p>
            <a:r>
              <a:rPr lang="en-GB" dirty="0"/>
              <a:t>Just a general feeling of superiority and awesomeness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DC4C-6FE2-1987-660C-468E49B90D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55CFC29-8857-C838-53C7-2002D2649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Experts rave about tacit!</a:t>
            </a:r>
          </a:p>
        </p:txBody>
      </p:sp>
    </p:spTree>
    <p:extLst>
      <p:ext uri="{BB962C8B-B14F-4D97-AF65-F5344CB8AC3E}">
        <p14:creationId xmlns:p14="http://schemas.microsoft.com/office/powerpoint/2010/main" val="260202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19A8917D-E835-68DF-925D-AAC361D7B59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" r="153"/>
          <a:stretch/>
        </p:blipFill>
        <p:spPr>
          <a:xfrm>
            <a:off x="6451400" y="1265238"/>
            <a:ext cx="1990189" cy="32416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761A3-3809-C8DB-9593-E9E259250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GB" dirty="0"/>
              <a:t>The shape of an outer product </a:t>
            </a:r>
            <a:r>
              <a:rPr lang="en-GB" dirty="0">
                <a:latin typeface="APL385 Unicode" panose="020B0709000202000203" pitchFamily="49" charset="0"/>
              </a:rPr>
              <a:t>⍺ ∘.f ⍵</a:t>
            </a:r>
            <a:r>
              <a:rPr lang="en-GB" dirty="0"/>
              <a:t> is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(⍴⍺) , (⍴⍵)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/>
              <a:t>We can write this as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⍺ ,⍥⍴ 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i="1" dirty="0"/>
              <a:t>“pre-process both”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02D7C-B5B8-2DF4-BFEF-B101D31654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1F86D0-EE99-3222-C30B-4D1BE5B1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</a:t>
            </a:r>
          </a:p>
        </p:txBody>
      </p:sp>
    </p:spTree>
    <p:extLst>
      <p:ext uri="{BB962C8B-B14F-4D97-AF65-F5344CB8AC3E}">
        <p14:creationId xmlns:p14="http://schemas.microsoft.com/office/powerpoint/2010/main" val="293203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2B4399FB-F740-A9DE-4360-6002783241D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6620881" y="1266599"/>
            <a:ext cx="1810003" cy="3238952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761A3-3809-C8DB-9593-E9E259250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GB" dirty="0"/>
              <a:t>Location of </a:t>
            </a:r>
            <a:r>
              <a:rPr lang="en-GB" dirty="0">
                <a:latin typeface="APL385 Unicode" panose="020B0709000202000203" pitchFamily="49" charset="0"/>
              </a:rPr>
              <a:t>⍺</a:t>
            </a:r>
            <a:r>
              <a:rPr lang="en-GB" baseline="30000" dirty="0" err="1"/>
              <a:t>th</a:t>
            </a:r>
            <a:r>
              <a:rPr lang="en-GB" dirty="0"/>
              <a:t> 1 in each element of 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  <a:r>
              <a:rPr lang="en-GB" dirty="0"/>
              <a:t> is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⍺ ⊃¨ ⍸¨ 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/>
              <a:t>We can write this as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⍺ ⊃∘⍸¨ 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i="1" dirty="0"/>
              <a:t>“pre-process right”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02D7C-B5B8-2DF4-BFEF-B101D31654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1F86D0-EE99-3222-C30B-4D1BE5B1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Beside</a:t>
            </a:r>
          </a:p>
        </p:txBody>
      </p:sp>
    </p:spTree>
    <p:extLst>
      <p:ext uri="{BB962C8B-B14F-4D97-AF65-F5344CB8AC3E}">
        <p14:creationId xmlns:p14="http://schemas.microsoft.com/office/powerpoint/2010/main" val="288686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A370D8AE-A51C-071E-224B-6792BE8E496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79"/>
          <a:stretch/>
        </p:blipFill>
        <p:spPr>
          <a:xfrm>
            <a:off x="6579948" y="1265238"/>
            <a:ext cx="1865114" cy="32416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761A3-3809-C8DB-9593-E9E259250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GB" dirty="0"/>
              <a:t>Any-presence of </a:t>
            </a:r>
            <a:r>
              <a:rPr lang="en-GB" dirty="0">
                <a:latin typeface="APL385 Unicode" panose="020B0709000202000203" pitchFamily="49" charset="0"/>
              </a:rPr>
              <a:t>⍺</a:t>
            </a:r>
            <a:r>
              <a:rPr lang="en-GB" dirty="0"/>
              <a:t> in 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  <a:r>
              <a:rPr lang="en-GB" dirty="0"/>
              <a:t> is 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∨/ ⍺ ⍷ 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/>
              <a:t>We can write this as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⍺ ∨/⍤⍷ 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i="1" dirty="0"/>
              <a:t>“post-processing result”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02D7C-B5B8-2DF4-BFEF-B101D31654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1F86D0-EE99-3222-C30B-4D1BE5B1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Atop</a:t>
            </a:r>
          </a:p>
        </p:txBody>
      </p:sp>
    </p:spTree>
    <p:extLst>
      <p:ext uri="{BB962C8B-B14F-4D97-AF65-F5344CB8AC3E}">
        <p14:creationId xmlns:p14="http://schemas.microsoft.com/office/powerpoint/2010/main" val="343873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1_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17466</TotalTime>
  <Words>3045</Words>
  <Application>Microsoft Office PowerPoint</Application>
  <PresentationFormat>On-screen Show (16:9)</PresentationFormat>
  <Paragraphs>437</Paragraphs>
  <Slides>47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Courier New</vt:lpstr>
      <vt:lpstr>APL385 Unicode</vt:lpstr>
      <vt:lpstr>APL333</vt:lpstr>
      <vt:lpstr>Wingdings 2</vt:lpstr>
      <vt:lpstr>Sarabun</vt:lpstr>
      <vt:lpstr>Arial</vt:lpstr>
      <vt:lpstr>Wingdings</vt:lpstr>
      <vt:lpstr>Calibri</vt:lpstr>
      <vt:lpstr>Office Theme</vt:lpstr>
      <vt:lpstr>1_Office Theme</vt:lpstr>
      <vt:lpstr>Tacit Techniques</vt:lpstr>
      <vt:lpstr>These Tacit Techniques Will Blow Your Mind!</vt:lpstr>
      <vt:lpstr>What is the essence of  tacit programming? Find out here!</vt:lpstr>
      <vt:lpstr>Shocking Revelation: You’ve been unknowingly using tacit constructs all along!</vt:lpstr>
      <vt:lpstr>Function composition</vt:lpstr>
      <vt:lpstr>Experts rave about tacit!</vt:lpstr>
      <vt:lpstr>Over</vt:lpstr>
      <vt:lpstr>Beside</vt:lpstr>
      <vt:lpstr>Atop</vt:lpstr>
      <vt:lpstr>Commute</vt:lpstr>
      <vt:lpstr>Tacit Techniques Function Compositions</vt:lpstr>
      <vt:lpstr>Tasks: Tacify!</vt:lpstr>
      <vt:lpstr>Train Introduction</vt:lpstr>
      <vt:lpstr>Discussion: Writing Trains</vt:lpstr>
      <vt:lpstr>Discussion: Writing Trains</vt:lpstr>
      <vt:lpstr>Discussion: Writing Trains</vt:lpstr>
      <vt:lpstr>Discussion: Writing Trains</vt:lpstr>
      <vt:lpstr>Discussion: Writing Trains</vt:lpstr>
      <vt:lpstr>Discussion: Writing Trains</vt:lpstr>
      <vt:lpstr>Discussion: Writing Trains</vt:lpstr>
      <vt:lpstr>Discussion: Writing Trains</vt:lpstr>
      <vt:lpstr>Discussion: Writing Trains</vt:lpstr>
      <vt:lpstr>Train Details</vt:lpstr>
      <vt:lpstr>Tacit Techniques Trains</vt:lpstr>
      <vt:lpstr>Example: Writing a Train</vt:lpstr>
      <vt:lpstr>Tasks: Tacify!</vt:lpstr>
      <vt:lpstr>Amazing tool: ]box on</vt:lpstr>
      <vt:lpstr>]box on |⊢÷+/⍣≡</vt:lpstr>
      <vt:lpstr>]box on –t=… |⊢÷+/⍣≡</vt:lpstr>
      <vt:lpstr>]box on –t=… |⊢÷+/⍣≡</vt:lpstr>
      <vt:lpstr>]box on –t=… |⊢÷+/⍣≡</vt:lpstr>
      <vt:lpstr>Tasks: Tacify!</vt:lpstr>
      <vt:lpstr>4 aspects of tacit that could ruin your life – #4 will blow your mind!</vt:lpstr>
      <vt:lpstr>The ultimate paradox revealed: Arguments in operands</vt:lpstr>
      <vt:lpstr>Inappropriate tacit discovered: Lots of monadic functions</vt:lpstr>
      <vt:lpstr>3 things tacit code just cannot do</vt:lpstr>
      <vt:lpstr>The ugly truth about selection, and what we plan to do about it</vt:lpstr>
      <vt:lpstr>The ugly truth about selection, and what we plan to do about it</vt:lpstr>
      <vt:lpstr>Tasks: Convert tacit to dfn</vt:lpstr>
      <vt:lpstr>Amazing tool: tacit.help</vt:lpstr>
      <vt:lpstr>7 hash tables that won’t go away</vt:lpstr>
      <vt:lpstr>7 hash tables that won’t go away</vt:lpstr>
      <vt:lpstr>7 hash tables that won’t go away</vt:lpstr>
      <vt:lpstr>Showdown: Memory vs CPU</vt:lpstr>
      <vt:lpstr>Showdown: Memory vs CPU</vt:lpstr>
      <vt:lpstr>Showdown: Memory vs CPU</vt:lpstr>
      <vt:lpstr>Check out this cool summary — you won’t regret it!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251</cp:revision>
  <cp:lastPrinted>2023-10-11T18:39:20Z</cp:lastPrinted>
  <dcterms:created xsi:type="dcterms:W3CDTF">2019-07-25T11:46:05Z</dcterms:created>
  <dcterms:modified xsi:type="dcterms:W3CDTF">2023-10-17T22:37:23Z</dcterms:modified>
</cp:coreProperties>
</file>