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9" r:id="rId2"/>
    <p:sldId id="907" r:id="rId3"/>
    <p:sldId id="922" r:id="rId4"/>
    <p:sldId id="923" r:id="rId5"/>
    <p:sldId id="883" r:id="rId6"/>
    <p:sldId id="924" r:id="rId7"/>
    <p:sldId id="926" r:id="rId8"/>
    <p:sldId id="927" r:id="rId9"/>
    <p:sldId id="925" r:id="rId10"/>
    <p:sldId id="980" r:id="rId11"/>
    <p:sldId id="969" r:id="rId12"/>
    <p:sldId id="975" r:id="rId13"/>
    <p:sldId id="970" r:id="rId14"/>
    <p:sldId id="972" r:id="rId15"/>
    <p:sldId id="965" r:id="rId16"/>
    <p:sldId id="935" r:id="rId17"/>
    <p:sldId id="899" r:id="rId18"/>
    <p:sldId id="896" r:id="rId19"/>
    <p:sldId id="964" r:id="rId20"/>
    <p:sldId id="981" r:id="rId21"/>
    <p:sldId id="974" r:id="rId22"/>
    <p:sldId id="977" r:id="rId23"/>
    <p:sldId id="978" r:id="rId24"/>
    <p:sldId id="968" r:id="rId25"/>
    <p:sldId id="966" r:id="rId26"/>
    <p:sldId id="938" r:id="rId27"/>
    <p:sldId id="979" r:id="rId28"/>
    <p:sldId id="961" r:id="rId29"/>
    <p:sldId id="943" r:id="rId30"/>
    <p:sldId id="960" r:id="rId31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4"/>
    </p:embeddedFont>
    <p:embeddedFont>
      <p:font typeface="Sarabun" panose="020B0604020202020204" charset="-34"/>
      <p:regular r:id="rId35"/>
      <p:bold r:id="rId36"/>
      <p:italic r:id="rId37"/>
      <p:boldItalic r:id="rId38"/>
    </p:embeddedFont>
    <p:embeddedFont>
      <p:font typeface="Wingdings 2" panose="05020102010507070707" pitchFamily="18" charset="2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5"/>
    <a:srgbClr val="373535"/>
    <a:srgbClr val="FF6600"/>
    <a:srgbClr val="5A6D8F"/>
    <a:srgbClr val="3B475E"/>
    <a:srgbClr val="ED7F00"/>
    <a:srgbClr val="F6F6D9"/>
    <a:srgbClr val="BBB5D6"/>
    <a:srgbClr val="928AB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5508" autoAdjust="0"/>
  </p:normalViewPr>
  <p:slideViewPr>
    <p:cSldViewPr snapToGrid="0">
      <p:cViewPr varScale="1">
        <p:scale>
          <a:sx n="136" d="100"/>
          <a:sy n="136" d="100"/>
        </p:scale>
        <p:origin x="230" y="8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NUL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3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24/09/2024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24/09/2024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pic>
        <p:nvPicPr>
          <p:cNvPr id="10" name="Picture 9" descr="A person in a striped sweater&#10;&#10;Description automatically generated">
            <a:extLst>
              <a:ext uri="{FF2B5EF4-FFF2-40B4-BE49-F238E27FC236}">
                <a16:creationId xmlns:a16="http://schemas.microsoft.com/office/drawing/2014/main" id="{86F30E02-62B8-269D-AD9A-9BC5077EE9E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170" y="3647184"/>
            <a:ext cx="1402083" cy="1402083"/>
          </a:xfrm>
          <a:prstGeom prst="rect">
            <a:avLst/>
          </a:prstGeom>
        </p:spPr>
      </p:pic>
      <p:pic>
        <p:nvPicPr>
          <p:cNvPr id="11" name="Picture 10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4BD898A6-68C6-13FD-6C66-8A4B2A55717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24" y="3647185"/>
            <a:ext cx="1402083" cy="140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203989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57040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86A3A7A7-E601-DCD6-5E54-400DB2BA94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391" y="4009185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80A913AA-B1FE-852E-E245-5AF85CECEC69}"/>
              </a:ext>
            </a:extLst>
          </p:cNvPr>
          <p:cNvSpPr>
            <a:spLocks noGrp="1" noChangeAspect="1"/>
          </p:cNvSpPr>
          <p:nvPr>
            <p:ph sz="quarter" idx="17" hasCustomPrompt="1"/>
          </p:nvPr>
        </p:nvSpPr>
        <p:spPr>
          <a:xfrm>
            <a:off x="6228711" y="3754567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02590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965544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570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Migrating </a:t>
            </a:r>
            <a:r>
              <a:rPr lang="en-US" sz="1600" dirty="0" err="1">
                <a:solidFill>
                  <a:srgbClr val="282828"/>
                </a:solidFill>
                <a:latin typeface="Sarabun" panose="00000500000000000000" pitchFamily="2" charset="-34"/>
              </a:rPr>
              <a:t>APL+Win</a:t>
            </a:r>
            <a:r>
              <a:rPr lang="en-US" sz="1600">
                <a:solidFill>
                  <a:srgbClr val="282828"/>
                </a:solidFill>
                <a:latin typeface="Sarabun" panose="00000500000000000000" pitchFamily="2" charset="-34"/>
              </a:rPr>
              <a:t> Applications</a:t>
            </a:r>
            <a:endParaRPr lang="en-US" sz="1600" dirty="0">
              <a:solidFill>
                <a:srgbClr val="282828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50" r:id="rId4"/>
    <p:sldLayoutId id="2147483652" r:id="rId5"/>
    <p:sldLayoutId id="2147483654" r:id="rId6"/>
    <p:sldLayoutId id="2147483655" r:id="rId7"/>
    <p:sldLayoutId id="2147483660" r:id="rId8"/>
    <p:sldLayoutId id="2147483663" r:id="rId9"/>
    <p:sldLayoutId id="2147483664" r:id="rId10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41" y="1688053"/>
            <a:ext cx="5920352" cy="1767394"/>
          </a:xfrm>
        </p:spPr>
        <p:txBody>
          <a:bodyPr/>
          <a:lstStyle/>
          <a:p>
            <a:r>
              <a:rPr lang="en-GB" dirty="0"/>
              <a:t>Migrating </a:t>
            </a:r>
            <a:r>
              <a:rPr lang="en-GB" dirty="0" err="1"/>
              <a:t>APL+Win</a:t>
            </a:r>
            <a:r>
              <a:rPr lang="en-GB" dirty="0"/>
              <a:t> Applications</a:t>
            </a:r>
            <a:br>
              <a:rPr lang="en-GB" dirty="0"/>
            </a:br>
            <a:r>
              <a:rPr lang="en-GB" sz="2400" dirty="0"/>
              <a:t>Karl Holt, Morten Kromberg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7D97EC-5CB3-35B7-BDBC-B71F6093AE6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D6FE8E-D49F-FD20-C12C-C2BC602AD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267" y="274746"/>
            <a:ext cx="3773551" cy="3120585"/>
          </a:xfrm>
        </p:spPr>
        <p:txBody>
          <a:bodyPr/>
          <a:lstStyle/>
          <a:p>
            <a:pPr algn="ctr"/>
            <a:r>
              <a:rPr lang="da-DK" dirty="0"/>
              <a:t>Migrating APL+Win Applications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45582F9-59A6-9EEE-722F-3A8A62C73A6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92057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F2D20-D609-5953-ED89-192DD6876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33293" cy="3242040"/>
          </a:xfrm>
        </p:spPr>
        <p:txBody>
          <a:bodyPr>
            <a:normAutofit lnSpcReduction="10000"/>
          </a:bodyPr>
          <a:lstStyle/>
          <a:p>
            <a:r>
              <a:rPr lang="da-DK" dirty="0"/>
              <a:t>APL Workspace Transfer format is a standard agreed by APL vendors before 1980</a:t>
            </a:r>
          </a:p>
          <a:p>
            <a:r>
              <a:rPr lang="da-DK" dirty="0"/>
              <a:t>Most APL systems provide user or system commands IN and OUT to read and write this format</a:t>
            </a:r>
          </a:p>
          <a:p>
            <a:r>
              <a:rPr lang="da-DK" dirty="0"/>
              <a:t>The APL+Win user command </a:t>
            </a:r>
            <a:r>
              <a:rPr lang="da-DK" dirty="0">
                <a:latin typeface="APL385 Unicode" panose="020B0709000202000203" pitchFamily="49" charset="0"/>
              </a:rPr>
              <a:t>]OUT</a:t>
            </a:r>
            <a:r>
              <a:rPr lang="da-DK" dirty="0"/>
              <a:t> creates a file in Transfer Format:</a:t>
            </a:r>
            <a:br>
              <a:rPr lang="da-DK" dirty="0"/>
            </a:br>
            <a:br>
              <a:rPr lang="da-DK" dirty="0"/>
            </a:br>
            <a:r>
              <a:rPr lang="da-DK" dirty="0"/>
              <a:t>      ]OUT /tmp/out     </a:t>
            </a:r>
            <a:r>
              <a:rPr lang="da-DK" dirty="0">
                <a:sym typeface="Wingdings" panose="05000000000000000000" pitchFamily="2" charset="2"/>
              </a:rPr>
              <a:t></a:t>
            </a:r>
            <a:r>
              <a:rPr lang="da-DK" dirty="0"/>
              <a:t>    /tmp/out.ATF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9DC8D3-23C5-F641-81B8-D3C71B43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Step 1: Export Source Code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142B584-2C63-79F9-5233-0925AAE776C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32288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F2D20-D609-5953-ED89-192DD6876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33293" cy="3242040"/>
          </a:xfrm>
        </p:spPr>
        <p:txBody>
          <a:bodyPr>
            <a:normAutofit/>
          </a:bodyPr>
          <a:lstStyle/>
          <a:p>
            <a:r>
              <a:rPr lang="da-DK" dirty="0"/>
              <a:t>Result of </a:t>
            </a:r>
            <a:r>
              <a:rPr lang="da-DK" dirty="0">
                <a:latin typeface="APL385 Unicode" panose="020B0709000202000203" pitchFamily="49" charset="0"/>
              </a:rPr>
              <a:t>]OUT /tmp/out</a:t>
            </a:r>
            <a:r>
              <a:rPr lang="da-DK" dirty="0"/>
              <a:t>: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9DC8D3-23C5-F641-81B8-D3C71B43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Step 1 – Export Source Code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142B584-2C63-79F9-5233-0925AAE776C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B3EF0A-6A8D-DCDB-9AF3-9A1F4BC06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957" y="1816413"/>
            <a:ext cx="8298086" cy="332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37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F2D20-D609-5953-ED89-192DD6876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33293" cy="3242040"/>
          </a:xfrm>
        </p:spPr>
        <p:txBody>
          <a:bodyPr>
            <a:normAutofit/>
          </a:bodyPr>
          <a:lstStyle/>
          <a:p>
            <a:r>
              <a:rPr lang="da-DK" dirty="0"/>
              <a:t>Our new </a:t>
            </a:r>
            <a:r>
              <a:rPr lang="da-DK" dirty="0">
                <a:latin typeface="APL385 Unicode" panose="020B0709000202000203" pitchFamily="49" charset="0"/>
              </a:rPr>
              <a:t>]IN</a:t>
            </a:r>
            <a:r>
              <a:rPr lang="da-DK" dirty="0"/>
              <a:t> command can create text source files</a:t>
            </a:r>
          </a:p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 ]IN /tmp/out.ATF -outdir=/path/aplplus -apl=APLPLUS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9DC8D3-23C5-F641-81B8-D3C71B43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Step 2: Create Text Source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142B584-2C63-79F9-5233-0925AAE776C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787544-4E69-9527-8901-D7B751E29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64766"/>
            <a:ext cx="7180289" cy="28787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75BAA8-ED0F-8D90-9867-461560F90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0655" y="2547977"/>
            <a:ext cx="5523345" cy="259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67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F2D20-D609-5953-ED89-192DD6876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33293" cy="3242040"/>
          </a:xfrm>
        </p:spPr>
        <p:txBody>
          <a:bodyPr>
            <a:normAutofit/>
          </a:bodyPr>
          <a:lstStyle/>
          <a:p>
            <a:r>
              <a:rPr lang="da-DK" dirty="0"/>
              <a:t>Apply automated transformations to the original source</a:t>
            </a: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   ]todyalog /path/aplplus /path/dyalog A2K</a:t>
            </a:r>
          </a:p>
          <a:p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9DC8D3-23C5-F641-81B8-D3C71B43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Step 3: Automatic Conversion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142B584-2C63-79F9-5233-0925AAE776C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63D7B6-AB8A-BF10-5C98-13DCDDD0F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4600"/>
            <a:ext cx="5594372" cy="2628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3E3A6A-5603-176B-9C60-9B291A357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625" y="2514600"/>
            <a:ext cx="5667375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70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0CA6F1-60F2-4F0D-2370-B89B5338A3D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80D17-4014-4A77-5FE1-62A1E4544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557D0E-D6C4-5225-0E0D-D83B7E019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188584"/>
            <a:ext cx="7044681" cy="685535"/>
          </a:xfrm>
        </p:spPr>
        <p:txBody>
          <a:bodyPr/>
          <a:lstStyle/>
          <a:p>
            <a:r>
              <a:rPr lang="da-DK" dirty="0"/>
              <a:t>Automatic Substitutions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F2BCD0A-C386-2280-5A8B-C765A3785F9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6DC64D-832C-5248-C372-5FF1DEEAD5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2283"/>
          <a:stretch/>
        </p:blipFill>
        <p:spPr>
          <a:xfrm>
            <a:off x="260377" y="1004029"/>
            <a:ext cx="8623245" cy="34234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E298C6-668F-9B21-89A2-B0836B94DBCC}"/>
              </a:ext>
            </a:extLst>
          </p:cNvPr>
          <p:cNvSpPr txBox="1"/>
          <p:nvPr/>
        </p:nvSpPr>
        <p:spPr>
          <a:xfrm>
            <a:off x="5068555" y="1046526"/>
            <a:ext cx="2694969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Many Thanks to VS Code!</a:t>
            </a:r>
            <a:endParaRPr lang="LID4096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552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88BE9899-7962-3745-8E57-6E42C52BF68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B86900-7F2C-6810-3E88-1A84FC0DA575}"/>
              </a:ext>
            </a:extLst>
          </p:cNvPr>
          <p:cNvSpPr txBox="1"/>
          <p:nvPr/>
        </p:nvSpPr>
        <p:spPr>
          <a:xfrm>
            <a:off x="786809" y="7726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15237B-F3A0-43AE-A7E1-B18FDA419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7349"/>
            <a:ext cx="9144000" cy="41905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833795-7069-F007-0740-C9630AB3130B}"/>
              </a:ext>
            </a:extLst>
          </p:cNvPr>
          <p:cNvSpPr txBox="1"/>
          <p:nvPr/>
        </p:nvSpPr>
        <p:spPr>
          <a:xfrm>
            <a:off x="60960" y="94009"/>
            <a:ext cx="1241045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atfmap.txt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DEA894-C4AE-42CB-A6FE-B425F003755F}"/>
              </a:ext>
            </a:extLst>
          </p:cNvPr>
          <p:cNvSpPr/>
          <p:nvPr/>
        </p:nvSpPr>
        <p:spPr>
          <a:xfrm>
            <a:off x="60960" y="1864811"/>
            <a:ext cx="1383792" cy="17430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74272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4E7BE-5CE1-05F4-8312-3D2170A2B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056399"/>
            <a:ext cx="575454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⎕XLIB =&gt; #.A2K.∆XLIB</a:t>
            </a:r>
            <a:br>
              <a:rPr lang="en-GB" dirty="0">
                <a:latin typeface="APL385 Unicode" panose="020B0709000202000203" pitchFamily="49" charset="0"/>
              </a:rPr>
            </a:br>
            <a:br>
              <a:rPr lang="en-GB" dirty="0">
                <a:latin typeface="APL385 Unicode" panose="020B0709000202000203" pitchFamily="49" charset="0"/>
              </a:rPr>
            </a:br>
            <a:br>
              <a:rPr lang="en-GB" dirty="0">
                <a:latin typeface="APL385 Unicode" panose="020B0709000202000203" pitchFamily="49" charset="0"/>
              </a:rPr>
            </a:b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17746E-C800-18F1-C94A-EC66092B0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System Functions Emulated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D07389E-6346-A82F-EF5D-3FB4BC980A4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CD9B7D-DCA3-5AB2-5FD8-9D8A097FACBC}"/>
              </a:ext>
            </a:extLst>
          </p:cNvPr>
          <p:cNvSpPr txBox="1"/>
          <p:nvPr/>
        </p:nvSpPr>
        <p:spPr>
          <a:xfrm>
            <a:off x="323527" y="1845205"/>
            <a:ext cx="8593730" cy="230832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da-DK" sz="1200" dirty="0">
                <a:latin typeface="APL385 Unicode" panose="020B0709000202000203" pitchFamily="49" charset="0"/>
              </a:rPr>
              <a:t> R←∆XLIB X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X,←'*'↓⍨≢X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:If 0∊⍴R←↑⊃⎕NINFO⍠1⊢X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:If ∨/'?*'∊X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    R←0 0⍴' '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:Else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    'XFHOST ERROR </a:t>
            </a:r>
            <a:r>
              <a:rPr lang="da-DK" sz="1200" dirty="0" err="1">
                <a:latin typeface="APL385 Unicode" panose="020B0709000202000203" pitchFamily="49" charset="0"/>
              </a:rPr>
              <a:t>FindFirstFile</a:t>
            </a:r>
            <a:r>
              <a:rPr lang="da-DK" sz="1200" dirty="0">
                <a:latin typeface="APL385 Unicode" panose="020B0709000202000203" pitchFamily="49" charset="0"/>
              </a:rPr>
              <a:t> 1 0 3 The system </a:t>
            </a:r>
            <a:r>
              <a:rPr lang="da-DK" sz="1200" dirty="0" err="1">
                <a:latin typeface="APL385 Unicode" panose="020B0709000202000203" pitchFamily="49" charset="0"/>
              </a:rPr>
              <a:t>cannot</a:t>
            </a:r>
            <a:r>
              <a:rPr lang="da-DK" sz="1200" dirty="0">
                <a:latin typeface="APL385 Unicode" panose="020B0709000202000203" pitchFamily="49" charset="0"/>
              </a:rPr>
              <a:t> find the </a:t>
            </a:r>
            <a:r>
              <a:rPr lang="da-DK" sz="1200" dirty="0" err="1">
                <a:latin typeface="APL385 Unicode" panose="020B0709000202000203" pitchFamily="49" charset="0"/>
              </a:rPr>
              <a:t>path</a:t>
            </a:r>
            <a:r>
              <a:rPr lang="da-DK" sz="1200" dirty="0">
                <a:latin typeface="APL385 Unicode" panose="020B0709000202000203" pitchFamily="49" charset="0"/>
              </a:rPr>
              <a:t> </a:t>
            </a:r>
            <a:r>
              <a:rPr lang="da-DK" sz="1200" dirty="0" err="1">
                <a:latin typeface="APL385 Unicode" panose="020B0709000202000203" pitchFamily="49" charset="0"/>
              </a:rPr>
              <a:t>specified</a:t>
            </a:r>
            <a:r>
              <a:rPr lang="da-DK" sz="1200" dirty="0">
                <a:latin typeface="APL385 Unicode" panose="020B0709000202000203" pitchFamily="49" charset="0"/>
              </a:rPr>
              <a:t>.'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                                                                         ⎕SIGNAL 22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:</a:t>
            </a:r>
            <a:r>
              <a:rPr lang="da-DK" sz="1200" dirty="0" err="1">
                <a:latin typeface="APL385 Unicode" panose="020B0709000202000203" pitchFamily="49" charset="0"/>
              </a:rPr>
              <a:t>EndIf</a:t>
            </a:r>
            <a:endParaRPr lang="da-DK" sz="1200" dirty="0">
              <a:latin typeface="APL385 Unicode" panose="020B0709000202000203" pitchFamily="49" charset="0"/>
            </a:endParaRPr>
          </a:p>
          <a:p>
            <a:r>
              <a:rPr lang="da-DK" sz="1200" dirty="0">
                <a:latin typeface="APL385 Unicode" panose="020B0709000202000203" pitchFamily="49" charset="0"/>
              </a:rPr>
              <a:t> :Else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R←R[⍋R;]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:</a:t>
            </a:r>
            <a:r>
              <a:rPr lang="da-DK" sz="1200" dirty="0" err="1">
                <a:latin typeface="APL385 Unicode" panose="020B0709000202000203" pitchFamily="49" charset="0"/>
              </a:rPr>
              <a:t>EndIf</a:t>
            </a:r>
            <a:endParaRPr lang="da-DK" sz="12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870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4E7BE-5CE1-05F4-8312-3D2170A2B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75454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A B[I] </a:t>
            </a:r>
            <a:br>
              <a:rPr lang="da-DK" dirty="0"/>
            </a:br>
            <a:endParaRPr lang="da-DK" dirty="0"/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f.g</a:t>
            </a:r>
            <a:r>
              <a:rPr lang="en-GB" dirty="0">
                <a:latin typeface="+mn-lt"/>
              </a:rPr>
              <a:t>  when 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dirty="0">
                <a:latin typeface="+mn-lt"/>
              </a:rPr>
              <a:t>  or 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dirty="0">
                <a:latin typeface="+mn-lt"/>
              </a:rPr>
              <a:t>  </a:t>
            </a:r>
            <a:br>
              <a:rPr lang="en-GB" dirty="0">
                <a:latin typeface="+mn-lt"/>
              </a:rPr>
            </a:br>
            <a:r>
              <a:rPr lang="en-GB" dirty="0">
                <a:latin typeface="+mn-lt"/>
              </a:rPr>
              <a:t>are not scalar functions</a:t>
            </a:r>
            <a:br>
              <a:rPr lang="en-GB" dirty="0">
                <a:latin typeface="+mn-lt"/>
              </a:rPr>
            </a:br>
            <a:br>
              <a:rPr lang="en-GB" dirty="0">
                <a:latin typeface="+mn-lt"/>
              </a:rPr>
            </a:br>
            <a:r>
              <a:rPr lang="en-GB" dirty="0">
                <a:latin typeface="APL385 Unicode" panose="020B0709000202000203" pitchFamily="49" charset="0"/>
              </a:rPr>
              <a:t>:</a:t>
            </a:r>
            <a:r>
              <a:rPr lang="en-GB" dirty="0" err="1">
                <a:latin typeface="APL385 Unicode" panose="020B0709000202000203" pitchFamily="49" charset="0"/>
              </a:rPr>
              <a:t>LeaveIf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17746E-C800-18F1-C94A-EC66092B0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Tricky Differences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D07389E-6346-A82F-EF5D-3FB4BC980A4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6F7C56-2B5E-0231-F04E-30D8FC59A58A}"/>
              </a:ext>
            </a:extLst>
          </p:cNvPr>
          <p:cNvSpPr txBox="1"/>
          <p:nvPr/>
        </p:nvSpPr>
        <p:spPr>
          <a:xfrm>
            <a:off x="6078070" y="1253517"/>
            <a:ext cx="2465294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da-DK" dirty="0">
                <a:latin typeface="APL385 Unicode" panose="020B0709000202000203" pitchFamily="49" charset="0"/>
              </a:rPr>
              <a:t>A (B[I])  </a:t>
            </a:r>
            <a:r>
              <a:rPr lang="da-DK" dirty="0"/>
              <a:t>or</a:t>
            </a:r>
            <a:br>
              <a:rPr lang="da-DK" dirty="0"/>
            </a:br>
            <a:r>
              <a:rPr lang="da-DK" dirty="0">
                <a:latin typeface="APL385 Unicode" panose="020B0709000202000203" pitchFamily="49" charset="0"/>
              </a:rPr>
              <a:t>(A B)[I]  </a:t>
            </a:r>
            <a:r>
              <a:rPr lang="da-DK" dirty="0"/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8643DA-2AE5-5B3F-CEE1-E41887FFBF96}"/>
              </a:ext>
            </a:extLst>
          </p:cNvPr>
          <p:cNvSpPr txBox="1"/>
          <p:nvPr/>
        </p:nvSpPr>
        <p:spPr>
          <a:xfrm>
            <a:off x="6078070" y="2174180"/>
            <a:ext cx="2465293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Detect and rewrite</a:t>
            </a:r>
            <a:endParaRPr lang="da-DK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F388C8-F96E-3C3B-218D-29496148F717}"/>
              </a:ext>
            </a:extLst>
          </p:cNvPr>
          <p:cNvSpPr txBox="1"/>
          <p:nvPr/>
        </p:nvSpPr>
        <p:spPr>
          <a:xfrm>
            <a:off x="6078069" y="3243653"/>
            <a:ext cx="2465293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Enhance Interpreter?</a:t>
            </a:r>
            <a:endParaRPr lang="da-D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665A12-EC05-FF1E-336B-7DEEC491B4CA}"/>
              </a:ext>
            </a:extLst>
          </p:cNvPr>
          <p:cNvSpPr txBox="1"/>
          <p:nvPr/>
        </p:nvSpPr>
        <p:spPr>
          <a:xfrm>
            <a:off x="1808782" y="4128460"/>
            <a:ext cx="5027224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Static Analysis could help with some of these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1364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5192D5-84F0-6624-F179-DE606FA01B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C525A-D3CE-D9BD-FBE6-4B3BE19B0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989991"/>
            <a:ext cx="6092513" cy="2516973"/>
          </a:xfrm>
        </p:spPr>
        <p:txBody>
          <a:bodyPr>
            <a:normAutofit lnSpcReduction="10000"/>
          </a:bodyPr>
          <a:lstStyle/>
          <a:p>
            <a:r>
              <a:rPr lang="da-DK" dirty="0"/>
              <a:t>∧/ on empty nested arrays can return a result with a different prototype</a:t>
            </a:r>
          </a:p>
          <a:p>
            <a:r>
              <a:rPr lang="da-DK" dirty="0"/>
              <a:t>The above is a quick hack to allow us to make progress, probably we will map</a:t>
            </a:r>
          </a:p>
          <a:p>
            <a:pPr marL="457200" lvl="1" indent="0">
              <a:buNone/>
            </a:pPr>
            <a:r>
              <a:rPr lang="da-DK" dirty="0"/>
              <a:t>   </a:t>
            </a:r>
            <a:r>
              <a:rPr lang="da-DK" dirty="0">
                <a:latin typeface="APL385 Unicode" panose="020B0709000202000203" pitchFamily="49" charset="0"/>
              </a:rPr>
              <a:t>∧/</a:t>
            </a:r>
            <a:r>
              <a:rPr lang="da-DK" dirty="0"/>
              <a:t>   to   </a:t>
            </a:r>
            <a:r>
              <a:rPr lang="da-DK" dirty="0">
                <a:latin typeface="APL385 Unicode" panose="020B0709000202000203" pitchFamily="49" charset="0"/>
              </a:rPr>
              <a:t>All</a:t>
            </a:r>
          </a:p>
          <a:p>
            <a:pPr marL="457200" lvl="1" indent="0">
              <a:buNone/>
            </a:pPr>
            <a:r>
              <a:rPr lang="da-DK" dirty="0"/>
              <a:t>   </a:t>
            </a:r>
            <a:r>
              <a:rPr lang="da-DK" dirty="0">
                <a:latin typeface="APL385 Unicode" panose="020B0709000202000203" pitchFamily="49" charset="0"/>
              </a:rPr>
              <a:t>∨/</a:t>
            </a:r>
            <a:r>
              <a:rPr lang="da-DK" dirty="0"/>
              <a:t>   to   </a:t>
            </a:r>
            <a:r>
              <a:rPr lang="da-DK" dirty="0">
                <a:latin typeface="APL385 Unicode" panose="020B0709000202000203" pitchFamily="49" charset="0"/>
              </a:rPr>
              <a:t>Any</a:t>
            </a:r>
            <a:endParaRPr lang="LID4096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EE4B51-99D8-5461-089C-A3D18C6E5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Work in Progress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8F7ACD2-97D6-6556-C3DB-786EA88E247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CC4203-9BC0-4A1B-EED1-107B3D282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371" y="1036800"/>
            <a:ext cx="7482550" cy="68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5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513A9-32D8-5F93-30B2-E89F27F6D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650893" cy="324204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dirty="0"/>
              <a:t>Dyalog APL was created by Dyadic Systems Ltd, when the mainframe consulting business faltered (1981)</a:t>
            </a:r>
          </a:p>
          <a:p>
            <a:r>
              <a:rPr lang="da-DK" dirty="0"/>
              <a:t>Most current users of Dyalog APL migrated from SHARP APL, IBM APL2, APL+Win, or APLX (or DEC APLSF, or …)</a:t>
            </a:r>
          </a:p>
          <a:p>
            <a:r>
              <a:rPr lang="da-DK" dirty="0" err="1"/>
              <a:t>Waves</a:t>
            </a:r>
            <a:r>
              <a:rPr lang="da-DK" dirty="0"/>
              <a:t> of migrants</a:t>
            </a:r>
          </a:p>
          <a:p>
            <a:pPr lvl="1"/>
            <a:r>
              <a:rPr lang="da-DK" dirty="0"/>
              <a:t>”Death” of mainframes and minicomputers (1980's)</a:t>
            </a:r>
          </a:p>
          <a:p>
            <a:pPr lvl="1"/>
            <a:r>
              <a:rPr lang="da-DK" dirty="0" err="1"/>
              <a:t>Superior</a:t>
            </a:r>
            <a:r>
              <a:rPr lang="da-DK" dirty="0"/>
              <a:t> support for Windows GUI (1990's)</a:t>
            </a:r>
          </a:p>
          <a:p>
            <a:pPr lvl="1"/>
            <a:r>
              <a:rPr lang="da-DK" dirty="0"/>
              <a:t>Now, "the cloud" (&amp; a </a:t>
            </a:r>
            <a:r>
              <a:rPr lang="da-DK" dirty="0" err="1"/>
              <a:t>few</a:t>
            </a:r>
            <a:r>
              <a:rPr lang="da-DK" dirty="0"/>
              <a:t> more mainframes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shut</a:t>
            </a:r>
            <a:r>
              <a:rPr lang="da-DK" dirty="0"/>
              <a:t> </a:t>
            </a:r>
            <a:r>
              <a:rPr lang="da-DK" dirty="0" err="1"/>
              <a:t>down</a:t>
            </a:r>
            <a:r>
              <a:rPr lang="da-DK" dirty="0"/>
              <a:t>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ECBF0F-DB00-269D-6B8A-46AD53A84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44565" cy="685535"/>
          </a:xfrm>
        </p:spPr>
        <p:txBody>
          <a:bodyPr/>
          <a:lstStyle/>
          <a:p>
            <a:r>
              <a:rPr lang="da-DK" dirty="0"/>
              <a:t>A New </a:t>
            </a:r>
            <a:r>
              <a:rPr lang="da-DK" dirty="0" err="1"/>
              <a:t>Wave</a:t>
            </a:r>
            <a:r>
              <a:rPr lang="da-DK" dirty="0"/>
              <a:t> of Migrants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892D71D-C231-0748-CA5B-1A44F850DEC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AutoShape 2" descr="USA Flag 4x6ft Flag of the United States American Flag US Flag 4' x 6'">
            <a:extLst>
              <a:ext uri="{FF2B5EF4-FFF2-40B4-BE49-F238E27FC236}">
                <a16:creationId xmlns:a16="http://schemas.microsoft.com/office/drawing/2014/main" id="{2C563811-061B-4391-1C00-7C95D06A38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781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DDD8AA9-C3C9-63D7-B712-2FEBE09D0F0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F5E70-7326-6DD8-7A49-94B68974C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9683A4-DDFA-D713-4A92-E7304DDE7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1547" y="2200409"/>
            <a:ext cx="7044681" cy="685535"/>
          </a:xfrm>
        </p:spPr>
        <p:txBody>
          <a:bodyPr/>
          <a:lstStyle/>
          <a:p>
            <a:r>
              <a:rPr lang="da-DK" dirty="0"/>
              <a:t>Manual Steps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1A52180-2E69-9DE3-961F-966F3C25830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34276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09C344-455F-3BD7-7476-C142C738FEB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B6944-70FC-69B8-4657-BDF8D12D6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Mechanical manual translation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We *may* add automated conversion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17E91A9-F0FC-5BB3-1195-9F9243313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Foreign Function Calls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410AB3F-CDDB-9518-584A-8BE066ECB24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BBB09C-96E7-365B-BD22-2BB4D62550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197"/>
          <a:stretch/>
        </p:blipFill>
        <p:spPr>
          <a:xfrm>
            <a:off x="864295" y="1753642"/>
            <a:ext cx="6155490" cy="198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2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B04AF-4297-8858-2205-ED09B37E2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E2F8CA-4134-2D79-5099-656A7D6E6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CSV files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2D68A76-9730-19EA-9CE9-D36B4DE7889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5A3ECA-6965-E260-0F91-4487AAE5F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7" y="1043185"/>
            <a:ext cx="6887166" cy="305712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7B8253-083C-BAB6-8BE4-AC162BC4589F}"/>
              </a:ext>
            </a:extLst>
          </p:cNvPr>
          <p:cNvCxnSpPr/>
          <p:nvPr/>
        </p:nvCxnSpPr>
        <p:spPr>
          <a:xfrm>
            <a:off x="323527" y="1036800"/>
            <a:ext cx="6903991" cy="3078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56C958-5CF5-D76C-316A-B8AD14FBC78D}"/>
              </a:ext>
            </a:extLst>
          </p:cNvPr>
          <p:cNvCxnSpPr>
            <a:cxnSpLocks/>
          </p:cNvCxnSpPr>
          <p:nvPr/>
        </p:nvCxnSpPr>
        <p:spPr>
          <a:xfrm flipV="1">
            <a:off x="323527" y="1065831"/>
            <a:ext cx="6887166" cy="303448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F4A4813-8D92-EFAB-7E68-F7153DBE9190}"/>
              </a:ext>
            </a:extLst>
          </p:cNvPr>
          <p:cNvSpPr txBox="1"/>
          <p:nvPr/>
        </p:nvSpPr>
        <p:spPr>
          <a:xfrm>
            <a:off x="3120138" y="2259906"/>
            <a:ext cx="1293944" cy="646331"/>
          </a:xfrm>
          <a:prstGeom prst="rect">
            <a:avLst/>
          </a:prstGeom>
          <a:solidFill>
            <a:srgbClr val="FDFDF5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dirty="0">
                <a:highlight>
                  <a:srgbClr val="FDFDF5"/>
                </a:highlight>
                <a:latin typeface="APL385 Unicode" panose="020B0709000202000203" pitchFamily="49" charset="0"/>
              </a:rPr>
              <a:t>⎕CSV</a:t>
            </a:r>
            <a:endParaRPr lang="LID4096" sz="3600" dirty="0">
              <a:highlight>
                <a:srgbClr val="FDFDF5"/>
              </a:highlight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6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108550-45A0-02CA-39F6-E21A94D4735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B7A23-4EEC-6E2D-45F0-841A2AD35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532C37-38D4-6135-A69E-59FEE70BC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6F51F6C-826E-05D6-2DDE-3167D0587E8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A8BB66-3F62-68A9-9DAA-C27F3FE376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832" b="7924"/>
          <a:stretch/>
        </p:blipFill>
        <p:spPr>
          <a:xfrm>
            <a:off x="15642" y="0"/>
            <a:ext cx="5432461" cy="41273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FF50D5-560C-757B-D596-6F8909EF21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727" b="6567"/>
          <a:stretch/>
        </p:blipFill>
        <p:spPr>
          <a:xfrm>
            <a:off x="2259216" y="518400"/>
            <a:ext cx="5528696" cy="425401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C88F121-0DB7-93DF-487E-F2462A285A0A}"/>
              </a:ext>
            </a:extLst>
          </p:cNvPr>
          <p:cNvCxnSpPr>
            <a:cxnSpLocks/>
          </p:cNvCxnSpPr>
          <p:nvPr/>
        </p:nvCxnSpPr>
        <p:spPr>
          <a:xfrm>
            <a:off x="15642" y="0"/>
            <a:ext cx="7772270" cy="47724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B87FEAC-1EDE-DE46-8F49-C429433F8FBA}"/>
              </a:ext>
            </a:extLst>
          </p:cNvPr>
          <p:cNvCxnSpPr>
            <a:cxnSpLocks/>
          </p:cNvCxnSpPr>
          <p:nvPr/>
        </p:nvCxnSpPr>
        <p:spPr>
          <a:xfrm flipV="1">
            <a:off x="0" y="518400"/>
            <a:ext cx="7787912" cy="360892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575EC26-D589-2C90-5EAD-757D7D55E0B9}"/>
              </a:ext>
            </a:extLst>
          </p:cNvPr>
          <p:cNvSpPr txBox="1"/>
          <p:nvPr/>
        </p:nvSpPr>
        <p:spPr>
          <a:xfrm>
            <a:off x="3108526" y="1978070"/>
            <a:ext cx="1570859" cy="646331"/>
          </a:xfrm>
          <a:prstGeom prst="rect">
            <a:avLst/>
          </a:prstGeom>
          <a:solidFill>
            <a:srgbClr val="FDFDF5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highlight>
                  <a:srgbClr val="FDFDF5"/>
                </a:highlight>
                <a:latin typeface="APL385 Unicode" panose="020B0709000202000203" pitchFamily="49" charset="0"/>
              </a:rPr>
              <a:t>⎕JSON</a:t>
            </a:r>
            <a:endParaRPr lang="LID4096" sz="3600" dirty="0">
              <a:highlight>
                <a:srgbClr val="FDFDF5"/>
              </a:highlight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886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301C92-FFF7-5242-92CC-566F12262CA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3EDDB-8F59-E0BE-0BDE-6093E1E28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a-DK" dirty="0">
                <a:latin typeface="+mn-lt"/>
              </a:rPr>
              <a:t>Emulations of </a:t>
            </a:r>
            <a:r>
              <a:rPr lang="da-DK" dirty="0">
                <a:latin typeface="APL385 Unicode" panose="020B0709000202000203" pitchFamily="49" charset="0"/>
              </a:rPr>
              <a:t>⎕F*</a:t>
            </a:r>
            <a:r>
              <a:rPr lang="da-DK" dirty="0">
                <a:latin typeface="+mn-lt"/>
              </a:rPr>
              <a:t> system functions which can read </a:t>
            </a:r>
            <a:r>
              <a:rPr lang="da-DK" b="1" i="1" dirty="0">
                <a:latin typeface="+mn-lt"/>
              </a:rPr>
              <a:t>and</a:t>
            </a:r>
            <a:r>
              <a:rPr lang="da-DK" dirty="0">
                <a:latin typeface="+mn-lt"/>
              </a:rPr>
              <a:t> write APL+Win component files directly</a:t>
            </a:r>
          </a:p>
          <a:p>
            <a:pPr lvl="1"/>
            <a:r>
              <a:rPr lang="da-DK" dirty="0">
                <a:latin typeface="+mn-lt"/>
              </a:rPr>
              <a:t>Uses an APL+Win runtime application and binary SCAR format via TCP sockets</a:t>
            </a:r>
          </a:p>
          <a:p>
            <a:r>
              <a:rPr lang="da-DK" dirty="0">
                <a:latin typeface="+mn-lt"/>
              </a:rPr>
              <a:t>Allows parallel operation of old + new versions of the application code</a:t>
            </a:r>
          </a:p>
          <a:p>
            <a:r>
              <a:rPr lang="da-DK" dirty="0">
                <a:latin typeface="+mn-lt"/>
              </a:rPr>
              <a:t>Component files can be migrated gradually</a:t>
            </a:r>
            <a:endParaRPr lang="LID4096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75BF8E-9D3E-4FD7-0E72-3872C3504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Component Files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54187F2-3BDF-D699-84DF-3E60C210A9C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17965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E9824B-67A0-52CD-49F8-A1DE36A3767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88ADA-377B-AA41-8946-901A2FFCC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9030727-2B99-EA74-D9FD-23EF476AB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Hard Part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100A570-B4E2-4FA4-F2D4-DDF800F9D7F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E6BE3-DC2A-4547-6794-4A464C1ED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124" y="1036800"/>
            <a:ext cx="7154273" cy="403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139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10C488D5-B842-EB8B-2ED3-7D05AAC85DD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D13D760-0644-7A78-3C7E-D598D556654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7043738" cy="68421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8" name="Picture 7" descr="A diagram of a flash smelter&#10;&#10;Description automatically generated">
            <a:extLst>
              <a:ext uri="{FF2B5EF4-FFF2-40B4-BE49-F238E27FC236}">
                <a16:creationId xmlns:a16="http://schemas.microsoft.com/office/drawing/2014/main" id="{65C6A5E9-879C-8FB4-6934-1A43096F7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35" y="0"/>
            <a:ext cx="731792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683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A6F95A-8BC9-C1D3-E89C-EECB29CBC36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00B39F-BF0C-3AAC-A3BB-9BDC1CCF3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87E84E-25AE-15A4-B793-E7C096AC2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  <a:endParaRPr lang="LID4096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1EB753-2381-4F67-F1A5-E83182C0C9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406839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822C1-676E-F50F-A0CF-972D85E3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∆WI</a:t>
            </a:r>
            <a:r>
              <a:rPr lang="en-US" dirty="0"/>
              <a:t> Status September 2024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E4F20-6D57-BE4B-576D-B3F1FED49DD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DFEFD0-44C8-E802-8C4E-5455F201162D}"/>
              </a:ext>
            </a:extLst>
          </p:cNvPr>
          <p:cNvSpPr txBox="1"/>
          <p:nvPr/>
        </p:nvSpPr>
        <p:spPr>
          <a:xfrm>
            <a:off x="412693" y="2252420"/>
            <a:ext cx="3678860" cy="156966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da-DK" sz="1600" dirty="0">
                <a:latin typeface="APL385 Unicode" panose="020B0709000202000203" pitchFamily="49" charset="0"/>
              </a:rPr>
              <a:t> button  imagelist  picture  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check   label      richedit 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combo   list       scroll   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edit    listview   selector 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form    menu       spinner  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frame   page       timer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E044DC-FCB6-1F68-2876-E5098DE79EE9}"/>
              </a:ext>
            </a:extLst>
          </p:cNvPr>
          <p:cNvSpPr txBox="1"/>
          <p:nvPr/>
        </p:nvSpPr>
        <p:spPr>
          <a:xfrm>
            <a:off x="4440265" y="2252420"/>
            <a:ext cx="4401519" cy="15696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a-DK" sz="1600" dirty="0">
                <a:latin typeface="APL385 Unicode" panose="020B0709000202000203" pitchFamily="49" charset="0"/>
              </a:rPr>
              <a:t> activecontrol  listview  status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activeobject   mdiform   toolbox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commandbar     media     trackbar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commandbutton  option    tree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datetime       printer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grid           progress  </a:t>
            </a:r>
            <a:endParaRPr lang="LID4096" sz="1600" dirty="0">
              <a:latin typeface="APL385 Unicode" panose="020B0709000202000203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BFAAD7-382E-0155-B705-EF60C4498A30}"/>
              </a:ext>
            </a:extLst>
          </p:cNvPr>
          <p:cNvSpPr txBox="1"/>
          <p:nvPr/>
        </p:nvSpPr>
        <p:spPr>
          <a:xfrm>
            <a:off x="1363851" y="1735810"/>
            <a:ext cx="1598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Some Support</a:t>
            </a:r>
            <a:endParaRPr lang="LID4096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D8935F-20C4-7C6C-FF02-09BF24D998BA}"/>
              </a:ext>
            </a:extLst>
          </p:cNvPr>
          <p:cNvSpPr txBox="1"/>
          <p:nvPr/>
        </p:nvSpPr>
        <p:spPr>
          <a:xfrm>
            <a:off x="5841766" y="173581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No Support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5648246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815F2-F592-E1FD-7AA1-BF2498E36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25813" cy="322201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dirty="0"/>
              <a:t>We have hired two new APL developers in 2024</a:t>
            </a:r>
          </a:p>
          <a:p>
            <a:pPr>
              <a:spcAft>
                <a:spcPts val="600"/>
              </a:spcAft>
            </a:pPr>
            <a:r>
              <a:rPr lang="da-DK" dirty="0"/>
              <a:t>METSIM® migration complete expected around end of 2024</a:t>
            </a:r>
          </a:p>
          <a:p>
            <a:pPr>
              <a:spcAft>
                <a:spcPts val="600"/>
              </a:spcAft>
            </a:pPr>
            <a:r>
              <a:rPr lang="da-DK" dirty="0"/>
              <a:t>Our partners in Germany, USA and Sweden are gaining experience of migrations</a:t>
            </a:r>
          </a:p>
          <a:p>
            <a:pPr marL="0" indent="0">
              <a:spcAft>
                <a:spcPts val="600"/>
              </a:spcAft>
              <a:buNone/>
            </a:pP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7A7E21-8FD7-DA7F-0D15-40E316B9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Declaration of Intent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E705CF9-416B-425D-BB06-197D0D6F8AA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655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5791C1-6286-FE1A-030D-A0B6419EF1C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5D248-B9B3-3448-86F2-72ED1F58C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dirty="0" err="1"/>
              <a:t>Relatively</a:t>
            </a:r>
            <a:r>
              <a:rPr lang="da-DK" dirty="0"/>
              <a:t> </a:t>
            </a:r>
            <a:r>
              <a:rPr lang="da-DK" dirty="0" err="1"/>
              <a:t>straightforward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A few language differences</a:t>
            </a:r>
          </a:p>
          <a:p>
            <a:pPr lvl="1"/>
            <a:r>
              <a:rPr lang="en-GB" dirty="0"/>
              <a:t>Each on empty arrays</a:t>
            </a:r>
          </a:p>
          <a:p>
            <a:r>
              <a:rPr lang="en-GB" dirty="0"/>
              <a:t>User Interfaces and file I/O are usually already handled by simple cover-functions and can be emulated “easily”</a:t>
            </a:r>
          </a:p>
          <a:p>
            <a:r>
              <a:rPr lang="en-GB" dirty="0"/>
              <a:t>Linux or Windows apps may be making external calls which will require "tweaking"</a:t>
            </a:r>
          </a:p>
          <a:p>
            <a:r>
              <a:rPr lang="en-GB" dirty="0"/>
              <a:t>We are considering implementing "format by example" but so far it has not been necessary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8EAD921-0DE6-BD56-E79E-07300DC3A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From APL2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F8653B-CAED-27BD-9A7A-98ECA5B0329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348992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815F2-F592-E1FD-7AA1-BF2498E36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72130" cy="3222015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da-DK" dirty="0">
                <a:latin typeface="APL385 Unicode" panose="020B0709000202000203" pitchFamily="49" charset="0"/>
              </a:rPr>
              <a:t>∆WI</a:t>
            </a:r>
            <a:r>
              <a:rPr lang="da-DK" dirty="0"/>
              <a:t> is close to supporting all of METSIM®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Additional features will be added to support future migrants</a:t>
            </a:r>
          </a:p>
          <a:p>
            <a:pPr>
              <a:spcAft>
                <a:spcPts val="600"/>
              </a:spcAft>
            </a:pPr>
            <a:r>
              <a:rPr lang="da-DK" dirty="0"/>
              <a:t>We will produce a document enumerating differences and documenting emulation functions</a:t>
            </a:r>
          </a:p>
          <a:p>
            <a:pPr marL="0" indent="0">
              <a:spcAft>
                <a:spcPts val="600"/>
              </a:spcAft>
              <a:buNone/>
            </a:pPr>
            <a:endParaRPr lang="da-DK" dirty="0"/>
          </a:p>
          <a:p>
            <a:pPr>
              <a:spcAft>
                <a:spcPts val="600"/>
              </a:spcAft>
            </a:pPr>
            <a:r>
              <a:rPr lang="da-DK" b="1" dirty="0"/>
              <a:t>All migration tools and documentation will be</a:t>
            </a:r>
            <a:br>
              <a:rPr lang="da-DK" b="1" dirty="0"/>
            </a:br>
            <a:r>
              <a:rPr lang="da-DK" b="1" dirty="0"/>
              <a:t>free and open source</a:t>
            </a:r>
            <a:br>
              <a:rPr lang="da-DK" dirty="0"/>
            </a:br>
            <a:endParaRPr lang="da-DK" dirty="0"/>
          </a:p>
          <a:p>
            <a:pPr>
              <a:spcAft>
                <a:spcPts val="600"/>
              </a:spcAft>
            </a:pPr>
            <a:r>
              <a:rPr lang="da-DK" dirty="0"/>
              <a:t>We *may* also decide to add new features to v20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For example </a:t>
            </a:r>
            <a:r>
              <a:rPr lang="da-DK" dirty="0">
                <a:latin typeface="APL385 Unicode" panose="020B0709000202000203" pitchFamily="49" charset="0"/>
              </a:rPr>
              <a:t>:LeaveIf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7A7E21-8FD7-DA7F-0D15-40E316B9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Migration Status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E705CF9-416B-425D-BB06-197D0D6F8AA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11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E2587-4B4B-2E9F-A043-D570BD6B4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207673" cy="324204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Insurance </a:t>
            </a:r>
            <a:r>
              <a:rPr lang="da-DK" dirty="0" err="1"/>
              <a:t>company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No UI, </a:t>
            </a:r>
            <a:r>
              <a:rPr lang="da-DK" dirty="0" err="1"/>
              <a:t>manipulates</a:t>
            </a:r>
            <a:r>
              <a:rPr lang="da-DK" dirty="0"/>
              <a:t> </a:t>
            </a:r>
            <a:r>
              <a:rPr lang="da-DK" dirty="0" err="1"/>
              <a:t>text</a:t>
            </a:r>
            <a:r>
              <a:rPr lang="da-DK" dirty="0"/>
              <a:t> and Excel files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Handled</a:t>
            </a:r>
            <a:r>
              <a:rPr lang="da-DK" dirty="0"/>
              <a:t> by European Consulting Partner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Sandvik (</a:t>
            </a:r>
            <a:r>
              <a:rPr lang="da-DK" dirty="0" err="1"/>
              <a:t>Sweden</a:t>
            </a:r>
            <a:r>
              <a:rPr lang="da-DK" dirty="0"/>
              <a:t>) – in </a:t>
            </a:r>
            <a:r>
              <a:rPr lang="da-DK" dirty="0" err="1"/>
              <a:t>progress</a:t>
            </a:r>
            <a:r>
              <a:rPr lang="da-DK" dirty="0"/>
              <a:t>: Mainframe APL2 </a:t>
            </a:r>
            <a:r>
              <a:rPr lang="da-DK" dirty="0" err="1"/>
              <a:t>direct</a:t>
            </a:r>
            <a:r>
              <a:rPr lang="da-DK" dirty="0"/>
              <a:t> to Docker Containers and HTML/</a:t>
            </a:r>
            <a:r>
              <a:rPr lang="da-DK" dirty="0" err="1"/>
              <a:t>svg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Handled</a:t>
            </a:r>
            <a:r>
              <a:rPr lang="da-DK" dirty="0"/>
              <a:t> by </a:t>
            </a:r>
            <a:r>
              <a:rPr lang="da-DK" dirty="0" err="1"/>
              <a:t>Tiamatica</a:t>
            </a:r>
            <a:r>
              <a:rPr lang="da-DK" dirty="0"/>
              <a:t> in </a:t>
            </a:r>
            <a:r>
              <a:rPr lang="da-DK" dirty="0" err="1"/>
              <a:t>Malmö</a:t>
            </a:r>
            <a:r>
              <a:rPr lang="da-DK" dirty="0"/>
              <a:t> (Gilgamesh Athoraya)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BIG Jewellers: Windows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Handled by Mark Wolfson @ BIG "with a little help"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1B65F1-09FE-244F-73CE-719AF32D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Recent / Active APL2 Migrations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44E90C0-FAF0-0287-0226-21CB99B7615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862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77C6A09-C3BA-65E6-83FA-6766B55A443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" t="3635" b="5007"/>
          <a:stretch/>
        </p:blipFill>
        <p:spPr>
          <a:xfrm>
            <a:off x="4572000" y="808038"/>
            <a:ext cx="4572000" cy="3241675"/>
          </a:xfr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E8C8119-F9EE-130C-9A1E-2DBD2997C2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8038"/>
            <a:ext cx="4472940" cy="3241675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EA6E12-7B88-5B93-1E28-9FBF5563532C}"/>
              </a:ext>
            </a:extLst>
          </p:cNvPr>
          <p:cNvSpPr txBox="1"/>
          <p:nvPr/>
        </p:nvSpPr>
        <p:spPr>
          <a:xfrm>
            <a:off x="130629" y="182880"/>
            <a:ext cx="4027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 err="1"/>
              <a:t>Migrated</a:t>
            </a:r>
            <a:r>
              <a:rPr lang="da-DK" sz="2400" dirty="0"/>
              <a:t> APL2 Mainframe UI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19427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PLX Language Specification (APL2 ...">
            <a:extLst>
              <a:ext uri="{FF2B5EF4-FFF2-40B4-BE49-F238E27FC236}">
                <a16:creationId xmlns:a16="http://schemas.microsoft.com/office/drawing/2014/main" id="{E8DBEA00-940B-F8CB-7BDC-B38CFD4575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5284" y="2372286"/>
            <a:ext cx="2012168" cy="115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EFCF79B-9559-88F6-1D72-174996CB2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From </a:t>
            </a:r>
            <a:r>
              <a:rPr lang="da-DK" dirty="0" err="1"/>
              <a:t>APL+Win</a:t>
            </a:r>
            <a:r>
              <a:rPr lang="da-DK" dirty="0"/>
              <a:t> or </a:t>
            </a:r>
            <a:r>
              <a:rPr lang="da-DK" dirty="0" err="1"/>
              <a:t>MicroAPL</a:t>
            </a:r>
            <a:r>
              <a:rPr lang="da-DK" dirty="0"/>
              <a:t> APLX</a:t>
            </a:r>
            <a:endParaRPr lang="en-GB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8D5199D1-243D-004D-D4DC-85C8DCD8A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868" y="1340775"/>
            <a:ext cx="927000" cy="9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DCC0E4F-B1DD-2438-564F-D1349F441A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da-DK" dirty="0"/>
              <a:t>Same </a:t>
            </a:r>
            <a:r>
              <a:rPr lang="da-DK" dirty="0" err="1"/>
              <a:t>language</a:t>
            </a:r>
            <a:r>
              <a:rPr lang="da-DK" dirty="0"/>
              <a:t> differences as APL2, plus:</a:t>
            </a:r>
          </a:p>
          <a:p>
            <a:r>
              <a:rPr lang="en-GB" dirty="0"/>
              <a:t>Many system functions &amp; control structures not found in Dyalog APL</a:t>
            </a:r>
          </a:p>
          <a:p>
            <a:r>
              <a:rPr lang="en-GB" dirty="0"/>
              <a:t>Double quotes (</a:t>
            </a:r>
            <a:r>
              <a:rPr lang="en-GB" dirty="0">
                <a:latin typeface="APL385 Unicode" panose="020B0709000202000203" pitchFamily="49" charset="0"/>
              </a:rPr>
              <a:t>"Don't do this!"</a:t>
            </a:r>
            <a:r>
              <a:rPr lang="en-GB" dirty="0"/>
              <a:t>)</a:t>
            </a:r>
          </a:p>
          <a:p>
            <a:r>
              <a:rPr lang="en-GB" dirty="0"/>
              <a:t>More advanced Graphical User Interfaces</a:t>
            </a:r>
          </a:p>
          <a:p>
            <a:r>
              <a:rPr lang="en-GB" dirty="0"/>
              <a:t>Calls to external libraries</a:t>
            </a:r>
          </a:p>
        </p:txBody>
      </p:sp>
    </p:spTree>
    <p:extLst>
      <p:ext uri="{BB962C8B-B14F-4D97-AF65-F5344CB8AC3E}">
        <p14:creationId xmlns:p14="http://schemas.microsoft.com/office/powerpoint/2010/main" val="1438011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36F32-313F-D0C7-6487-5C63B4B36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601273" cy="3242040"/>
          </a:xfrm>
        </p:spPr>
        <p:txBody>
          <a:bodyPr/>
          <a:lstStyle/>
          <a:p>
            <a:r>
              <a:rPr lang="da-DK" dirty="0" err="1"/>
              <a:t>MicroAPL</a:t>
            </a:r>
            <a:r>
              <a:rPr lang="da-DK" dirty="0"/>
              <a:t> </a:t>
            </a:r>
            <a:r>
              <a:rPr lang="da-DK" dirty="0" err="1"/>
              <a:t>stopped</a:t>
            </a:r>
            <a:r>
              <a:rPr lang="da-DK" dirty="0"/>
              <a:t> </a:t>
            </a:r>
            <a:r>
              <a:rPr lang="da-DK" dirty="0" err="1"/>
              <a:t>developing</a:t>
            </a:r>
            <a:r>
              <a:rPr lang="da-DK" dirty="0"/>
              <a:t> APLX in 2016</a:t>
            </a:r>
          </a:p>
          <a:p>
            <a:pPr lvl="1"/>
            <a:r>
              <a:rPr lang="da-DK" dirty="0"/>
              <a:t>Dyalog hosts a download of the last </a:t>
            </a:r>
            <a:r>
              <a:rPr lang="da-DK" dirty="0" err="1"/>
              <a:t>free</a:t>
            </a:r>
            <a:r>
              <a:rPr lang="da-DK" dirty="0"/>
              <a:t> version</a:t>
            </a:r>
          </a:p>
          <a:p>
            <a:r>
              <a:rPr lang="da-DK" dirty="0"/>
              <a:t>Dyalog </a:t>
            </a:r>
            <a:r>
              <a:rPr lang="da-DK" dirty="0" err="1"/>
              <a:t>developed</a:t>
            </a:r>
            <a:r>
              <a:rPr lang="da-DK" dirty="0"/>
              <a:t> migration </a:t>
            </a:r>
            <a:r>
              <a:rPr lang="da-DK" dirty="0" err="1"/>
              <a:t>tools</a:t>
            </a:r>
            <a:r>
              <a:rPr lang="da-DK" dirty="0"/>
              <a:t> in 2016</a:t>
            </a:r>
          </a:p>
          <a:p>
            <a:r>
              <a:rPr lang="da-DK" dirty="0"/>
              <a:t>A </a:t>
            </a:r>
            <a:r>
              <a:rPr lang="da-DK" dirty="0" err="1"/>
              <a:t>handful</a:t>
            </a:r>
            <a:r>
              <a:rPr lang="da-DK" dirty="0"/>
              <a:t> of users </a:t>
            </a:r>
            <a:r>
              <a:rPr lang="da-DK" dirty="0" err="1"/>
              <a:t>migrated</a:t>
            </a:r>
            <a:r>
              <a:rPr lang="da-DK" dirty="0"/>
              <a:t> </a:t>
            </a:r>
            <a:r>
              <a:rPr lang="da-DK" dirty="0" err="1"/>
              <a:t>using</a:t>
            </a:r>
            <a:r>
              <a:rPr lang="da-DK" dirty="0"/>
              <a:t> </a:t>
            </a:r>
            <a:r>
              <a:rPr lang="da-DK" dirty="0" err="1"/>
              <a:t>these</a:t>
            </a:r>
            <a:r>
              <a:rPr lang="da-DK" dirty="0"/>
              <a:t> </a:t>
            </a:r>
            <a:r>
              <a:rPr lang="da-DK" dirty="0" err="1"/>
              <a:t>tools</a:t>
            </a:r>
            <a:endParaRPr lang="da-DK" dirty="0"/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599D03-754D-4BD5-C074-CE918E652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APLX Migrations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055FEFA-6739-B224-38D7-F0388CC657C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337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C81B26F-7674-4E43-7E6E-F479D04102E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06773-A8EB-AC3C-3490-EF4CA35E0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C704EA-9414-8461-78F5-78CD63B66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D0BD471-D010-C82F-F877-34D12307DDD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C19DDF-AFD7-87FE-1050-333D5E504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5656"/>
            <a:ext cx="9144000" cy="49721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2D605A-A25D-3626-A8DF-16B10A64D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9699" y="132289"/>
            <a:ext cx="5126867" cy="64085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89152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E2587-4B4B-2E9F-A043-D570BD6B4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922400" cy="3242040"/>
          </a:xfrm>
        </p:spPr>
        <p:txBody>
          <a:bodyPr>
            <a:normAutofit fontScale="85000" lnSpcReduction="10000"/>
          </a:bodyPr>
          <a:lstStyle/>
          <a:p>
            <a:r>
              <a:rPr lang="da-DK" dirty="0" err="1"/>
              <a:t>Two</a:t>
            </a:r>
            <a:r>
              <a:rPr lang="da-DK" dirty="0"/>
              <a:t> European Insurance </a:t>
            </a:r>
            <a:r>
              <a:rPr lang="da-DK" dirty="0" err="1"/>
              <a:t>companies</a:t>
            </a:r>
            <a:endParaRPr lang="da-DK" dirty="0"/>
          </a:p>
          <a:p>
            <a:pPr lvl="1"/>
            <a:r>
              <a:rPr lang="da-DK" dirty="0"/>
              <a:t>One with GUI, </a:t>
            </a:r>
            <a:r>
              <a:rPr lang="da-DK" dirty="0" err="1"/>
              <a:t>completely</a:t>
            </a:r>
            <a:r>
              <a:rPr lang="da-DK" dirty="0"/>
              <a:t> </a:t>
            </a:r>
            <a:r>
              <a:rPr lang="da-DK" dirty="0" err="1"/>
              <a:t>rewritten</a:t>
            </a:r>
            <a:r>
              <a:rPr lang="da-DK" dirty="0"/>
              <a:t> in Dyalog APL, the </a:t>
            </a:r>
            <a:r>
              <a:rPr lang="da-DK" dirty="0" err="1"/>
              <a:t>other</a:t>
            </a:r>
            <a:r>
              <a:rPr lang="da-DK" dirty="0"/>
              <a:t> a pure service </a:t>
            </a:r>
            <a:r>
              <a:rPr lang="da-DK" dirty="0" err="1"/>
              <a:t>converted</a:t>
            </a:r>
            <a:r>
              <a:rPr lang="da-DK" dirty="0"/>
              <a:t> to </a:t>
            </a:r>
            <a:r>
              <a:rPr lang="da-DK" dirty="0" err="1"/>
              <a:t>Jarvis</a:t>
            </a:r>
            <a:r>
              <a:rPr lang="da-DK" dirty="0"/>
              <a:t> in Linux containers</a:t>
            </a:r>
          </a:p>
          <a:p>
            <a:pPr lvl="1"/>
            <a:r>
              <a:rPr lang="da-DK" dirty="0" err="1"/>
              <a:t>Handled</a:t>
            </a:r>
            <a:r>
              <a:rPr lang="da-DK" dirty="0"/>
              <a:t> by a European </a:t>
            </a:r>
            <a:r>
              <a:rPr lang="da-DK" dirty="0" err="1"/>
              <a:t>consulting</a:t>
            </a:r>
            <a:r>
              <a:rPr lang="da-DK" dirty="0"/>
              <a:t> partner</a:t>
            </a:r>
          </a:p>
          <a:p>
            <a:r>
              <a:rPr lang="da-DK" dirty="0"/>
              <a:t>METSIM® - in </a:t>
            </a:r>
            <a:r>
              <a:rPr lang="da-DK" dirty="0" err="1"/>
              <a:t>progress</a:t>
            </a:r>
            <a:endParaRPr lang="da-DK" dirty="0"/>
          </a:p>
          <a:p>
            <a:pPr lvl="1"/>
            <a:r>
              <a:rPr lang="da-DK" dirty="0"/>
              <a:t>Migration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handled</a:t>
            </a:r>
            <a:r>
              <a:rPr lang="da-DK" dirty="0"/>
              <a:t> by Dyalog</a:t>
            </a:r>
          </a:p>
          <a:p>
            <a:pPr lvl="1"/>
            <a:r>
              <a:rPr lang="da-DK" dirty="0"/>
              <a:t>Will be used to develop tools to automate migration, including the Graphical User Interface</a:t>
            </a:r>
          </a:p>
          <a:p>
            <a:r>
              <a:rPr lang="da-DK" dirty="0"/>
              <a:t>More under discussion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1B65F1-09FE-244F-73CE-719AF32DC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721774" cy="685535"/>
          </a:xfrm>
        </p:spPr>
        <p:txBody>
          <a:bodyPr/>
          <a:lstStyle/>
          <a:p>
            <a:r>
              <a:rPr lang="da-DK" dirty="0"/>
              <a:t>Recent / Active </a:t>
            </a:r>
            <a:r>
              <a:rPr lang="da-DK" dirty="0" err="1"/>
              <a:t>APL+Win</a:t>
            </a:r>
            <a:r>
              <a:rPr lang="da-DK" dirty="0"/>
              <a:t> Migrations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44E90C0-FAF0-0287-0226-21CB99B7615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703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7395</TotalTime>
  <Words>942</Words>
  <Application>Microsoft Office PowerPoint</Application>
  <PresentationFormat>On-screen Show (16:9)</PresentationFormat>
  <Paragraphs>130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Wingdings 2</vt:lpstr>
      <vt:lpstr>Wingdings</vt:lpstr>
      <vt:lpstr>Courier New</vt:lpstr>
      <vt:lpstr>Arial</vt:lpstr>
      <vt:lpstr>Sarabun</vt:lpstr>
      <vt:lpstr>Calibri</vt:lpstr>
      <vt:lpstr>APL385 Unicode</vt:lpstr>
      <vt:lpstr>Office Theme</vt:lpstr>
      <vt:lpstr>Migrating APL+Win Applications Karl Holt, Morten Kromberg</vt:lpstr>
      <vt:lpstr>A New Wave of Migrants</vt:lpstr>
      <vt:lpstr>From APL2</vt:lpstr>
      <vt:lpstr>Recent / Active APL2 Migrations</vt:lpstr>
      <vt:lpstr>PowerPoint Presentation</vt:lpstr>
      <vt:lpstr>From APL+Win or MicroAPL APLX</vt:lpstr>
      <vt:lpstr>APLX Migrations</vt:lpstr>
      <vt:lpstr>PowerPoint Presentation</vt:lpstr>
      <vt:lpstr>Recent / Active APL+Win Migrations</vt:lpstr>
      <vt:lpstr>Migrating APL+Win Applications</vt:lpstr>
      <vt:lpstr>Step 1: Export Source Code</vt:lpstr>
      <vt:lpstr>Step 1 – Export Source Code</vt:lpstr>
      <vt:lpstr>Step 2: Create Text Source</vt:lpstr>
      <vt:lpstr>Step 3: Automatic Conversion</vt:lpstr>
      <vt:lpstr>Automatic Substitutions</vt:lpstr>
      <vt:lpstr>PowerPoint Presentation</vt:lpstr>
      <vt:lpstr>System Functions Emulated</vt:lpstr>
      <vt:lpstr>Tricky Differences</vt:lpstr>
      <vt:lpstr>Work in Progress</vt:lpstr>
      <vt:lpstr>Manual Steps</vt:lpstr>
      <vt:lpstr>Foreign Function Calls</vt:lpstr>
      <vt:lpstr>CSV files</vt:lpstr>
      <vt:lpstr>PowerPoint Presentation</vt:lpstr>
      <vt:lpstr>Component Files</vt:lpstr>
      <vt:lpstr>The Hard Part</vt:lpstr>
      <vt:lpstr>PowerPoint Presentation</vt:lpstr>
      <vt:lpstr>Demo</vt:lpstr>
      <vt:lpstr>∆WI Status September 2024</vt:lpstr>
      <vt:lpstr>Declaration of Intent</vt:lpstr>
      <vt:lpstr>Migration Status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271</cp:revision>
  <dcterms:created xsi:type="dcterms:W3CDTF">2019-07-25T11:46:05Z</dcterms:created>
  <dcterms:modified xsi:type="dcterms:W3CDTF">2024-09-24T07:39:03Z</dcterms:modified>
</cp:coreProperties>
</file>