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embedTrueTypeFonts="1" saveSubsetFonts="1">
  <p:sldMasterIdLst>
    <p:sldMasterId id="2147483648" r:id="rId1"/>
  </p:sldMasterIdLst>
  <p:notesMasterIdLst>
    <p:notesMasterId r:id="rId22"/>
  </p:notesMasterIdLst>
  <p:handoutMasterIdLst>
    <p:handoutMasterId r:id="rId23"/>
  </p:handoutMasterIdLst>
  <p:sldIdLst>
    <p:sldId id="259" r:id="rId2"/>
    <p:sldId id="277" r:id="rId3"/>
    <p:sldId id="267" r:id="rId4"/>
    <p:sldId id="264" r:id="rId5"/>
    <p:sldId id="272" r:id="rId6"/>
    <p:sldId id="276" r:id="rId7"/>
    <p:sldId id="260" r:id="rId8"/>
    <p:sldId id="273" r:id="rId9"/>
    <p:sldId id="263" r:id="rId10"/>
    <p:sldId id="280" r:id="rId11"/>
    <p:sldId id="268" r:id="rId12"/>
    <p:sldId id="271" r:id="rId13"/>
    <p:sldId id="269" r:id="rId14"/>
    <p:sldId id="270" r:id="rId15"/>
    <p:sldId id="262" r:id="rId16"/>
    <p:sldId id="261" r:id="rId17"/>
    <p:sldId id="265" r:id="rId18"/>
    <p:sldId id="274" r:id="rId19"/>
    <p:sldId id="278" r:id="rId20"/>
    <p:sldId id="279" r:id="rId21"/>
  </p:sldIdLst>
  <p:sldSz cx="9144000" cy="5143500" type="screen16x9"/>
  <p:notesSz cx="6858000" cy="9144000"/>
  <p:embeddedFontLst>
    <p:embeddedFont>
      <p:font typeface="APL385 Unicode" panose="020B0709000202000203" pitchFamily="49" charset="0"/>
      <p:regular r:id="rId24"/>
    </p:embeddedFont>
    <p:embeddedFont>
      <p:font typeface="Sarabun" panose="020B0604020202020204" charset="-34"/>
      <p:regular r:id="rId25"/>
      <p:bold r:id="rId26"/>
      <p:italic r:id="rId27"/>
      <p:boldItalic r:id="rId28"/>
    </p:embeddedFont>
    <p:embeddedFont>
      <p:font typeface="Wingdings 2" panose="05020102010507070707" pitchFamily="18" charset="2"/>
      <p:regular r:id="rId2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5A6D8F"/>
    <a:srgbClr val="3B475E"/>
    <a:srgbClr val="ED7F00"/>
    <a:srgbClr val="FDFDF5"/>
    <a:srgbClr val="F6F6D9"/>
    <a:srgbClr val="BBB5D6"/>
    <a:srgbClr val="928ABD"/>
    <a:srgbClr val="373535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81438" autoAdjust="0"/>
  </p:normalViewPr>
  <p:slideViewPr>
    <p:cSldViewPr snapToGrid="0">
      <p:cViewPr varScale="1">
        <p:scale>
          <a:sx n="85" d="100"/>
          <a:sy n="85" d="100"/>
        </p:scale>
        <p:origin x="1334" y="67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9" d="100"/>
          <a:sy n="69" d="100"/>
        </p:scale>
        <p:origin x="2693" y="77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3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2.fntdata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.fntdata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28" Type="http://schemas.openxmlformats.org/officeDocument/2006/relationships/font" Target="fonts/font5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font" Target="fonts/font4.fntdata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A6A3BD-28BD-4949-B52F-24E999822598}" type="datetimeFigureOut">
              <a:rPr lang="en-GB" smtClean="0">
                <a:latin typeface="Sarabun" panose="00000500000000000000" pitchFamily="2" charset="-34"/>
              </a:rPr>
              <a:t>24/09/2024</a:t>
            </a:fld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7370AB-76A5-41F1-9753-9FE7E667F0C0}" type="slidenum">
              <a:rPr lang="en-GB" smtClean="0">
                <a:latin typeface="Sarabun" panose="00000500000000000000" pitchFamily="2" charset="-34"/>
              </a:rPr>
              <a:t>‹#›</a:t>
            </a:fld>
            <a:endParaRPr lang="en-GB" dirty="0">
              <a:latin typeface="Sarabun" panose="00000500000000000000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5647182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Sarabun" panose="00000500000000000000" pitchFamily="2" charset="-34"/>
              </a:defRPr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Sarabun" panose="00000500000000000000" pitchFamily="2" charset="-34"/>
              </a:defRPr>
            </a:lvl1pPr>
          </a:lstStyle>
          <a:p>
            <a:fld id="{CDEAEF8A-5BB8-41C8-B8C2-160617C17EF4}" type="datetimeFigureOut">
              <a:rPr lang="en-GB" smtClean="0"/>
              <a:pPr/>
              <a:t>24/09/2024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Sarabun" panose="00000500000000000000" pitchFamily="2" charset="-34"/>
              </a:defRPr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Sarabun" panose="00000500000000000000" pitchFamily="2" charset="-34"/>
              </a:defRPr>
            </a:lvl1pPr>
          </a:lstStyle>
          <a:p>
            <a:fld id="{4320660A-27FD-4528-AE7F-EC6080404EEB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21339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N" dirty="0"/>
              <a:t>Aarush Bhat</a:t>
            </a:r>
          </a:p>
          <a:p>
            <a:r>
              <a:rPr lang="en-IN" dirty="0"/>
              <a:t>1.5 years at Dyalog</a:t>
            </a:r>
          </a:p>
          <a:p>
            <a:r>
              <a:rPr lang="en-IN" dirty="0"/>
              <a:t>First time presenting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2448391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Explain the framework</a:t>
            </a:r>
          </a:p>
          <a:p>
            <a:r>
              <a:rPr lang="en-US" dirty="0"/>
              <a:t>Point to </a:t>
            </a:r>
            <a:r>
              <a:rPr lang="en-US" dirty="0" err="1"/>
              <a:t>jds</a:t>
            </a:r>
            <a:r>
              <a:rPr lang="en-US" dirty="0"/>
              <a:t> presentation</a:t>
            </a:r>
          </a:p>
          <a:p>
            <a:r>
              <a:rPr lang="en-US" dirty="0"/>
              <a:t>Point out fundamental in next slide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10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3699956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What model functions are</a:t>
            </a:r>
          </a:p>
          <a:p>
            <a:r>
              <a:rPr lang="en-US" dirty="0"/>
              <a:t>What we think about before writing them</a:t>
            </a:r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11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2549357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US" dirty="0"/>
              <a:t>Explain what the tests generally look like</a:t>
            </a:r>
          </a:p>
          <a:p>
            <a:pPr marL="171450" indent="-171450" algn="l">
              <a:buFontTx/>
              <a:buChar char="-"/>
            </a:pPr>
            <a:r>
              <a:rPr lang="en-US" dirty="0"/>
              <a:t>properties of the primitive</a:t>
            </a:r>
          </a:p>
          <a:p>
            <a:pPr marL="171450" indent="-171450" algn="l">
              <a:buFontTx/>
              <a:buChar char="-"/>
            </a:pPr>
            <a:r>
              <a:rPr lang="en-US" dirty="0"/>
              <a:t>Logical tests</a:t>
            </a:r>
          </a:p>
          <a:p>
            <a:pPr marL="171450" indent="-171450" algn="l">
              <a:buFontTx/>
              <a:buChar char="-"/>
            </a:pPr>
            <a:r>
              <a:rPr lang="en-US" dirty="0"/>
              <a:t>Model tests</a:t>
            </a:r>
          </a:p>
          <a:p>
            <a:pPr marL="171450" indent="-171450" algn="l">
              <a:buFontTx/>
              <a:buChar char="-"/>
            </a:pPr>
            <a:r>
              <a:rPr lang="en-US" dirty="0"/>
              <a:t>Correct Error tests</a:t>
            </a:r>
          </a:p>
          <a:p>
            <a:pPr marL="171450" indent="-171450" algn="l">
              <a:buFontTx/>
              <a:buChar char="-"/>
            </a:pPr>
            <a:r>
              <a:rPr lang="en-US" dirty="0"/>
              <a:t>Cross datatype tests</a:t>
            </a:r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12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8036257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Explain what are the variations</a:t>
            </a:r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13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1060273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data for the amount and variety of data tested, number of tests in total</a:t>
            </a:r>
          </a:p>
          <a:p>
            <a:r>
              <a:rPr lang="en-US" dirty="0"/>
              <a:t>Todo: need to add tests for multiply here</a:t>
            </a:r>
          </a:p>
          <a:p>
            <a:r>
              <a:rPr lang="en-US" dirty="0"/>
              <a:t>83,184</a:t>
            </a:r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14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9867353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After code and variations we look at code coverage</a:t>
            </a:r>
          </a:p>
          <a:p>
            <a:r>
              <a:rPr lang="en-US" dirty="0"/>
              <a:t>Explain what code coverage is</a:t>
            </a:r>
          </a:p>
          <a:p>
            <a:r>
              <a:rPr lang="en-US" dirty="0"/>
              <a:t>Data about code coverage</a:t>
            </a:r>
          </a:p>
          <a:p>
            <a:r>
              <a:rPr lang="en-US" dirty="0"/>
              <a:t>Avg Jump in codecoverage of the features currently covered: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15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4223004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N" dirty="0"/>
              <a:t>More data- 20 mins, can be increased to hours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16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7740367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N" dirty="0"/>
              <a:t>Summary</a:t>
            </a:r>
          </a:p>
          <a:p>
            <a:r>
              <a:rPr lang="en-IN" dirty="0"/>
              <a:t>Not for finding flaws right now, but for making changes </a:t>
            </a:r>
          </a:p>
          <a:p>
            <a:r>
              <a:rPr lang="en-IN" dirty="0"/>
              <a:t>Different kind of problem solving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17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2383595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Reinforcing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5981444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N" sz="1200" dirty="0"/>
              <a:t>Ullu does not only finds bugs in Dyalog APL but makes the developers confident to explore</a:t>
            </a:r>
          </a:p>
          <a:p>
            <a:r>
              <a:rPr lang="en-IN" sz="1200" dirty="0"/>
              <a:t>Logical and actual coverage</a:t>
            </a:r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19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941383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570829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New Test framework which helps to have comprehensive coverage for all new and old features for dyalog apl</a:t>
            </a:r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940501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Shuffle- 50k times longer, parallel </a:t>
            </a:r>
            <a:r>
              <a:rPr lang="en-US" dirty="0" err="1"/>
              <a:t>qas</a:t>
            </a:r>
            <a:r>
              <a:rPr lang="en-US" dirty="0"/>
              <a:t>- </a:t>
            </a:r>
            <a:r>
              <a:rPr lang="en-US" dirty="0" err="1"/>
              <a:t>upto</a:t>
            </a:r>
            <a:r>
              <a:rPr lang="en-US" dirty="0"/>
              <a:t> 10 days- </a:t>
            </a:r>
            <a:r>
              <a:rPr lang="en-US" dirty="0" err="1"/>
              <a:t>everytime</a:t>
            </a:r>
            <a:r>
              <a:rPr lang="en-US" dirty="0"/>
              <a:t> ROS pockets are restricted, it shuffles</a:t>
            </a:r>
          </a:p>
          <a:p>
            <a:r>
              <a:rPr lang="en-US" dirty="0"/>
              <a:t>Fuzz- </a:t>
            </a:r>
            <a:r>
              <a:rPr lang="en-US" dirty="0" err="1"/>
              <a:t>Americal</a:t>
            </a:r>
            <a:r>
              <a:rPr lang="en-US" dirty="0"/>
              <a:t> fuzzy loop - </a:t>
            </a:r>
            <a:r>
              <a:rPr lang="en-IN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test huge numbers of expressions</a:t>
            </a:r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9866822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New Test framework which helps to have comprehensive coverage for all new and old features for </a:t>
            </a:r>
            <a:r>
              <a:rPr lang="en-US" dirty="0" err="1"/>
              <a:t>dyalog</a:t>
            </a:r>
            <a:r>
              <a:rPr lang="en-US" dirty="0"/>
              <a:t> </a:t>
            </a:r>
            <a:r>
              <a:rPr lang="en-US" dirty="0" err="1"/>
              <a:t>apl</a:t>
            </a:r>
            <a:endParaRPr lang="en-US" dirty="0"/>
          </a:p>
          <a:p>
            <a:r>
              <a:rPr lang="en-US" dirty="0"/>
              <a:t>Structed approach to </a:t>
            </a:r>
            <a:r>
              <a:rPr lang="en-US" dirty="0" err="1"/>
              <a:t>qas</a:t>
            </a:r>
            <a:endParaRPr lang="en-US" dirty="0"/>
          </a:p>
          <a:p>
            <a:r>
              <a:rPr lang="en-US" dirty="0"/>
              <a:t>Fresh eyes</a:t>
            </a:r>
          </a:p>
          <a:p>
            <a:r>
              <a:rPr lang="en-US" dirty="0"/>
              <a:t>New, independent, 40 years ago</a:t>
            </a:r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400282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What does ullu really do?</a:t>
            </a:r>
          </a:p>
          <a:p>
            <a:r>
              <a:rPr lang="en-US" dirty="0"/>
              <a:t>- Explain that we pick up a primitive and grill it until all cases are covered</a:t>
            </a:r>
            <a:endParaRPr lang="en-IN" dirty="0"/>
          </a:p>
          <a:p>
            <a:r>
              <a:rPr lang="en-US" dirty="0"/>
              <a:t>- Find Bugs, Irregularities, Edge cases, Code Coverage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5212661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Explain why was ullu needed: to test the functionality other than focusing on testing mostly the code</a:t>
            </a:r>
          </a:p>
          <a:p>
            <a:r>
              <a:rPr lang="en-IN" dirty="0"/>
              <a:t>Getting tests to be on a global level covering all the interactions that the code has with the users</a:t>
            </a:r>
          </a:p>
          <a:p>
            <a:r>
              <a:rPr lang="en-US" dirty="0"/>
              <a:t>Battle Testing</a:t>
            </a:r>
          </a:p>
          <a:p>
            <a:r>
              <a:rPr lang="en-US" dirty="0"/>
              <a:t>All primitives</a:t>
            </a:r>
          </a:p>
          <a:p>
            <a:r>
              <a:rPr lang="en-US" dirty="0"/>
              <a:t>All data types</a:t>
            </a:r>
          </a:p>
          <a:p>
            <a:r>
              <a:rPr lang="en-US" dirty="0"/>
              <a:t>Lots of data</a:t>
            </a:r>
          </a:p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7170523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- Explain the variety of primitives that have been covered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8685040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- Explain the variety of primitives that have been covered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31834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45060" y="1688053"/>
            <a:ext cx="5073517" cy="1767394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>
              <a:lnSpc>
                <a:spcPct val="100000"/>
              </a:lnSpc>
              <a:defRPr sz="3200" b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r>
              <a:rPr lang="en-US" dirty="0" err="1"/>
              <a:t>ullu</a:t>
            </a:r>
            <a:r>
              <a:rPr lang="en-US" dirty="0"/>
              <a:t>: Tests for </a:t>
            </a:r>
            <a:r>
              <a:rPr lang="en-US" dirty="0" err="1"/>
              <a:t>Dyalog</a:t>
            </a:r>
            <a:r>
              <a:rPr lang="en-US" dirty="0"/>
              <a:t> APL</a:t>
            </a:r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1505740" y="4023437"/>
            <a:ext cx="1732760" cy="664125"/>
          </a:xfrm>
        </p:spPr>
        <p:txBody>
          <a:bodyPr anchor="ctr" anchorCtr="0">
            <a:noAutofit/>
          </a:bodyPr>
          <a:lstStyle>
            <a:lvl1pPr marL="0" indent="0" algn="l">
              <a:lnSpc>
                <a:spcPct val="100000"/>
              </a:lnSpc>
              <a:buNone/>
              <a:defRPr sz="1400" i="0" baseline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pPr lvl="0"/>
            <a:r>
              <a:rPr lang="en-US" dirty="0"/>
              <a:t>Presenter</a:t>
            </a:r>
          </a:p>
        </p:txBody>
      </p:sp>
      <p:sp useBgFill="1">
        <p:nvSpPr>
          <p:cNvPr id="3" name="Rounded Rectangle 2"/>
          <p:cNvSpPr/>
          <p:nvPr userDrawn="1"/>
        </p:nvSpPr>
        <p:spPr>
          <a:xfrm>
            <a:off x="8616917" y="51470"/>
            <a:ext cx="405045" cy="27003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77D23D1-AF63-47CC-9FB3-B0A40D0C69CF}"/>
              </a:ext>
            </a:extLst>
          </p:cNvPr>
          <p:cNvSpPr txBox="1"/>
          <p:nvPr userDrawn="1"/>
        </p:nvSpPr>
        <p:spPr>
          <a:xfrm>
            <a:off x="445060" y="982246"/>
            <a:ext cx="50735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600" kern="700" spc="-20" baseline="0" dirty="0">
                <a:solidFill>
                  <a:srgbClr val="3B475E"/>
                </a:solidFill>
                <a:latin typeface="Sarabun" panose="00000500000000000000" pitchFamily="2" charset="-34"/>
              </a:rPr>
              <a:t>Glasgow 2024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1A7F93E-0AC9-4994-C087-EC47479093D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883" y="534519"/>
            <a:ext cx="2039329" cy="336489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290E7845-2A67-E20F-B274-C028D9DE46A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6797909" y="1682858"/>
            <a:ext cx="1345943" cy="1737835"/>
          </a:xfrm>
          <a:prstGeom prst="rect">
            <a:avLst/>
          </a:prstGeom>
        </p:spPr>
      </p:pic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2FF9E41-7D19-942B-7E48-7229E88721AD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6936581" y="0"/>
            <a:ext cx="2207419" cy="1320800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85A1B3A2-B67B-97C0-5922-C5E5774A4147}"/>
              </a:ext>
            </a:extLst>
          </p:cNvPr>
          <p:cNvSpPr>
            <a:spLocks noGrp="1" noChangeAspect="1"/>
          </p:cNvSpPr>
          <p:nvPr>
            <p:ph sz="quarter" idx="13" hasCustomPrompt="1"/>
          </p:nvPr>
        </p:nvSpPr>
        <p:spPr>
          <a:xfrm>
            <a:off x="445060" y="3768819"/>
            <a:ext cx="1177213" cy="1158817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/>
              <a:t>Profile picture</a:t>
            </a:r>
          </a:p>
        </p:txBody>
      </p:sp>
    </p:spTree>
    <p:extLst>
      <p:ext uri="{BB962C8B-B14F-4D97-AF65-F5344CB8AC3E}">
        <p14:creationId xmlns:p14="http://schemas.microsoft.com/office/powerpoint/2010/main" val="29473736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723925" y="1417983"/>
            <a:ext cx="2127975" cy="308898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{⍺×⍵}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56DBA27B-8304-4CFA-81F2-07D6954C9B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09251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6600"/>
              </a:buClr>
              <a:defRPr/>
            </a:lvl1pPr>
            <a:lvl2pPr>
              <a:spcBef>
                <a:spcPts val="0"/>
              </a:spcBef>
              <a:buClr>
                <a:srgbClr val="FF6600"/>
              </a:buClr>
              <a:defRPr/>
            </a:lvl2pPr>
            <a:lvl3pPr>
              <a:spcBef>
                <a:spcPts val="0"/>
              </a:spcBef>
              <a:buClr>
                <a:srgbClr val="FF6600"/>
              </a:buClr>
              <a:defRPr/>
            </a:lvl3pPr>
            <a:lvl4pPr>
              <a:spcBef>
                <a:spcPts val="0"/>
              </a:spcBef>
              <a:buClr>
                <a:srgbClr val="FFA336"/>
              </a:buClr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228F4D49-482B-40A2-86AF-43C7452AA6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9" y="267657"/>
            <a:ext cx="6507968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6">
            <a:extLst>
              <a:ext uri="{FF2B5EF4-FFF2-40B4-BE49-F238E27FC236}">
                <a16:creationId xmlns:a16="http://schemas.microsoft.com/office/drawing/2014/main" id="{0D952242-8C5B-5D1C-6EEB-5EED6E14074A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6936581" y="0"/>
            <a:ext cx="2207419" cy="1320800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2318352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BE1C07FA-679D-46C0-86F7-8D17779A01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4104000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1pPr>
            <a:lvl2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2pPr>
            <a:lvl3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3pPr>
            <a:lvl4pPr>
              <a:spcBef>
                <a:spcPts val="0"/>
              </a:spcBef>
              <a:defRPr>
                <a:latin typeface="Sarabun" panose="00000500000000000000" pitchFamily="2" charset="-34"/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64BF5B9E-EBC4-409F-984B-6D47D81EDF48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747260" y="1264925"/>
            <a:ext cx="4104641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1pPr>
            <a:lvl2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2pPr>
            <a:lvl3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3pPr>
            <a:lvl4pPr>
              <a:spcBef>
                <a:spcPts val="0"/>
              </a:spcBef>
              <a:defRPr>
                <a:latin typeface="Sarabun" panose="00000500000000000000" pitchFamily="2" charset="-34"/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1378A4D6-E4A6-4021-9A3E-CD1962CFEC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9" y="267657"/>
            <a:ext cx="6554350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2" name="Content Placeholder 6">
            <a:extLst>
              <a:ext uri="{FF2B5EF4-FFF2-40B4-BE49-F238E27FC236}">
                <a16:creationId xmlns:a16="http://schemas.microsoft.com/office/drawing/2014/main" id="{6B9AF9E6-AA45-9785-A1CE-16C2DFAA1EE0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6936581" y="0"/>
            <a:ext cx="2207419" cy="1320800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14143226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4C4900D4-E042-4F52-A837-0B504DD6A4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9" y="267657"/>
            <a:ext cx="6527846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2" name="Content Placeholder 6">
            <a:extLst>
              <a:ext uri="{FF2B5EF4-FFF2-40B4-BE49-F238E27FC236}">
                <a16:creationId xmlns:a16="http://schemas.microsoft.com/office/drawing/2014/main" id="{BD421E95-D184-F593-396A-1A5CE1C16842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6936581" y="0"/>
            <a:ext cx="2207419" cy="1320800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42264723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6">
            <a:extLst>
              <a:ext uri="{FF2B5EF4-FFF2-40B4-BE49-F238E27FC236}">
                <a16:creationId xmlns:a16="http://schemas.microsoft.com/office/drawing/2014/main" id="{ADD9B8E7-D289-52C5-BF85-DF39F0452610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6936581" y="0"/>
            <a:ext cx="2207419" cy="1320800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14476942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 err="1"/>
              <a:t>ullu</a:t>
            </a:r>
            <a:r>
              <a:rPr lang="en-US" dirty="0"/>
              <a:t>: Tests for </a:t>
            </a:r>
            <a:r>
              <a:rPr lang="en-US" dirty="0" err="1"/>
              <a:t>Dyalog</a:t>
            </a:r>
            <a:r>
              <a:rPr lang="en-US" dirty="0"/>
              <a:t> APL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3527" y="1264925"/>
            <a:ext cx="852837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9B4391E-A2CA-4E7C-B5A9-A31CF000D3E5}"/>
              </a:ext>
            </a:extLst>
          </p:cNvPr>
          <p:cNvSpPr txBox="1">
            <a:spLocks/>
          </p:cNvSpPr>
          <p:nvPr userDrawn="1"/>
        </p:nvSpPr>
        <p:spPr>
          <a:xfrm>
            <a:off x="710852" y="4745354"/>
            <a:ext cx="7066640" cy="39814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Font typeface="Arial" panose="020B0604020202020204" pitchFamily="34" charset="0"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17550" indent="-35560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SzPct val="60000"/>
              <a:buFont typeface="Courier New" panose="02070309020205020404" pitchFamily="49" charset="0"/>
              <a:buChar char="o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079500" indent="-36195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433513" indent="-354013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Font typeface="Calibri" panose="020F0502020204030204" pitchFamily="34" charset="0"/>
              <a:buChar char="–"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>
              <a:spcBef>
                <a:spcPts val="0"/>
              </a:spcBef>
            </a:pPr>
            <a:r>
              <a:rPr lang="en-US" sz="1600" dirty="0">
                <a:solidFill>
                  <a:srgbClr val="282828"/>
                </a:solidFill>
                <a:latin typeface="Sarabun" panose="00000500000000000000" pitchFamily="2" charset="-34"/>
              </a:rPr>
              <a:t>ullu: Tests for Dyalog APL</a:t>
            </a:r>
          </a:p>
        </p:txBody>
      </p:sp>
      <p:sp>
        <p:nvSpPr>
          <p:cNvPr id="49" name="Date Placeholder 3"/>
          <p:cNvSpPr txBox="1">
            <a:spLocks/>
          </p:cNvSpPr>
          <p:nvPr userDrawn="1"/>
        </p:nvSpPr>
        <p:spPr>
          <a:xfrm>
            <a:off x="45720" y="4743900"/>
            <a:ext cx="665132" cy="399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2000" b="0" kern="1200">
                <a:solidFill>
                  <a:schemeClr val="bg1"/>
                </a:solidFill>
                <a:latin typeface="Klavika Medium" panose="02000603000000000000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02EDF88B-1B61-4481-9BD6-D2E23BF0DCD8}" type="slidenum">
              <a:rPr lang="en-GB" sz="1600" smtClean="0">
                <a:solidFill>
                  <a:srgbClr val="FF6600"/>
                </a:solidFill>
                <a:latin typeface="Sarabun" panose="00000500000000000000" pitchFamily="2" charset="-34"/>
              </a:rPr>
              <a:pPr algn="l"/>
              <a:t>‹#›</a:t>
            </a:fld>
            <a:endParaRPr lang="en-GB" sz="1600" dirty="0">
              <a:solidFill>
                <a:srgbClr val="FF6600"/>
              </a:solidFill>
              <a:latin typeface="Sarabun" panose="00000500000000000000" pitchFamily="2" charset="-34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4920957-0551-8F72-773E-84D867F26A5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0400"/>
          <a:stretch/>
        </p:blipFill>
        <p:spPr>
          <a:xfrm>
            <a:off x="0" y="5097467"/>
            <a:ext cx="9144000" cy="4571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FEC5741-2586-9026-BBB0-7FC530AB64E7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6405" y="4818698"/>
            <a:ext cx="939483" cy="155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1740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0" r:id="rId2"/>
    <p:sldLayoutId id="2147483652" r:id="rId3"/>
    <p:sldLayoutId id="2147483654" r:id="rId4"/>
    <p:sldLayoutId id="2147483655" r:id="rId5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3600" b="0" kern="1200">
          <a:solidFill>
            <a:srgbClr val="3B475E"/>
          </a:solidFill>
          <a:latin typeface="Sarabun" panose="00000500000000000000" pitchFamily="2" charset="-34"/>
          <a:ea typeface="+mj-ea"/>
          <a:cs typeface="Calibri" panose="020F0502020204030204" pitchFamily="34" charset="0"/>
        </a:defRPr>
      </a:lvl1pPr>
    </p:titleStyle>
    <p:bodyStyle>
      <a:lvl1pPr marL="458788" indent="-458788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6600"/>
        </a:buClr>
        <a:buSzPct val="75000"/>
        <a:buFont typeface="Wingdings 2" panose="05020102010507070707" pitchFamily="18" charset="2"/>
        <a:buChar char=""/>
        <a:defRPr sz="24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1pPr>
      <a:lvl2pPr marL="858838" indent="-401638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6600"/>
        </a:buClr>
        <a:buSzPct val="75000"/>
        <a:buFont typeface="Wingdings 2" panose="05020102010507070707" pitchFamily="18" charset="2"/>
        <a:buChar char=""/>
        <a:defRPr lang="en-US" sz="2000" kern="1200" dirty="0" smtClean="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2pPr>
      <a:lvl3pPr marL="1257300" indent="-3429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6600"/>
        </a:buClr>
        <a:buSzPct val="75000"/>
        <a:buFont typeface="Wingdings 2" panose="05020102010507070707" pitchFamily="18" charset="2"/>
        <a:buChar char=""/>
        <a:defRPr sz="18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3pPr>
      <a:lvl4pPr marL="1655763" indent="-284163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6600"/>
        </a:buClr>
        <a:buSzPct val="75000"/>
        <a:buFont typeface="Wingdings 2" panose="05020102010507070707" pitchFamily="18" charset="2"/>
        <a:buChar char=""/>
        <a:defRPr sz="14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4pPr>
      <a:lvl5pPr marL="1828800" indent="0" algn="l" defTabSz="914400" rtl="0" eaLnBrk="1" latinLnBrk="0" hangingPunct="1">
        <a:spcBef>
          <a:spcPct val="20000"/>
        </a:spcBef>
        <a:buClr>
          <a:srgbClr val="FF9421"/>
        </a:buClr>
        <a:buFont typeface="Calibri" panose="020F050202020403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github.com/dyalog/ullu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F6131D-FAD6-6DEB-EA1F-0D7CA9CED0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ullu: Tests for Dyalog APL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9C93487-DB22-D97F-151C-E62169C7543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497719" y="4263475"/>
            <a:ext cx="1732760" cy="664125"/>
          </a:xfrm>
        </p:spPr>
        <p:txBody>
          <a:bodyPr/>
          <a:lstStyle/>
          <a:p>
            <a:r>
              <a:rPr lang="en-GB" dirty="0"/>
              <a:t>Aarush Bhat</a:t>
            </a:r>
          </a:p>
          <a:p>
            <a:r>
              <a:rPr lang="en-GB" dirty="0"/>
              <a:t>Dyalog Ltd.</a:t>
            </a:r>
          </a:p>
        </p:txBody>
      </p:sp>
      <p:sp>
        <p:nvSpPr>
          <p:cNvPr id="15" name="Content Placeholder 14">
            <a:extLst>
              <a:ext uri="{FF2B5EF4-FFF2-40B4-BE49-F238E27FC236}">
                <a16:creationId xmlns:a16="http://schemas.microsoft.com/office/drawing/2014/main" id="{08170375-C10C-D830-142D-F4603E0E20DA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IN" dirty="0"/>
          </a:p>
        </p:txBody>
      </p:sp>
      <p:pic>
        <p:nvPicPr>
          <p:cNvPr id="7" name="Content Placeholder 6" descr="Profile picture of Aarush Bhat">
            <a:extLst>
              <a:ext uri="{FF2B5EF4-FFF2-40B4-BE49-F238E27FC236}">
                <a16:creationId xmlns:a16="http://schemas.microsoft.com/office/drawing/2014/main" id="{1316A037-D8EB-9D1E-78AC-753DE7975C9F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025" y="3768725"/>
            <a:ext cx="1158875" cy="1158875"/>
          </a:xfrm>
        </p:spPr>
      </p:pic>
    </p:spTree>
    <p:extLst>
      <p:ext uri="{BB962C8B-B14F-4D97-AF65-F5344CB8AC3E}">
        <p14:creationId xmlns:p14="http://schemas.microsoft.com/office/powerpoint/2010/main" val="26852367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2F2333-7CEA-2E84-929E-9044B1B294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4104000" cy="324204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IN" dirty="0"/>
              <a:t>greater (dyadic &gt;)</a:t>
            </a:r>
          </a:p>
          <a:p>
            <a:pPr>
              <a:lnSpc>
                <a:spcPct val="90000"/>
              </a:lnSpc>
            </a:pPr>
            <a:r>
              <a:rPr lang="en-IN" dirty="0"/>
              <a:t>less (dyadic &lt;)</a:t>
            </a:r>
          </a:p>
          <a:p>
            <a:pPr>
              <a:lnSpc>
                <a:spcPct val="90000"/>
              </a:lnSpc>
            </a:pPr>
            <a:r>
              <a:rPr lang="en-IN" dirty="0"/>
              <a:t>exponential (dyadic *)</a:t>
            </a:r>
          </a:p>
          <a:p>
            <a:pPr>
              <a:lnSpc>
                <a:spcPct val="90000"/>
              </a:lnSpc>
            </a:pPr>
            <a:r>
              <a:rPr lang="en-IN" dirty="0"/>
              <a:t>grade (⍋⍒)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631DFC9E-394D-7045-CD2F-3D87E00F985E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747260" y="1264925"/>
            <a:ext cx="4104641" cy="3242040"/>
          </a:xfrm>
        </p:spPr>
        <p:txBody>
          <a:bodyPr/>
          <a:lstStyle/>
          <a:p>
            <a:r>
              <a:rPr lang="en-US" dirty="0"/>
              <a:t>not equal (dyadic ≠)</a:t>
            </a:r>
          </a:p>
          <a:p>
            <a:r>
              <a:rPr lang="en-US" dirty="0"/>
              <a:t>not (monadic ~)</a:t>
            </a:r>
          </a:p>
          <a:p>
            <a:r>
              <a:rPr lang="en-US" dirty="0"/>
              <a:t>union (dyadic ∪)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CA460F0-6DDD-065A-7A4D-99A0B7BD2E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9" y="267657"/>
            <a:ext cx="6554350" cy="685535"/>
          </a:xfrm>
        </p:spPr>
        <p:txBody>
          <a:bodyPr anchor="b">
            <a:noAutofit/>
          </a:bodyPr>
          <a:lstStyle/>
          <a:p>
            <a:r>
              <a:rPr lang="en-IN" sz="3000" dirty="0"/>
              <a:t>Next up</a:t>
            </a:r>
          </a:p>
        </p:txBody>
      </p:sp>
      <p:sp>
        <p:nvSpPr>
          <p:cNvPr id="12" name="Content Placeholder 4">
            <a:extLst>
              <a:ext uri="{FF2B5EF4-FFF2-40B4-BE49-F238E27FC236}">
                <a16:creationId xmlns:a16="http://schemas.microsoft.com/office/drawing/2014/main" id="{718B373C-DA02-059C-30C6-2B3CBA50492B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6936581" y="0"/>
            <a:ext cx="2207419" cy="13208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85246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2F2333-7CEA-2E84-929E-9044B1B294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Define fundamental scenarios</a:t>
            </a:r>
          </a:p>
          <a:p>
            <a:r>
              <a:rPr lang="en-US" dirty="0"/>
              <a:t>Explore the codebase</a:t>
            </a:r>
          </a:p>
          <a:p>
            <a:r>
              <a:rPr lang="en-US" dirty="0"/>
              <a:t>Check code coverage</a:t>
            </a:r>
          </a:p>
          <a:p>
            <a:r>
              <a:rPr lang="en-US" dirty="0"/>
              <a:t>Check user issues</a:t>
            </a:r>
          </a:p>
          <a:p>
            <a:r>
              <a:rPr lang="en-US" dirty="0"/>
              <a:t>Verify interpreter limits</a:t>
            </a:r>
          </a:p>
          <a:p>
            <a:r>
              <a:rPr lang="en-US" dirty="0"/>
              <a:t>Check displayed errors</a:t>
            </a:r>
          </a:p>
          <a:p>
            <a:r>
              <a:rPr lang="en-US" dirty="0"/>
              <a:t>Remove dead code</a:t>
            </a:r>
          </a:p>
          <a:p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CA460F0-6DDD-065A-7A4D-99A0B7BD2E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Process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8D6608F-E29B-076D-8ADF-69084FEFB631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257489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2F2333-7CEA-2E84-929E-9044B1B294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242040"/>
          </a:xfrm>
        </p:spPr>
        <p:txBody>
          <a:bodyPr>
            <a:normAutofit/>
          </a:bodyPr>
          <a:lstStyle/>
          <a:p>
            <a:r>
              <a:rPr lang="en-IN" sz="2600" dirty="0"/>
              <a:t>Unique R←∪Y</a:t>
            </a:r>
          </a:p>
          <a:p>
            <a:pPr lvl="1"/>
            <a:r>
              <a:rPr lang="en-IN" b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APL385 Unicode" panose="020B0709000202000203" pitchFamily="49" charset="0"/>
              </a:rPr>
              <a:t>{</a:t>
            </a:r>
            <a:r>
              <a:rPr lang="en-IN" b="0" dirty="0">
                <a:solidFill>
                  <a:srgbClr val="098658"/>
                </a:solidFill>
                <a:effectLst/>
                <a:highlight>
                  <a:srgbClr val="FFFFFF"/>
                </a:highlight>
                <a:latin typeface="APL385 Unicode" panose="020B0709000202000203" pitchFamily="49" charset="0"/>
              </a:rPr>
              <a:t>0</a:t>
            </a:r>
            <a:r>
              <a:rPr lang="en-IN" b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APL385 Unicode" panose="020B0709000202000203" pitchFamily="49" charset="0"/>
              </a:rPr>
              <a:t>=≢</a:t>
            </a:r>
            <a:r>
              <a:rPr lang="en-IN" b="0" dirty="0">
                <a:solidFill>
                  <a:srgbClr val="0000FF"/>
                </a:solidFill>
                <a:effectLst/>
                <a:highlight>
                  <a:srgbClr val="FFFFFF"/>
                </a:highlight>
                <a:latin typeface="APL385 Unicode" panose="020B0709000202000203" pitchFamily="49" charset="0"/>
              </a:rPr>
              <a:t>⍵</a:t>
            </a:r>
            <a:r>
              <a:rPr lang="en-IN" b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APL385 Unicode" panose="020B0709000202000203" pitchFamily="49" charset="0"/>
              </a:rPr>
              <a:t>:</a:t>
            </a:r>
            <a:r>
              <a:rPr lang="en-IN" b="0" dirty="0">
                <a:solidFill>
                  <a:srgbClr val="0000FF"/>
                </a:solidFill>
                <a:effectLst/>
                <a:highlight>
                  <a:srgbClr val="FFFFFF"/>
                </a:highlight>
                <a:latin typeface="APL385 Unicode" panose="020B0709000202000203" pitchFamily="49" charset="0"/>
              </a:rPr>
              <a:t>⍵</a:t>
            </a:r>
            <a:r>
              <a:rPr lang="en-IN" b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APL385 Unicode" panose="020B0709000202000203" pitchFamily="49" charset="0"/>
              </a:rPr>
              <a:t> ⋄ ↑,⊃{</a:t>
            </a:r>
            <a:r>
              <a:rPr lang="en-IN" b="0" dirty="0">
                <a:solidFill>
                  <a:srgbClr val="0000FF"/>
                </a:solidFill>
                <a:effectLst/>
                <a:highlight>
                  <a:srgbClr val="FFFFFF"/>
                </a:highlight>
                <a:latin typeface="APL385 Unicode" panose="020B0709000202000203" pitchFamily="49" charset="0"/>
              </a:rPr>
              <a:t>⍺</a:t>
            </a:r>
            <a:r>
              <a:rPr lang="en-IN" b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APL385 Unicode" panose="020B0709000202000203" pitchFamily="49" charset="0"/>
              </a:rPr>
              <a:t>,(∧/</a:t>
            </a:r>
            <a:r>
              <a:rPr lang="en-IN" b="0" dirty="0">
                <a:solidFill>
                  <a:srgbClr val="0000FF"/>
                </a:solidFill>
                <a:effectLst/>
                <a:highlight>
                  <a:srgbClr val="FFFFFF"/>
                </a:highlight>
                <a:latin typeface="APL385 Unicode" panose="020B0709000202000203" pitchFamily="49" charset="0"/>
              </a:rPr>
              <a:t>⍺</a:t>
            </a:r>
            <a:r>
              <a:rPr lang="en-IN" b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APL385 Unicode" panose="020B0709000202000203" pitchFamily="49" charset="0"/>
              </a:rPr>
              <a:t>≢¨</a:t>
            </a:r>
            <a:r>
              <a:rPr lang="en-IN" b="0" dirty="0">
                <a:solidFill>
                  <a:srgbClr val="0000FF"/>
                </a:solidFill>
                <a:effectLst/>
                <a:highlight>
                  <a:srgbClr val="FFFFFF"/>
                </a:highlight>
                <a:latin typeface="APL385 Unicode" panose="020B0709000202000203" pitchFamily="49" charset="0"/>
              </a:rPr>
              <a:t>⍵</a:t>
            </a:r>
            <a:r>
              <a:rPr lang="en-IN" b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APL385 Unicode" panose="020B0709000202000203" pitchFamily="49" charset="0"/>
              </a:rPr>
              <a:t>)/</a:t>
            </a:r>
            <a:r>
              <a:rPr lang="en-IN" b="0" dirty="0">
                <a:solidFill>
                  <a:srgbClr val="0000FF"/>
                </a:solidFill>
                <a:effectLst/>
                <a:highlight>
                  <a:srgbClr val="FFFFFF"/>
                </a:highlight>
                <a:latin typeface="APL385 Unicode" panose="020B0709000202000203" pitchFamily="49" charset="0"/>
              </a:rPr>
              <a:t>⍵</a:t>
            </a:r>
            <a:r>
              <a:rPr lang="en-IN" b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APL385 Unicode" panose="020B0709000202000203" pitchFamily="49" charset="0"/>
              </a:rPr>
              <a:t>}⍨/⌽⊂¨⊂⍤</a:t>
            </a:r>
            <a:r>
              <a:rPr lang="en-IN" b="0" dirty="0">
                <a:solidFill>
                  <a:srgbClr val="098658"/>
                </a:solidFill>
                <a:effectLst/>
                <a:highlight>
                  <a:srgbClr val="FFFFFF"/>
                </a:highlight>
                <a:latin typeface="APL385 Unicode" panose="020B0709000202000203" pitchFamily="49" charset="0"/>
              </a:rPr>
              <a:t>¯1</a:t>
            </a:r>
            <a:r>
              <a:rPr lang="en-IN" b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APL385 Unicode" panose="020B0709000202000203" pitchFamily="49" charset="0"/>
              </a:rPr>
              <a:t>⊢</a:t>
            </a:r>
            <a:r>
              <a:rPr lang="en-IN" b="0" dirty="0">
                <a:solidFill>
                  <a:srgbClr val="0000FF"/>
                </a:solidFill>
                <a:effectLst/>
                <a:highlight>
                  <a:srgbClr val="FFFFFF"/>
                </a:highlight>
                <a:latin typeface="APL385 Unicode" panose="020B0709000202000203" pitchFamily="49" charset="0"/>
              </a:rPr>
              <a:t>⍵</a:t>
            </a:r>
            <a:r>
              <a:rPr lang="en-IN" b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APL385 Unicode" panose="020B0709000202000203" pitchFamily="49" charset="0"/>
              </a:rPr>
              <a:t>}</a:t>
            </a:r>
          </a:p>
          <a:p>
            <a:r>
              <a:rPr lang="pt-BR" sz="2600" dirty="0"/>
              <a:t>Add R←X+Y</a:t>
            </a:r>
          </a:p>
          <a:p>
            <a:pPr lvl="1"/>
            <a:r>
              <a:rPr lang="en-IN" b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APL385 Unicode" panose="020B0709000202000203" pitchFamily="49" charset="0"/>
              </a:rPr>
              <a:t>{</a:t>
            </a:r>
            <a:r>
              <a:rPr lang="en-IN" b="0" dirty="0">
                <a:solidFill>
                  <a:srgbClr val="0000FF"/>
                </a:solidFill>
                <a:effectLst/>
                <a:highlight>
                  <a:srgbClr val="FFFFFF"/>
                </a:highlight>
                <a:latin typeface="APL385 Unicode" panose="020B0709000202000203" pitchFamily="49" charset="0"/>
              </a:rPr>
              <a:t>⍺</a:t>
            </a:r>
            <a:r>
              <a:rPr lang="en-IN" b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APL385 Unicode" panose="020B0709000202000203" pitchFamily="49" charset="0"/>
              </a:rPr>
              <a:t>--</a:t>
            </a:r>
            <a:r>
              <a:rPr lang="en-IN" b="0" dirty="0">
                <a:solidFill>
                  <a:srgbClr val="0000FF"/>
                </a:solidFill>
                <a:effectLst/>
                <a:highlight>
                  <a:srgbClr val="FFFFFF"/>
                </a:highlight>
                <a:latin typeface="APL385 Unicode" panose="020B0709000202000203" pitchFamily="49" charset="0"/>
              </a:rPr>
              <a:t>⍵</a:t>
            </a:r>
            <a:r>
              <a:rPr lang="en-IN" b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APL385 Unicode" panose="020B0709000202000203" pitchFamily="49" charset="0"/>
              </a:rPr>
              <a:t>}</a:t>
            </a:r>
          </a:p>
          <a:p>
            <a:r>
              <a:rPr lang="pt-BR" sz="2600" dirty="0"/>
              <a:t>Magnitude R←|Y</a:t>
            </a:r>
          </a:p>
          <a:p>
            <a:pPr lvl="1"/>
            <a:r>
              <a:rPr lang="en-IN" b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APL385 Unicode" panose="020B0709000202000203" pitchFamily="49" charset="0"/>
              </a:rPr>
              <a:t>{</a:t>
            </a:r>
            <a:r>
              <a:rPr lang="en-IN" b="0" dirty="0">
                <a:solidFill>
                  <a:srgbClr val="0000FF"/>
                </a:solidFill>
                <a:effectLst/>
                <a:highlight>
                  <a:srgbClr val="FFFFFF"/>
                </a:highlight>
                <a:latin typeface="APL385 Unicode" panose="020B0709000202000203" pitchFamily="49" charset="0"/>
              </a:rPr>
              <a:t>⍵</a:t>
            </a:r>
            <a:r>
              <a:rPr lang="en-IN" b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APL385 Unicode" panose="020B0709000202000203" pitchFamily="49" charset="0"/>
              </a:rPr>
              <a:t>×(</a:t>
            </a:r>
            <a:r>
              <a:rPr lang="en-IN" b="0" dirty="0">
                <a:solidFill>
                  <a:srgbClr val="098658"/>
                </a:solidFill>
                <a:effectLst/>
                <a:highlight>
                  <a:srgbClr val="FFFFFF"/>
                </a:highlight>
                <a:latin typeface="APL385 Unicode" panose="020B0709000202000203" pitchFamily="49" charset="0"/>
              </a:rPr>
              <a:t>¯1</a:t>
            </a:r>
            <a:r>
              <a:rPr lang="en-IN" b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APL385 Unicode" panose="020B0709000202000203" pitchFamily="49" charset="0"/>
              </a:rPr>
              <a:t>@(∊∘</a:t>
            </a:r>
            <a:r>
              <a:rPr lang="en-IN" b="0" dirty="0">
                <a:solidFill>
                  <a:srgbClr val="098658"/>
                </a:solidFill>
                <a:effectLst/>
                <a:highlight>
                  <a:srgbClr val="FFFFFF"/>
                </a:highlight>
                <a:latin typeface="APL385 Unicode" panose="020B0709000202000203" pitchFamily="49" charset="0"/>
              </a:rPr>
              <a:t>0</a:t>
            </a:r>
            <a:r>
              <a:rPr lang="en-IN" b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APL385 Unicode" panose="020B0709000202000203" pitchFamily="49" charset="0"/>
              </a:rPr>
              <a:t>)(</a:t>
            </a:r>
            <a:r>
              <a:rPr lang="en-IN" b="0" dirty="0">
                <a:solidFill>
                  <a:srgbClr val="0000FF"/>
                </a:solidFill>
                <a:effectLst/>
                <a:highlight>
                  <a:srgbClr val="FFFFFF"/>
                </a:highlight>
                <a:latin typeface="APL385 Unicode" panose="020B0709000202000203" pitchFamily="49" charset="0"/>
              </a:rPr>
              <a:t>⍵</a:t>
            </a:r>
            <a:r>
              <a:rPr lang="en-IN" b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APL385 Unicode" panose="020B0709000202000203" pitchFamily="49" charset="0"/>
              </a:rPr>
              <a:t>&gt;</a:t>
            </a:r>
            <a:r>
              <a:rPr lang="en-IN" b="0" dirty="0">
                <a:solidFill>
                  <a:srgbClr val="098658"/>
                </a:solidFill>
                <a:effectLst/>
                <a:highlight>
                  <a:srgbClr val="FFFFFF"/>
                </a:highlight>
                <a:latin typeface="APL385 Unicode" panose="020B0709000202000203" pitchFamily="49" charset="0"/>
              </a:rPr>
              <a:t>0</a:t>
            </a:r>
            <a:r>
              <a:rPr lang="en-IN" b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APL385 Unicode" panose="020B0709000202000203" pitchFamily="49" charset="0"/>
              </a:rPr>
              <a:t>))}</a:t>
            </a:r>
          </a:p>
          <a:p>
            <a:endParaRPr lang="en-IN" b="0" dirty="0">
              <a:solidFill>
                <a:srgbClr val="9CDCFE"/>
              </a:solidFill>
              <a:effectLst/>
              <a:highlight>
                <a:srgbClr val="1F1F1F"/>
              </a:highlight>
              <a:latin typeface="APL385 Unicode" panose="020B0709000202000203" pitchFamily="49" charset="0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CA460F0-6DDD-065A-7A4D-99A0B7BD2E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Model functions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8D6608F-E29B-076D-8ADF-69084FEFB631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8739186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2F2333-7CEA-2E84-929E-9044B1B294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242040"/>
          </a:xfrm>
        </p:spPr>
        <p:txBody>
          <a:bodyPr>
            <a:normAutofit/>
          </a:bodyPr>
          <a:lstStyle/>
          <a:p>
            <a:r>
              <a:rPr lang="en-IN" sz="2600" dirty="0"/>
              <a:t>Unique R←∪Y</a:t>
            </a:r>
          </a:p>
          <a:p>
            <a:pPr lvl="1"/>
            <a:r>
              <a:rPr lang="en-IN" b="0" dirty="0">
                <a:solidFill>
                  <a:srgbClr val="001080"/>
                </a:solidFill>
                <a:effectLst/>
                <a:highlight>
                  <a:srgbClr val="FFFFFF"/>
                </a:highlight>
                <a:latin typeface="APL385 Unicode" panose="020B0709000202000203" pitchFamily="49" charset="0"/>
              </a:rPr>
              <a:t>Assert</a:t>
            </a:r>
            <a:r>
              <a:rPr lang="en-IN" b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APL385 Unicode" panose="020B0709000202000203" pitchFamily="49" charset="0"/>
              </a:rPr>
              <a:t> (≢</a:t>
            </a:r>
            <a:r>
              <a:rPr lang="en-IN" b="0" dirty="0">
                <a:solidFill>
                  <a:srgbClr val="001080"/>
                </a:solidFill>
                <a:effectLst/>
                <a:highlight>
                  <a:srgbClr val="FFFFFF"/>
                </a:highlight>
                <a:latin typeface="APL385 Unicode" panose="020B0709000202000203" pitchFamily="49" charset="0"/>
              </a:rPr>
              <a:t>data</a:t>
            </a:r>
            <a:r>
              <a:rPr lang="en-IN" b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APL385 Unicode" panose="020B0709000202000203" pitchFamily="49" charset="0"/>
              </a:rPr>
              <a:t>)≥≢∪</a:t>
            </a:r>
            <a:r>
              <a:rPr lang="en-IN" b="0" dirty="0">
                <a:solidFill>
                  <a:srgbClr val="001080"/>
                </a:solidFill>
                <a:effectLst/>
                <a:highlight>
                  <a:srgbClr val="FFFFFF"/>
                </a:highlight>
                <a:latin typeface="APL385 Unicode" panose="020B0709000202000203" pitchFamily="49" charset="0"/>
              </a:rPr>
              <a:t>data</a:t>
            </a:r>
            <a:endParaRPr lang="en-IN" b="0" dirty="0">
              <a:solidFill>
                <a:srgbClr val="000000"/>
              </a:solidFill>
              <a:effectLst/>
              <a:highlight>
                <a:srgbClr val="FFFFFF"/>
              </a:highlight>
              <a:latin typeface="APL385 Unicode" panose="020B0709000202000203" pitchFamily="49" charset="0"/>
            </a:endParaRPr>
          </a:p>
          <a:p>
            <a:r>
              <a:rPr lang="pt-BR" sz="2600" dirty="0"/>
              <a:t>Add R←X+Y</a:t>
            </a:r>
          </a:p>
          <a:p>
            <a:pPr lvl="1"/>
            <a:r>
              <a:rPr lang="pt-BR" b="0" dirty="0">
                <a:solidFill>
                  <a:srgbClr val="001080"/>
                </a:solidFill>
                <a:effectLst/>
                <a:highlight>
                  <a:srgbClr val="FFFFFF"/>
                </a:highlight>
                <a:latin typeface="APL385 Unicode" panose="020B0709000202000203" pitchFamily="49" charset="0"/>
              </a:rPr>
              <a:t>RunVariations</a:t>
            </a:r>
            <a:r>
              <a:rPr lang="pt-BR" b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APL385 Unicode" panose="020B0709000202000203" pitchFamily="49" charset="0"/>
              </a:rPr>
              <a:t> (</a:t>
            </a:r>
            <a:r>
              <a:rPr lang="pt-BR" b="0" dirty="0">
                <a:solidFill>
                  <a:srgbClr val="098658"/>
                </a:solidFill>
                <a:effectLst/>
                <a:highlight>
                  <a:srgbClr val="FFFFFF"/>
                </a:highlight>
                <a:latin typeface="APL385 Unicode" panose="020B0709000202000203" pitchFamily="49" charset="0"/>
              </a:rPr>
              <a:t>2</a:t>
            </a:r>
            <a:r>
              <a:rPr lang="pt-BR" b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APL385 Unicode" panose="020B0709000202000203" pitchFamily="49" charset="0"/>
              </a:rPr>
              <a:t>×</a:t>
            </a:r>
            <a:r>
              <a:rPr lang="pt-BR" b="0" dirty="0">
                <a:solidFill>
                  <a:srgbClr val="001080"/>
                </a:solidFill>
                <a:effectLst/>
                <a:highlight>
                  <a:srgbClr val="FFFFFF"/>
                </a:highlight>
                <a:latin typeface="APL385 Unicode" panose="020B0709000202000203" pitchFamily="49" charset="0"/>
              </a:rPr>
              <a:t>data</a:t>
            </a:r>
            <a:r>
              <a:rPr lang="pt-BR" b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APL385 Unicode" panose="020B0709000202000203" pitchFamily="49" charset="0"/>
              </a:rPr>
              <a:t>) </a:t>
            </a:r>
            <a:r>
              <a:rPr lang="pt-BR" b="0" dirty="0">
                <a:solidFill>
                  <a:srgbClr val="001080"/>
                </a:solidFill>
                <a:effectLst/>
                <a:highlight>
                  <a:srgbClr val="FFFFFF"/>
                </a:highlight>
                <a:latin typeface="APL385 Unicode" panose="020B0709000202000203" pitchFamily="49" charset="0"/>
              </a:rPr>
              <a:t>data</a:t>
            </a:r>
            <a:r>
              <a:rPr lang="pt-BR" b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APL385 Unicode" panose="020B0709000202000203" pitchFamily="49" charset="0"/>
              </a:rPr>
              <a:t> </a:t>
            </a:r>
            <a:r>
              <a:rPr lang="pt-BR" b="0" dirty="0">
                <a:solidFill>
                  <a:srgbClr val="001080"/>
                </a:solidFill>
                <a:effectLst/>
                <a:highlight>
                  <a:srgbClr val="FFFFFF"/>
                </a:highlight>
                <a:latin typeface="APL385 Unicode" panose="020B0709000202000203" pitchFamily="49" charset="0"/>
              </a:rPr>
              <a:t>data</a:t>
            </a:r>
            <a:endParaRPr lang="pt-BR" b="0" dirty="0">
              <a:solidFill>
                <a:srgbClr val="000000"/>
              </a:solidFill>
              <a:effectLst/>
              <a:highlight>
                <a:srgbClr val="FFFFFF"/>
              </a:highlight>
              <a:latin typeface="APL385 Unicode" panose="020B0709000202000203" pitchFamily="49" charset="0"/>
            </a:endParaRPr>
          </a:p>
          <a:p>
            <a:r>
              <a:rPr lang="pt-BR" sz="2600" dirty="0"/>
              <a:t>Magnitude R←|Y</a:t>
            </a:r>
          </a:p>
          <a:p>
            <a:pPr lvl="1"/>
            <a:r>
              <a:rPr lang="pt-BR" b="0" dirty="0">
                <a:solidFill>
                  <a:srgbClr val="001080"/>
                </a:solidFill>
                <a:effectLst/>
                <a:highlight>
                  <a:srgbClr val="FFFFFF"/>
                </a:highlight>
                <a:latin typeface="APL385 Unicode" panose="020B0709000202000203" pitchFamily="49" charset="0"/>
              </a:rPr>
              <a:t>RunVariations</a:t>
            </a:r>
            <a:r>
              <a:rPr lang="pt-BR" b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APL385 Unicode" panose="020B0709000202000203" pitchFamily="49" charset="0"/>
              </a:rPr>
              <a:t> (</a:t>
            </a:r>
            <a:r>
              <a:rPr lang="pt-BR" b="0" dirty="0">
                <a:solidFill>
                  <a:srgbClr val="001080"/>
                </a:solidFill>
                <a:effectLst/>
                <a:highlight>
                  <a:srgbClr val="FFFFFF"/>
                </a:highlight>
                <a:latin typeface="APL385 Unicode" panose="020B0709000202000203" pitchFamily="49" charset="0"/>
              </a:rPr>
              <a:t>modelMag</a:t>
            </a:r>
            <a:r>
              <a:rPr lang="pt-BR" b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APL385 Unicode" panose="020B0709000202000203" pitchFamily="49" charset="0"/>
              </a:rPr>
              <a:t> </a:t>
            </a:r>
            <a:r>
              <a:rPr lang="pt-BR" b="0" dirty="0">
                <a:solidFill>
                  <a:srgbClr val="001080"/>
                </a:solidFill>
                <a:effectLst/>
                <a:highlight>
                  <a:srgbClr val="FFFFFF"/>
                </a:highlight>
                <a:latin typeface="APL385 Unicode" panose="020B0709000202000203" pitchFamily="49" charset="0"/>
              </a:rPr>
              <a:t>data</a:t>
            </a:r>
            <a:r>
              <a:rPr lang="pt-BR" b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APL385 Unicode" panose="020B0709000202000203" pitchFamily="49" charset="0"/>
              </a:rPr>
              <a:t>) </a:t>
            </a:r>
            <a:r>
              <a:rPr lang="pt-BR" b="0" dirty="0">
                <a:solidFill>
                  <a:srgbClr val="001080"/>
                </a:solidFill>
                <a:effectLst/>
                <a:highlight>
                  <a:srgbClr val="FFFFFF"/>
                </a:highlight>
                <a:latin typeface="APL385 Unicode" panose="020B0709000202000203" pitchFamily="49" charset="0"/>
              </a:rPr>
              <a:t>data</a:t>
            </a:r>
            <a:endParaRPr lang="pt-BR" b="0" dirty="0">
              <a:solidFill>
                <a:srgbClr val="CCCCCC"/>
              </a:solidFill>
              <a:effectLst/>
              <a:highlight>
                <a:srgbClr val="1F1F1F"/>
              </a:highlight>
              <a:latin typeface="APL385 Unicode" panose="020B0709000202000203" pitchFamily="49" charset="0"/>
            </a:endParaRPr>
          </a:p>
          <a:p>
            <a:endParaRPr lang="en-IN" b="0" dirty="0">
              <a:solidFill>
                <a:srgbClr val="9CDCFE"/>
              </a:solidFill>
              <a:effectLst/>
              <a:highlight>
                <a:srgbClr val="1F1F1F"/>
              </a:highlight>
              <a:latin typeface="APL385 Unicode" panose="020B0709000202000203" pitchFamily="49" charset="0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CA460F0-6DDD-065A-7A4D-99A0B7BD2E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Tests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8D6608F-E29B-076D-8ADF-69084FEFB631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760337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2F2333-7CEA-2E84-929E-9044B1B294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264925"/>
            <a:ext cx="6613054" cy="3242040"/>
          </a:xfrm>
        </p:spPr>
        <p:txBody>
          <a:bodyPr>
            <a:normAutofit lnSpcReduction="10000"/>
          </a:bodyPr>
          <a:lstStyle/>
          <a:p>
            <a:r>
              <a:rPr lang="en-IN" sz="2200" dirty="0"/>
              <a:t>Normal array (one or two datatypes mixed)</a:t>
            </a:r>
          </a:p>
          <a:p>
            <a:r>
              <a:rPr lang="en-IN" sz="2200" dirty="0"/>
              <a:t>Scalar </a:t>
            </a:r>
          </a:p>
          <a:p>
            <a:r>
              <a:rPr lang="en-IN" sz="2200" dirty="0"/>
              <a:t>Empty array</a:t>
            </a:r>
          </a:p>
          <a:p>
            <a:r>
              <a:rPr lang="en-IN" sz="2200" dirty="0"/>
              <a:t>Differently shaped array</a:t>
            </a:r>
          </a:p>
          <a:p>
            <a:r>
              <a:rPr lang="en-IN" sz="2200" dirty="0"/>
              <a:t>Testing with model</a:t>
            </a:r>
          </a:p>
          <a:p>
            <a:r>
              <a:rPr lang="en-IN" sz="2200" dirty="0"/>
              <a:t>Testing with completely randomised data with model</a:t>
            </a:r>
            <a:endParaRPr lang="pt-BR" b="0" dirty="0">
              <a:solidFill>
                <a:srgbClr val="CCCCCC"/>
              </a:solidFill>
              <a:effectLst/>
              <a:highlight>
                <a:srgbClr val="1F1F1F"/>
              </a:highlight>
              <a:latin typeface="APL385 Unicode" panose="020B0709000202000203" pitchFamily="49" charset="0"/>
            </a:endParaRPr>
          </a:p>
          <a:p>
            <a:endParaRPr lang="en-IN" b="0" dirty="0">
              <a:solidFill>
                <a:srgbClr val="9CDCFE"/>
              </a:solidFill>
              <a:effectLst/>
              <a:highlight>
                <a:srgbClr val="1F1F1F"/>
              </a:highlight>
              <a:latin typeface="APL385 Unicode" panose="020B0709000202000203" pitchFamily="49" charset="0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CA460F0-6DDD-065A-7A4D-99A0B7BD2E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RunVariations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8D6608F-E29B-076D-8ADF-69084FEFB631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6289716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2F2333-7CEA-2E84-929E-9044B1B294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507968" cy="3242040"/>
          </a:xfrm>
        </p:spPr>
        <p:txBody>
          <a:bodyPr/>
          <a:lstStyle/>
          <a:p>
            <a:r>
              <a:rPr lang="en-US" dirty="0"/>
              <a:t>84,274 tests</a:t>
            </a:r>
          </a:p>
          <a:p>
            <a:r>
              <a:rPr lang="en-US" dirty="0"/>
              <a:t>Lots of numbers, arrays and data elements</a:t>
            </a:r>
          </a:p>
          <a:p>
            <a:r>
              <a:rPr lang="en-US" dirty="0"/>
              <a:t>Good news, ullu is now integrated with the standard and coverage QAs</a:t>
            </a:r>
            <a:endParaRPr lang="en-IN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CA460F0-6DDD-065A-7A4D-99A0B7BD2E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Data, more data and results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8D6608F-E29B-076D-8ADF-69084FEFB631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464458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CA460F0-6DDD-065A-7A4D-99A0B7BD2E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Code coverage</a:t>
            </a:r>
          </a:p>
        </p:txBody>
      </p:sp>
      <p:pic>
        <p:nvPicPr>
          <p:cNvPr id="13" name="Content Placeholder 12" descr="A close-up of a graph&#10;&#10;Description automatically generated">
            <a:extLst>
              <a:ext uri="{FF2B5EF4-FFF2-40B4-BE49-F238E27FC236}">
                <a16:creationId xmlns:a16="http://schemas.microsoft.com/office/drawing/2014/main" id="{E3637FB0-386E-B605-8E42-30DEDA332A8F}"/>
              </a:ext>
            </a:extLst>
          </p:cNvPr>
          <p:cNvPicPr>
            <a:picLocks noGrp="1" noChangeAspect="1"/>
          </p:cNvPicPr>
          <p:nvPr>
            <p:ph sz="quarter" idx="1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3181" y="3474720"/>
            <a:ext cx="6537638" cy="1186837"/>
          </a:xfrm>
        </p:spPr>
      </p:pic>
      <p:pic>
        <p:nvPicPr>
          <p:cNvPr id="14" name="Content Placeholder 13" descr="A screen shot of a computer code&#10;&#10;Description automatically generated">
            <a:extLst>
              <a:ext uri="{FF2B5EF4-FFF2-40B4-BE49-F238E27FC236}">
                <a16:creationId xmlns:a16="http://schemas.microsoft.com/office/drawing/2014/main" id="{7EE06848-6D74-6F6F-80E0-0A74954C69D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4138" y="1108288"/>
            <a:ext cx="2675724" cy="206515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0523390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2F2333-7CEA-2E84-929E-9044B1B294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613054" cy="3242040"/>
          </a:xfrm>
        </p:spPr>
        <p:txBody>
          <a:bodyPr/>
          <a:lstStyle/>
          <a:p>
            <a:r>
              <a:rPr lang="en-US" dirty="0"/>
              <a:t>Cover all primitives</a:t>
            </a:r>
          </a:p>
          <a:p>
            <a:r>
              <a:rPr lang="en-US" dirty="0"/>
              <a:t>Work with more data</a:t>
            </a:r>
          </a:p>
          <a:p>
            <a:r>
              <a:rPr lang="en-US" dirty="0"/>
              <a:t>Find cases that people might not hit in a 100 years</a:t>
            </a:r>
          </a:p>
          <a:p>
            <a:r>
              <a:rPr lang="en-US" dirty="0"/>
              <a:t>Make Dyalog APL more reliable</a:t>
            </a:r>
            <a:endParaRPr lang="en-IN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CA460F0-6DDD-065A-7A4D-99A0B7BD2E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Future plans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8D6608F-E29B-076D-8ADF-69084FEFB631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99913548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2F2333-7CEA-2E84-929E-9044B1B294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50721" y="2096403"/>
            <a:ext cx="5042557" cy="950693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en-US" sz="9600" dirty="0"/>
              <a:t>Find ullu at: </a:t>
            </a:r>
            <a:r>
              <a:rPr lang="en-US" sz="9600" dirty="0">
                <a:hlinkClick r:id="rId3" tooltip="https://github.com/dyalog/ullu"/>
              </a:rPr>
              <a:t>github.com/Dyalog/ullu</a:t>
            </a:r>
            <a:endParaRPr lang="en-US" sz="9600" dirty="0"/>
          </a:p>
          <a:p>
            <a:pPr marL="0" indent="0">
              <a:buNone/>
            </a:pPr>
            <a:r>
              <a:rPr lang="en-US" sz="9600" dirty="0"/>
              <a:t>Reach out: aarush@dyalog.com</a:t>
            </a:r>
          </a:p>
          <a:p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8D6608F-E29B-076D-8ADF-69084FEFB631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0D2C4FD6-62A6-A97B-DDCF-BDEB5444AD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5405783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2F2333-7CEA-2E84-929E-9044B1B294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New</a:t>
            </a:r>
          </a:p>
          <a:p>
            <a:r>
              <a:rPr lang="en-US" dirty="0"/>
              <a:t>Structured</a:t>
            </a:r>
          </a:p>
          <a:p>
            <a:r>
              <a:rPr lang="en-US" dirty="0"/>
              <a:t>Independent</a:t>
            </a:r>
          </a:p>
          <a:p>
            <a:r>
              <a:rPr lang="en-US" dirty="0"/>
              <a:t>A 2</a:t>
            </a:r>
            <a:r>
              <a:rPr lang="en-US" baseline="30000" dirty="0"/>
              <a:t>nd</a:t>
            </a:r>
            <a:r>
              <a:rPr lang="en-US" dirty="0"/>
              <a:t> coat of paint</a:t>
            </a:r>
          </a:p>
          <a:p>
            <a:endParaRPr lang="en-IN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CA460F0-6DDD-065A-7A4D-99A0B7BD2E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In short, ullu is…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8D6608F-E29B-076D-8ADF-69084FEFB631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5756750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2F2333-7CEA-2E84-929E-9044B1B294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is ullu?</a:t>
            </a:r>
          </a:p>
          <a:p>
            <a:r>
              <a:rPr lang="en-US" dirty="0"/>
              <a:t>How has Dyalog been tested so far?</a:t>
            </a:r>
          </a:p>
          <a:p>
            <a:r>
              <a:rPr lang="en-US" dirty="0"/>
              <a:t>Why and How ullu was created?</a:t>
            </a:r>
          </a:p>
          <a:p>
            <a:r>
              <a:rPr lang="en-US" dirty="0"/>
              <a:t>What is the future of ullu?</a:t>
            </a:r>
            <a:endParaRPr lang="en-IN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CA460F0-6DDD-065A-7A4D-99A0B7BD2E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Coming up…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8D6608F-E29B-076D-8ADF-69084FEFB631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56483839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8201606-43AA-B94F-0F38-E7851A1C34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341" y="2154007"/>
            <a:ext cx="7847318" cy="835486"/>
          </a:xfrm>
        </p:spPr>
        <p:txBody>
          <a:bodyPr/>
          <a:lstStyle/>
          <a:p>
            <a:r>
              <a:rPr lang="en-IN" sz="2400" dirty="0"/>
              <a:t>It is not just about finding things wrong about Dyalog APL but making us more confident when making enhancements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39BE306-BE3A-8526-B3AA-B48964169CE6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583976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8D58B84-3A2F-329B-0C16-8AD0A98BE64D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CA460F0-6DDD-065A-7A4D-99A0B7BD2E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ullu</a:t>
            </a:r>
            <a:endParaRPr lang="en-IN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8D6608F-E29B-076D-8ADF-69084FEFB631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IN" dirty="0"/>
          </a:p>
        </p:txBody>
      </p:sp>
      <p:pic>
        <p:nvPicPr>
          <p:cNvPr id="1026" name="Picture 2" descr="ullu Banner">
            <a:extLst>
              <a:ext uri="{FF2B5EF4-FFF2-40B4-BE49-F238E27FC236}">
                <a16:creationId xmlns:a16="http://schemas.microsoft.com/office/drawing/2014/main" id="{C95A3025-7A0C-EEC5-C449-8E66FDB152A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880" y="1320800"/>
            <a:ext cx="7994240" cy="3197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90028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8D58B84-3A2F-329B-0C16-8AD0A98BE64D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2F2333-7CEA-2E84-929E-9044B1B294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Standard QAs</a:t>
            </a:r>
          </a:p>
          <a:p>
            <a:r>
              <a:rPr lang="en-US" dirty="0"/>
              <a:t>Shuffle QAs</a:t>
            </a:r>
          </a:p>
          <a:p>
            <a:r>
              <a:rPr lang="en-US" dirty="0"/>
              <a:t>Unit Tests</a:t>
            </a:r>
          </a:p>
          <a:p>
            <a:r>
              <a:rPr lang="en-US" dirty="0"/>
              <a:t>Fuzz tests</a:t>
            </a:r>
          </a:p>
          <a:p>
            <a:r>
              <a:rPr lang="en-US" dirty="0"/>
              <a:t>Code Coverage tests</a:t>
            </a:r>
            <a:endParaRPr lang="en-IN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CA460F0-6DDD-065A-7A4D-99A0B7BD2E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Pre-ullu 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8D6608F-E29B-076D-8ADF-69084FEFB631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1813631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4DA560-F865-02C0-8E5F-9D09C97250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7705547" cy="3242040"/>
          </a:xfrm>
        </p:spPr>
        <p:txBody>
          <a:bodyPr/>
          <a:lstStyle/>
          <a:p>
            <a:r>
              <a:rPr lang="en-US" dirty="0"/>
              <a:t>6½ platforms – Windows, Mac, Mac/Arm, AIX, Pi, Linux, Linux/Arm(under dev)</a:t>
            </a:r>
          </a:p>
          <a:p>
            <a:r>
              <a:rPr lang="fr-FR" dirty="0"/>
              <a:t>4 versions </a:t>
            </a:r>
            <a:r>
              <a:rPr lang="en-US" dirty="0"/>
              <a:t>×</a:t>
            </a:r>
            <a:r>
              <a:rPr lang="fr-FR" dirty="0"/>
              <a:t> </a:t>
            </a:r>
            <a:r>
              <a:rPr lang="en-US" dirty="0"/>
              <a:t>6½ platforms</a:t>
            </a:r>
            <a:r>
              <a:rPr lang="fr-FR" dirty="0"/>
              <a:t> </a:t>
            </a:r>
            <a:r>
              <a:rPr lang="en-US" dirty="0"/>
              <a:t>×</a:t>
            </a:r>
            <a:r>
              <a:rPr lang="fr-FR" dirty="0"/>
              <a:t> 32/64 </a:t>
            </a:r>
            <a:r>
              <a:rPr lang="en-US" dirty="0"/>
              <a:t>×</a:t>
            </a:r>
            <a:r>
              <a:rPr lang="fr-FR" dirty="0"/>
              <a:t> Classic/Unicode</a:t>
            </a:r>
          </a:p>
          <a:p>
            <a:r>
              <a:rPr lang="fr-FR" dirty="0"/>
              <a:t>That is… 63 </a:t>
            </a:r>
            <a:r>
              <a:rPr lang="fr-FR" dirty="0" err="1"/>
              <a:t>interpreters</a:t>
            </a:r>
            <a:r>
              <a:rPr lang="fr-FR" dirty="0"/>
              <a:t> of Dyalog APL</a:t>
            </a:r>
            <a:endParaRPr lang="en-US" dirty="0"/>
          </a:p>
          <a:p>
            <a:endParaRPr lang="en-IN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CFF0C3D-5B2F-0E7D-0358-38C1916957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Versions and Platforms</a:t>
            </a:r>
            <a:endParaRPr lang="en-IN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58D9C9B-5AD2-3AC3-5A5E-3AC642ACA792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9611153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8D58B84-3A2F-329B-0C16-8AD0A98BE64D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CA460F0-6DDD-065A-7A4D-99A0B7BD2E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With ullu</a:t>
            </a:r>
            <a:endParaRPr lang="en-IN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8D6608F-E29B-076D-8ADF-69084FEFB631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IN" dirty="0"/>
          </a:p>
        </p:txBody>
      </p:sp>
      <p:pic>
        <p:nvPicPr>
          <p:cNvPr id="1026" name="Picture 2" descr="ullu Banner">
            <a:extLst>
              <a:ext uri="{FF2B5EF4-FFF2-40B4-BE49-F238E27FC236}">
                <a16:creationId xmlns:a16="http://schemas.microsoft.com/office/drawing/2014/main" id="{C95A3025-7A0C-EEC5-C449-8E66FDB152A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880" y="1320800"/>
            <a:ext cx="7994240" cy="3197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02896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8D58B84-3A2F-329B-0C16-8AD0A98BE64D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2F2333-7CEA-2E84-929E-9044B1B294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Verify correct results using fundamental scenarios</a:t>
            </a:r>
          </a:p>
          <a:p>
            <a:r>
              <a:rPr lang="en-US" dirty="0"/>
              <a:t>Test edge cases</a:t>
            </a:r>
          </a:p>
          <a:p>
            <a:r>
              <a:rPr lang="en-US" dirty="0"/>
              <a:t>Test all the data types possible, being reproducible and truly </a:t>
            </a:r>
            <a:r>
              <a:rPr lang="en-GB" dirty="0"/>
              <a:t>randomised</a:t>
            </a:r>
          </a:p>
          <a:p>
            <a:r>
              <a:rPr lang="en-US" dirty="0"/>
              <a:t>Finally, inspect code coverage to find missing test cases</a:t>
            </a:r>
            <a:endParaRPr lang="en-IN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CA460F0-6DDD-065A-7A4D-99A0B7BD2E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does it do?</a:t>
            </a:r>
            <a:endParaRPr lang="en-IN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8D6608F-E29B-076D-8ADF-69084FEFB631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6456598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Content Placeholder 1">
            <a:extLst>
              <a:ext uri="{FF2B5EF4-FFF2-40B4-BE49-F238E27FC236}">
                <a16:creationId xmlns:a16="http://schemas.microsoft.com/office/drawing/2014/main" id="{211C8488-4159-F073-9761-C94B5057C0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9" y="1320800"/>
            <a:ext cx="4104000" cy="3242040"/>
          </a:xfrm>
        </p:spPr>
        <p:txBody>
          <a:bodyPr>
            <a:normAutofit/>
          </a:bodyPr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CA460F0-6DDD-065A-7A4D-99A0B7BD2E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9" y="267657"/>
            <a:ext cx="6554350" cy="685535"/>
          </a:xfrm>
        </p:spPr>
        <p:txBody>
          <a:bodyPr anchor="b">
            <a:normAutofit/>
          </a:bodyPr>
          <a:lstStyle/>
          <a:p>
            <a:r>
              <a:rPr lang="en-US" dirty="0"/>
              <a:t>Battle testing</a:t>
            </a:r>
            <a:endParaRPr lang="en-IN" dirty="0"/>
          </a:p>
        </p:txBody>
      </p:sp>
      <p:sp>
        <p:nvSpPr>
          <p:cNvPr id="24" name="Content Placeholder 4">
            <a:extLst>
              <a:ext uri="{FF2B5EF4-FFF2-40B4-BE49-F238E27FC236}">
                <a16:creationId xmlns:a16="http://schemas.microsoft.com/office/drawing/2014/main" id="{4B94DB6D-63DF-FB85-CF5B-65D9D95D4087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6936581" y="0"/>
            <a:ext cx="2207419" cy="1320800"/>
          </a:xfrm>
        </p:spPr>
        <p:txBody>
          <a:bodyPr/>
          <a:lstStyle/>
          <a:p>
            <a:endParaRPr lang="en-US"/>
          </a:p>
        </p:txBody>
      </p:sp>
      <p:pic>
        <p:nvPicPr>
          <p:cNvPr id="21" name="Content Placeholder 20" descr="A cartoon of an owl flying over a computer">
            <a:extLst>
              <a:ext uri="{FF2B5EF4-FFF2-40B4-BE49-F238E27FC236}">
                <a16:creationId xmlns:a16="http://schemas.microsoft.com/office/drawing/2014/main" id="{BD9C8194-3B52-EED7-9C1D-55A75DB35E1C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6691" y="1320800"/>
            <a:ext cx="3241675" cy="3241675"/>
          </a:xfr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A6BC8C6A-43D9-7489-55FF-08B257CFADFD}"/>
              </a:ext>
            </a:extLst>
          </p:cNvPr>
          <p:cNvSpPr txBox="1"/>
          <p:nvPr/>
        </p:nvSpPr>
        <p:spPr>
          <a:xfrm>
            <a:off x="4475500" y="4562475"/>
            <a:ext cx="157286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900" dirty="0"/>
              <a:t>Image generated by GPT-4o</a:t>
            </a:r>
          </a:p>
        </p:txBody>
      </p:sp>
    </p:spTree>
    <p:extLst>
      <p:ext uri="{BB962C8B-B14F-4D97-AF65-F5344CB8AC3E}">
        <p14:creationId xmlns:p14="http://schemas.microsoft.com/office/powerpoint/2010/main" val="13369722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2F2333-7CEA-2E84-929E-9044B1B294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4104000" cy="324204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IN" dirty="0"/>
              <a:t>add (dyadic +)</a:t>
            </a:r>
          </a:p>
          <a:p>
            <a:pPr>
              <a:lnSpc>
                <a:spcPct val="90000"/>
              </a:lnSpc>
            </a:pPr>
            <a:r>
              <a:rPr lang="en-IN" dirty="0"/>
              <a:t>divide (dyadic ÷)</a:t>
            </a:r>
          </a:p>
          <a:p>
            <a:pPr>
              <a:lnSpc>
                <a:spcPct val="90000"/>
              </a:lnSpc>
            </a:pPr>
            <a:r>
              <a:rPr lang="en-IN" dirty="0"/>
              <a:t>floor (monadic ⌊)</a:t>
            </a:r>
          </a:p>
          <a:p>
            <a:pPr>
              <a:lnSpc>
                <a:spcPct val="90000"/>
              </a:lnSpc>
            </a:pPr>
            <a:r>
              <a:rPr lang="en-IN" dirty="0"/>
              <a:t>magnitude (monadic |)</a:t>
            </a:r>
          </a:p>
          <a:p>
            <a:pPr>
              <a:lnSpc>
                <a:spcPct val="90000"/>
              </a:lnSpc>
            </a:pPr>
            <a:r>
              <a:rPr lang="en-IN" dirty="0"/>
              <a:t>residue (dyadic |)</a:t>
            </a:r>
          </a:p>
          <a:p>
            <a:pPr>
              <a:lnSpc>
                <a:spcPct val="90000"/>
              </a:lnSpc>
            </a:pPr>
            <a:r>
              <a:rPr lang="en-IN" dirty="0"/>
              <a:t>subtract (dyadic -)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631DFC9E-394D-7045-CD2F-3D87E00F985E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747260" y="1264925"/>
            <a:ext cx="4104641" cy="324204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IN" dirty="0"/>
              <a:t>unique (monadic </a:t>
            </a:r>
            <a:r>
              <a:rPr lang="en-IN" sz="2400" dirty="0"/>
              <a:t>∪)</a:t>
            </a:r>
          </a:p>
          <a:p>
            <a:pPr>
              <a:lnSpc>
                <a:spcPct val="90000"/>
              </a:lnSpc>
            </a:pPr>
            <a:r>
              <a:rPr lang="en-IN" sz="2400" dirty="0"/>
              <a:t>unique mask (monadic ≠)</a:t>
            </a:r>
          </a:p>
          <a:p>
            <a:pPr>
              <a:lnSpc>
                <a:spcPct val="90000"/>
              </a:lnSpc>
            </a:pPr>
            <a:r>
              <a:rPr lang="en-US" sz="2400" dirty="0"/>
              <a:t>index of (dyadic ⍳)</a:t>
            </a:r>
          </a:p>
          <a:p>
            <a:pPr>
              <a:lnSpc>
                <a:spcPct val="90000"/>
              </a:lnSpc>
            </a:pPr>
            <a:r>
              <a:rPr lang="en-US" sz="2400" dirty="0"/>
              <a:t>membership (dyadic ∊)</a:t>
            </a:r>
          </a:p>
          <a:p>
            <a:pPr>
              <a:lnSpc>
                <a:spcPct val="90000"/>
              </a:lnSpc>
            </a:pPr>
            <a:r>
              <a:rPr lang="en-US" sz="2400" dirty="0"/>
              <a:t>multiply (dyadic ×)</a:t>
            </a:r>
            <a:endParaRPr lang="en-IN" sz="2400" dirty="0"/>
          </a:p>
          <a:p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CA460F0-6DDD-065A-7A4D-99A0B7BD2E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9" y="267657"/>
            <a:ext cx="6554350" cy="685535"/>
          </a:xfrm>
        </p:spPr>
        <p:txBody>
          <a:bodyPr anchor="b">
            <a:noAutofit/>
          </a:bodyPr>
          <a:lstStyle/>
          <a:p>
            <a:r>
              <a:rPr lang="en-IN" sz="3000" dirty="0"/>
              <a:t>Primitives Covered – as of 1/9/24 - 11</a:t>
            </a:r>
          </a:p>
        </p:txBody>
      </p:sp>
      <p:sp>
        <p:nvSpPr>
          <p:cNvPr id="12" name="Content Placeholder 4">
            <a:extLst>
              <a:ext uri="{FF2B5EF4-FFF2-40B4-BE49-F238E27FC236}">
                <a16:creationId xmlns:a16="http://schemas.microsoft.com/office/drawing/2014/main" id="{718B373C-DA02-059C-30C6-2B3CBA50492B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6936581" y="0"/>
            <a:ext cx="2207419" cy="13208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81623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Dyalog">
      <a:dk1>
        <a:srgbClr val="3B475E"/>
      </a:dk1>
      <a:lt1>
        <a:sysClr val="window" lastClr="FFFFFF"/>
      </a:lt1>
      <a:dk2>
        <a:srgbClr val="5A6D8F"/>
      </a:dk2>
      <a:lt2>
        <a:srgbClr val="F6F6D9"/>
      </a:lt2>
      <a:accent1>
        <a:srgbClr val="ED7F00"/>
      </a:accent1>
      <a:accent2>
        <a:srgbClr val="928ABD"/>
      </a:accent2>
      <a:accent3>
        <a:srgbClr val="2C5656"/>
      </a:accent3>
      <a:accent4>
        <a:srgbClr val="FFA336"/>
      </a:accent4>
      <a:accent5>
        <a:srgbClr val="BBB5D6"/>
      </a:accent5>
      <a:accent6>
        <a:srgbClr val="231F20"/>
      </a:accent6>
      <a:hlink>
        <a:srgbClr val="5A6D8F"/>
      </a:hlink>
      <a:folHlink>
        <a:srgbClr val="928ABD"/>
      </a:folHlink>
    </a:clrScheme>
    <a:fontScheme name="Sarabun">
      <a:majorFont>
        <a:latin typeface="Sarabun"/>
        <a:ea typeface=""/>
        <a:cs typeface=""/>
      </a:majorFont>
      <a:minorFont>
        <a:latin typeface="Sarabu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yalog19_template_bold_calibri.potx" id="{F0C38D23-3AC9-47E9-8D0D-BEDB5EAFCAD2}" vid="{35320D08-F00A-4224-9D94-CDC48BBB4D0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TM03457515[[fn=View]]</Template>
  <TotalTime>32422</TotalTime>
  <Words>852</Words>
  <Application>Microsoft Office PowerPoint</Application>
  <PresentationFormat>On-screen Show (16:9)</PresentationFormat>
  <Paragraphs>160</Paragraphs>
  <Slides>20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8" baseType="lpstr">
      <vt:lpstr>Arial</vt:lpstr>
      <vt:lpstr>Calibri</vt:lpstr>
      <vt:lpstr>APL385 Unicode</vt:lpstr>
      <vt:lpstr>Wingdings 2</vt:lpstr>
      <vt:lpstr>Wingdings</vt:lpstr>
      <vt:lpstr>Sarabun</vt:lpstr>
      <vt:lpstr>Courier New</vt:lpstr>
      <vt:lpstr>Office Theme</vt:lpstr>
      <vt:lpstr>ullu: Tests for Dyalog APL</vt:lpstr>
      <vt:lpstr>Coming up…</vt:lpstr>
      <vt:lpstr>What is ullu</vt:lpstr>
      <vt:lpstr>Pre-ullu </vt:lpstr>
      <vt:lpstr>Versions and Platforms</vt:lpstr>
      <vt:lpstr>With ullu</vt:lpstr>
      <vt:lpstr>What does it do?</vt:lpstr>
      <vt:lpstr>Battle testing</vt:lpstr>
      <vt:lpstr>Primitives Covered – as of 1/9/24 - 11</vt:lpstr>
      <vt:lpstr>Next up</vt:lpstr>
      <vt:lpstr>Process</vt:lpstr>
      <vt:lpstr>Model functions</vt:lpstr>
      <vt:lpstr>Tests</vt:lpstr>
      <vt:lpstr>RunVariations</vt:lpstr>
      <vt:lpstr>Data, more data and results</vt:lpstr>
      <vt:lpstr>Code coverage</vt:lpstr>
      <vt:lpstr>Future plans</vt:lpstr>
      <vt:lpstr>PowerPoint Presentation</vt:lpstr>
      <vt:lpstr>In short, ullu is…</vt:lpstr>
      <vt:lpstr>It is not just about finding things wrong about Dyalog APL but making us more confident when making enhancements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Fiona Smith</dc:creator>
  <cp:lastModifiedBy>Fiona Smith</cp:lastModifiedBy>
  <cp:revision>256</cp:revision>
  <dcterms:created xsi:type="dcterms:W3CDTF">2019-07-25T11:46:05Z</dcterms:created>
  <dcterms:modified xsi:type="dcterms:W3CDTF">2024-09-24T10:33:46Z</dcterms:modified>
</cp:coreProperties>
</file>