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31"/>
  </p:notesMasterIdLst>
  <p:sldIdLst>
    <p:sldId id="258" r:id="rId5"/>
    <p:sldId id="267" r:id="rId6"/>
    <p:sldId id="270" r:id="rId7"/>
    <p:sldId id="271" r:id="rId8"/>
    <p:sldId id="272" r:id="rId9"/>
    <p:sldId id="273" r:id="rId10"/>
    <p:sldId id="274" r:id="rId11"/>
    <p:sldId id="275" r:id="rId12"/>
    <p:sldId id="285" r:id="rId13"/>
    <p:sldId id="277" r:id="rId14"/>
    <p:sldId id="286" r:id="rId15"/>
    <p:sldId id="287" r:id="rId16"/>
    <p:sldId id="284" r:id="rId17"/>
    <p:sldId id="283" r:id="rId18"/>
    <p:sldId id="278" r:id="rId19"/>
    <p:sldId id="288" r:id="rId20"/>
    <p:sldId id="289" r:id="rId21"/>
    <p:sldId id="297" r:id="rId22"/>
    <p:sldId id="290" r:id="rId23"/>
    <p:sldId id="291" r:id="rId24"/>
    <p:sldId id="292" r:id="rId25"/>
    <p:sldId id="293" r:id="rId26"/>
    <p:sldId id="294" r:id="rId27"/>
    <p:sldId id="295" r:id="rId28"/>
    <p:sldId id="296" r:id="rId29"/>
    <p:sldId id="279" r:id="rId30"/>
  </p:sldIdLst>
  <p:sldSz cx="9144000" cy="6858000" type="screen4x3"/>
  <p:notesSz cx="6797675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utiger 77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utiger 77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utiger 77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utiger 77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utiger 77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Frutiger 77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Frutiger 77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Frutiger 77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Frutiger 77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535C"/>
    <a:srgbClr val="074B8C"/>
    <a:srgbClr val="E9E9E9"/>
    <a:srgbClr val="A2B0BA"/>
    <a:srgbClr val="E2001A"/>
    <a:srgbClr val="FFA7B1"/>
    <a:srgbClr val="FF2942"/>
    <a:srgbClr val="FF576B"/>
    <a:srgbClr val="A50021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878" autoAdjust="0"/>
    <p:restoredTop sz="94660"/>
  </p:normalViewPr>
  <p:slideViewPr>
    <p:cSldViewPr>
      <p:cViewPr varScale="1">
        <p:scale>
          <a:sx n="107" d="100"/>
          <a:sy n="107" d="100"/>
        </p:scale>
        <p:origin x="1254" y="10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03942A4C-E382-4F2F-9CFA-E6BEBDDE9B9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CBD37F-5C55-4826-AE81-B85FFCEECB32}" type="slidenum">
              <a:rPr lang="de-DE" smtClean="0">
                <a:latin typeface="Arial" charset="0"/>
              </a:rPr>
              <a:pPr/>
              <a:t>1</a:t>
            </a:fld>
            <a:endParaRPr lang="de-DE">
              <a:latin typeface="Arial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823805-9CCC-4684-B045-B84ACDC9413B}" type="slidenum">
              <a:rPr lang="de-DE" smtClean="0">
                <a:latin typeface="Arial" charset="0"/>
              </a:rPr>
              <a:pPr/>
              <a:t>2</a:t>
            </a:fld>
            <a:endParaRPr lang="de-DE">
              <a:latin typeface="Arial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CBD37F-5C55-4826-AE81-B85FFCEECB32}" type="slidenum">
              <a:rPr lang="de-DE" smtClean="0">
                <a:latin typeface="Arial" charset="0"/>
              </a:rPr>
              <a:pPr/>
              <a:t>26</a:t>
            </a:fld>
            <a:endParaRPr lang="de-DE">
              <a:latin typeface="Arial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655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 userDrawn="1"/>
        </p:nvSpPr>
        <p:spPr bwMode="auto">
          <a:xfrm>
            <a:off x="0" y="-27384"/>
            <a:ext cx="9144000" cy="6858000"/>
          </a:xfrm>
          <a:prstGeom prst="rect">
            <a:avLst/>
          </a:prstGeom>
          <a:gradFill rotWithShape="1">
            <a:gsLst>
              <a:gs pos="0">
                <a:srgbClr val="46535D"/>
              </a:gs>
              <a:gs pos="100000">
                <a:srgbClr val="A2B0BA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de-DE">
              <a:latin typeface="Arial" pitchFamily="34" charset="0"/>
            </a:endParaRPr>
          </a:p>
        </p:txBody>
      </p:sp>
      <p:pic>
        <p:nvPicPr>
          <p:cNvPr id="5" name="Picture 10" descr="header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4100"/>
            <a:ext cx="9144000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Line 12"/>
          <p:cNvSpPr>
            <a:spLocks noChangeShapeType="1"/>
          </p:cNvSpPr>
          <p:nvPr userDrawn="1"/>
        </p:nvSpPr>
        <p:spPr bwMode="auto">
          <a:xfrm>
            <a:off x="0" y="1052513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7" name="Line 13"/>
          <p:cNvSpPr>
            <a:spLocks noChangeShapeType="1"/>
          </p:cNvSpPr>
          <p:nvPr userDrawn="1"/>
        </p:nvSpPr>
        <p:spPr bwMode="auto">
          <a:xfrm>
            <a:off x="0" y="27813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684213" y="3717032"/>
            <a:ext cx="7772400" cy="1224136"/>
          </a:xfrm>
        </p:spPr>
        <p:txBody>
          <a:bodyPr/>
          <a:lstStyle>
            <a:lvl1pPr algn="ctr">
              <a:defRPr sz="2800">
                <a:latin typeface="Aptos" panose="020B0004020202020204" pitchFamily="34" charset="0"/>
              </a:defRPr>
            </a:lvl1pPr>
          </a:lstStyle>
          <a:p>
            <a:r>
              <a:rPr lang="en-US"/>
              <a:t>Deployment of the Dyalog Interpreter as an OLE Server for Interactive Use</a:t>
            </a:r>
            <a:endParaRPr lang="de-DE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331913" y="5445224"/>
            <a:ext cx="6400800" cy="815876"/>
          </a:xfrm>
        </p:spPr>
        <p:txBody>
          <a:bodyPr/>
          <a:lstStyle>
            <a:lvl1pPr marL="0" indent="0" algn="ctr">
              <a:buFont typeface="Webdings" pitchFamily="18" charset="2"/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de-DE"/>
              <a:t>Jürgen Wiedemann</a:t>
            </a:r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918A28E2-43D7-F253-B9F8-017D0CBA0DAB}"/>
              </a:ext>
            </a:extLst>
          </p:cNvPr>
          <p:cNvSpPr txBox="1"/>
          <p:nvPr userDrawn="1"/>
        </p:nvSpPr>
        <p:spPr>
          <a:xfrm>
            <a:off x="2627784" y="3140968"/>
            <a:ext cx="4176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b="1">
                <a:solidFill>
                  <a:schemeClr val="bg1"/>
                </a:solidFill>
                <a:latin typeface="Aptos" panose="020B0004020202020204" pitchFamily="34" charset="0"/>
              </a:rPr>
              <a:t>dyalog.WSEngine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3pPr>
              <a:defRPr>
                <a:latin typeface="Frutiger LT Com 47 Light Cn" pitchFamily="34" charset="0"/>
              </a:defRPr>
            </a:lvl3pPr>
            <a:lvl4pPr>
              <a:defRPr>
                <a:latin typeface="Frutiger LT Com 47 Light Cn" pitchFamily="34" charset="0"/>
              </a:defRPr>
            </a:lvl4pPr>
            <a:lvl5pPr>
              <a:defRPr>
                <a:latin typeface="Frutiger LT Com 47 Light Cn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 </a:t>
            </a:r>
            <a:fld id="{300A04FD-082B-4CDC-BB92-F01D95F8C42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97650" y="548680"/>
            <a:ext cx="2078038" cy="5327650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58775" y="548680"/>
            <a:ext cx="6086475" cy="5327650"/>
          </a:xfrm>
        </p:spPr>
        <p:txBody>
          <a:bodyPr vert="eaVert"/>
          <a:lstStyle>
            <a:lvl3pPr>
              <a:defRPr>
                <a:latin typeface="Frutiger LT Com 47 Light Cn" pitchFamily="34" charset="0"/>
              </a:defRPr>
            </a:lvl3pPr>
            <a:lvl4pPr>
              <a:defRPr>
                <a:latin typeface="Frutiger LT Com 47 Light Cn" pitchFamily="34" charset="0"/>
              </a:defRPr>
            </a:lvl4pPr>
            <a:lvl5pPr>
              <a:defRPr>
                <a:latin typeface="Frutiger LT Com 47 Light Cn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 </a:t>
            </a:r>
            <a:fld id="{333DA342-F623-4919-A9A5-E6602A7E211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3200"/>
            </a:lvl1pPr>
            <a:lvl2pPr marL="742950" indent="-285750">
              <a:buClr>
                <a:srgbClr val="E2001A"/>
              </a:buClr>
              <a:buFont typeface="Arial" panose="020B0604020202020204" pitchFamily="34" charset="0"/>
              <a:buChar char="•"/>
              <a:defRPr sz="3200"/>
            </a:lvl2pPr>
            <a:lvl3pPr marL="1143000" indent="-228600">
              <a:buClr>
                <a:srgbClr val="E2001A"/>
              </a:buClr>
              <a:buFont typeface="Aptos" panose="020B0004020202020204" pitchFamily="34" charset="0"/>
              <a:buChar char="›"/>
              <a:defRPr sz="3200">
                <a:latin typeface="Aptos" panose="020B0004020202020204" pitchFamily="34" charset="0"/>
              </a:defRPr>
            </a:lvl3pPr>
            <a:lvl4pPr>
              <a:defRPr sz="3200">
                <a:latin typeface="Aptos" panose="020B0004020202020204" pitchFamily="34" charset="0"/>
              </a:defRPr>
            </a:lvl4pPr>
            <a:lvl5pPr>
              <a:defRPr sz="3200">
                <a:latin typeface="Aptos" panose="020B0004020202020204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 </a:t>
            </a:r>
            <a:fld id="{30513F6F-BE0F-4A76-A893-1BEEFF9F9E9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 </a:t>
            </a:r>
            <a:fld id="{8C8D857D-6606-4E22-B3FE-E7E0FA1D542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58775" y="1196752"/>
            <a:ext cx="4081463" cy="48122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>
                <a:latin typeface="Aptos" panose="020B0004020202020204" pitchFamily="34" charset="0"/>
              </a:defRPr>
            </a:lvl3pPr>
            <a:lvl4pPr>
              <a:defRPr sz="1800">
                <a:latin typeface="Aptos" panose="020B0004020202020204" pitchFamily="34" charset="0"/>
              </a:defRPr>
            </a:lvl4pPr>
            <a:lvl5pPr>
              <a:defRPr sz="1800">
                <a:latin typeface="Aptos" panose="020B00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92638" y="1196752"/>
            <a:ext cx="4083050" cy="48122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>
                <a:latin typeface="Aptos" panose="020B0004020202020204" pitchFamily="34" charset="0"/>
              </a:defRPr>
            </a:lvl3pPr>
            <a:lvl4pPr>
              <a:defRPr sz="1800">
                <a:latin typeface="Aptos" panose="020B0004020202020204" pitchFamily="34" charset="0"/>
              </a:defRPr>
            </a:lvl4pPr>
            <a:lvl5pPr>
              <a:defRPr sz="1800">
                <a:latin typeface="Aptos" panose="020B00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 </a:t>
            </a:r>
            <a:fld id="{12770644-B591-41FC-907B-20A903F862C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580926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142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1853976"/>
            <a:ext cx="4040188" cy="41673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2142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1853976"/>
            <a:ext cx="4041775" cy="41673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Rectangle 1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 </a:t>
            </a:r>
            <a:fld id="{A406F5A6-D7D4-43B6-9CC5-E07F3D1ED0C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79E60F-A28D-4A78-9638-5495A12C6E14}" type="slidenum">
              <a:rPr lang="de-DE" smtClean="0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 </a:t>
            </a:r>
            <a:fld id="{5CC4BA04-791D-4010-867C-2CDDE1CB71E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 </a:t>
            </a:r>
            <a:fld id="{9AD24C39-06A9-4EA3-8DD7-9061F618362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 </a:t>
            </a:r>
            <a:fld id="{27D3E28B-A2CF-481F-8ADD-6568DC25D7E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DCED1AAB-1519-9D69-A0B9-B5E58BAA0822}"/>
              </a:ext>
            </a:extLst>
          </p:cNvPr>
          <p:cNvSpPr/>
          <p:nvPr userDrawn="1"/>
        </p:nvSpPr>
        <p:spPr>
          <a:xfrm>
            <a:off x="3851920" y="6399165"/>
            <a:ext cx="5292080" cy="458835"/>
          </a:xfrm>
          <a:prstGeom prst="rect">
            <a:avLst/>
          </a:prstGeom>
          <a:solidFill>
            <a:srgbClr val="46535C"/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41" name="Rectangle 17"/>
          <p:cNvSpPr>
            <a:spLocks noChangeArrowheads="1"/>
          </p:cNvSpPr>
          <p:nvPr userDrawn="1"/>
        </p:nvSpPr>
        <p:spPr bwMode="auto">
          <a:xfrm>
            <a:off x="0" y="-27385"/>
            <a:ext cx="9144000" cy="6549463"/>
          </a:xfrm>
          <a:prstGeom prst="rect">
            <a:avLst/>
          </a:prstGeom>
          <a:gradFill flip="none" rotWithShape="1">
            <a:gsLst>
              <a:gs pos="0">
                <a:srgbClr val="46535D"/>
              </a:gs>
              <a:gs pos="100000">
                <a:srgbClr val="A2B0BA"/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 sz="1600"/>
          </a:p>
        </p:txBody>
      </p:sp>
      <p:sp>
        <p:nvSpPr>
          <p:cNvPr id="1038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452320" y="6525344"/>
            <a:ext cx="1656754" cy="175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100">
                <a:solidFill>
                  <a:srgbClr val="A2B0BA"/>
                </a:solidFill>
                <a:latin typeface="Aptos" panose="020B0004020202020204" pitchFamily="34" charset="0"/>
              </a:defRPr>
            </a:lvl1pPr>
          </a:lstStyle>
          <a:p>
            <a:pPr>
              <a:defRPr/>
            </a:pPr>
            <a:r>
              <a:rPr lang="de-DE"/>
              <a:t> </a:t>
            </a:r>
            <a:fld id="{F89B7293-F850-4F2F-89D1-FC562F61CC82}" type="slidenum">
              <a:rPr lang="de-DE" smtClean="0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1040" name="AutoShape 16"/>
          <p:cNvSpPr>
            <a:spLocks noChangeArrowheads="1"/>
          </p:cNvSpPr>
          <p:nvPr userDrawn="1"/>
        </p:nvSpPr>
        <p:spPr bwMode="auto">
          <a:xfrm>
            <a:off x="107950" y="44623"/>
            <a:ext cx="8928546" cy="6323883"/>
          </a:xfrm>
          <a:prstGeom prst="roundRect">
            <a:avLst>
              <a:gd name="adj" fmla="val 2278"/>
            </a:avLst>
          </a:prstGeom>
          <a:solidFill>
            <a:schemeClr val="bg1"/>
          </a:solidFill>
          <a:ln w="9525">
            <a:noFill/>
            <a:round/>
            <a:headEnd/>
            <a:tailEnd/>
          </a:ln>
          <a:effectLst>
            <a:outerShdw dist="17961" dir="2700000" algn="ctr" rotWithShape="0">
              <a:srgbClr val="46535D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2055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8775" y="1052736"/>
            <a:ext cx="8389689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</p:txBody>
      </p:sp>
      <p:pic>
        <p:nvPicPr>
          <p:cNvPr id="2050" name="Picture 22" descr="Header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-1" y="6399168"/>
            <a:ext cx="3851921" cy="462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7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358775" y="260648"/>
            <a:ext cx="8389689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Titelmasterformat durch Klicken bearbeiten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Frutiger LT Com 57 Condensed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Frutiger LT Com 57 Condensed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Frutiger LT Com 57 Condensed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Frutiger LT Com 57 Condensed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Frutiger 65 Bold" pitchFamily="82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Frutiger 65 Bold" pitchFamily="82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Frutiger 65 Bold" pitchFamily="82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Frutiger 65 Bold" pitchFamily="82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E2001A"/>
        </a:buClr>
        <a:buSzPct val="80000"/>
        <a:buFont typeface="Webdings" pitchFamily="18" charset="2"/>
        <a:buChar char="&lt;"/>
        <a:defRPr sz="20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ptos" panose="020B0004020202020204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3"/>
          <p:cNvSpPr>
            <a:spLocks noGrp="1" noChangeAspect="1" noChangeArrowheads="1"/>
          </p:cNvSpPr>
          <p:nvPr>
            <p:ph type="ctrTitle"/>
          </p:nvPr>
        </p:nvSpPr>
        <p:spPr>
          <a:xfrm>
            <a:off x="468313" y="4119215"/>
            <a:ext cx="8202612" cy="1109985"/>
          </a:xfrm>
        </p:spPr>
        <p:txBody>
          <a:bodyPr/>
          <a:lstStyle/>
          <a:p>
            <a:pPr eaLnBrk="1" hangingPunct="1"/>
            <a:r>
              <a:rPr lang="en-US" sz="3200"/>
              <a:t>Deployment of the Dyalog Interpreter as</a:t>
            </a:r>
            <a:br>
              <a:rPr lang="en-US" sz="3200"/>
            </a:br>
            <a:r>
              <a:rPr lang="en-US" sz="3200"/>
              <a:t>OLE-Server for interactive Use</a:t>
            </a:r>
            <a:endParaRPr lang="de-DE" sz="3200"/>
          </a:p>
        </p:txBody>
      </p:sp>
      <p:sp>
        <p:nvSpPr>
          <p:cNvPr id="4099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8313" y="5853485"/>
            <a:ext cx="8202612" cy="671859"/>
          </a:xfrm>
        </p:spPr>
        <p:txBody>
          <a:bodyPr/>
          <a:lstStyle/>
          <a:p>
            <a:pPr algn="l" eaLnBrk="1" hangingPunct="1">
              <a:tabLst>
                <a:tab pos="6007100" algn="l"/>
              </a:tabLst>
            </a:pPr>
            <a:r>
              <a:rPr lang="de-DE"/>
              <a:t>Jürgen Wiedemann      	</a:t>
            </a:r>
            <a:r>
              <a:rPr lang="de-DE" sz="1800"/>
              <a:t>Dyalog ´24  </a:t>
            </a:r>
            <a:br>
              <a:rPr lang="de-DE" sz="1800"/>
            </a:br>
            <a:r>
              <a:rPr lang="de-DE" sz="1800"/>
              <a:t>DPC	17. September 2024</a:t>
            </a:r>
            <a:endParaRPr lang="de-DE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03CCA9FC-38B1-B8C0-9404-24DCBF96E6FD}"/>
              </a:ext>
            </a:extLst>
          </p:cNvPr>
          <p:cNvSpPr txBox="1"/>
          <p:nvPr/>
        </p:nvSpPr>
        <p:spPr>
          <a:xfrm>
            <a:off x="3273475" y="5157192"/>
            <a:ext cx="2592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i="1">
                <a:latin typeface="Aptos" panose="020B0004020202020204" pitchFamily="34" charset="0"/>
              </a:rPr>
              <a:t>(Microsoft Windows only)</a:t>
            </a:r>
          </a:p>
          <a:p>
            <a:endParaRPr lang="de-DE" sz="1600"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F1A082-E4CB-7A8F-B78D-693077FC4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dyalog.WSEngine - Essentials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FC763A2-AD3D-70D9-1690-3B34315BEF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Tiny namespace as an OLEServer </a:t>
            </a:r>
          </a:p>
          <a:p>
            <a:r>
              <a:rPr lang="en-US"/>
              <a:t>Very few and general methods</a:t>
            </a:r>
          </a:p>
          <a:p>
            <a:r>
              <a:rPr lang="en-US"/>
              <a:t>To overcome some limitations that apply to an OLEServer</a:t>
            </a:r>
          </a:p>
          <a:p>
            <a:r>
              <a:rPr lang="en-US"/>
              <a:t>The OLEServer namespace only acts as an intermediate layer for dynamic use of any APL resources.</a:t>
            </a:r>
          </a:p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163EC57-8717-5AA4-4A6A-9A9E2227E2A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 </a:t>
            </a:r>
            <a:fld id="{30513F6F-BE0F-4A76-A893-1BEEFF9F9E9C}" type="slidenum">
              <a:rPr lang="de-DE" smtClean="0"/>
              <a:pPr>
                <a:defRPr/>
              </a:pPr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40586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8B02AD-33D8-D7AF-634A-3EB32B5C9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dyalog.WSEngine - Details</a:t>
            </a:r>
          </a:p>
        </p:txBody>
      </p:sp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177C7ED4-5E54-0639-37DD-B4F726D295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544" y="1124744"/>
            <a:ext cx="8389938" cy="765266"/>
          </a:xfr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EB8BC25-DA89-81B5-FC4A-9F53306FB0C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 </a:t>
            </a:r>
            <a:fld id="{30513F6F-BE0F-4A76-A893-1BEEFF9F9E9C}" type="slidenum">
              <a:rPr lang="de-DE" smtClean="0"/>
              <a:pPr>
                <a:defRPr/>
              </a:pPr>
              <a:t>11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7BFB0C07-25CB-8966-4961-B006BB955C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1890010"/>
            <a:ext cx="8562975" cy="1057275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3BD7AB03-7A42-7A3E-DB7F-0D015D6DAB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4" y="2879027"/>
            <a:ext cx="8562975" cy="1266825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AD075B0F-7C15-132F-B688-A3F6229575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543" y="4222973"/>
            <a:ext cx="8562975" cy="143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306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086112-793A-2D7A-36AF-3BD28DD3C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dyalog.WSEngine - Details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F5259EC9-9DD0-B00D-8331-DC0C21B8C1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4227" y="1081069"/>
            <a:ext cx="8239125" cy="971550"/>
          </a:xfr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125C5F0-0BEA-9789-6AD8-B5FBC0AF379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 </a:t>
            </a:r>
            <a:fld id="{30513F6F-BE0F-4A76-A893-1BEEFF9F9E9C}" type="slidenum">
              <a:rPr lang="de-DE" smtClean="0"/>
              <a:pPr>
                <a:defRPr/>
              </a:pPr>
              <a:t>12</a:t>
            </a:fld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FC166E2B-CFBD-E03F-A18B-BDF3030C4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228" y="1647157"/>
            <a:ext cx="8239125" cy="124777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66BA55B1-E584-F6C5-8322-E3F938CAC1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227" y="2985889"/>
            <a:ext cx="8239125" cy="101917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3D218C32-0A20-9F65-F05F-3E043C5088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227" y="3930377"/>
            <a:ext cx="8239125" cy="866775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62508149-D1D7-FE22-9D2B-14D88C1865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0594" y="4827240"/>
            <a:ext cx="8239125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566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A4093D-731F-585F-2E45-2B1EA095C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Deployment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DD266AC-BDE1-86A6-286D-254EC0621E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5" y="1052736"/>
            <a:ext cx="8389689" cy="2448272"/>
          </a:xfrm>
        </p:spPr>
        <p:txBody>
          <a:bodyPr/>
          <a:lstStyle/>
          <a:p>
            <a:r>
              <a:rPr lang="de-DE"/>
              <a:t>Registration</a:t>
            </a:r>
          </a:p>
          <a:p>
            <a:pPr lvl="1"/>
            <a:r>
              <a:rPr lang="de-DE" sz="2800"/>
              <a:t>with the OLERegister method invoked in </a:t>
            </a:r>
            <a:r>
              <a:rPr lang="de-DE" sz="2800">
                <a:latin typeface="APL385 Unicode" panose="020B0709000202000203" pitchFamily="49" charset="0"/>
              </a:rPr>
              <a:t>⎕LX</a:t>
            </a:r>
            <a:r>
              <a:rPr lang="de-DE" sz="2800"/>
              <a:t> </a:t>
            </a:r>
          </a:p>
          <a:p>
            <a:pPr lvl="1"/>
            <a:r>
              <a:rPr lang="de-DE" sz="2800"/>
              <a:t>called with a special switch /RegWSEngine</a:t>
            </a:r>
          </a:p>
          <a:p>
            <a:pPr lvl="1"/>
            <a:r>
              <a:rPr lang="de-DE" sz="2000" b="1">
                <a:latin typeface="Courier New" panose="02070309020205020404" pitchFamily="49" charset="0"/>
                <a:cs typeface="Courier New" panose="02070309020205020404" pitchFamily="49" charset="0"/>
              </a:rPr>
              <a:t>dyalog.exe WSEngine.dws -MAXWS=256M RegWSEngine=1 DYALOG_NOPOPUPS=1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3DAF0E1-0801-8C9A-ED55-9C4C1E2C172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 </a:t>
            </a:r>
            <a:fld id="{30513F6F-BE0F-4A76-A893-1BEEFF9F9E9C}" type="slidenum">
              <a:rPr lang="de-DE" smtClean="0"/>
              <a:pPr>
                <a:defRPr/>
              </a:pPr>
              <a:t>13</a:t>
            </a:fld>
            <a:endParaRPr lang="de-DE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A9704F13-52B0-063E-DABB-EA7C8154DBFA}"/>
              </a:ext>
            </a:extLst>
          </p:cNvPr>
          <p:cNvSpPr txBox="1">
            <a:spLocks/>
          </p:cNvSpPr>
          <p:nvPr/>
        </p:nvSpPr>
        <p:spPr bwMode="auto">
          <a:xfrm>
            <a:off x="358774" y="3429000"/>
            <a:ext cx="8389689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ts val="1000"/>
              </a:spcBef>
              <a:spcAft>
                <a:spcPct val="0"/>
              </a:spcAft>
              <a:buClr>
                <a:srgbClr val="E2001A"/>
              </a:buClr>
              <a:buSzPct val="80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2001A"/>
              </a:buClr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2001A"/>
              </a:buClr>
              <a:buFont typeface="Aptos" panose="020B0004020202020204" pitchFamily="34" charset="0"/>
              <a:buChar char="›"/>
              <a:defRPr sz="32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3200"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de-DE" kern="0"/>
              <a:t>Invocation</a:t>
            </a:r>
          </a:p>
          <a:p>
            <a:pPr lvl="1"/>
            <a:r>
              <a:rPr lang="de-DE" sz="2800" kern="0"/>
              <a:t>VBA</a:t>
            </a:r>
            <a:br>
              <a:rPr lang="de-DE" sz="2800" kern="0"/>
            </a:br>
            <a:r>
              <a:rPr lang="de-DE" sz="2000" ker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000" b="1" kern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Dim objAPL As Object</a:t>
            </a:r>
            <a:br>
              <a:rPr lang="de-DE" sz="2000" b="1" kern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e-DE" sz="2000" b="1" kern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Set objAPL = CreateObject(“dyalog.WSEngine”)</a:t>
            </a:r>
            <a:endParaRPr lang="de-DE" sz="2800" b="1" kern="0">
              <a:solidFill>
                <a:schemeClr val="accent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de-DE" sz="2800" kern="0"/>
              <a:t>Dyalog</a:t>
            </a:r>
            <a:br>
              <a:rPr lang="de-DE" sz="2800" kern="0"/>
            </a:br>
            <a:r>
              <a:rPr lang="de-DE" sz="1800" kern="0">
                <a:latin typeface="APL385 Unicode" panose="020B0709000202000203" pitchFamily="49" charset="0"/>
              </a:rPr>
              <a:t>  </a:t>
            </a:r>
            <a:r>
              <a:rPr lang="de-DE" sz="1800" b="1" kern="0">
                <a:latin typeface="APL385 Unicode" panose="020B0709000202000203" pitchFamily="49" charset="0"/>
              </a:rPr>
              <a:t>'objAPL‘ ⎕WC 'OLEClient' 'dyalog.WSEngine' </a:t>
            </a:r>
            <a:endParaRPr lang="de-DE" sz="2800" b="1" kern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816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3030A8-75FF-1AB2-CAF7-351063F40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Examples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03D5EBC-1281-E029-C319-486A5FF15B0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 </a:t>
            </a:r>
            <a:fld id="{30513F6F-BE0F-4A76-A893-1BEEFF9F9E9C}" type="slidenum">
              <a:rPr lang="de-DE" smtClean="0"/>
              <a:pPr>
                <a:defRPr/>
              </a:pPr>
              <a:t>14</a:t>
            </a:fld>
            <a:endParaRPr lang="de-DE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C717C2C6-10F7-B624-980A-6CABAA31E36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71600" y="1309699"/>
            <a:ext cx="6661497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de-DE" sz="2000" b="0" i="0" u="none" strike="noStrike" cap="none" normalizeH="0" baseline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'APL'</a:t>
            </a:r>
            <a:r>
              <a:rPr kumimoji="0" lang="en-US" altLang="de-DE" sz="2000" b="0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⎕WC</a:t>
            </a:r>
            <a:r>
              <a:rPr kumimoji="0" lang="en-US" altLang="de-DE" sz="2000" b="0" i="0" u="none" strike="noStrike" cap="none" normalizeH="0" baseline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'OLEClient'</a:t>
            </a:r>
            <a:r>
              <a:rPr kumimoji="0" lang="en-US" altLang="de-DE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en-US" altLang="de-DE" sz="2000" b="0" i="0" u="none" strike="noStrike" cap="none" normalizeH="0" baseline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'dyalog.WSEngine'</a:t>
            </a:r>
            <a:endParaRPr kumimoji="0" lang="de-DE" alt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de-DE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APL.setVisible </a:t>
            </a:r>
            <a:r>
              <a:rPr kumimoji="0" lang="en-US" altLang="de-DE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1</a:t>
            </a:r>
            <a:br>
              <a:rPr kumimoji="0" lang="en-US" altLang="de-DE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rial" panose="020B0604020202020204" pitchFamily="34" charset="0"/>
                <a:cs typeface="Courier New" panose="02070309020205020404" pitchFamily="49" charset="0"/>
              </a:rPr>
            </a:br>
            <a:r>
              <a:rPr kumimoji="0" lang="en-US" altLang="de-DE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x</a:t>
            </a:r>
            <a:r>
              <a:rPr kumimoji="0" lang="en-US" altLang="de-DE" sz="20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←</a:t>
            </a:r>
            <a:r>
              <a:rPr kumimoji="0" lang="en-US" altLang="de-DE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APL.SysCommand</a:t>
            </a:r>
            <a:r>
              <a:rPr kumimoji="0" lang="en-US" altLang="de-DE" sz="20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⊂</a:t>
            </a:r>
            <a:r>
              <a:rPr kumimoji="0" lang="en-US" altLang="de-DE" sz="2000" b="0" i="0" u="none" strike="noStrike" cap="none" normalizeH="0" baseline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'LOAD '</a:t>
            </a:r>
            <a:r>
              <a:rPr kumimoji="0" lang="en-US" altLang="de-DE" sz="20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,</a:t>
            </a:r>
            <a:r>
              <a:rPr kumimoji="0" lang="en-US" altLang="de-DE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ws</a:t>
            </a:r>
            <a:br>
              <a:rPr kumimoji="0" lang="en-US" altLang="de-DE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rial" panose="020B0604020202020204" pitchFamily="34" charset="0"/>
                <a:cs typeface="Courier New" panose="02070309020205020404" pitchFamily="49" charset="0"/>
              </a:rPr>
            </a:br>
            <a:r>
              <a:rPr kumimoji="0" lang="en-US" altLang="de-DE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x</a:t>
            </a:r>
            <a:r>
              <a:rPr kumimoji="0" lang="en-US" altLang="de-DE" sz="20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←</a:t>
            </a:r>
            <a:r>
              <a:rPr kumimoji="0" lang="en-US" altLang="de-DE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APL.Call</a:t>
            </a:r>
            <a:r>
              <a:rPr kumimoji="0" lang="en-US" altLang="de-DE" sz="20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⊂</a:t>
            </a:r>
            <a:r>
              <a:rPr kumimoji="0" lang="en-US" altLang="de-DE" sz="2000" b="0" i="0" u="none" strike="noStrike" cap="none" normalizeH="0" baseline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'init_appl'</a:t>
            </a:r>
            <a:r>
              <a:rPr kumimoji="0" lang="en-US" altLang="de-DE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rial" panose="020B0604020202020204" pitchFamily="34" charset="0"/>
                <a:cs typeface="Courier New" panose="02070309020205020404" pitchFamily="49" charset="0"/>
              </a:rPr>
              <a:t> </a:t>
            </a:r>
            <a:br>
              <a:rPr kumimoji="0" lang="en-US" altLang="de-DE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rial" panose="020B0604020202020204" pitchFamily="34" charset="0"/>
                <a:cs typeface="Courier New" panose="02070309020205020404" pitchFamily="49" charset="0"/>
              </a:rPr>
            </a:br>
            <a:r>
              <a:rPr kumimoji="0" lang="en-US" altLang="de-DE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x</a:t>
            </a:r>
            <a:r>
              <a:rPr kumimoji="0" lang="en-US" altLang="de-DE" sz="20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←</a:t>
            </a:r>
            <a:r>
              <a:rPr kumimoji="0" lang="en-US" altLang="de-DE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APL.Call </a:t>
            </a:r>
            <a:r>
              <a:rPr kumimoji="0" lang="en-US" altLang="de-DE" sz="2000" b="0" i="0" u="none" strike="noStrike" cap="none" normalizeH="0" baseline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'do_calc'</a:t>
            </a:r>
            <a:r>
              <a:rPr kumimoji="0" lang="en-US" altLang="de-DE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en-US" altLang="de-DE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123</a:t>
            </a:r>
            <a:r>
              <a:rPr kumimoji="0" lang="en-US" altLang="de-DE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rial" panose="020B0604020202020204" pitchFamily="34" charset="0"/>
                <a:cs typeface="Courier New" panose="02070309020205020404" pitchFamily="49" charset="0"/>
              </a:rPr>
              <a:t> </a:t>
            </a:r>
            <a:br>
              <a:rPr kumimoji="0" lang="en-US" altLang="de-DE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rial" panose="020B0604020202020204" pitchFamily="34" charset="0"/>
                <a:cs typeface="Courier New" panose="02070309020205020404" pitchFamily="49" charset="0"/>
              </a:rPr>
            </a:br>
            <a:r>
              <a:rPr kumimoji="0" lang="en-US" altLang="de-DE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x</a:t>
            </a:r>
            <a:r>
              <a:rPr kumimoji="0" lang="en-US" altLang="de-DE" sz="20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←</a:t>
            </a:r>
            <a:r>
              <a:rPr kumimoji="0" lang="en-US" altLang="de-DE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APL.Exec_async</a:t>
            </a:r>
            <a:r>
              <a:rPr kumimoji="0" lang="en-US" altLang="de-DE" sz="20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⊂</a:t>
            </a:r>
            <a:r>
              <a:rPr kumimoji="0" lang="en-US" altLang="de-DE" sz="2000" b="0" i="0" u="none" strike="noStrike" cap="none" normalizeH="0" baseline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'⎕OFF'</a:t>
            </a:r>
            <a:r>
              <a:rPr kumimoji="0" lang="en-US" altLang="de-DE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rial" panose="020B0604020202020204" pitchFamily="34" charset="0"/>
                <a:cs typeface="Courier New" panose="02070309020205020404" pitchFamily="49" charset="0"/>
              </a:rPr>
              <a:t> </a:t>
            </a:r>
            <a:br>
              <a:rPr kumimoji="0" lang="en-US" altLang="de-DE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rial" panose="020B0604020202020204" pitchFamily="34" charset="0"/>
                <a:cs typeface="Courier New" panose="02070309020205020404" pitchFamily="49" charset="0"/>
              </a:rPr>
            </a:br>
            <a:r>
              <a:rPr kumimoji="0" lang="en-US" altLang="de-DE" sz="2000" b="0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⎕EX</a:t>
            </a:r>
            <a:r>
              <a:rPr kumimoji="0" lang="en-US" altLang="de-DE" sz="2000" b="0" i="0" u="none" strike="noStrike" cap="none" normalizeH="0" baseline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'APL'</a:t>
            </a:r>
            <a:endParaRPr kumimoji="0" lang="en-US" altLang="de-DE" sz="4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BFB94E6-5F9E-71C6-675D-1816B1CB0E0C}"/>
              </a:ext>
            </a:extLst>
          </p:cNvPr>
          <p:cNvSpPr txBox="1"/>
          <p:nvPr/>
        </p:nvSpPr>
        <p:spPr>
          <a:xfrm>
            <a:off x="358775" y="770456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3200"/>
              <a:t>From APL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697B054D-F7EB-CCB8-CFEC-023C0A03CAA4}"/>
              </a:ext>
            </a:extLst>
          </p:cNvPr>
          <p:cNvSpPr txBox="1"/>
          <p:nvPr/>
        </p:nvSpPr>
        <p:spPr>
          <a:xfrm>
            <a:off x="969312" y="4053264"/>
            <a:ext cx="666149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 b="1">
                <a:solidFill>
                  <a:schemeClr val="bg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 APL = CreateObject("dyalog.WSEngine")</a:t>
            </a:r>
          </a:p>
          <a:p>
            <a:r>
              <a:rPr lang="de-DE" sz="2000" b="1">
                <a:solidFill>
                  <a:schemeClr val="bg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rc = APL.SysCommand(")LOAD " &amp; DWSfile)</a:t>
            </a:r>
          </a:p>
          <a:p>
            <a:r>
              <a:rPr lang="fr-FR" sz="2000" b="1">
                <a:solidFill>
                  <a:schemeClr val="bg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rc = APL.SysVariable("PATH", "#.UTILS")</a:t>
            </a:r>
          </a:p>
          <a:p>
            <a:r>
              <a:rPr lang="fr-FR" sz="2000" b="1">
                <a:solidFill>
                  <a:schemeClr val="bg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rc = APL.Call("init_appl")</a:t>
            </a:r>
          </a:p>
          <a:p>
            <a:r>
              <a:rPr lang="fr-FR" sz="2000" b="1">
                <a:solidFill>
                  <a:schemeClr val="bg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rc = APL.Call("do_calc",123)</a:t>
            </a:r>
          </a:p>
          <a:p>
            <a:r>
              <a:rPr lang="de-DE" sz="2000" b="1">
                <a:solidFill>
                  <a:schemeClr val="bg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APL.Exec_async (apl_quad &amp; "OFF")</a:t>
            </a:r>
          </a:p>
          <a:p>
            <a:r>
              <a:rPr lang="de-DE" sz="2000" b="1">
                <a:solidFill>
                  <a:schemeClr val="bg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 APL = Nothing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B79B7EE-F986-7BD9-68B5-A8ECFD56D351}"/>
              </a:ext>
            </a:extLst>
          </p:cNvPr>
          <p:cNvSpPr txBox="1"/>
          <p:nvPr/>
        </p:nvSpPr>
        <p:spPr>
          <a:xfrm>
            <a:off x="358775" y="3556468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3200"/>
              <a:t>From Excel (VBA)</a:t>
            </a:r>
          </a:p>
        </p:txBody>
      </p:sp>
    </p:spTree>
    <p:extLst>
      <p:ext uri="{BB962C8B-B14F-4D97-AF65-F5344CB8AC3E}">
        <p14:creationId xmlns:p14="http://schemas.microsoft.com/office/powerpoint/2010/main" val="27833346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1012E0-F425-9DDD-42FF-541083886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Demo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9463CD3-BECD-4037-D2A5-66C06807D6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Excel/VBA</a:t>
            </a:r>
          </a:p>
          <a:p>
            <a:pPr lvl="1"/>
            <a:r>
              <a:rPr lang="de-DE" sz="2800" b="1">
                <a:solidFill>
                  <a:schemeClr val="bg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CreateObject("dyalog.WSEngine")</a:t>
            </a:r>
            <a:endParaRPr lang="de-DE" sz="280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0FBE3E1-9C99-7EE4-FC1A-2A7E619FD6A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 </a:t>
            </a:r>
            <a:fld id="{30513F6F-BE0F-4A76-A893-1BEEFF9F9E9C}" type="slidenum">
              <a:rPr lang="de-DE" smtClean="0"/>
              <a:pPr>
                <a:defRPr/>
              </a:pPr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42502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585BE4-08F9-1A93-36B1-3611FE298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Demo: </a:t>
            </a:r>
            <a:r>
              <a:rPr lang="de-DE" sz="3200"/>
              <a:t>Excel/VBA </a:t>
            </a:r>
            <a:r>
              <a:rPr lang="de-DE" sz="2000">
                <a:sym typeface="Wingdings" panose="05000000000000000000" pitchFamily="2" charset="2"/>
              </a:rPr>
              <a:t></a:t>
            </a:r>
            <a:r>
              <a:rPr lang="de-DE" sz="3200">
                <a:sym typeface="Wingdings" panose="05000000000000000000" pitchFamily="2" charset="2"/>
              </a:rPr>
              <a:t> dyalog.WSEngine</a:t>
            </a:r>
            <a:endParaRPr lang="de-DE"/>
          </a:p>
        </p:txBody>
      </p:sp>
      <p:pic>
        <p:nvPicPr>
          <p:cNvPr id="6" name="Inhaltsplatzhalter 5" descr="Ein Bild, das Text, Screenshot, Software, Computersymbol enthält.&#10;&#10;Automatisch generierte Beschreibung">
            <a:extLst>
              <a:ext uri="{FF2B5EF4-FFF2-40B4-BE49-F238E27FC236}">
                <a16:creationId xmlns:a16="http://schemas.microsoft.com/office/drawing/2014/main" id="{F7A224F3-AAC4-E9E2-516A-2D3B9E3C6E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75" y="1249512"/>
            <a:ext cx="8389938" cy="4719339"/>
          </a:xfr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719B87B-EC35-8523-B328-472E658120F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 </a:t>
            </a:r>
            <a:fld id="{30513F6F-BE0F-4A76-A893-1BEEFF9F9E9C}" type="slidenum">
              <a:rPr lang="de-DE" smtClean="0"/>
              <a:pPr>
                <a:defRPr/>
              </a:pPr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67843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DF2171-675D-86D3-69A0-B4953C434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Demo: </a:t>
            </a:r>
            <a:r>
              <a:rPr lang="de-DE" sz="3200"/>
              <a:t>Excel/VBA </a:t>
            </a:r>
            <a:r>
              <a:rPr lang="de-DE" sz="2000">
                <a:sym typeface="Wingdings" panose="05000000000000000000" pitchFamily="2" charset="2"/>
              </a:rPr>
              <a:t></a:t>
            </a:r>
            <a:r>
              <a:rPr lang="de-DE" sz="3200">
                <a:sym typeface="Wingdings" panose="05000000000000000000" pitchFamily="2" charset="2"/>
              </a:rPr>
              <a:t> dyalog.WSEngine</a:t>
            </a:r>
            <a:endParaRPr lang="de-DE"/>
          </a:p>
        </p:txBody>
      </p:sp>
      <p:pic>
        <p:nvPicPr>
          <p:cNvPr id="6" name="Inhaltsplatzhalter 5" descr="Ein Bild, das Text, Screenshot, Software, Display enthält.&#10;&#10;Automatisch generierte Beschreibung">
            <a:extLst>
              <a:ext uri="{FF2B5EF4-FFF2-40B4-BE49-F238E27FC236}">
                <a16:creationId xmlns:a16="http://schemas.microsoft.com/office/drawing/2014/main" id="{B7313B02-01E8-D485-D9BA-D8562EF1EE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75" y="1249512"/>
            <a:ext cx="8389938" cy="4719339"/>
          </a:xfr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385BE2C-3F83-C29A-B081-341D030796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 </a:t>
            </a:r>
            <a:fld id="{30513F6F-BE0F-4A76-A893-1BEEFF9F9E9C}" type="slidenum">
              <a:rPr lang="de-DE" smtClean="0"/>
              <a:pPr>
                <a:defRPr/>
              </a:pPr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4389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1012E0-F425-9DDD-42FF-541083886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Demo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9463CD3-BECD-4037-D2A5-66C06807D6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Dyalog v19  using WSEngine v18.2:</a:t>
            </a:r>
          </a:p>
          <a:p>
            <a:pPr lvl="1"/>
            <a:r>
              <a:rPr lang="de-DE" sz="2800">
                <a:latin typeface="APL385 Unicode" panose="020B0709000202000203" pitchFamily="49" charset="0"/>
              </a:rPr>
              <a:t>]demo F:\tmp\WSE</a:t>
            </a:r>
          </a:p>
          <a:p>
            <a:endParaRPr lang="de-DE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0FBE3E1-9C99-7EE4-FC1A-2A7E619FD6A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 </a:t>
            </a:r>
            <a:fld id="{30513F6F-BE0F-4A76-A893-1BEEFF9F9E9C}" type="slidenum">
              <a:rPr lang="de-DE" smtClean="0"/>
              <a:pPr>
                <a:defRPr/>
              </a:pPr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33170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2AC77B-051A-37E1-9584-C97593170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Demo: </a:t>
            </a:r>
            <a:r>
              <a:rPr lang="de-DE" sz="3200"/>
              <a:t>APL </a:t>
            </a:r>
            <a:r>
              <a:rPr lang="de-DE" sz="2000">
                <a:sym typeface="Wingdings" panose="05000000000000000000" pitchFamily="2" charset="2"/>
              </a:rPr>
              <a:t></a:t>
            </a:r>
            <a:r>
              <a:rPr lang="de-DE" sz="3200">
                <a:sym typeface="Wingdings" panose="05000000000000000000" pitchFamily="2" charset="2"/>
              </a:rPr>
              <a:t> dyalog.WSEngine</a:t>
            </a:r>
            <a:endParaRPr lang="de-DE"/>
          </a:p>
        </p:txBody>
      </p:sp>
      <p:pic>
        <p:nvPicPr>
          <p:cNvPr id="6" name="Inhaltsplatzhalter 5" descr="Ein Bild, das Text, Screenshot, Display, Software enthält.&#10;&#10;Automatisch generierte Beschreibung">
            <a:extLst>
              <a:ext uri="{FF2B5EF4-FFF2-40B4-BE49-F238E27FC236}">
                <a16:creationId xmlns:a16="http://schemas.microsoft.com/office/drawing/2014/main" id="{381F9EDB-172D-128A-627E-21712D3CCD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75" y="1249512"/>
            <a:ext cx="8389938" cy="4719339"/>
          </a:xfr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24B5120-C8C1-627C-033A-EF1039B941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 </a:t>
            </a:r>
            <a:fld id="{30513F6F-BE0F-4A76-A893-1BEEFF9F9E9C}" type="slidenum">
              <a:rPr lang="de-DE" smtClean="0"/>
              <a:pPr>
                <a:defRPr/>
              </a:pPr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5055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Foliennummernplatzhalt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de-DE"/>
              <a:t> </a:t>
            </a:r>
            <a:fld id="{7CE5A6A1-BC80-4B77-9AB7-A142A1957159}" type="slidenum">
              <a:rPr lang="de-DE" smtClean="0"/>
              <a:pPr/>
              <a:t>2</a:t>
            </a:fld>
            <a:endParaRPr lang="de-DE"/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/>
              <a:t>Agenda</a:t>
            </a:r>
            <a:endParaRPr lang="de-DE" sz="2400"/>
          </a:p>
        </p:txBody>
      </p:sp>
      <p:sp>
        <p:nvSpPr>
          <p:cNvPr id="614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de-DE" sz="3600"/>
              <a:t>  Introducing DPC and myself</a:t>
            </a:r>
          </a:p>
          <a:p>
            <a:pPr>
              <a:spcBef>
                <a:spcPts val="1200"/>
              </a:spcBef>
            </a:pPr>
            <a:r>
              <a:rPr lang="de-DE" sz="3600"/>
              <a:t>  Starting point and Requirements</a:t>
            </a:r>
          </a:p>
          <a:p>
            <a:pPr>
              <a:spcBef>
                <a:spcPts val="1200"/>
              </a:spcBef>
            </a:pPr>
            <a:r>
              <a:rPr lang="de-DE" sz="3600"/>
              <a:t>  Implementation</a:t>
            </a:r>
          </a:p>
          <a:p>
            <a:pPr>
              <a:spcBef>
                <a:spcPts val="1200"/>
              </a:spcBef>
            </a:pPr>
            <a:r>
              <a:rPr lang="de-DE" sz="3600"/>
              <a:t>  Demo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4F8914-C411-CAAD-C860-57A006D50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Demo: </a:t>
            </a:r>
            <a:r>
              <a:rPr lang="de-DE" sz="3200"/>
              <a:t>APL </a:t>
            </a:r>
            <a:r>
              <a:rPr lang="de-DE" sz="2000">
                <a:sym typeface="Wingdings" panose="05000000000000000000" pitchFamily="2" charset="2"/>
              </a:rPr>
              <a:t></a:t>
            </a:r>
            <a:r>
              <a:rPr lang="de-DE" sz="3200">
                <a:sym typeface="Wingdings" panose="05000000000000000000" pitchFamily="2" charset="2"/>
              </a:rPr>
              <a:t> dyalog.WSEngine</a:t>
            </a:r>
            <a:endParaRPr lang="de-DE"/>
          </a:p>
        </p:txBody>
      </p:sp>
      <p:pic>
        <p:nvPicPr>
          <p:cNvPr id="6" name="Inhaltsplatzhalter 5" descr="Ein Bild, das Text, Elektronik, Screenshot, Software enthält.&#10;&#10;Automatisch generierte Beschreibung">
            <a:extLst>
              <a:ext uri="{FF2B5EF4-FFF2-40B4-BE49-F238E27FC236}">
                <a16:creationId xmlns:a16="http://schemas.microsoft.com/office/drawing/2014/main" id="{D332A99E-FAD3-EBA1-F680-DFC29D7923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75" y="1249512"/>
            <a:ext cx="8389938" cy="4719339"/>
          </a:xfr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72B820E-EDD9-E0E1-016E-C097F86E7C3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 </a:t>
            </a:r>
            <a:fld id="{30513F6F-BE0F-4A76-A893-1BEEFF9F9E9C}" type="slidenum">
              <a:rPr lang="de-DE" smtClean="0"/>
              <a:pPr>
                <a:defRPr/>
              </a:pPr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79076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A50BCB-F2A0-B842-1084-422D88E0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Demo: </a:t>
            </a:r>
            <a:r>
              <a:rPr lang="de-DE" sz="3200"/>
              <a:t>APL </a:t>
            </a:r>
            <a:r>
              <a:rPr lang="de-DE" sz="2000">
                <a:sym typeface="Wingdings" panose="05000000000000000000" pitchFamily="2" charset="2"/>
              </a:rPr>
              <a:t></a:t>
            </a:r>
            <a:r>
              <a:rPr lang="de-DE" sz="3200">
                <a:sym typeface="Wingdings" panose="05000000000000000000" pitchFamily="2" charset="2"/>
              </a:rPr>
              <a:t> dyalog.WSEngine</a:t>
            </a:r>
            <a:endParaRPr lang="de-DE"/>
          </a:p>
        </p:txBody>
      </p:sp>
      <p:pic>
        <p:nvPicPr>
          <p:cNvPr id="6" name="Inhaltsplatzhalter 5" descr="Ein Bild, das Text, Screenshot, Display, Software enthält.&#10;&#10;Automatisch generierte Beschreibung">
            <a:extLst>
              <a:ext uri="{FF2B5EF4-FFF2-40B4-BE49-F238E27FC236}">
                <a16:creationId xmlns:a16="http://schemas.microsoft.com/office/drawing/2014/main" id="{44F615DE-4022-3EE9-6954-E670D980D9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75" y="1249512"/>
            <a:ext cx="8389938" cy="4719339"/>
          </a:xfr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9B55859-35E5-9207-C5FF-442C43190EB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 </a:t>
            </a:r>
            <a:fld id="{30513F6F-BE0F-4A76-A893-1BEEFF9F9E9C}" type="slidenum">
              <a:rPr lang="de-DE" smtClean="0"/>
              <a:pPr>
                <a:defRPr/>
              </a:pPr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41703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799578-B688-EB68-EA54-CF3CE76FF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Demo: </a:t>
            </a:r>
            <a:r>
              <a:rPr lang="de-DE" sz="3200"/>
              <a:t>APL </a:t>
            </a:r>
            <a:r>
              <a:rPr lang="de-DE" sz="2000">
                <a:sym typeface="Wingdings" panose="05000000000000000000" pitchFamily="2" charset="2"/>
              </a:rPr>
              <a:t></a:t>
            </a:r>
            <a:r>
              <a:rPr lang="de-DE" sz="3200">
                <a:sym typeface="Wingdings" panose="05000000000000000000" pitchFamily="2" charset="2"/>
              </a:rPr>
              <a:t> dyalog.WSEngine</a:t>
            </a:r>
            <a:endParaRPr lang="de-DE"/>
          </a:p>
        </p:txBody>
      </p:sp>
      <p:pic>
        <p:nvPicPr>
          <p:cNvPr id="6" name="Inhaltsplatzhalter 5" descr="Ein Bild, das Text, Screenshot, Display, Software enthält.&#10;&#10;Automatisch generierte Beschreibung">
            <a:extLst>
              <a:ext uri="{FF2B5EF4-FFF2-40B4-BE49-F238E27FC236}">
                <a16:creationId xmlns:a16="http://schemas.microsoft.com/office/drawing/2014/main" id="{26C8186D-8911-09E4-C14C-ED609AC795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75" y="1249512"/>
            <a:ext cx="8389938" cy="4719339"/>
          </a:xfr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F9DA482-973F-4406-566B-6FE5CCC037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 </a:t>
            </a:r>
            <a:fld id="{30513F6F-BE0F-4A76-A893-1BEEFF9F9E9C}" type="slidenum">
              <a:rPr lang="de-DE" smtClean="0"/>
              <a:pPr>
                <a:defRPr/>
              </a:pPr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63351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86B45E-0A4F-6C9E-51D7-F4AD33B8A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Demo: </a:t>
            </a:r>
            <a:r>
              <a:rPr lang="de-DE" sz="3200"/>
              <a:t>APL </a:t>
            </a:r>
            <a:r>
              <a:rPr lang="de-DE" sz="2000">
                <a:sym typeface="Wingdings" panose="05000000000000000000" pitchFamily="2" charset="2"/>
              </a:rPr>
              <a:t></a:t>
            </a:r>
            <a:r>
              <a:rPr lang="de-DE" sz="3200">
                <a:sym typeface="Wingdings" panose="05000000000000000000" pitchFamily="2" charset="2"/>
              </a:rPr>
              <a:t> dyalog.WSEngine</a:t>
            </a:r>
            <a:endParaRPr lang="de-DE"/>
          </a:p>
        </p:txBody>
      </p:sp>
      <p:pic>
        <p:nvPicPr>
          <p:cNvPr id="6" name="Inhaltsplatzhalter 5" descr="Ein Bild, das Text, Elektronik, Screenshot, Display enthält.&#10;&#10;Automatisch generierte Beschreibung">
            <a:extLst>
              <a:ext uri="{FF2B5EF4-FFF2-40B4-BE49-F238E27FC236}">
                <a16:creationId xmlns:a16="http://schemas.microsoft.com/office/drawing/2014/main" id="{7F2D5059-95B0-872F-04AD-14FDE129BE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75" y="1249512"/>
            <a:ext cx="8389938" cy="4719339"/>
          </a:xfr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DD93344-8474-86ED-1ECD-977E185DA9C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 </a:t>
            </a:r>
            <a:fld id="{30513F6F-BE0F-4A76-A893-1BEEFF9F9E9C}" type="slidenum">
              <a:rPr lang="de-DE" smtClean="0"/>
              <a:pPr>
                <a:defRPr/>
              </a:pPr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32001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8119BB-3267-36A9-AEB7-F2DEB28E3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Demo: </a:t>
            </a:r>
            <a:r>
              <a:rPr lang="de-DE" sz="3200"/>
              <a:t>APL </a:t>
            </a:r>
            <a:r>
              <a:rPr lang="de-DE" sz="2000">
                <a:sym typeface="Wingdings" panose="05000000000000000000" pitchFamily="2" charset="2"/>
              </a:rPr>
              <a:t></a:t>
            </a:r>
            <a:r>
              <a:rPr lang="de-DE" sz="3200">
                <a:sym typeface="Wingdings" panose="05000000000000000000" pitchFamily="2" charset="2"/>
              </a:rPr>
              <a:t> dyalog.WSEngine</a:t>
            </a:r>
            <a:endParaRPr lang="de-DE"/>
          </a:p>
        </p:txBody>
      </p:sp>
      <p:pic>
        <p:nvPicPr>
          <p:cNvPr id="6" name="Inhaltsplatzhalter 5" descr="Ein Bild, das Text, Screenshot, Software, Display enthält.&#10;&#10;Automatisch generierte Beschreibung">
            <a:extLst>
              <a:ext uri="{FF2B5EF4-FFF2-40B4-BE49-F238E27FC236}">
                <a16:creationId xmlns:a16="http://schemas.microsoft.com/office/drawing/2014/main" id="{4B2F6CBE-3EC1-72BF-4D8A-0824E15679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75" y="1249512"/>
            <a:ext cx="8389938" cy="4719339"/>
          </a:xfr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FE5B42E-75BC-3BD4-00B2-EA000A8CEF5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 </a:t>
            </a:r>
            <a:fld id="{30513F6F-BE0F-4A76-A893-1BEEFF9F9E9C}" type="slidenum">
              <a:rPr lang="de-DE" smtClean="0"/>
              <a:pPr>
                <a:defRPr/>
              </a:pPr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74729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487028-D096-3C43-D651-6C50FCFDC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Demo: </a:t>
            </a:r>
            <a:r>
              <a:rPr lang="de-DE" sz="3200"/>
              <a:t>APL </a:t>
            </a:r>
            <a:r>
              <a:rPr lang="de-DE" sz="2000">
                <a:sym typeface="Wingdings" panose="05000000000000000000" pitchFamily="2" charset="2"/>
              </a:rPr>
              <a:t></a:t>
            </a:r>
            <a:r>
              <a:rPr lang="de-DE" sz="3200">
                <a:sym typeface="Wingdings" panose="05000000000000000000" pitchFamily="2" charset="2"/>
              </a:rPr>
              <a:t> dyalog.WSEngine</a:t>
            </a:r>
            <a:endParaRPr lang="de-DE"/>
          </a:p>
        </p:txBody>
      </p:sp>
      <p:pic>
        <p:nvPicPr>
          <p:cNvPr id="6" name="Inhaltsplatzhalter 5" descr="Ein Bild, das Text, Elektronik, Screenshot, Software enthält.&#10;&#10;Automatisch generierte Beschreibung">
            <a:extLst>
              <a:ext uri="{FF2B5EF4-FFF2-40B4-BE49-F238E27FC236}">
                <a16:creationId xmlns:a16="http://schemas.microsoft.com/office/drawing/2014/main" id="{A2631BA5-8EC1-7D3F-B2D0-867261F1BA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75" y="1249512"/>
            <a:ext cx="8389938" cy="4719339"/>
          </a:xfr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508D8F1-CBDD-9631-7738-7F7C959FEFA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 </a:t>
            </a:r>
            <a:fld id="{30513F6F-BE0F-4A76-A893-1BEEFF9F9E9C}" type="slidenum">
              <a:rPr lang="de-DE" smtClean="0"/>
              <a:pPr>
                <a:defRPr/>
              </a:pPr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10617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3"/>
          <p:cNvSpPr>
            <a:spLocks noGrp="1" noChangeAspect="1" noChangeArrowheads="1"/>
          </p:cNvSpPr>
          <p:nvPr>
            <p:ph type="ctrTitle"/>
          </p:nvPr>
        </p:nvSpPr>
        <p:spPr>
          <a:xfrm>
            <a:off x="468313" y="4119215"/>
            <a:ext cx="8202612" cy="1109985"/>
          </a:xfrm>
        </p:spPr>
        <p:txBody>
          <a:bodyPr/>
          <a:lstStyle/>
          <a:p>
            <a:pPr eaLnBrk="1" hangingPunct="1"/>
            <a:r>
              <a:rPr lang="en-US" sz="3200"/>
              <a:t>Thank you for listening </a:t>
            </a:r>
            <a:endParaRPr lang="de-DE" sz="3200"/>
          </a:p>
        </p:txBody>
      </p:sp>
      <p:sp>
        <p:nvSpPr>
          <p:cNvPr id="4099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8313" y="5853485"/>
            <a:ext cx="8202612" cy="671859"/>
          </a:xfrm>
        </p:spPr>
        <p:txBody>
          <a:bodyPr/>
          <a:lstStyle/>
          <a:p>
            <a:pPr algn="l" eaLnBrk="1" hangingPunct="1">
              <a:tabLst>
                <a:tab pos="6007100" algn="l"/>
              </a:tabLst>
            </a:pPr>
            <a:r>
              <a:rPr lang="de-DE"/>
              <a:t>Jürgen Wiedemann      	</a:t>
            </a:r>
            <a:r>
              <a:rPr lang="de-DE" sz="1800"/>
              <a:t>Dyalog ´24  </a:t>
            </a:r>
            <a:br>
              <a:rPr lang="de-DE" sz="1800"/>
            </a:br>
            <a:r>
              <a:rPr lang="de-DE" sz="1800"/>
              <a:t>DPC	17. September 2024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6757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93A14D-00E5-A91D-4A60-4C09D3825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About DPC  </a:t>
            </a:r>
            <a:r>
              <a:rPr lang="de-DE" sz="2800" b="0"/>
              <a:t>(Dittrich &amp; Partner Consulting)</a:t>
            </a:r>
            <a:endParaRPr lang="de-DE" b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B2186B5-3BE8-07B1-FAB5-8015813D74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Founded in 1981</a:t>
            </a:r>
          </a:p>
          <a:p>
            <a:r>
              <a:rPr lang="en-US"/>
              <a:t>Acquired from HBA Consulting in 2023</a:t>
            </a:r>
          </a:p>
          <a:p>
            <a:r>
              <a:rPr lang="en-US"/>
              <a:t>10 employees, together with HBA 50</a:t>
            </a:r>
          </a:p>
          <a:p>
            <a:r>
              <a:rPr lang="en-US"/>
              <a:t>Located in Germany, customers in Germany, Austria and Switzerland</a:t>
            </a:r>
          </a:p>
          <a:p>
            <a:r>
              <a:rPr lang="en-US"/>
              <a:t>Providing consulting services </a:t>
            </a:r>
            <a:br>
              <a:rPr lang="en-US"/>
            </a:br>
            <a:r>
              <a:rPr lang="en-US"/>
              <a:t>mainly for life insurance companies</a:t>
            </a:r>
          </a:p>
          <a:p>
            <a:r>
              <a:rPr lang="en-US"/>
              <a:t>Distributing APL Software licences</a:t>
            </a:r>
          </a:p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A103221-B557-163F-3A6D-B2CD49E2F2A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 </a:t>
            </a:r>
            <a:fld id="{30513F6F-BE0F-4A76-A893-1BEEFF9F9E9C}" type="slidenum">
              <a:rPr lang="de-DE" smtClean="0"/>
              <a:pPr>
                <a:defRPr/>
              </a:pPr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0647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8D75B3-9DEB-DF54-8B37-8E57748C4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About me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1864C81-3002-056D-F844-55D5391C79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Working for DPC since 1998 </a:t>
            </a:r>
          </a:p>
          <a:p>
            <a:r>
              <a:rPr lang="en-US"/>
              <a:t>Consultant with focus on APL</a:t>
            </a:r>
          </a:p>
          <a:p>
            <a:r>
              <a:rPr lang="en-US"/>
              <a:t>Done a lot of APL migrations</a:t>
            </a:r>
          </a:p>
          <a:p>
            <a:r>
              <a:rPr lang="en-US"/>
              <a:t>Managing director since 2019</a:t>
            </a:r>
            <a:br>
              <a:rPr lang="en-US"/>
            </a:br>
            <a:r>
              <a:rPr lang="en-US" sz="2400"/>
              <a:t>(second job)</a:t>
            </a:r>
            <a:endParaRPr lang="en-US"/>
          </a:p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D914FEC-C061-D7F7-AFD5-E6121ADFC79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 </a:t>
            </a:r>
            <a:fld id="{30513F6F-BE0F-4A76-A893-1BEEFF9F9E9C}" type="slidenum">
              <a:rPr lang="de-DE" smtClean="0"/>
              <a:pPr>
                <a:defRPr/>
              </a:pPr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319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77E448-362A-A72D-AB2E-C47565492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Starting point and Requirements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FBD18D1-D23D-FF14-3FA6-E554968983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Migration of several APL+Win applications </a:t>
            </a:r>
            <a:r>
              <a:rPr lang="en-US" sz="2400"/>
              <a:t>(with all the typical challenges)</a:t>
            </a:r>
            <a:endParaRPr lang="en-US"/>
          </a:p>
          <a:p>
            <a:r>
              <a:rPr lang="en-US"/>
              <a:t>Requirement:</a:t>
            </a:r>
          </a:p>
          <a:p>
            <a:pPr lvl="1"/>
            <a:r>
              <a:rPr lang="en-US" sz="2800"/>
              <a:t>special functionality referred to as </a:t>
            </a:r>
            <a:br>
              <a:rPr lang="en-US" sz="2800"/>
            </a:br>
            <a:r>
              <a:rPr lang="en-US" sz="2800"/>
              <a:t>“APL+Win as an ActiveX server”</a:t>
            </a:r>
          </a:p>
          <a:p>
            <a:r>
              <a:rPr lang="en-US"/>
              <a:t>Possibility to </a:t>
            </a:r>
          </a:p>
          <a:p>
            <a:pPr lvl="1"/>
            <a:r>
              <a:rPr lang="en-US" sz="2800"/>
              <a:t>create an instance of APL</a:t>
            </a:r>
          </a:p>
          <a:p>
            <a:pPr lvl="1"/>
            <a:r>
              <a:rPr lang="en-US" sz="2800"/>
              <a:t>to use any workspace in it without special preparation</a:t>
            </a:r>
            <a:br>
              <a:rPr lang="en-US" sz="2800"/>
            </a:br>
            <a:r>
              <a:rPr lang="en-US" sz="2800"/>
              <a:t> </a:t>
            </a:r>
          </a:p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3A4D6F6-B6AC-5F12-6FB8-2B27FA38B37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 </a:t>
            </a:r>
            <a:fld id="{30513F6F-BE0F-4A76-A893-1BEEFF9F9E9C}" type="slidenum">
              <a:rPr lang="de-DE" smtClean="0"/>
              <a:pPr>
                <a:defRPr/>
              </a:pPr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0736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77E448-362A-A72D-AB2E-C47565492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Use cases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FBD18D1-D23D-FF14-3FA6-E554968983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Regression test for lots of calculations in parallel on several local instances</a:t>
            </a:r>
          </a:p>
          <a:p>
            <a:r>
              <a:rPr lang="en-US"/>
              <a:t>Integration of APL in other environments,</a:t>
            </a:r>
            <a:br>
              <a:rPr lang="en-US"/>
            </a:br>
            <a:r>
              <a:rPr lang="en-US"/>
              <a:t>e.g. in Excel (VBA)</a:t>
            </a:r>
          </a:p>
          <a:p>
            <a:r>
              <a:rPr lang="en-US"/>
              <a:t>Operation in “Developer mode”:</a:t>
            </a:r>
          </a:p>
          <a:p>
            <a:pPr lvl="1"/>
            <a:r>
              <a:rPr lang="en-US" sz="2800"/>
              <a:t>fully functional IDE</a:t>
            </a:r>
          </a:p>
          <a:p>
            <a:pPr lvl="1"/>
            <a:r>
              <a:rPr lang="en-US" sz="2800"/>
              <a:t>visible</a:t>
            </a:r>
          </a:p>
          <a:p>
            <a:pPr lvl="1"/>
            <a:r>
              <a:rPr lang="en-US" sz="2800"/>
              <a:t>debugging and tracing</a:t>
            </a:r>
          </a:p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3A4D6F6-B6AC-5F12-6FB8-2B27FA38B37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 </a:t>
            </a:r>
            <a:fld id="{30513F6F-BE0F-4A76-A893-1BEEFF9F9E9C}" type="slidenum">
              <a:rPr lang="de-DE" smtClean="0"/>
              <a:pPr>
                <a:defRPr/>
              </a:pPr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77973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8E63E0-BC60-7A08-10E8-90BE5D164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Challenge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8D3C983-6800-6CC5-ECE2-BC30FF0E8E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Dyalog does not offer an out-of-the-box solution for these requirements.</a:t>
            </a:r>
          </a:p>
          <a:p>
            <a:r>
              <a:rPr lang="en-US"/>
              <a:t>You can </a:t>
            </a:r>
          </a:p>
          <a:p>
            <a:pPr lvl="1"/>
            <a:r>
              <a:rPr lang="en-US" sz="2800"/>
              <a:t>export workspaces as Runtime, in- and out-of-process server, .Net assembly </a:t>
            </a:r>
          </a:p>
          <a:p>
            <a:pPr lvl="1"/>
            <a:r>
              <a:rPr lang="en-US" sz="2800"/>
              <a:t>provide namespaces via Jarvis. </a:t>
            </a:r>
          </a:p>
          <a:p>
            <a:pPr lvl="1"/>
            <a:r>
              <a:rPr lang="en-US" sz="2800"/>
              <a:t>But this is more or less tied to a fixed code base.</a:t>
            </a:r>
          </a:p>
          <a:p>
            <a:r>
              <a:rPr lang="en-US"/>
              <a:t>Full IDE with editor and debugger ?!?</a:t>
            </a:r>
            <a:br>
              <a:rPr lang="en-US"/>
            </a:br>
            <a:r>
              <a:rPr lang="en-US" sz="2800"/>
              <a:t>However, this was an important requirement.</a:t>
            </a:r>
          </a:p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EB7817E-6A96-1B66-8842-78919B64D72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 </a:t>
            </a:r>
            <a:fld id="{30513F6F-BE0F-4A76-A893-1BEEFF9F9E9C}" type="slidenum">
              <a:rPr lang="de-DE" smtClean="0"/>
              <a:pPr>
                <a:defRPr/>
              </a:pPr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6139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53F098-FA43-AEE3-1D41-AAB15BB19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Solution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2BD4B56-63F6-FA9F-F228-00808164FF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OLEServer object</a:t>
            </a:r>
          </a:p>
          <a:p>
            <a:pPr lvl="1"/>
            <a:r>
              <a:rPr lang="en-US" sz="2800"/>
              <a:t>allows visibility and full access to the session</a:t>
            </a:r>
          </a:p>
          <a:p>
            <a:pPr lvl="1"/>
            <a:r>
              <a:rPr lang="en-US" sz="2800"/>
              <a:t>but deploys a </a:t>
            </a:r>
            <a:r>
              <a:rPr lang="en-US" sz="2800" u="sng"/>
              <a:t>specific</a:t>
            </a:r>
            <a:r>
              <a:rPr lang="en-US" sz="2800"/>
              <a:t> namespace and only </a:t>
            </a:r>
            <a:r>
              <a:rPr lang="en-US" sz="2800" u="sng"/>
              <a:t>certain functions </a:t>
            </a:r>
            <a:r>
              <a:rPr lang="en-US" sz="2800"/>
              <a:t>from it</a:t>
            </a:r>
          </a:p>
          <a:p>
            <a:pPr lvl="1"/>
            <a:r>
              <a:rPr lang="en-US" sz="2800">
                <a:solidFill>
                  <a:schemeClr val="bg2">
                    <a:lumMod val="60000"/>
                    <a:lumOff val="40000"/>
                  </a:schemeClr>
                </a:solidFill>
              </a:rPr>
              <a:t>an OLEServer object is generated from a namespace and the entry points to be provided are defined with its ExportedFns property</a:t>
            </a:r>
          </a:p>
          <a:p>
            <a:r>
              <a:rPr lang="en-US"/>
              <a:t>Emulation for most of the APL+-Features</a:t>
            </a:r>
          </a:p>
          <a:p>
            <a:pPr marL="0" indent="0">
              <a:buNone/>
            </a:pPr>
            <a:endParaRPr lang="en-US"/>
          </a:p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E9E1CD6-175A-F2A2-9A7E-FE2BD7BB6C0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 </a:t>
            </a:r>
            <a:fld id="{30513F6F-BE0F-4A76-A893-1BEEFF9F9E9C}" type="slidenum">
              <a:rPr lang="de-DE" smtClean="0"/>
              <a:pPr>
                <a:defRPr/>
              </a:pPr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95887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05D04B-65B8-76DE-484C-DCD7C8FD04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Solution - Template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4B9CBC0-77B5-40A2-EED9-46CAFC0470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Overview </a:t>
            </a:r>
            <a:r>
              <a:rPr lang="en-US"/>
              <a:t>“APL+Win as an ActiveX server”</a:t>
            </a:r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6E7E30B-0E97-9948-3CE8-4545C90C990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 </a:t>
            </a:r>
            <a:fld id="{30513F6F-BE0F-4A76-A893-1BEEFF9F9E9C}" type="slidenum">
              <a:rPr lang="de-DE" smtClean="0"/>
              <a:pPr>
                <a:defRPr/>
              </a:pPr>
              <a:t>9</a:t>
            </a:fld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E29E4F5-D7E0-A2BE-D668-C2B05538CD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835" y="1664804"/>
            <a:ext cx="8210330" cy="3888432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91484D82-9657-2492-23EC-E7414F806B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663" y="1808820"/>
            <a:ext cx="8364949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899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Frutiger 65 Bold"/>
        <a:ea typeface=""/>
        <a:cs typeface=""/>
      </a:majorFont>
      <a:minorFont>
        <a:latin typeface="Frutiger 57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DPC_Vorlage_einfach_v3.pptx" id="{F00060D5-592E-4CD7-AD0B-8E640E210EB3}" vid="{A1EEC258-CFCB-46D2-BC42-0E3F3266EA63}"/>
    </a:ext>
  </a:ext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76BD78693C5244F94BCEE51670D3F52" ma:contentTypeVersion="9" ma:contentTypeDescription="Ein neues Dokument erstellen." ma:contentTypeScope="" ma:versionID="05439cca6aa27cdfee2c3d84fb20b079">
  <xsd:schema xmlns:xsd="http://www.w3.org/2001/XMLSchema" xmlns:xs="http://www.w3.org/2001/XMLSchema" xmlns:p="http://schemas.microsoft.com/office/2006/metadata/properties" xmlns:ns2="d6758796-3a2f-4f7a-806a-a9f859317d6c" xmlns:ns3="29db81f6-1d88-4a69-bd0a-72a5049b3a82" targetNamespace="http://schemas.microsoft.com/office/2006/metadata/properties" ma:root="true" ma:fieldsID="45762669f7d47e9a13985474b956d4fc" ns2:_="" ns3:_="">
    <xsd:import namespace="d6758796-3a2f-4f7a-806a-a9f859317d6c"/>
    <xsd:import namespace="29db81f6-1d88-4a69-bd0a-72a5049b3a8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758796-3a2f-4f7a-806a-a9f859317d6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Bildmarkierungen" ma:readOnly="false" ma:fieldId="{5cf76f15-5ced-4ddc-b409-7134ff3c332f}" ma:taxonomyMulti="true" ma:sspId="14f61644-dbb7-47c6-8bb2-d736e5a77de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db81f6-1d88-4a69-bd0a-72a5049b3a82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1108e2de-16a0-4a33-9e01-d66d600195db}" ma:internalName="TaxCatchAll" ma:showField="CatchAllData" ma:web="29db81f6-1d88-4a69-bd0a-72a5049b3a8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9db81f6-1d88-4a69-bd0a-72a5049b3a82" xsi:nil="true"/>
    <lcf76f155ced4ddcb4097134ff3c332f xmlns="d6758796-3a2f-4f7a-806a-a9f859317d6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E132A41-2B6F-48C7-9259-70B2DF5EDB6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6758796-3a2f-4f7a-806a-a9f859317d6c"/>
    <ds:schemaRef ds:uri="29db81f6-1d88-4a69-bd0a-72a5049b3a8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F3A0500-1873-472B-8623-C129BA013B4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8BB0DFA-F851-4B2B-81AD-9BD21BEFB580}">
  <ds:schemaRefs>
    <ds:schemaRef ds:uri="http://schemas.microsoft.com/office/2006/metadata/properties"/>
    <ds:schemaRef ds:uri="http://purl.org/dc/elements/1.1/"/>
    <ds:schemaRef ds:uri="http://www.w3.org/XML/1998/namespace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d6758796-3a2f-4f7a-806a-a9f859317d6c"/>
    <ds:schemaRef ds:uri="http://schemas.microsoft.com/office/infopath/2007/PartnerControls"/>
    <ds:schemaRef ds:uri="http://purl.org/dc/terms/"/>
    <ds:schemaRef ds:uri="29db81f6-1d88-4a69-bd0a-72a5049b3a8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DPC_Vorlage_einfach_v3</Template>
  <TotalTime>0</TotalTime>
  <Words>758</Words>
  <Application>Microsoft Office PowerPoint</Application>
  <PresentationFormat>Bildschirmpräsentation (4:3)</PresentationFormat>
  <Paragraphs>120</Paragraphs>
  <Slides>26</Slides>
  <Notes>3</Notes>
  <HiddenSlides>1</HiddenSlides>
  <MMClips>0</MMClips>
  <ScaleCrop>false</ScaleCrop>
  <HeadingPairs>
    <vt:vector size="6" baseType="variant">
      <vt:variant>
        <vt:lpstr>Verwendete Schriftarten</vt:lpstr>
      </vt:variant>
      <vt:variant>
        <vt:i4>12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26</vt:i4>
      </vt:variant>
    </vt:vector>
  </HeadingPairs>
  <TitlesOfParts>
    <vt:vector size="39" baseType="lpstr">
      <vt:lpstr>APL385 Unicode</vt:lpstr>
      <vt:lpstr>Aptos</vt:lpstr>
      <vt:lpstr>Arial</vt:lpstr>
      <vt:lpstr>Calibri</vt:lpstr>
      <vt:lpstr>Courier New</vt:lpstr>
      <vt:lpstr>Frutiger 57</vt:lpstr>
      <vt:lpstr>Frutiger 65 Bold</vt:lpstr>
      <vt:lpstr>Frutiger 77</vt:lpstr>
      <vt:lpstr>Frutiger LT Com 47 Light Cn</vt:lpstr>
      <vt:lpstr>Frutiger LT Com 57 Condensed</vt:lpstr>
      <vt:lpstr>Webdings</vt:lpstr>
      <vt:lpstr>Wingdings</vt:lpstr>
      <vt:lpstr>Standarddesign</vt:lpstr>
      <vt:lpstr>Deployment of the Dyalog Interpreter as OLE-Server for interactive Use</vt:lpstr>
      <vt:lpstr>Agenda</vt:lpstr>
      <vt:lpstr>About DPC  (Dittrich &amp; Partner Consulting)</vt:lpstr>
      <vt:lpstr>About me</vt:lpstr>
      <vt:lpstr>Starting point and Requirements</vt:lpstr>
      <vt:lpstr>Use cases</vt:lpstr>
      <vt:lpstr>Challenge</vt:lpstr>
      <vt:lpstr>Solution</vt:lpstr>
      <vt:lpstr>Solution - Template</vt:lpstr>
      <vt:lpstr>dyalog.WSEngine - Essentials</vt:lpstr>
      <vt:lpstr>dyalog.WSEngine - Details</vt:lpstr>
      <vt:lpstr>dyalog.WSEngine - Details</vt:lpstr>
      <vt:lpstr>Deployment</vt:lpstr>
      <vt:lpstr>Examples</vt:lpstr>
      <vt:lpstr>Demo</vt:lpstr>
      <vt:lpstr>Demo: Excel/VBA  dyalog.WSEngine</vt:lpstr>
      <vt:lpstr>Demo: Excel/VBA  dyalog.WSEngine</vt:lpstr>
      <vt:lpstr>Demo</vt:lpstr>
      <vt:lpstr>Demo: APL  dyalog.WSEngine</vt:lpstr>
      <vt:lpstr>Demo: APL  dyalog.WSEngine</vt:lpstr>
      <vt:lpstr>Demo: APL  dyalog.WSEngine</vt:lpstr>
      <vt:lpstr>Demo: APL  dyalog.WSEngine</vt:lpstr>
      <vt:lpstr>Demo: APL  dyalog.WSEngine</vt:lpstr>
      <vt:lpstr>Demo: APL  dyalog.WSEngine</vt:lpstr>
      <vt:lpstr>Demo: APL  dyalog.WSEngine</vt:lpstr>
      <vt:lpstr>Thank you for listening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Jürgen Wiedemann</dc:creator>
  <cp:lastModifiedBy>Jürgen Wiedemann</cp:lastModifiedBy>
  <cp:revision>33</cp:revision>
  <cp:lastPrinted>2023-06-20T10:03:35Z</cp:lastPrinted>
  <dcterms:created xsi:type="dcterms:W3CDTF">2024-09-06T07:38:28Z</dcterms:created>
  <dcterms:modified xsi:type="dcterms:W3CDTF">2024-09-23T07:36:53Z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0x010100376BD78693C5244F94BCEE51670D3F52</vt:lpwstr>
  </property>
  <property fmtid="{D5CDD505-2E9C-101B-9397-08002B2CF9AE}" pid="3" name="MediaServiceImageTags">
    <vt:lpwstr/>
  </property>
</Properties>
</file>