
<file path=[Content_Types].xml><?xml version="1.0" encoding="utf-8"?>
<Types xmlns="http://schemas.openxmlformats.org/package/2006/content-types">
  <Default Extension="png" ContentType="image/png"/>
  <Default Extension="tmp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0" r:id="rId1"/>
  </p:sldMasterIdLst>
  <p:notesMasterIdLst>
    <p:notesMasterId r:id="rId34"/>
  </p:notesMasterIdLst>
  <p:sldIdLst>
    <p:sldId id="256" r:id="rId2"/>
    <p:sldId id="257" r:id="rId3"/>
    <p:sldId id="283" r:id="rId4"/>
    <p:sldId id="282" r:id="rId5"/>
    <p:sldId id="263" r:id="rId6"/>
    <p:sldId id="284" r:id="rId7"/>
    <p:sldId id="285" r:id="rId8"/>
    <p:sldId id="265" r:id="rId9"/>
    <p:sldId id="266" r:id="rId10"/>
    <p:sldId id="267" r:id="rId11"/>
    <p:sldId id="268" r:id="rId12"/>
    <p:sldId id="269" r:id="rId13"/>
    <p:sldId id="270" r:id="rId14"/>
    <p:sldId id="264" r:id="rId15"/>
    <p:sldId id="259" r:id="rId16"/>
    <p:sldId id="260" r:id="rId17"/>
    <p:sldId id="261" r:id="rId18"/>
    <p:sldId id="258" r:id="rId19"/>
    <p:sldId id="262" r:id="rId20"/>
    <p:sldId id="271" r:id="rId21"/>
    <p:sldId id="272" r:id="rId22"/>
    <p:sldId id="273" r:id="rId23"/>
    <p:sldId id="274" r:id="rId24"/>
    <p:sldId id="276" r:id="rId25"/>
    <p:sldId id="286" r:id="rId26"/>
    <p:sldId id="275" r:id="rId27"/>
    <p:sldId id="287" r:id="rId28"/>
    <p:sldId id="277" r:id="rId29"/>
    <p:sldId id="278" r:id="rId30"/>
    <p:sldId id="279" r:id="rId31"/>
    <p:sldId id="280" r:id="rId32"/>
    <p:sldId id="281" r:id="rId33"/>
  </p:sldIdLst>
  <p:sldSz cx="9144000" cy="6858000" type="screen4x3"/>
  <p:notesSz cx="6718300" cy="985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2" autoAdjust="0"/>
    <p:restoredTop sz="84902" autoAdjust="0"/>
  </p:normalViewPr>
  <p:slideViewPr>
    <p:cSldViewPr>
      <p:cViewPr>
        <p:scale>
          <a:sx n="80" d="100"/>
          <a:sy n="80" d="100"/>
        </p:scale>
        <p:origin x="-5280" y="-8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482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830" y="4681220"/>
            <a:ext cx="5374640" cy="443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482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0</a:t>
            </a:fld>
            <a:endParaRPr lang="en-US" sz="1200" dirty="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  <p:extLst>
      <p:ext uri="{BB962C8B-B14F-4D97-AF65-F5344CB8AC3E}">
        <p14:creationId xmlns:p14="http://schemas.microsoft.com/office/powerpoint/2010/main" val="4272640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With ⎕WC you need to know about the set of available Win32 GUI controls and</a:t>
            </a:r>
            <a:r>
              <a:rPr lang="en-US" baseline="0" dirty="0" smtClean="0"/>
              <a:t> </a:t>
            </a:r>
            <a:r>
              <a:rPr lang="en-US" dirty="0" smtClean="0"/>
              <a:t>objects</a:t>
            </a:r>
            <a:br>
              <a:rPr lang="en-US" dirty="0" smtClean="0"/>
            </a:br>
            <a:r>
              <a:rPr lang="en-US" dirty="0" smtClean="0"/>
              <a:t>With</a:t>
            </a:r>
            <a:r>
              <a:rPr lang="en-US" baseline="0" dirty="0" smtClean="0"/>
              <a:t> MiServer, you need to know about the set of available HTML5 and </a:t>
            </a:r>
            <a:r>
              <a:rPr lang="en-US" baseline="0" dirty="0" err="1" smtClean="0"/>
              <a:t>Javascript</a:t>
            </a:r>
            <a:r>
              <a:rPr lang="en-US" baseline="0" dirty="0" smtClean="0"/>
              <a:t> controls and widgets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22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With both ⎕WC and MiServer, you can set up event</a:t>
            </a:r>
            <a:r>
              <a:rPr lang="en-US" baseline="0" dirty="0" smtClean="0"/>
              <a:t> handlers and callback functions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8774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With ⎕WC you need specify the size and position of controls</a:t>
            </a:r>
          </a:p>
          <a:p>
            <a:r>
              <a:rPr lang="en-US" dirty="0" smtClean="0"/>
              <a:t>With MiServer, the browser handles layout, but you can exercise more control using CSS if you care to</a:t>
            </a:r>
          </a:p>
          <a:p>
            <a:r>
              <a:rPr lang="en-US" dirty="0" smtClean="0"/>
              <a:t>Mention position support as well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22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Hands on</a:t>
            </a:r>
          </a:p>
          <a:p>
            <a:r>
              <a:rPr lang="en-US" dirty="0" smtClean="0"/>
              <a:t>:access public</a:t>
            </a:r>
          </a:p>
          <a:p>
            <a:r>
              <a:rPr lang="en-US" dirty="0" smtClean="0"/>
              <a:t>What is MiPage?</a:t>
            </a:r>
          </a:p>
          <a:p>
            <a:r>
              <a:rPr lang="en-US" dirty="0" smtClean="0"/>
              <a:t>Go through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201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Talk about</a:t>
            </a:r>
            <a:r>
              <a:rPr lang="en-US" baseline="0" dirty="0" smtClean="0"/>
              <a:t> templates</a:t>
            </a:r>
          </a:p>
          <a:p>
            <a:r>
              <a:rPr lang="en-US" baseline="0" dirty="0" smtClean="0"/>
              <a:t>Hands on drill down</a:t>
            </a:r>
          </a:p>
          <a:p>
            <a:r>
              <a:rPr lang="en-US" baseline="0" dirty="0" smtClean="0"/>
              <a:t>That's all you really need to know about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6563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885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Slide Number Placeholder 1"/>
              <p:cNvSpPr>
                <a:spLocks noGrp="1"/>
              </p:cNvSpPr>
              <p:nvPr>
                <p:ph type="sldNum" sz="quarter" idx="10"/>
              </p:nvPr>
            </p:nvSpPr>
            <p:spPr/>
            <p:txBody>
              <a:bodyPr/>
              <a:lstStyle/>
              <a:p>
                <a:r>
                  <a:rPr lang="en-GB" dirty="0" smtClean="0"/>
                  <a:t>Slide </a:t>
                </a:r>
                <a:fld id="{C97E963A-2A83-41F9-AAD2-89FEDADEA62A}" type="slidenum">
                  <a:rPr lang="en-GB" smtClean="0"/>
                  <a:pPr/>
                  <a:t>‹#›</a:t>
                </a:fld>
                <a:r>
                  <a:rPr lang="en-GB" dirty="0" smtClean="0"/>
                  <a:t> of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/>
                        <a:ea typeface="Cambria Math"/>
                      </a:rPr>
                      <m:t>∞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2" name="Slide Number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ldNum" sz="quarter" idx="10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20689"/>
            <a:ext cx="7632849" cy="925683"/>
          </a:xfrm>
          <a:prstGeom prst="rect">
            <a:avLst/>
          </a:prstGeom>
        </p:spPr>
        <p:txBody>
          <a:bodyPr/>
          <a:lstStyle>
            <a:lvl1pPr algn="l"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3889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6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Slide Number Placeholder 2"/>
              <p:cNvSpPr>
                <a:spLocks noGrp="1"/>
              </p:cNvSpPr>
              <p:nvPr>
                <p:ph type="sldNum" sz="quarter" idx="4"/>
              </p:nvPr>
            </p:nvSpPr>
            <p:spPr>
              <a:xfrm>
                <a:off x="3567113" y="6337238"/>
                <a:ext cx="2057400" cy="3651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/>
              <a:lstStyle>
                <a:lvl1pPr algn="ctr">
                  <a:defRPr sz="1200">
                    <a:solidFill>
                      <a:schemeClr val="tx1">
                        <a:tint val="75000"/>
                      </a:schemeClr>
                    </a:solidFill>
                    <a:latin typeface="+mn-lt"/>
                  </a:defRPr>
                </a:lvl1pPr>
              </a:lstStyle>
              <a:p>
                <a:r>
                  <a:rPr lang="en-GB" dirty="0" smtClean="0"/>
                  <a:t>Slide </a:t>
                </a:r>
                <a:fld id="{4D6A1F21-6DDA-4D75-917B-3675E7404BBE}" type="slidenum">
                  <a:rPr lang="en-GB" smtClean="0"/>
                  <a:pPr/>
                  <a:t>‹#›</a:t>
                </a:fld>
                <a:r>
                  <a:rPr lang="en-GB" dirty="0" smtClean="0"/>
                  <a:t> of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/>
                        <a:ea typeface="Cambria Math"/>
                      </a:rPr>
                      <m:t>∞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3" name="Slide Number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ldNum" sz="quarter" idx="4"/>
              </p:nvPr>
            </p:nvSpPr>
            <p:spPr>
              <a:xfrm>
                <a:off x="3567113" y="6337238"/>
                <a:ext cx="2057400" cy="36512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639"/>
          <a:stretch/>
        </p:blipFill>
        <p:spPr>
          <a:xfrm>
            <a:off x="152400" y="6319447"/>
            <a:ext cx="1524132" cy="400707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6367400"/>
            <a:ext cx="13430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tm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localhost:8080/" TargetMode="External"/><Relationship Id="rId2" Type="http://schemas.openxmlformats.org/officeDocument/2006/relationships/hyperlink" Target="https://github.com/Dyalog/MiServer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localhost:8080/inputform" TargetMode="Externa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localhost:8080/pv?FV=10000&amp;r=.08&amp;n=10" TargetMode="Externa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971800"/>
            <a:ext cx="3248354" cy="1180235"/>
          </a:xfrm>
          <a:prstGeom prst="rect">
            <a:avLst/>
          </a:prstGeom>
        </p:spPr>
      </p:pic>
      <p:sp>
        <p:nvSpPr>
          <p:cNvPr id="5" name="Title Placeholder 4"/>
          <p:cNvSpPr txBox="1">
            <a:spLocks/>
          </p:cNvSpPr>
          <p:nvPr/>
        </p:nvSpPr>
        <p:spPr>
          <a:xfrm>
            <a:off x="696773" y="1066800"/>
            <a:ext cx="77724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sz="3200" kern="0" dirty="0" smtClean="0"/>
              <a:t>Building Web-Enabled, Cross-Platform Applications with</a:t>
            </a:r>
            <a:endParaRPr lang="en-GB" sz="3200" kern="0" dirty="0"/>
          </a:p>
        </p:txBody>
      </p:sp>
      <p:sp>
        <p:nvSpPr>
          <p:cNvPr id="6" name="Title Placeholder 4"/>
          <p:cNvSpPr txBox="1">
            <a:spLocks/>
          </p:cNvSpPr>
          <p:nvPr/>
        </p:nvSpPr>
        <p:spPr>
          <a:xfrm>
            <a:off x="675437" y="1524000"/>
            <a:ext cx="7886700" cy="7200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kern="0" dirty="0" smtClean="0"/>
              <a:t>MiServer 3.0</a:t>
            </a:r>
            <a:endParaRPr lang="en-GB" kern="0" dirty="0"/>
          </a:p>
        </p:txBody>
      </p:sp>
      <p:sp>
        <p:nvSpPr>
          <p:cNvPr id="2" name="TextBox 1"/>
          <p:cNvSpPr txBox="1"/>
          <p:nvPr/>
        </p:nvSpPr>
        <p:spPr>
          <a:xfrm>
            <a:off x="2438400" y="5032858"/>
            <a:ext cx="45806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+mn-lt"/>
              </a:rPr>
              <a:t>Brian Becker, Applications Tools Group Manager</a:t>
            </a:r>
          </a:p>
          <a:p>
            <a:pPr algn="ctr"/>
            <a:r>
              <a:rPr lang="en-US" sz="1600" dirty="0" smtClean="0">
                <a:latin typeface="+mn-lt"/>
              </a:rPr>
              <a:t>Morten Kromberg, CTO</a:t>
            </a:r>
            <a:endParaRPr lang="en-US" sz="16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c.dyalog - Notepa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72" y="1373655"/>
            <a:ext cx="8460432" cy="479854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Easy as </a:t>
            </a:r>
            <a:r>
              <a:rPr lang="en-US" sz="4000" dirty="0" smtClean="0">
                <a:latin typeface="APL385 Unicode" panose="020B0709000202000203" pitchFamily="49" charset="0"/>
              </a:rPr>
              <a:t>⎕WC</a:t>
            </a:r>
            <a:r>
              <a:rPr lang="en-US" sz="4000" dirty="0" smtClean="0"/>
              <a:t>?  Let's see...</a:t>
            </a:r>
            <a:endParaRPr lang="en-US" sz="4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219200"/>
            <a:ext cx="9048750" cy="486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7717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85185E-6 L -0.08646 0.0004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23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83904E-6 L 0.37188 0.00069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94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c.dyalog - Notepa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371600"/>
            <a:ext cx="8460432" cy="4798545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371600"/>
            <a:ext cx="9048750" cy="486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Controls...</a:t>
            </a:r>
            <a:endParaRPr lang="en-US" sz="4000" dirty="0"/>
          </a:p>
        </p:txBody>
      </p:sp>
      <p:sp>
        <p:nvSpPr>
          <p:cNvPr id="4" name="Oval 3"/>
          <p:cNvSpPr/>
          <p:nvPr/>
        </p:nvSpPr>
        <p:spPr bwMode="auto">
          <a:xfrm>
            <a:off x="1688440" y="1981200"/>
            <a:ext cx="720080" cy="360040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2428667" y="2197224"/>
            <a:ext cx="697039" cy="360040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2345138" y="2611134"/>
            <a:ext cx="576064" cy="327309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2713267" y="3179458"/>
            <a:ext cx="1020533" cy="360040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2336512" y="3565376"/>
            <a:ext cx="843415" cy="360040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5281110" y="2362200"/>
            <a:ext cx="357690" cy="360040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5731768" y="2514600"/>
            <a:ext cx="576064" cy="360040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6047239" y="2710927"/>
            <a:ext cx="1020533" cy="360040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5938848" y="3073095"/>
            <a:ext cx="1020533" cy="360040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6019800" y="3452750"/>
            <a:ext cx="766741" cy="360040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938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17" r="15878" b="7730"/>
          <a:stretch/>
        </p:blipFill>
        <p:spPr bwMode="auto">
          <a:xfrm>
            <a:off x="890981" y="3515963"/>
            <a:ext cx="7611960" cy="2363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 descr="wc.dyalog - Notepad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466" b="10647"/>
          <a:stretch/>
        </p:blipFill>
        <p:spPr>
          <a:xfrm>
            <a:off x="323528" y="1340768"/>
            <a:ext cx="8460432" cy="20099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Callbacks</a:t>
            </a:r>
            <a:endParaRPr lang="en-US" sz="4000" dirty="0"/>
          </a:p>
        </p:txBody>
      </p:sp>
      <p:sp>
        <p:nvSpPr>
          <p:cNvPr id="17" name="Oval 16"/>
          <p:cNvSpPr/>
          <p:nvPr/>
        </p:nvSpPr>
        <p:spPr bwMode="auto">
          <a:xfrm>
            <a:off x="5796136" y="1268760"/>
            <a:ext cx="2664296" cy="360040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1187624" y="2060848"/>
            <a:ext cx="1008112" cy="360040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cxnSp>
        <p:nvCxnSpPr>
          <p:cNvPr id="20" name="Curved Connector 19"/>
          <p:cNvCxnSpPr/>
          <p:nvPr/>
        </p:nvCxnSpPr>
        <p:spPr bwMode="auto">
          <a:xfrm rot="10800000" flipV="1">
            <a:off x="2195736" y="1628800"/>
            <a:ext cx="4932548" cy="612068"/>
          </a:xfrm>
          <a:prstGeom prst="curved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Oval 20"/>
          <p:cNvSpPr/>
          <p:nvPr/>
        </p:nvSpPr>
        <p:spPr bwMode="auto">
          <a:xfrm>
            <a:off x="2123728" y="3535212"/>
            <a:ext cx="2851517" cy="435648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1691680" y="4581128"/>
            <a:ext cx="1224136" cy="288032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cxnSp>
        <p:nvCxnSpPr>
          <p:cNvPr id="24" name="Curved Connector 23"/>
          <p:cNvCxnSpPr>
            <a:stCxn id="21" idx="4"/>
            <a:endCxn id="22" idx="6"/>
          </p:cNvCxnSpPr>
          <p:nvPr/>
        </p:nvCxnSpPr>
        <p:spPr bwMode="auto">
          <a:xfrm rot="5400000">
            <a:off x="2855510" y="4031167"/>
            <a:ext cx="754284" cy="633671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437394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1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c.dyalog - Notepa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373655"/>
            <a:ext cx="8460432" cy="479854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Layout of Controls</a:t>
            </a:r>
            <a:endParaRPr lang="en-US" sz="4000" dirty="0"/>
          </a:p>
        </p:txBody>
      </p:sp>
      <p:sp>
        <p:nvSpPr>
          <p:cNvPr id="4" name="Oval 3"/>
          <p:cNvSpPr/>
          <p:nvPr/>
        </p:nvSpPr>
        <p:spPr bwMode="auto">
          <a:xfrm>
            <a:off x="3003356" y="1981200"/>
            <a:ext cx="3639624" cy="396044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3190575" y="2609634"/>
            <a:ext cx="1643579" cy="327309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3852809" y="3567463"/>
            <a:ext cx="1807937" cy="360040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3563888" y="3167832"/>
            <a:ext cx="3639624" cy="396044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228725"/>
            <a:ext cx="9048750" cy="486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2704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MiServer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800" dirty="0" smtClean="0"/>
              <a:t>Stand-alone APL-based Web Server</a:t>
            </a:r>
          </a:p>
          <a:p>
            <a:r>
              <a:rPr lang="en-US" sz="2800" dirty="0" smtClean="0"/>
              <a:t>Tools to Generate Web Content</a:t>
            </a:r>
          </a:p>
          <a:p>
            <a:r>
              <a:rPr lang="en-US" sz="2800" dirty="0" smtClean="0"/>
              <a:t>Integrates Dyalog and Web Environment</a:t>
            </a:r>
          </a:p>
        </p:txBody>
      </p:sp>
    </p:spTree>
    <p:extLst>
      <p:ext uri="{BB962C8B-B14F-4D97-AF65-F5344CB8AC3E}">
        <p14:creationId xmlns:p14="http://schemas.microsoft.com/office/powerpoint/2010/main" val="354746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APL-based Web Server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800" dirty="0" smtClean="0"/>
              <a:t>Can serve both web pages and web services</a:t>
            </a:r>
          </a:p>
          <a:p>
            <a:r>
              <a:rPr lang="en-US" sz="2800" dirty="0" smtClean="0"/>
              <a:t>All you need is a TCP/IP port </a:t>
            </a:r>
          </a:p>
          <a:p>
            <a:r>
              <a:rPr lang="en-US" sz="2800" dirty="0" smtClean="0"/>
              <a:t>Any platform where Dyalog APL runs</a:t>
            </a:r>
          </a:p>
          <a:p>
            <a:r>
              <a:rPr lang="en-US" sz="2800" dirty="0" smtClean="0"/>
              <a:t>Client – any platform with a browser</a:t>
            </a:r>
          </a:p>
          <a:p>
            <a:r>
              <a:rPr lang="en-US" sz="2800" dirty="0" smtClean="0"/>
              <a:t>Run locally, intranet, internet</a:t>
            </a:r>
          </a:p>
          <a:p>
            <a:r>
              <a:rPr lang="en-US" sz="2800" dirty="0" smtClean="0"/>
              <a:t>Extensible – open architecture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6414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Tools to Easily Generate Web Content</a:t>
            </a:r>
            <a:endParaRPr lang="en-US" sz="32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8007425" cy="3889375"/>
          </a:xfrm>
        </p:spPr>
        <p:txBody>
          <a:bodyPr/>
          <a:lstStyle/>
          <a:p>
            <a:r>
              <a:rPr lang="en-US" sz="2800" dirty="0" smtClean="0"/>
              <a:t>Web pages consist of a combination of:</a:t>
            </a:r>
          </a:p>
          <a:p>
            <a:pPr lvl="1"/>
            <a:r>
              <a:rPr lang="en-US" sz="2400" dirty="0" smtClean="0"/>
              <a:t>HTML</a:t>
            </a:r>
          </a:p>
          <a:p>
            <a:pPr lvl="1"/>
            <a:r>
              <a:rPr lang="en-US" sz="2400" dirty="0" smtClean="0"/>
              <a:t>JavaScript</a:t>
            </a:r>
          </a:p>
          <a:p>
            <a:pPr lvl="2"/>
            <a:r>
              <a:rPr lang="en-US" sz="2000" dirty="0" smtClean="0"/>
              <a:t>Raw JavaScript</a:t>
            </a:r>
          </a:p>
          <a:p>
            <a:pPr lvl="2"/>
            <a:r>
              <a:rPr lang="en-US" sz="2000" dirty="0" smtClean="0"/>
              <a:t>JavaScript Libraries like jQuery, </a:t>
            </a:r>
            <a:r>
              <a:rPr lang="en-US" sz="2000" dirty="0" err="1" smtClean="0"/>
              <a:t>Syncfusion</a:t>
            </a:r>
            <a:r>
              <a:rPr lang="en-US" sz="2000" dirty="0" smtClean="0"/>
              <a:t>, et al</a:t>
            </a:r>
          </a:p>
          <a:p>
            <a:pPr lvl="2"/>
            <a:r>
              <a:rPr lang="en-US" sz="2000" dirty="0" smtClean="0"/>
              <a:t>JSON</a:t>
            </a:r>
          </a:p>
          <a:p>
            <a:pPr lvl="1"/>
            <a:r>
              <a:rPr lang="en-US" sz="2400" dirty="0" smtClean="0"/>
              <a:t>CSS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24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Integrates Dyalog with the Web</a:t>
            </a:r>
            <a:endParaRPr lang="en-US" sz="36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800" dirty="0" smtClean="0"/>
              <a:t>Event handling</a:t>
            </a:r>
          </a:p>
          <a:p>
            <a:r>
              <a:rPr lang="en-US" sz="2800" dirty="0" smtClean="0"/>
              <a:t>Data binding (watch this space)</a:t>
            </a:r>
          </a:p>
          <a:p>
            <a:r>
              <a:rPr lang="en-US" sz="2800" dirty="0" smtClean="0"/>
              <a:t>Relational Database Interface (SQAPL)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4973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Hands On – Install MiServer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800" dirty="0" smtClean="0"/>
              <a:t>Either:</a:t>
            </a:r>
          </a:p>
          <a:p>
            <a:pPr lvl="1"/>
            <a:r>
              <a:rPr lang="en-US" sz="2400" dirty="0" smtClean="0"/>
              <a:t>Download from:</a:t>
            </a:r>
          </a:p>
          <a:p>
            <a:pPr lvl="2"/>
            <a:r>
              <a:rPr lang="en-US" sz="2000" dirty="0">
                <a:hlinkClick r:id="rId2"/>
              </a:rPr>
              <a:t>https://github.com/Dyalog/MiServer</a:t>
            </a:r>
            <a:r>
              <a:rPr lang="en-US" sz="2000" dirty="0"/>
              <a:t> </a:t>
            </a:r>
            <a:endParaRPr lang="en-US" sz="2000" dirty="0" smtClean="0"/>
          </a:p>
          <a:p>
            <a:pPr lvl="1"/>
            <a:r>
              <a:rPr lang="en-US" sz="2400" dirty="0" smtClean="0"/>
              <a:t>Copy from available flash drives</a:t>
            </a:r>
          </a:p>
          <a:p>
            <a:r>
              <a:rPr lang="en-US" sz="2800" dirty="0" smtClean="0"/>
              <a:t>Unzip the zip</a:t>
            </a:r>
          </a:p>
          <a:p>
            <a:r>
              <a:rPr lang="en-US" sz="2800" dirty="0" smtClean="0"/>
              <a:t>      </a:t>
            </a:r>
            <a:r>
              <a:rPr lang="en-US" sz="2800" dirty="0" smtClean="0">
                <a:latin typeface="APL385 Unicode" panose="020B0709000202000203" pitchFamily="49" charset="0"/>
              </a:rPr>
              <a:t>)load </a:t>
            </a:r>
            <a:r>
              <a:rPr lang="en-US" sz="2800" dirty="0" err="1" smtClean="0">
                <a:latin typeface="APL385 Unicode" panose="020B0709000202000203" pitchFamily="49" charset="0"/>
              </a:rPr>
              <a:t>miserver</a:t>
            </a:r>
            <a:r>
              <a:rPr lang="en-US" sz="2800" dirty="0" smtClean="0">
                <a:latin typeface="APL385 Unicode" panose="020B0709000202000203" pitchFamily="49" charset="0"/>
              </a:rPr>
              <a:t/>
            </a:r>
            <a:br>
              <a:rPr lang="en-US" sz="2800" dirty="0" smtClean="0">
                <a:latin typeface="APL385 Unicode" panose="020B0709000202000203" pitchFamily="49" charset="0"/>
              </a:rPr>
            </a:br>
            <a:r>
              <a:rPr lang="en-US" sz="2800" dirty="0" smtClean="0">
                <a:latin typeface="APL385 Unicode" panose="020B0709000202000203" pitchFamily="49" charset="0"/>
              </a:rPr>
              <a:t>   1 Start '</a:t>
            </a:r>
            <a:r>
              <a:rPr lang="en-US" sz="2800" dirty="0" err="1" smtClean="0">
                <a:latin typeface="APL385 Unicode" panose="020B0709000202000203" pitchFamily="49" charset="0"/>
              </a:rPr>
              <a:t>DyNA</a:t>
            </a:r>
            <a:r>
              <a:rPr lang="en-US" sz="2800" dirty="0" smtClean="0">
                <a:latin typeface="APL385 Unicode" panose="020B0709000202000203" pitchFamily="49" charset="0"/>
              </a:rPr>
              <a:t>'</a:t>
            </a:r>
          </a:p>
          <a:p>
            <a:r>
              <a:rPr lang="en-US" sz="2800" dirty="0" smtClean="0"/>
              <a:t>Let's explore...</a:t>
            </a:r>
          </a:p>
          <a:p>
            <a:r>
              <a:rPr lang="en-US" sz="2800" dirty="0" smtClean="0">
                <a:hlinkClick r:id="rId3"/>
              </a:rPr>
              <a:t>http://localhost:8080/</a:t>
            </a:r>
            <a:r>
              <a:rPr lang="en-US" sz="2800" dirty="0" smtClean="0"/>
              <a:t> </a:t>
            </a:r>
            <a:r>
              <a:rPr lang="en-US" sz="2800" dirty="0" smtClean="0">
                <a:latin typeface="APL385 Unicode" panose="020B0709000202000203" pitchFamily="49" charset="0"/>
              </a:rPr>
              <a:t/>
            </a:r>
            <a:br>
              <a:rPr lang="en-US" sz="2800" dirty="0" smtClean="0">
                <a:latin typeface="APL385 Unicode" panose="020B0709000202000203" pitchFamily="49" charset="0"/>
              </a:rPr>
            </a:br>
            <a:endParaRPr lang="en-US" sz="2800" dirty="0" smtClean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38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18</a:t>
            </a:fld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A Few Terms...</a:t>
            </a:r>
            <a:endParaRPr lang="en-US" sz="36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400" dirty="0" err="1" smtClean="0"/>
              <a:t>MiSite</a:t>
            </a:r>
            <a:r>
              <a:rPr lang="en-US" sz="2400" dirty="0" smtClean="0"/>
              <a:t>	  	a MiServer web site</a:t>
            </a:r>
          </a:p>
          <a:p>
            <a:r>
              <a:rPr lang="en-US" sz="2400" dirty="0" smtClean="0"/>
              <a:t>MiPage	  	a MiServer web page</a:t>
            </a:r>
            <a:br>
              <a:rPr lang="en-US" sz="2400" dirty="0" smtClean="0"/>
            </a:br>
            <a:r>
              <a:rPr lang="en-US" sz="2400" dirty="0" smtClean="0"/>
              <a:t>			also the name of the base class 				for pages</a:t>
            </a:r>
          </a:p>
          <a:p>
            <a:r>
              <a:rPr lang="en-US" sz="2400" dirty="0" smtClean="0"/>
              <a:t>EAWC		Easy As WC (</a:t>
            </a:r>
            <a:r>
              <a:rPr lang="en-US" sz="2400" dirty="0" smtClean="0">
                <a:latin typeface="APL385 Unicode" panose="020B0709000202000203" pitchFamily="49" charset="0"/>
              </a:rPr>
              <a:t>⎕WC</a:t>
            </a:r>
            <a:r>
              <a:rPr lang="en-US" sz="2400" dirty="0" smtClean="0"/>
              <a:t>)</a:t>
            </a:r>
          </a:p>
          <a:p>
            <a:r>
              <a:rPr lang="en-US" sz="2400" dirty="0" err="1" smtClean="0"/>
              <a:t>HTTPRequest</a:t>
            </a:r>
            <a:r>
              <a:rPr lang="en-US" sz="2400" dirty="0" smtClean="0"/>
              <a:t>	object representing a request from 			the client (browser)</a:t>
            </a:r>
          </a:p>
          <a:p>
            <a:r>
              <a:rPr lang="en-US" sz="2400" dirty="0" smtClean="0"/>
              <a:t>Widget		a small </a:t>
            </a:r>
            <a:r>
              <a:rPr lang="en-US" sz="2400" dirty="0" err="1" smtClean="0"/>
              <a:t>progam</a:t>
            </a:r>
            <a:r>
              <a:rPr lang="en-US" sz="2400" dirty="0" smtClean="0"/>
              <a:t> you can 					embed in your web page</a:t>
            </a:r>
          </a:p>
          <a:p>
            <a:r>
              <a:rPr lang="en-US" sz="2400" dirty="0" smtClean="0"/>
              <a:t>API			Application Programming Interface 			(how you talk to a widget)</a:t>
            </a:r>
            <a:endParaRPr 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1219200"/>
            <a:ext cx="3304751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5096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9278E-7 L -0.71407 0.00555 " pathEditMode="relative" rAng="0" ptsTypes="AA">
                                      <p:cBhvr>
                                        <p:cTn id="2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712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1407 0.00555 L -0.33907 -0.26087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0" y="-13321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1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dirty="0" smtClean="0"/>
              <a:t>Slide </a:t>
            </a:r>
            <a:fld id="{4D6A1F21-6DDA-4D75-917B-3675E7404BBE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1136575" y="1676400"/>
            <a:ext cx="4959425" cy="3889375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 smtClean="0"/>
              <a:t>Session 1</a:t>
            </a:r>
            <a:endParaRPr lang="en-US" sz="2800" b="1" dirty="0"/>
          </a:p>
          <a:p>
            <a:r>
              <a:rPr lang="en-US" sz="4000" dirty="0" smtClean="0"/>
              <a:t>Intro and Overview</a:t>
            </a:r>
          </a:p>
          <a:p>
            <a:pPr lvl="1"/>
            <a:r>
              <a:rPr lang="en-US" sz="3600" dirty="0" smtClean="0"/>
              <a:t>Motivation</a:t>
            </a:r>
          </a:p>
          <a:p>
            <a:pPr lvl="1"/>
            <a:r>
              <a:rPr lang="en-US" sz="3600" dirty="0" smtClean="0"/>
              <a:t>Demo</a:t>
            </a:r>
          </a:p>
          <a:p>
            <a:pPr lvl="1"/>
            <a:r>
              <a:rPr lang="en-US" sz="3600" dirty="0" smtClean="0"/>
              <a:t>Install/</a:t>
            </a:r>
            <a:r>
              <a:rPr lang="en-US" sz="3600" dirty="0" err="1" smtClean="0"/>
              <a:t>Config</a:t>
            </a:r>
            <a:endParaRPr lang="en-US" sz="3600" dirty="0" smtClean="0"/>
          </a:p>
          <a:p>
            <a:pPr lvl="1"/>
            <a:r>
              <a:rPr lang="en-US" sz="3600" dirty="0" smtClean="0"/>
              <a:t>Objects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00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1C073-7419-454D-8553-E8326D4B8D7A}" type="slidenum">
              <a:rPr lang="en-US" smtClean="0"/>
              <a:t>19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Anatomy of a MiPage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>
                <a:latin typeface="APL385 Unicode" panose="020B0709000202000203" pitchFamily="49" charset="0"/>
              </a:rPr>
              <a:t>   ]load [</a:t>
            </a:r>
            <a:r>
              <a:rPr lang="en-US" sz="2800" dirty="0" err="1" smtClean="0">
                <a:latin typeface="APL385 Unicode" panose="020B0709000202000203" pitchFamily="49" charset="0"/>
              </a:rPr>
              <a:t>ws</a:t>
            </a:r>
            <a:r>
              <a:rPr lang="en-US" sz="2800" dirty="0" smtClean="0">
                <a:latin typeface="APL385 Unicode" panose="020B0709000202000203" pitchFamily="49" charset="0"/>
              </a:rPr>
              <a:t>]\</a:t>
            </a:r>
            <a:r>
              <a:rPr lang="en-US" sz="2800" dirty="0" err="1" smtClean="0">
                <a:latin typeface="APL385 Unicode" panose="020B0709000202000203" pitchFamily="49" charset="0"/>
              </a:rPr>
              <a:t>DyNA</a:t>
            </a:r>
            <a:r>
              <a:rPr lang="en-US" sz="2800" dirty="0" smtClean="0">
                <a:latin typeface="APL385 Unicode" panose="020B0709000202000203" pitchFamily="49" charset="0"/>
              </a:rPr>
              <a:t>\</a:t>
            </a:r>
            <a:r>
              <a:rPr lang="en-US" sz="2800" dirty="0" err="1" smtClean="0">
                <a:latin typeface="APL385 Unicode" panose="020B0709000202000203" pitchFamily="49" charset="0"/>
              </a:rPr>
              <a:t>inputform</a:t>
            </a:r>
            <a:endParaRPr lang="en-US" sz="2800" dirty="0" smtClean="0">
              <a:latin typeface="APL385 Unicode" panose="020B0709000202000203" pitchFamily="49" charset="0"/>
            </a:endParaRPr>
          </a:p>
          <a:p>
            <a:r>
              <a:rPr lang="en-US" sz="2800" dirty="0" smtClean="0">
                <a:latin typeface="APL385 Unicode" panose="020B0709000202000203" pitchFamily="49" charset="0"/>
              </a:rPr>
              <a:t>:class </a:t>
            </a:r>
            <a:r>
              <a:rPr lang="en-US" sz="2800" dirty="0" err="1" smtClean="0">
                <a:latin typeface="APL385 Unicode" panose="020B0709000202000203" pitchFamily="49" charset="0"/>
              </a:rPr>
              <a:t>inputform</a:t>
            </a:r>
            <a:r>
              <a:rPr lang="en-US" sz="2800" dirty="0" smtClean="0">
                <a:latin typeface="APL385 Unicode" panose="020B0709000202000203" pitchFamily="49" charset="0"/>
              </a:rPr>
              <a:t> : MiPage</a:t>
            </a:r>
          </a:p>
          <a:p>
            <a:r>
              <a:rPr lang="en-US" sz="2800" dirty="0" smtClean="0">
                <a:latin typeface="APL385 Unicode" panose="020B0709000202000203" pitchFamily="49" charset="0"/>
              </a:rPr>
              <a:t>∇Render</a:t>
            </a:r>
          </a:p>
          <a:p>
            <a:r>
              <a:rPr lang="en-US" sz="2800" dirty="0" smtClean="0">
                <a:latin typeface="APL385 Unicode" panose="020B0709000202000203" pitchFamily="49" charset="0"/>
              </a:rPr>
              <a:t>∇r ← </a:t>
            </a:r>
            <a:r>
              <a:rPr lang="en-US" sz="2800" dirty="0" err="1" smtClean="0">
                <a:latin typeface="APL385 Unicode" panose="020B0709000202000203" pitchFamily="49" charset="0"/>
              </a:rPr>
              <a:t>CallbackFn</a:t>
            </a:r>
            <a:endParaRPr lang="en-US" sz="2800" dirty="0" smtClean="0">
              <a:latin typeface="APL385 Unicode" panose="020B0709000202000203" pitchFamily="49" charset="0"/>
            </a:endParaRPr>
          </a:p>
          <a:p>
            <a:r>
              <a:rPr lang="en-US" sz="2800" dirty="0" smtClean="0">
                <a:latin typeface="APL385 Unicode" panose="020B0709000202000203" pitchFamily="49" charset="0"/>
              </a:rPr>
              <a:t>http://localhost:8080/inputform</a:t>
            </a:r>
            <a:r>
              <a:rPr lang="en-US" dirty="0" smtClean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91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We've Got a Lot of Class(</a:t>
            </a:r>
            <a:r>
              <a:rPr lang="en-US" dirty="0" err="1" smtClean="0"/>
              <a:t>es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 defTabSz="228600">
              <a:buNone/>
            </a:pPr>
            <a:r>
              <a:rPr lang="en-US" sz="2400" b="1" dirty="0" smtClean="0">
                <a:latin typeface="APL385 Unicode" panose="020B0709000202000203" pitchFamily="49" charset="0"/>
              </a:rPr>
              <a:t>     ]load [</a:t>
            </a:r>
            <a:r>
              <a:rPr lang="en-US" sz="2400" b="1" dirty="0" err="1" smtClean="0">
                <a:latin typeface="APL385 Unicode" panose="020B0709000202000203" pitchFamily="49" charset="0"/>
              </a:rPr>
              <a:t>ws</a:t>
            </a:r>
            <a:r>
              <a:rPr lang="en-US" sz="2400" b="1" dirty="0" smtClean="0">
                <a:latin typeface="APL385 Unicode" panose="020B0709000202000203" pitchFamily="49" charset="0"/>
              </a:rPr>
              <a:t>]\</a:t>
            </a:r>
            <a:r>
              <a:rPr lang="en-US" sz="2400" b="1" dirty="0" err="1" smtClean="0">
                <a:latin typeface="APL385 Unicode" panose="020B0709000202000203" pitchFamily="49" charset="0"/>
              </a:rPr>
              <a:t>dyna</a:t>
            </a:r>
            <a:r>
              <a:rPr lang="en-US" sz="2400" b="1" dirty="0" smtClean="0">
                <a:latin typeface="APL385 Unicode" panose="020B0709000202000203" pitchFamily="49" charset="0"/>
              </a:rPr>
              <a:t>\index</a:t>
            </a:r>
          </a:p>
          <a:p>
            <a:pPr marL="0" indent="0" defTabSz="228600">
              <a:buNone/>
            </a:pPr>
            <a:r>
              <a:rPr lang="en-US" sz="2000" dirty="0" err="1" smtClean="0"/>
              <a:t>DyNApage</a:t>
            </a:r>
            <a:r>
              <a:rPr lang="en-US" sz="2000" dirty="0" smtClean="0"/>
              <a:t>					</a:t>
            </a:r>
            <a:r>
              <a:rPr lang="en-US" sz="2000" dirty="0" smtClean="0"/>
              <a:t>page </a:t>
            </a:r>
            <a:r>
              <a:rPr lang="en-US" sz="2000" dirty="0" smtClean="0"/>
              <a:t>template for this </a:t>
            </a:r>
            <a:r>
              <a:rPr lang="en-US" sz="2000" dirty="0" smtClean="0"/>
              <a:t>conference</a:t>
            </a:r>
            <a:br>
              <a:rPr lang="en-US" sz="2000" dirty="0" smtClean="0"/>
            </a:br>
            <a:r>
              <a:rPr lang="en-US" sz="2000" dirty="0" smtClean="0"/>
              <a:t>										adds "look and feel"</a:t>
            </a:r>
            <a:endParaRPr lang="en-US" sz="2000" dirty="0" smtClean="0"/>
          </a:p>
          <a:p>
            <a:pPr marL="0" indent="0" defTabSz="228600">
              <a:buNone/>
              <a:tabLst>
                <a:tab pos="461963" algn="l"/>
              </a:tabLst>
            </a:pPr>
            <a:r>
              <a:rPr lang="en-US" sz="2000" dirty="0" smtClean="0"/>
              <a:t>  EAWC							</a:t>
            </a:r>
            <a:r>
              <a:rPr lang="en-US" sz="2000" dirty="0" smtClean="0"/>
              <a:t>Easy </a:t>
            </a:r>
            <a:r>
              <a:rPr lang="en-US" sz="2000" dirty="0" smtClean="0"/>
              <a:t>As WC </a:t>
            </a:r>
            <a:r>
              <a:rPr lang="en-US" sz="2000" dirty="0" smtClean="0"/>
              <a:t>template</a:t>
            </a:r>
            <a:br>
              <a:rPr lang="en-US" sz="2000" dirty="0" smtClean="0"/>
            </a:br>
            <a:r>
              <a:rPr lang="en-US" sz="2000" dirty="0" smtClean="0"/>
              <a:t>									adds shortcuts for direct access to widgets</a:t>
            </a:r>
            <a:endParaRPr lang="en-US" sz="2000" dirty="0" smtClean="0"/>
          </a:p>
          <a:p>
            <a:pPr marL="0" indent="0" defTabSz="228600">
              <a:buNone/>
              <a:tabLst>
                <a:tab pos="461963" algn="l"/>
              </a:tabLst>
            </a:pPr>
            <a:r>
              <a:rPr lang="en-US" sz="2000" dirty="0" smtClean="0"/>
              <a:t>    MiPage						base class for all </a:t>
            </a:r>
            <a:r>
              <a:rPr lang="en-US" sz="2000" dirty="0" smtClean="0"/>
              <a:t>MiPages</a:t>
            </a:r>
            <a:br>
              <a:rPr lang="en-US" sz="2000" dirty="0" smtClean="0"/>
            </a:br>
            <a:r>
              <a:rPr lang="en-US" sz="2000" dirty="0" smtClean="0"/>
              <a:t>									adds MiServer "cognizance</a:t>
            </a:r>
            <a:r>
              <a:rPr lang="en-US" sz="2000" dirty="0" smtClean="0"/>
              <a:t>", events, etc.</a:t>
            </a:r>
            <a:endParaRPr lang="en-US" sz="2000" dirty="0" smtClean="0"/>
          </a:p>
          <a:p>
            <a:pPr marL="0" indent="0" defTabSz="228600">
              <a:buNone/>
            </a:pPr>
            <a:r>
              <a:rPr lang="en-US" sz="2000" dirty="0" smtClean="0"/>
              <a:t>      </a:t>
            </a:r>
            <a:r>
              <a:rPr lang="en-US" sz="2000" dirty="0" err="1" smtClean="0"/>
              <a:t>HtmlPage</a:t>
            </a:r>
            <a:r>
              <a:rPr lang="en-US" sz="2000" dirty="0" smtClean="0"/>
              <a:t>				base class for all HTML </a:t>
            </a:r>
            <a:r>
              <a:rPr lang="en-US" sz="2000" dirty="0" smtClean="0"/>
              <a:t>pages</a:t>
            </a:r>
            <a:br>
              <a:rPr lang="en-US" sz="2000" dirty="0" smtClean="0"/>
            </a:br>
            <a:r>
              <a:rPr lang="en-US" sz="2000" dirty="0" smtClean="0"/>
              <a:t>										adds page "wrapper"</a:t>
            </a:r>
            <a:endParaRPr lang="en-US" sz="2000" dirty="0" smtClean="0"/>
          </a:p>
          <a:p>
            <a:pPr marL="0" indent="0" defTabSz="228600">
              <a:buNone/>
            </a:pPr>
            <a:r>
              <a:rPr lang="en-US" sz="2000" dirty="0" smtClean="0"/>
              <a:t>        </a:t>
            </a:r>
            <a:r>
              <a:rPr lang="en-US" sz="2000" dirty="0" err="1" smtClean="0"/>
              <a:t>HtmlElement</a:t>
            </a:r>
            <a:r>
              <a:rPr lang="en-US" sz="2000" dirty="0" smtClean="0"/>
              <a:t>		core class for all HTML </a:t>
            </a:r>
            <a:r>
              <a:rPr lang="en-US" sz="2000" dirty="0" smtClean="0"/>
              <a:t>elements</a:t>
            </a:r>
            <a:endParaRPr lang="en-US" sz="2000" dirty="0" smtClean="0"/>
          </a:p>
          <a:p>
            <a:pPr marL="0" indent="0" defTabSz="228600">
              <a:buNone/>
            </a:pPr>
            <a:endParaRPr lang="en-US" sz="2400" dirty="0"/>
          </a:p>
          <a:p>
            <a:pPr marL="0" indent="0" algn="ctr" defTabSz="228600">
              <a:buNone/>
            </a:pPr>
            <a:r>
              <a:rPr lang="en-US" sz="2400" b="1" dirty="0" smtClean="0"/>
              <a:t>Pay No Attention to the Classes Behind the Curtain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-9296400" y="2438400"/>
            <a:ext cx="6781800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:class </a:t>
            </a:r>
            <a:r>
              <a:rPr lang="en-US" dirty="0" err="1">
                <a:latin typeface="APL385 Unicode" panose="020B0709000202000203" pitchFamily="49" charset="0"/>
              </a:rPr>
              <a:t>HtmlPage</a:t>
            </a:r>
            <a:r>
              <a:rPr lang="en-US" dirty="0">
                <a:latin typeface="APL385 Unicode" panose="020B0709000202000203" pitchFamily="49" charset="0"/>
              </a:rPr>
              <a:t> : #.</a:t>
            </a:r>
            <a:r>
              <a:rPr lang="en-US" dirty="0" err="1">
                <a:latin typeface="APL385 Unicode" panose="020B0709000202000203" pitchFamily="49" charset="0"/>
              </a:rPr>
              <a:t>HtmlElement</a:t>
            </a:r>
            <a:endParaRPr lang="en-US" dirty="0">
              <a:latin typeface="APL385 Unicode" panose="020B0709000202000203" pitchFamily="49" charset="0"/>
            </a:endParaRPr>
          </a:p>
          <a:p>
            <a:endParaRPr lang="en-US" dirty="0">
              <a:latin typeface="APL385 Unicode" panose="020B0709000202000203" pitchFamily="49" charset="0"/>
            </a:endParaRPr>
          </a:p>
          <a:p>
            <a:r>
              <a:rPr lang="en-US" dirty="0">
                <a:latin typeface="APL385 Unicode" panose="020B0709000202000203" pitchFamily="49" charset="0"/>
              </a:rPr>
              <a:t>    :</a:t>
            </a:r>
            <a:r>
              <a:rPr lang="en-US" dirty="0" smtClean="0">
                <a:latin typeface="APL385 Unicode" panose="020B0709000202000203" pitchFamily="49" charset="0"/>
              </a:rPr>
              <a:t>field </a:t>
            </a:r>
            <a:r>
              <a:rPr lang="en-US" dirty="0">
                <a:latin typeface="APL385 Unicode" panose="020B0709000202000203" pitchFamily="49" charset="0"/>
              </a:rPr>
              <a:t>public Head</a:t>
            </a:r>
          </a:p>
          <a:p>
            <a:r>
              <a:rPr lang="en-US" dirty="0">
                <a:latin typeface="APL385 Unicode" panose="020B0709000202000203" pitchFamily="49" charset="0"/>
              </a:rPr>
              <a:t>    :field public Body</a:t>
            </a:r>
          </a:p>
          <a:p>
            <a:r>
              <a:rPr lang="en-US" dirty="0">
                <a:latin typeface="APL385 Unicode" panose="020B0709000202000203" pitchFamily="49" charset="0"/>
              </a:rPr>
              <a:t>    :field public Scripts</a:t>
            </a:r>
          </a:p>
          <a:p>
            <a:r>
              <a:rPr lang="en-US" dirty="0">
                <a:latin typeface="APL385 Unicode" panose="020B0709000202000203" pitchFamily="49" charset="0"/>
              </a:rPr>
              <a:t>    :field public Styles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-10287000" y="5410200"/>
            <a:ext cx="9448800" cy="412420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L385 Unicode" panose="020B0709000202000203" pitchFamily="49" charset="0"/>
              </a:rPr>
              <a:t>:Class MiPage : #.</a:t>
            </a:r>
            <a:r>
              <a:rPr lang="en-US" sz="1400" dirty="0" err="1">
                <a:latin typeface="APL385 Unicode" panose="020B0709000202000203" pitchFamily="49" charset="0"/>
              </a:rPr>
              <a:t>HtmlPage</a:t>
            </a:r>
            <a:endParaRPr lang="en-US" sz="1400" dirty="0">
              <a:latin typeface="APL385 Unicode" panose="020B0709000202000203" pitchFamily="49" charset="0"/>
            </a:endParaRPr>
          </a:p>
          <a:p>
            <a:endParaRPr lang="en-US" sz="1400" dirty="0">
              <a:latin typeface="APL385 Unicode" panose="020B0709000202000203" pitchFamily="49" charset="0"/>
            </a:endParaRPr>
          </a:p>
          <a:p>
            <a:r>
              <a:rPr lang="en-US" sz="1400" dirty="0">
                <a:latin typeface="APL385 Unicode" panose="020B0709000202000203" pitchFamily="49" charset="0"/>
              </a:rPr>
              <a:t>    :Field Public _</a:t>
            </a:r>
            <a:r>
              <a:rPr lang="en-US" sz="1400" dirty="0" err="1">
                <a:latin typeface="APL385 Unicode" panose="020B0709000202000203" pitchFamily="49" charset="0"/>
              </a:rPr>
              <a:t>PageName</a:t>
            </a:r>
            <a:r>
              <a:rPr lang="en-US" sz="1400" dirty="0">
                <a:latin typeface="APL385 Unicode" panose="020B0709000202000203" pitchFamily="49" charset="0"/>
              </a:rPr>
              <a:t>←'' </a:t>
            </a:r>
            <a:r>
              <a:rPr lang="en-US" sz="1400" dirty="0" smtClean="0">
                <a:latin typeface="APL385 Unicode" panose="020B0709000202000203" pitchFamily="49" charset="0"/>
              </a:rPr>
              <a:t> ⍝ </a:t>
            </a:r>
            <a:r>
              <a:rPr lang="en-US" sz="1400" dirty="0">
                <a:latin typeface="APL385 Unicode" panose="020B0709000202000203" pitchFamily="49" charset="0"/>
              </a:rPr>
              <a:t>Page file name</a:t>
            </a:r>
          </a:p>
          <a:p>
            <a:r>
              <a:rPr lang="en-US" sz="1400" dirty="0">
                <a:latin typeface="APL385 Unicode" panose="020B0709000202000203" pitchFamily="49" charset="0"/>
              </a:rPr>
              <a:t>    :Field Public _</a:t>
            </a:r>
            <a:r>
              <a:rPr lang="en-US" sz="1400" dirty="0" err="1">
                <a:latin typeface="APL385 Unicode" panose="020B0709000202000203" pitchFamily="49" charset="0"/>
              </a:rPr>
              <a:t>PageDate</a:t>
            </a:r>
            <a:r>
              <a:rPr lang="en-US" sz="1400" dirty="0">
                <a:latin typeface="APL385 Unicode" panose="020B0709000202000203" pitchFamily="49" charset="0"/>
              </a:rPr>
              <a:t>←'' </a:t>
            </a:r>
            <a:r>
              <a:rPr lang="en-US" sz="1400" dirty="0" smtClean="0">
                <a:latin typeface="APL385 Unicode" panose="020B0709000202000203" pitchFamily="49" charset="0"/>
              </a:rPr>
              <a:t> ⍝ </a:t>
            </a:r>
            <a:r>
              <a:rPr lang="en-US" sz="1400" dirty="0">
                <a:latin typeface="APL385 Unicode" panose="020B0709000202000203" pitchFamily="49" charset="0"/>
              </a:rPr>
              <a:t>Page saved date</a:t>
            </a:r>
          </a:p>
          <a:p>
            <a:r>
              <a:rPr lang="en-US" sz="1400" dirty="0">
                <a:latin typeface="APL385 Unicode" panose="020B0709000202000203" pitchFamily="49" charset="0"/>
              </a:rPr>
              <a:t>    :field Public _Request     </a:t>
            </a:r>
            <a:r>
              <a:rPr lang="en-US" sz="1400" dirty="0" smtClean="0">
                <a:latin typeface="APL385 Unicode" panose="020B0709000202000203" pitchFamily="49" charset="0"/>
              </a:rPr>
              <a:t> ⍝ </a:t>
            </a:r>
            <a:r>
              <a:rPr lang="en-US" sz="1400" dirty="0" err="1">
                <a:latin typeface="APL385 Unicode" panose="020B0709000202000203" pitchFamily="49" charset="0"/>
              </a:rPr>
              <a:t>HTTPRequest</a:t>
            </a:r>
            <a:endParaRPr lang="en-US" sz="1400" dirty="0">
              <a:latin typeface="APL385 Unicode" panose="020B0709000202000203" pitchFamily="49" charset="0"/>
            </a:endParaRPr>
          </a:p>
          <a:p>
            <a:r>
              <a:rPr lang="en-US" sz="1400" dirty="0" smtClean="0">
                <a:latin typeface="APL385 Unicode" panose="020B0709000202000203" pitchFamily="49" charset="0"/>
              </a:rPr>
              <a:t>    :</a:t>
            </a:r>
            <a:r>
              <a:rPr lang="en-US" sz="1400" dirty="0">
                <a:latin typeface="APL385 Unicode" panose="020B0709000202000203" pitchFamily="49" charset="0"/>
              </a:rPr>
              <a:t>field public _Serialized←</a:t>
            </a:r>
            <a:r>
              <a:rPr lang="en-US" sz="1400" dirty="0" smtClean="0">
                <a:latin typeface="APL385 Unicode" panose="020B0709000202000203" pitchFamily="49" charset="0"/>
              </a:rPr>
              <a:t>1 ⍝ </a:t>
            </a:r>
            <a:r>
              <a:rPr lang="en-US" sz="1400" dirty="0">
                <a:latin typeface="APL385 Unicode" panose="020B0709000202000203" pitchFamily="49" charset="0"/>
              </a:rPr>
              <a:t>serialized forms to return in _</a:t>
            </a:r>
            <a:r>
              <a:rPr lang="en-US" sz="1400" dirty="0" err="1">
                <a:latin typeface="APL385 Unicode" panose="020B0709000202000203" pitchFamily="49" charset="0"/>
              </a:rPr>
              <a:t>PageData</a:t>
            </a:r>
            <a:endParaRPr lang="en-US" sz="1400" dirty="0">
              <a:latin typeface="APL385 Unicode" panose="020B0709000202000203" pitchFamily="49" charset="0"/>
            </a:endParaRPr>
          </a:p>
          <a:p>
            <a:r>
              <a:rPr lang="en-US" sz="1400" dirty="0">
                <a:latin typeface="APL385 Unicode" panose="020B0709000202000203" pitchFamily="49" charset="0"/>
              </a:rPr>
              <a:t>    :field Public _event        ⍝ set be APLJAX callback - event that was triggered</a:t>
            </a:r>
          </a:p>
          <a:p>
            <a:r>
              <a:rPr lang="en-US" sz="1400" dirty="0">
                <a:latin typeface="APL385 Unicode" panose="020B0709000202000203" pitchFamily="49" charset="0"/>
              </a:rPr>
              <a:t>    :field Public _what         ⍝ set be APLJAX callback - id of the triggering element</a:t>
            </a:r>
          </a:p>
          <a:p>
            <a:r>
              <a:rPr lang="en-US" sz="1400" dirty="0">
                <a:latin typeface="APL385 Unicode" panose="020B0709000202000203" pitchFamily="49" charset="0"/>
              </a:rPr>
              <a:t>    :field public _</a:t>
            </a:r>
            <a:r>
              <a:rPr lang="en-US" sz="1400" dirty="0" err="1">
                <a:latin typeface="APL385 Unicode" panose="020B0709000202000203" pitchFamily="49" charset="0"/>
              </a:rPr>
              <a:t>PageData</a:t>
            </a:r>
            <a:endParaRPr lang="en-US" sz="1400" dirty="0">
              <a:latin typeface="APL385 Unicode" panose="020B0709000202000203" pitchFamily="49" charset="0"/>
            </a:endParaRPr>
          </a:p>
          <a:p>
            <a:r>
              <a:rPr lang="en-US" sz="1400" dirty="0" smtClean="0">
                <a:latin typeface="APL385 Unicode" panose="020B0709000202000203" pitchFamily="49" charset="0"/>
              </a:rPr>
              <a:t>    :</a:t>
            </a:r>
            <a:r>
              <a:rPr lang="en-US" sz="1400" dirty="0">
                <a:latin typeface="APL385 Unicode" panose="020B0709000202000203" pitchFamily="49" charset="0"/>
              </a:rPr>
              <a:t>field public </a:t>
            </a:r>
            <a:r>
              <a:rPr lang="en-US" sz="1400" dirty="0" err="1">
                <a:latin typeface="APL385 Unicode" panose="020B0709000202000203" pitchFamily="49" charset="0"/>
              </a:rPr>
              <a:t>OnLoad</a:t>
            </a:r>
            <a:r>
              <a:rPr lang="en-US" sz="1400" dirty="0">
                <a:latin typeface="APL385 Unicode" panose="020B0709000202000203" pitchFamily="49" charset="0"/>
              </a:rPr>
              <a:t>←''     ⍝ page equivalent to ⎕LX</a:t>
            </a:r>
          </a:p>
          <a:p>
            <a:r>
              <a:rPr lang="en-US" sz="1400" dirty="0">
                <a:latin typeface="APL385 Unicode" panose="020B0709000202000203" pitchFamily="49" charset="0"/>
              </a:rPr>
              <a:t>    :field public _html </a:t>
            </a:r>
            <a:r>
              <a:rPr lang="en-US" sz="1400" dirty="0" smtClean="0">
                <a:latin typeface="APL385 Unicode" panose="020B0709000202000203" pitchFamily="49" charset="0"/>
              </a:rPr>
              <a:t>        ⍝ </a:t>
            </a:r>
            <a:r>
              <a:rPr lang="en-US" sz="1400" dirty="0">
                <a:latin typeface="APL385 Unicode" panose="020B0709000202000203" pitchFamily="49" charset="0"/>
              </a:rPr>
              <a:t>base HTML elements</a:t>
            </a:r>
          </a:p>
          <a:p>
            <a:r>
              <a:rPr lang="en-US" sz="1400" dirty="0">
                <a:latin typeface="APL385 Unicode" panose="020B0709000202000203" pitchFamily="49" charset="0"/>
              </a:rPr>
              <a:t>    :field public _HTML </a:t>
            </a:r>
            <a:r>
              <a:rPr lang="en-US" sz="1400" dirty="0" smtClean="0">
                <a:latin typeface="APL385 Unicode" panose="020B0709000202000203" pitchFamily="49" charset="0"/>
              </a:rPr>
              <a:t>        ⍝ </a:t>
            </a:r>
            <a:r>
              <a:rPr lang="en-US" sz="1400" dirty="0">
                <a:latin typeface="APL385 Unicode" panose="020B0709000202000203" pitchFamily="49" charset="0"/>
              </a:rPr>
              <a:t>"Enhanced" HTML elements</a:t>
            </a:r>
          </a:p>
          <a:p>
            <a:r>
              <a:rPr lang="en-US" sz="1400" dirty="0">
                <a:latin typeface="APL385 Unicode" panose="020B0709000202000203" pitchFamily="49" charset="0"/>
              </a:rPr>
              <a:t>    :field public _JQ  </a:t>
            </a:r>
            <a:r>
              <a:rPr lang="en-US" sz="1400" dirty="0" smtClean="0">
                <a:latin typeface="APL385 Unicode" panose="020B0709000202000203" pitchFamily="49" charset="0"/>
              </a:rPr>
              <a:t>         </a:t>
            </a:r>
            <a:r>
              <a:rPr lang="en-US" sz="1400" dirty="0">
                <a:latin typeface="APL385 Unicode" panose="020B0709000202000203" pitchFamily="49" charset="0"/>
              </a:rPr>
              <a:t>⍝ JQuery/</a:t>
            </a:r>
            <a:r>
              <a:rPr lang="en-US" sz="1400" dirty="0" err="1">
                <a:latin typeface="APL385 Unicode" panose="020B0709000202000203" pitchFamily="49" charset="0"/>
              </a:rPr>
              <a:t>JQueryUI</a:t>
            </a:r>
            <a:endParaRPr lang="en-US" sz="1400" dirty="0">
              <a:latin typeface="APL385 Unicode" panose="020B0709000202000203" pitchFamily="49" charset="0"/>
            </a:endParaRPr>
          </a:p>
          <a:p>
            <a:r>
              <a:rPr lang="en-US" sz="1400" dirty="0">
                <a:latin typeface="APL385 Unicode" panose="020B0709000202000203" pitchFamily="49" charset="0"/>
              </a:rPr>
              <a:t>    :field public _SF   </a:t>
            </a:r>
            <a:r>
              <a:rPr lang="en-US" sz="1400" dirty="0" smtClean="0">
                <a:latin typeface="APL385 Unicode" panose="020B0709000202000203" pitchFamily="49" charset="0"/>
              </a:rPr>
              <a:t>        ⍝ </a:t>
            </a:r>
            <a:r>
              <a:rPr lang="en-US" sz="1400" dirty="0" err="1">
                <a:latin typeface="APL385 Unicode" panose="020B0709000202000203" pitchFamily="49" charset="0"/>
              </a:rPr>
              <a:t>SyncFusion</a:t>
            </a:r>
            <a:endParaRPr lang="en-US" sz="1400" dirty="0">
              <a:latin typeface="APL385 Unicode" panose="020B0709000202000203" pitchFamily="49" charset="0"/>
            </a:endParaRPr>
          </a:p>
          <a:p>
            <a:r>
              <a:rPr lang="en-US" sz="1400" dirty="0">
                <a:latin typeface="APL385 Unicode" panose="020B0709000202000203" pitchFamily="49" charset="0"/>
              </a:rPr>
              <a:t>    :field public _JQM  </a:t>
            </a:r>
            <a:r>
              <a:rPr lang="en-US" sz="1400" dirty="0" smtClean="0">
                <a:latin typeface="APL385 Unicode" panose="020B0709000202000203" pitchFamily="49" charset="0"/>
              </a:rPr>
              <a:t>        ⍝ </a:t>
            </a:r>
            <a:r>
              <a:rPr lang="en-US" sz="1400" dirty="0" err="1">
                <a:latin typeface="APL385 Unicode" panose="020B0709000202000203" pitchFamily="49" charset="0"/>
              </a:rPr>
              <a:t>JQueryMobile</a:t>
            </a:r>
            <a:endParaRPr lang="en-US" sz="1400" dirty="0">
              <a:latin typeface="APL385 Unicode" panose="020B0709000202000203" pitchFamily="49" charset="0"/>
            </a:endParaRPr>
          </a:p>
          <a:p>
            <a:r>
              <a:rPr lang="en-US" sz="1400" dirty="0">
                <a:latin typeface="APL385 Unicode" panose="020B0709000202000203" pitchFamily="49" charset="0"/>
              </a:rPr>
              <a:t>    :field public _JSS  </a:t>
            </a:r>
            <a:r>
              <a:rPr lang="en-US" sz="1400" dirty="0" smtClean="0">
                <a:latin typeface="APL385 Unicode" panose="020B0709000202000203" pitchFamily="49" charset="0"/>
              </a:rPr>
              <a:t>        ⍝ </a:t>
            </a:r>
            <a:r>
              <a:rPr lang="en-US" sz="1400" dirty="0">
                <a:latin typeface="APL385 Unicode" panose="020B0709000202000203" pitchFamily="49" charset="0"/>
              </a:rPr>
              <a:t>JavaScript Snippets</a:t>
            </a:r>
          </a:p>
          <a:p>
            <a:r>
              <a:rPr lang="en-US" sz="1400" dirty="0">
                <a:latin typeface="APL385 Unicode" panose="020B0709000202000203" pitchFamily="49" charset="0"/>
              </a:rPr>
              <a:t>    :field public _DC   </a:t>
            </a:r>
            <a:r>
              <a:rPr lang="en-US" sz="1400" dirty="0" smtClean="0">
                <a:latin typeface="APL385 Unicode" panose="020B0709000202000203" pitchFamily="49" charset="0"/>
              </a:rPr>
              <a:t>        ⍝ </a:t>
            </a:r>
            <a:r>
              <a:rPr lang="en-US" sz="1400" dirty="0">
                <a:latin typeface="APL385 Unicode" panose="020B0709000202000203" pitchFamily="49" charset="0"/>
              </a:rPr>
              <a:t>Dyalog Controls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525000" y="1066800"/>
            <a:ext cx="3505200" cy="226215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600" dirty="0">
                <a:latin typeface="APL385 Unicode" panose="020B0709000202000203" pitchFamily="49" charset="0"/>
              </a:rPr>
              <a:t>:Class EAWC : MiPage</a:t>
            </a: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a←#._</a:t>
            </a:r>
            <a:r>
              <a:rPr lang="en-US" sz="600" dirty="0" err="1">
                <a:latin typeface="APL385 Unicode" panose="020B0709000202000203" pitchFamily="49" charset="0"/>
              </a:rPr>
              <a:t>html.a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abbr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html.abbr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acronym←#._</a:t>
            </a:r>
            <a:r>
              <a:rPr lang="en-US" sz="600" dirty="0" err="1">
                <a:latin typeface="APL385 Unicode" panose="020B0709000202000203" pitchFamily="49" charset="0"/>
              </a:rPr>
              <a:t>html.acronym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address←#._</a:t>
            </a:r>
            <a:r>
              <a:rPr lang="en-US" sz="600" dirty="0" err="1">
                <a:latin typeface="APL385 Unicode" panose="020B0709000202000203" pitchFamily="49" charset="0"/>
              </a:rPr>
              <a:t>html.address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area←#._</a:t>
            </a:r>
            <a:r>
              <a:rPr lang="en-US" sz="600" dirty="0" err="1">
                <a:latin typeface="APL385 Unicode" panose="020B0709000202000203" pitchFamily="49" charset="0"/>
              </a:rPr>
              <a:t>html.area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article←#._</a:t>
            </a:r>
            <a:r>
              <a:rPr lang="en-US" sz="600" dirty="0" err="1">
                <a:latin typeface="APL385 Unicode" panose="020B0709000202000203" pitchFamily="49" charset="0"/>
              </a:rPr>
              <a:t>html.article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aside←#._</a:t>
            </a:r>
            <a:r>
              <a:rPr lang="en-US" sz="600" dirty="0" err="1">
                <a:latin typeface="APL385 Unicode" panose="020B0709000202000203" pitchFamily="49" charset="0"/>
              </a:rPr>
              <a:t>html.aside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audio←#._</a:t>
            </a:r>
            <a:r>
              <a:rPr lang="en-US" sz="600" dirty="0" err="1">
                <a:latin typeface="APL385 Unicode" panose="020B0709000202000203" pitchFamily="49" charset="0"/>
              </a:rPr>
              <a:t>html.audio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b←#._</a:t>
            </a:r>
            <a:r>
              <a:rPr lang="en-US" sz="600" dirty="0" err="1">
                <a:latin typeface="APL385 Unicode" panose="020B0709000202000203" pitchFamily="49" charset="0"/>
              </a:rPr>
              <a:t>html.b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base←#._</a:t>
            </a:r>
            <a:r>
              <a:rPr lang="en-US" sz="600" dirty="0" err="1">
                <a:latin typeface="APL385 Unicode" panose="020B0709000202000203" pitchFamily="49" charset="0"/>
              </a:rPr>
              <a:t>html.base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bdi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html.bdi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bdo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html.bdo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big←#._</a:t>
            </a:r>
            <a:r>
              <a:rPr lang="en-US" sz="600" dirty="0" err="1">
                <a:latin typeface="APL385 Unicode" panose="020B0709000202000203" pitchFamily="49" charset="0"/>
              </a:rPr>
              <a:t>html.big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blockquote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html.blockquote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body←#._</a:t>
            </a:r>
            <a:r>
              <a:rPr lang="en-US" sz="600" dirty="0" err="1">
                <a:latin typeface="APL385 Unicode" panose="020B0709000202000203" pitchFamily="49" charset="0"/>
              </a:rPr>
              <a:t>html.body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br←#._html.br</a:t>
            </a: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button←#._</a:t>
            </a:r>
            <a:r>
              <a:rPr lang="en-US" sz="600" dirty="0" err="1">
                <a:latin typeface="APL385 Unicode" panose="020B0709000202000203" pitchFamily="49" charset="0"/>
              </a:rPr>
              <a:t>html.button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canvas←#._</a:t>
            </a:r>
            <a:r>
              <a:rPr lang="en-US" sz="600" dirty="0" err="1">
                <a:latin typeface="APL385 Unicode" panose="020B0709000202000203" pitchFamily="49" charset="0"/>
              </a:rPr>
              <a:t>html.canvas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caption←#._</a:t>
            </a:r>
            <a:r>
              <a:rPr lang="en-US" sz="600" dirty="0" err="1">
                <a:latin typeface="APL385 Unicode" panose="020B0709000202000203" pitchFamily="49" charset="0"/>
              </a:rPr>
              <a:t>html.caption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circle←#._</a:t>
            </a:r>
            <a:r>
              <a:rPr lang="en-US" sz="600" dirty="0" err="1">
                <a:latin typeface="APL385 Unicode" panose="020B0709000202000203" pitchFamily="49" charset="0"/>
              </a:rPr>
              <a:t>html.circle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cite←#._</a:t>
            </a:r>
            <a:r>
              <a:rPr lang="en-US" sz="600" dirty="0" err="1">
                <a:latin typeface="APL385 Unicode" panose="020B0709000202000203" pitchFamily="49" charset="0"/>
              </a:rPr>
              <a:t>html.cite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code←#._</a:t>
            </a:r>
            <a:r>
              <a:rPr lang="en-US" sz="600" dirty="0" err="1">
                <a:latin typeface="APL385 Unicode" panose="020B0709000202000203" pitchFamily="49" charset="0"/>
              </a:rPr>
              <a:t>html.code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col←#._</a:t>
            </a:r>
            <a:r>
              <a:rPr lang="en-US" sz="600" dirty="0" err="1">
                <a:latin typeface="APL385 Unicode" panose="020B0709000202000203" pitchFamily="49" charset="0"/>
              </a:rPr>
              <a:t>html.col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colgroup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html.colgroup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command←#._</a:t>
            </a:r>
            <a:r>
              <a:rPr lang="en-US" sz="600" dirty="0" err="1">
                <a:latin typeface="APL385 Unicode" panose="020B0709000202000203" pitchFamily="49" charset="0"/>
              </a:rPr>
              <a:t>html.command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datalist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html.datalist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dd←#._html.dd</a:t>
            </a: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del←#._</a:t>
            </a:r>
            <a:r>
              <a:rPr lang="en-US" sz="600" dirty="0" err="1">
                <a:latin typeface="APL385 Unicode" panose="020B0709000202000203" pitchFamily="49" charset="0"/>
              </a:rPr>
              <a:t>html.del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details←#._</a:t>
            </a:r>
            <a:r>
              <a:rPr lang="en-US" sz="600" dirty="0" err="1">
                <a:latin typeface="APL385 Unicode" panose="020B0709000202000203" pitchFamily="49" charset="0"/>
              </a:rPr>
              <a:t>html.details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dfn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html.dfn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div←#._</a:t>
            </a:r>
            <a:r>
              <a:rPr lang="en-US" sz="600" dirty="0" err="1">
                <a:latin typeface="APL385 Unicode" panose="020B0709000202000203" pitchFamily="49" charset="0"/>
              </a:rPr>
              <a:t>html.div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dl←#._</a:t>
            </a:r>
            <a:r>
              <a:rPr lang="en-US" sz="600" dirty="0" err="1">
                <a:latin typeface="APL385 Unicode" panose="020B0709000202000203" pitchFamily="49" charset="0"/>
              </a:rPr>
              <a:t>html.dl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dt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html.dt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ellipse←#._</a:t>
            </a:r>
            <a:r>
              <a:rPr lang="en-US" sz="600" dirty="0" err="1">
                <a:latin typeface="APL385 Unicode" panose="020B0709000202000203" pitchFamily="49" charset="0"/>
              </a:rPr>
              <a:t>html.ellipse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em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html.em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embed←#._</a:t>
            </a:r>
            <a:r>
              <a:rPr lang="en-US" sz="600" dirty="0" err="1">
                <a:latin typeface="APL385 Unicode" panose="020B0709000202000203" pitchFamily="49" charset="0"/>
              </a:rPr>
              <a:t>html.embed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fieldset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html.fieldset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figcaption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html.figcaption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figure←#._</a:t>
            </a:r>
            <a:r>
              <a:rPr lang="en-US" sz="600" dirty="0" err="1">
                <a:latin typeface="APL385 Unicode" panose="020B0709000202000203" pitchFamily="49" charset="0"/>
              </a:rPr>
              <a:t>html.figure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footer←#._</a:t>
            </a:r>
            <a:r>
              <a:rPr lang="en-US" sz="600" dirty="0" err="1">
                <a:latin typeface="APL385 Unicode" panose="020B0709000202000203" pitchFamily="49" charset="0"/>
              </a:rPr>
              <a:t>html.footer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form←#._</a:t>
            </a:r>
            <a:r>
              <a:rPr lang="en-US" sz="600" dirty="0" err="1">
                <a:latin typeface="APL385 Unicode" panose="020B0709000202000203" pitchFamily="49" charset="0"/>
              </a:rPr>
              <a:t>html.form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g←#._</a:t>
            </a:r>
            <a:r>
              <a:rPr lang="en-US" sz="600" dirty="0" err="1">
                <a:latin typeface="APL385 Unicode" panose="020B0709000202000203" pitchFamily="49" charset="0"/>
              </a:rPr>
              <a:t>html.g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h1←#._html.h1</a:t>
            </a: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h2←#._html.h2</a:t>
            </a: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h3←#._html.h3</a:t>
            </a: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h4←#._html.h4</a:t>
            </a: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h5←#._html.h5</a:t>
            </a: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h6←#._html.h6</a:t>
            </a: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head←#._</a:t>
            </a:r>
            <a:r>
              <a:rPr lang="en-US" sz="600" dirty="0" err="1">
                <a:latin typeface="APL385 Unicode" panose="020B0709000202000203" pitchFamily="49" charset="0"/>
              </a:rPr>
              <a:t>html.head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header←#._</a:t>
            </a:r>
            <a:r>
              <a:rPr lang="en-US" sz="600" dirty="0" err="1">
                <a:latin typeface="APL385 Unicode" panose="020B0709000202000203" pitchFamily="49" charset="0"/>
              </a:rPr>
              <a:t>html.header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hgroup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html.hgroup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hr←#._html.hr</a:t>
            </a: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html←#._html.html</a:t>
            </a: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i←#._</a:t>
            </a:r>
            <a:r>
              <a:rPr lang="en-US" sz="600" dirty="0" err="1">
                <a:latin typeface="APL385 Unicode" panose="020B0709000202000203" pitchFamily="49" charset="0"/>
              </a:rPr>
              <a:t>html.i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iframe←#._</a:t>
            </a:r>
            <a:r>
              <a:rPr lang="en-US" sz="600" dirty="0" err="1">
                <a:latin typeface="APL385 Unicode" panose="020B0709000202000203" pitchFamily="49" charset="0"/>
              </a:rPr>
              <a:t>html.iframe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img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html.img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input←#._</a:t>
            </a:r>
            <a:r>
              <a:rPr lang="en-US" sz="600" dirty="0" err="1">
                <a:latin typeface="APL385 Unicode" panose="020B0709000202000203" pitchFamily="49" charset="0"/>
              </a:rPr>
              <a:t>html.input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ins←#._</a:t>
            </a:r>
            <a:r>
              <a:rPr lang="en-US" sz="600" dirty="0" err="1">
                <a:latin typeface="APL385 Unicode" panose="020B0709000202000203" pitchFamily="49" charset="0"/>
              </a:rPr>
              <a:t>html.ins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kbd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html.kbd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keygen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html.keygen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label←#._</a:t>
            </a:r>
            <a:r>
              <a:rPr lang="en-US" sz="600" dirty="0" err="1">
                <a:latin typeface="APL385 Unicode" panose="020B0709000202000203" pitchFamily="49" charset="0"/>
              </a:rPr>
              <a:t>html.label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legend←#._</a:t>
            </a:r>
            <a:r>
              <a:rPr lang="en-US" sz="600" dirty="0" err="1">
                <a:latin typeface="APL385 Unicode" panose="020B0709000202000203" pitchFamily="49" charset="0"/>
              </a:rPr>
              <a:t>html.legend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li←#._html.li</a:t>
            </a: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line←#._</a:t>
            </a:r>
            <a:r>
              <a:rPr lang="en-US" sz="600" dirty="0" err="1">
                <a:latin typeface="APL385 Unicode" panose="020B0709000202000203" pitchFamily="49" charset="0"/>
              </a:rPr>
              <a:t>html.line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link←#._</a:t>
            </a:r>
            <a:r>
              <a:rPr lang="en-US" sz="600" dirty="0" err="1">
                <a:latin typeface="APL385 Unicode" panose="020B0709000202000203" pitchFamily="49" charset="0"/>
              </a:rPr>
              <a:t>html.link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map←#._</a:t>
            </a:r>
            <a:r>
              <a:rPr lang="en-US" sz="600" dirty="0" err="1">
                <a:latin typeface="APL385 Unicode" panose="020B0709000202000203" pitchFamily="49" charset="0"/>
              </a:rPr>
              <a:t>html.map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mark←#._</a:t>
            </a:r>
            <a:r>
              <a:rPr lang="en-US" sz="600" dirty="0" err="1">
                <a:latin typeface="APL385 Unicode" panose="020B0709000202000203" pitchFamily="49" charset="0"/>
              </a:rPr>
              <a:t>html.mark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menu←#._</a:t>
            </a:r>
            <a:r>
              <a:rPr lang="en-US" sz="600" dirty="0" err="1">
                <a:latin typeface="APL385 Unicode" panose="020B0709000202000203" pitchFamily="49" charset="0"/>
              </a:rPr>
              <a:t>html.menu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meta←#._</a:t>
            </a:r>
            <a:r>
              <a:rPr lang="en-US" sz="600" dirty="0" err="1">
                <a:latin typeface="APL385 Unicode" panose="020B0709000202000203" pitchFamily="49" charset="0"/>
              </a:rPr>
              <a:t>html.meta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meter←#._</a:t>
            </a:r>
            <a:r>
              <a:rPr lang="en-US" sz="600" dirty="0" err="1">
                <a:latin typeface="APL385 Unicode" panose="020B0709000202000203" pitchFamily="49" charset="0"/>
              </a:rPr>
              <a:t>html.meter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nav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html.nav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noscript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html.noscript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object←#._</a:t>
            </a:r>
            <a:r>
              <a:rPr lang="en-US" sz="600" dirty="0" err="1">
                <a:latin typeface="APL385 Unicode" panose="020B0709000202000203" pitchFamily="49" charset="0"/>
              </a:rPr>
              <a:t>html.object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ol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html.ol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optgroup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html.optgroup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option←#._</a:t>
            </a:r>
            <a:r>
              <a:rPr lang="en-US" sz="600" dirty="0" err="1">
                <a:latin typeface="APL385 Unicode" panose="020B0709000202000203" pitchFamily="49" charset="0"/>
              </a:rPr>
              <a:t>html.option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output←#._</a:t>
            </a:r>
            <a:r>
              <a:rPr lang="en-US" sz="600" dirty="0" err="1">
                <a:latin typeface="APL385 Unicode" panose="020B0709000202000203" pitchFamily="49" charset="0"/>
              </a:rPr>
              <a:t>html.output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p←#._</a:t>
            </a:r>
            <a:r>
              <a:rPr lang="en-US" sz="600" dirty="0" err="1">
                <a:latin typeface="APL385 Unicode" panose="020B0709000202000203" pitchFamily="49" charset="0"/>
              </a:rPr>
              <a:t>html.p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param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html.param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path←#._</a:t>
            </a:r>
            <a:r>
              <a:rPr lang="en-US" sz="600" dirty="0" err="1">
                <a:latin typeface="APL385 Unicode" panose="020B0709000202000203" pitchFamily="49" charset="0"/>
              </a:rPr>
              <a:t>html.path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polygon←#._</a:t>
            </a:r>
            <a:r>
              <a:rPr lang="en-US" sz="600" dirty="0" err="1">
                <a:latin typeface="APL385 Unicode" panose="020B0709000202000203" pitchFamily="49" charset="0"/>
              </a:rPr>
              <a:t>html.polygon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polyline←#._</a:t>
            </a:r>
            <a:r>
              <a:rPr lang="en-US" sz="600" dirty="0" err="1">
                <a:latin typeface="APL385 Unicode" panose="020B0709000202000203" pitchFamily="49" charset="0"/>
              </a:rPr>
              <a:t>html.polyline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pre←#._</a:t>
            </a:r>
            <a:r>
              <a:rPr lang="en-US" sz="600" dirty="0" err="1">
                <a:latin typeface="APL385 Unicode" panose="020B0709000202000203" pitchFamily="49" charset="0"/>
              </a:rPr>
              <a:t>html.pre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progress←#._</a:t>
            </a:r>
            <a:r>
              <a:rPr lang="en-US" sz="600" dirty="0" err="1">
                <a:latin typeface="APL385 Unicode" panose="020B0709000202000203" pitchFamily="49" charset="0"/>
              </a:rPr>
              <a:t>html.progress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q←#._</a:t>
            </a:r>
            <a:r>
              <a:rPr lang="en-US" sz="600" dirty="0" err="1">
                <a:latin typeface="APL385 Unicode" panose="020B0709000202000203" pitchFamily="49" charset="0"/>
              </a:rPr>
              <a:t>html.q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rect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html.rect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rp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html.rp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rt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html.rt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ruby←#._</a:t>
            </a:r>
            <a:r>
              <a:rPr lang="en-US" sz="600" dirty="0" err="1">
                <a:latin typeface="APL385 Unicode" panose="020B0709000202000203" pitchFamily="49" charset="0"/>
              </a:rPr>
              <a:t>html.ruby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s←#._</a:t>
            </a:r>
            <a:r>
              <a:rPr lang="en-US" sz="600" dirty="0" err="1">
                <a:latin typeface="APL385 Unicode" panose="020B0709000202000203" pitchFamily="49" charset="0"/>
              </a:rPr>
              <a:t>html.s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samp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html.samp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script←#._</a:t>
            </a:r>
            <a:r>
              <a:rPr lang="en-US" sz="600" dirty="0" err="1">
                <a:latin typeface="APL385 Unicode" panose="020B0709000202000203" pitchFamily="49" charset="0"/>
              </a:rPr>
              <a:t>html.script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section←#._</a:t>
            </a:r>
            <a:r>
              <a:rPr lang="en-US" sz="600" dirty="0" err="1">
                <a:latin typeface="APL385 Unicode" panose="020B0709000202000203" pitchFamily="49" charset="0"/>
              </a:rPr>
              <a:t>html.section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select←#._</a:t>
            </a:r>
            <a:r>
              <a:rPr lang="en-US" sz="600" dirty="0" err="1">
                <a:latin typeface="APL385 Unicode" panose="020B0709000202000203" pitchFamily="49" charset="0"/>
              </a:rPr>
              <a:t>html.select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small←#._</a:t>
            </a:r>
            <a:r>
              <a:rPr lang="en-US" sz="600" dirty="0" err="1">
                <a:latin typeface="APL385 Unicode" panose="020B0709000202000203" pitchFamily="49" charset="0"/>
              </a:rPr>
              <a:t>html.small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source←#._</a:t>
            </a:r>
            <a:r>
              <a:rPr lang="en-US" sz="600" dirty="0" err="1">
                <a:latin typeface="APL385 Unicode" panose="020B0709000202000203" pitchFamily="49" charset="0"/>
              </a:rPr>
              <a:t>html.source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span←#._</a:t>
            </a:r>
            <a:r>
              <a:rPr lang="en-US" sz="600" dirty="0" err="1">
                <a:latin typeface="APL385 Unicode" panose="020B0709000202000203" pitchFamily="49" charset="0"/>
              </a:rPr>
              <a:t>html.span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strong←#._</a:t>
            </a:r>
            <a:r>
              <a:rPr lang="en-US" sz="600" dirty="0" err="1">
                <a:latin typeface="APL385 Unicode" panose="020B0709000202000203" pitchFamily="49" charset="0"/>
              </a:rPr>
              <a:t>html.strong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style←#._</a:t>
            </a:r>
            <a:r>
              <a:rPr lang="en-US" sz="600" dirty="0" err="1">
                <a:latin typeface="APL385 Unicode" panose="020B0709000202000203" pitchFamily="49" charset="0"/>
              </a:rPr>
              <a:t>html.style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sub←#._</a:t>
            </a:r>
            <a:r>
              <a:rPr lang="en-US" sz="600" dirty="0" err="1">
                <a:latin typeface="APL385 Unicode" panose="020B0709000202000203" pitchFamily="49" charset="0"/>
              </a:rPr>
              <a:t>html.sub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summary←#._</a:t>
            </a:r>
            <a:r>
              <a:rPr lang="en-US" sz="600" dirty="0" err="1">
                <a:latin typeface="APL385 Unicode" panose="020B0709000202000203" pitchFamily="49" charset="0"/>
              </a:rPr>
              <a:t>html.summary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sup←#._</a:t>
            </a:r>
            <a:r>
              <a:rPr lang="en-US" sz="600" dirty="0" err="1">
                <a:latin typeface="APL385 Unicode" panose="020B0709000202000203" pitchFamily="49" charset="0"/>
              </a:rPr>
              <a:t>html.sup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svg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html.svg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table←#._</a:t>
            </a:r>
            <a:r>
              <a:rPr lang="en-US" sz="600" dirty="0" err="1">
                <a:latin typeface="APL385 Unicode" panose="020B0709000202000203" pitchFamily="49" charset="0"/>
              </a:rPr>
              <a:t>html.table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tbody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html.tbody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td←#._html.td</a:t>
            </a: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textarea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html.textarea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tfoot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html.tfoot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th←#._html.th</a:t>
            </a: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thead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html.thead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time←#._</a:t>
            </a:r>
            <a:r>
              <a:rPr lang="en-US" sz="600" dirty="0" err="1">
                <a:latin typeface="APL385 Unicode" panose="020B0709000202000203" pitchFamily="49" charset="0"/>
              </a:rPr>
              <a:t>html.time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title←#._</a:t>
            </a:r>
            <a:r>
              <a:rPr lang="en-US" sz="600" dirty="0" err="1">
                <a:latin typeface="APL385 Unicode" panose="020B0709000202000203" pitchFamily="49" charset="0"/>
              </a:rPr>
              <a:t>html.title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tr←#._html.tr</a:t>
            </a: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track←#._</a:t>
            </a:r>
            <a:r>
              <a:rPr lang="en-US" sz="600" dirty="0" err="1">
                <a:latin typeface="APL385 Unicode" panose="020B0709000202000203" pitchFamily="49" charset="0"/>
              </a:rPr>
              <a:t>html.track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tt←#._html.tt</a:t>
            </a: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u←#._</a:t>
            </a:r>
            <a:r>
              <a:rPr lang="en-US" sz="600" dirty="0" err="1">
                <a:latin typeface="APL385 Unicode" panose="020B0709000202000203" pitchFamily="49" charset="0"/>
              </a:rPr>
              <a:t>html.u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ul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html.ul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var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html.var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video←#._</a:t>
            </a:r>
            <a:r>
              <a:rPr lang="en-US" sz="600" dirty="0" err="1">
                <a:latin typeface="APL385 Unicode" panose="020B0709000202000203" pitchFamily="49" charset="0"/>
              </a:rPr>
              <a:t>html.video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wbr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html.wbr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Button←#._</a:t>
            </a:r>
            <a:r>
              <a:rPr lang="en-US" sz="600" dirty="0" err="1">
                <a:latin typeface="APL385 Unicode" panose="020B0709000202000203" pitchFamily="49" charset="0"/>
              </a:rPr>
              <a:t>HTML.Button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Datalist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HTML.Datalist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EditField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HTML.EditField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Form←#._</a:t>
            </a:r>
            <a:r>
              <a:rPr lang="en-US" sz="600" dirty="0" err="1">
                <a:latin typeface="APL385 Unicode" panose="020B0709000202000203" pitchFamily="49" charset="0"/>
              </a:rPr>
              <a:t>HTML.Form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Input←#._</a:t>
            </a:r>
            <a:r>
              <a:rPr lang="en-US" sz="600" dirty="0" err="1">
                <a:latin typeface="APL385 Unicode" panose="020B0709000202000203" pitchFamily="49" charset="0"/>
              </a:rPr>
              <a:t>HTML.Input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InputGrid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HTML.InputGrid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InputSubmit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HTML.InputSubmit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Script←#._</a:t>
            </a:r>
            <a:r>
              <a:rPr lang="en-US" sz="600" dirty="0" err="1">
                <a:latin typeface="APL385 Unicode" panose="020B0709000202000203" pitchFamily="49" charset="0"/>
              </a:rPr>
              <a:t>HTML.Script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Select←#._</a:t>
            </a:r>
            <a:r>
              <a:rPr lang="en-US" sz="600" dirty="0" err="1">
                <a:latin typeface="APL385 Unicode" panose="020B0709000202000203" pitchFamily="49" charset="0"/>
              </a:rPr>
              <a:t>HTML.Select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Style←#._</a:t>
            </a:r>
            <a:r>
              <a:rPr lang="en-US" sz="600" dirty="0" err="1">
                <a:latin typeface="APL385 Unicode" panose="020B0709000202000203" pitchFamily="49" charset="0"/>
              </a:rPr>
              <a:t>HTML.Style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StyleSheet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HTML.StyleSheet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Table←#._</a:t>
            </a:r>
            <a:r>
              <a:rPr lang="en-US" sz="600" dirty="0" err="1">
                <a:latin typeface="APL385 Unicode" panose="020B0709000202000203" pitchFamily="49" charset="0"/>
              </a:rPr>
              <a:t>HTML.Table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_</a:t>
            </a:r>
            <a:r>
              <a:rPr lang="en-US" sz="600" dirty="0" err="1">
                <a:latin typeface="APL385 Unicode" panose="020B0709000202000203" pitchFamily="49" charset="0"/>
              </a:rPr>
              <a:t>ejWidget</a:t>
            </a:r>
            <a:r>
              <a:rPr lang="en-US" sz="600" dirty="0">
                <a:latin typeface="APL385 Unicode" panose="020B0709000202000203" pitchFamily="49" charset="0"/>
              </a:rPr>
              <a:t>←#._SF._</a:t>
            </a:r>
            <a:r>
              <a:rPr lang="en-US" sz="600" dirty="0" err="1">
                <a:latin typeface="APL385 Unicode" panose="020B0709000202000203" pitchFamily="49" charset="0"/>
              </a:rPr>
              <a:t>ejWidget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ejAccordion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SF.ejAccordion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ejAutocomplete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SF.ejAutocomplete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ejBarcode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SF.ejBarcode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ejBulletGraph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SF.ejBulletGraph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ejButton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SF.ejButton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ejCaptcha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SF.ejCaptcha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ejChart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SF.ejChart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ejCheckBox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SF.ejCheckBox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ejCircularGauge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SF.ejCircularGauge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ejCurrencyTextbox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SF.ejCurrencyTextbox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ejDatePicker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SF.ejDatePicker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ejDateTimePicker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SF.ejDateTimePicker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ejDiagram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SF.ejDiagram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ejDialog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SF.ejDialog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ejDigitalGauge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SF.ejDigitalGauge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ejDraggable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SF.ejDraggable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ejDropDownList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SF.ejDropDownList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ejDroppable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SF.ejDroppable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ejGantt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SF.ejGantt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ejGrid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SF.ejGrid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ejLinearGauge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SF.ejLinearGauge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ejListBox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SF.ejListBox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ejListView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SF.ejListView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ejMap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SF.ejMap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ejMaskEdit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SF.ejMaskEdit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ejMenu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SF.ejMenu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ejNumericTextbox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SF.ejNumericTextbox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ejPercentageTextbox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SF.ejPercentageTextbox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ejProgressBar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SF.ejProgressBar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ejRTE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SF.ejRTE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ejRadioButton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SF.ejRadioButton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ejRangeNavigator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SF.ejRangeNavigator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ejRating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SF.ejRating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ejResizable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SF.ejResizable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ejRotator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SF.ejRotator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ejSchedule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SF.ejSchedule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ejScroller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SF.ejScroller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ejSlider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SF.ejSlider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ejSplitButton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SF.ejSplitButton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ejSplitter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SF.ejSplitter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ejSymbolPalette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SF.ejSymbolPalette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ejTab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SF.ejTab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ejTagCloud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SF.ejTagCloud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ejTextBoxes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SF.ejTextBoxes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ejTile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SF.ejTile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ejTimePicker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SF.ejTimePicker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ejToggleButton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SF.ejToggleButton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ejToolbar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SF.ejToolbar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ejTreeMap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SF.ejTreeMap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ejTreeView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SF.ejTreeView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ejUploadBox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SF.ejUploadBox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ejWaitingPopup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SF.ejWaitingPopup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ejmAccordion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SF.ejmAccordion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ejmAutocomplete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SF.ejmAutocomplete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ejmButton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SF.ejmButton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ejmCheckBox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SF.ejmCheckBox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ejmDatePicker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SF.ejmDatePicker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ejmDialog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SF.ejmDialog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ejmFooter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SF.ejmFooter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ejmGrid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SF.ejmGrid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ejmGroupButton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SF.ejmGroupButton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ejmHeader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SF.ejmHeader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ejmListbox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SF.ejmListbox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ejmMenu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SF.ejmMenu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ejmNumeric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SF.ejmNumeric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ejmProgess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SF.ejmProgess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ejmRadioButton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SF.ejmRadioButton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ejmRating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SF.ejmRating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ejmRotator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SF.ejmRotator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ejmScrollPanel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SF.ejmScrollPanel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ejmSlider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SF.ejmSlider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ejmSplitPane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SF.ejmSplitPane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ejmTab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SF.ejmTab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ejmTextBox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SF.ejmTextBox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ejmTile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SF.ejmTile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ejmTimePicker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SF.ejmTimePicker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ejmToggleButton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SF.ejmToggleButton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ejmToolbar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SF.ejmToolbar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DataTable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JQ.DataTable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Handler←#._</a:t>
            </a:r>
            <a:r>
              <a:rPr lang="en-US" sz="600" dirty="0" err="1">
                <a:latin typeface="APL385 Unicode" panose="020B0709000202000203" pitchFamily="49" charset="0"/>
              </a:rPr>
              <a:t>JQ.Handler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Position←#._</a:t>
            </a:r>
            <a:r>
              <a:rPr lang="en-US" sz="600" dirty="0" err="1">
                <a:latin typeface="APL385 Unicode" panose="020B0709000202000203" pitchFamily="49" charset="0"/>
              </a:rPr>
              <a:t>JQ.Position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_</a:t>
            </a:r>
            <a:r>
              <a:rPr lang="en-US" sz="600" dirty="0" err="1">
                <a:latin typeface="APL385 Unicode" panose="020B0709000202000203" pitchFamily="49" charset="0"/>
              </a:rPr>
              <a:t>jqObject</a:t>
            </a:r>
            <a:r>
              <a:rPr lang="en-US" sz="600" dirty="0">
                <a:latin typeface="APL385 Unicode" panose="020B0709000202000203" pitchFamily="49" charset="0"/>
              </a:rPr>
              <a:t>←#._JQ._</a:t>
            </a:r>
            <a:r>
              <a:rPr lang="en-US" sz="600" dirty="0" err="1">
                <a:latin typeface="APL385 Unicode" panose="020B0709000202000203" pitchFamily="49" charset="0"/>
              </a:rPr>
              <a:t>jqObject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_</a:t>
            </a:r>
            <a:r>
              <a:rPr lang="en-US" sz="600" dirty="0" err="1">
                <a:latin typeface="APL385 Unicode" panose="020B0709000202000203" pitchFamily="49" charset="0"/>
              </a:rPr>
              <a:t>jqUITabbedWidget</a:t>
            </a:r>
            <a:r>
              <a:rPr lang="en-US" sz="600" dirty="0">
                <a:latin typeface="APL385 Unicode" panose="020B0709000202000203" pitchFamily="49" charset="0"/>
              </a:rPr>
              <a:t>←#._JQ._</a:t>
            </a:r>
            <a:r>
              <a:rPr lang="en-US" sz="600" dirty="0" err="1">
                <a:latin typeface="APL385 Unicode" panose="020B0709000202000203" pitchFamily="49" charset="0"/>
              </a:rPr>
              <a:t>jqUITabbedWidget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_</a:t>
            </a:r>
            <a:r>
              <a:rPr lang="en-US" sz="600" dirty="0" err="1">
                <a:latin typeface="APL385 Unicode" panose="020B0709000202000203" pitchFamily="49" charset="0"/>
              </a:rPr>
              <a:t>jqUIWidget</a:t>
            </a:r>
            <a:r>
              <a:rPr lang="en-US" sz="600" dirty="0">
                <a:latin typeface="APL385 Unicode" panose="020B0709000202000203" pitchFamily="49" charset="0"/>
              </a:rPr>
              <a:t>←#._JQ._</a:t>
            </a:r>
            <a:r>
              <a:rPr lang="en-US" sz="600" dirty="0" err="1">
                <a:latin typeface="APL385 Unicode" panose="020B0709000202000203" pitchFamily="49" charset="0"/>
              </a:rPr>
              <a:t>jqUIWidget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_</a:t>
            </a:r>
            <a:r>
              <a:rPr lang="en-US" sz="600" dirty="0" err="1">
                <a:latin typeface="APL385 Unicode" panose="020B0709000202000203" pitchFamily="49" charset="0"/>
              </a:rPr>
              <a:t>jqWidget</a:t>
            </a:r>
            <a:r>
              <a:rPr lang="en-US" sz="600" dirty="0">
                <a:latin typeface="APL385 Unicode" panose="020B0709000202000203" pitchFamily="49" charset="0"/>
              </a:rPr>
              <a:t>←#._JQ._</a:t>
            </a:r>
            <a:r>
              <a:rPr lang="en-US" sz="600" dirty="0" err="1">
                <a:latin typeface="APL385 Unicode" panose="020B0709000202000203" pitchFamily="49" charset="0"/>
              </a:rPr>
              <a:t>jqWidget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jqAccordion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JQ.jqAccordion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jqAutocomplete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JQ.jqAutocomplete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jqButton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JQ.jqButton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jqButtonset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JQ.jqButtonset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jqDatePicker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JQ.jqDatePicker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jqDialog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JQ.jqDialog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jqDraggable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JQ.jqDraggable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jqDroppable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JQ.jqDroppable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jqMenu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JQ.jqMenu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jqProgressbar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JQ.jqProgressbar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jqResizable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JQ.jqResizable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jqSelectable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JQ.jqSelectable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jqSlider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JQ.jqSlider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jqSortable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JQ.jqSortable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jqSpinner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JQ.jqSpinner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jqTabs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JQ.jqTabs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jqTooltip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JQ.jqTooltip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Gyro←#._</a:t>
            </a:r>
            <a:r>
              <a:rPr lang="en-US" sz="600" dirty="0" err="1">
                <a:latin typeface="APL385 Unicode" panose="020B0709000202000203" pitchFamily="49" charset="0"/>
              </a:rPr>
              <a:t>DC.Gyro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</a:t>
            </a:r>
            <a:r>
              <a:rPr lang="en-US" sz="600" dirty="0" err="1">
                <a:latin typeface="APL385 Unicode" panose="020B0709000202000203" pitchFamily="49" charset="0"/>
              </a:rPr>
              <a:t>StackPanel</a:t>
            </a:r>
            <a:r>
              <a:rPr lang="en-US" sz="600" dirty="0">
                <a:latin typeface="APL385 Unicode" panose="020B0709000202000203" pitchFamily="49" charset="0"/>
              </a:rPr>
              <a:t>←#._</a:t>
            </a:r>
            <a:r>
              <a:rPr lang="en-US" sz="600" dirty="0" err="1">
                <a:latin typeface="APL385 Unicode" panose="020B0709000202000203" pitchFamily="49" charset="0"/>
              </a:rPr>
              <a:t>DC.StackPanel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    :field public shared Timer←#._</a:t>
            </a:r>
            <a:r>
              <a:rPr lang="en-US" sz="600" dirty="0" err="1">
                <a:latin typeface="APL385 Unicode" panose="020B0709000202000203" pitchFamily="49" charset="0"/>
              </a:rPr>
              <a:t>DC.Timer</a:t>
            </a:r>
            <a:endParaRPr lang="en-US" sz="600" dirty="0">
              <a:latin typeface="APL385 Unicode" panose="020B0709000202000203" pitchFamily="49" charset="0"/>
            </a:endParaRPr>
          </a:p>
          <a:p>
            <a:r>
              <a:rPr lang="en-US" sz="600" dirty="0">
                <a:latin typeface="APL385 Unicode" panose="020B0709000202000203" pitchFamily="49" charset="0"/>
              </a:rPr>
              <a:t>:</a:t>
            </a:r>
            <a:r>
              <a:rPr lang="en-US" sz="600" dirty="0" err="1">
                <a:latin typeface="APL385 Unicode" panose="020B0709000202000203" pitchFamily="49" charset="0"/>
              </a:rPr>
              <a:t>EndClass</a:t>
            </a:r>
            <a:endParaRPr lang="en-US" sz="600" dirty="0">
              <a:latin typeface="APL385 Unicode" panose="020B0709000202000203" pitchFamily="49" charset="0"/>
            </a:endParaRP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-9296400" y="609600"/>
            <a:ext cx="845820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PL385 Unicode" panose="020B0709000202000203" pitchFamily="49" charset="0"/>
              </a:rPr>
              <a:t>:Class </a:t>
            </a:r>
            <a:r>
              <a:rPr lang="en-US" sz="1200" dirty="0" err="1">
                <a:latin typeface="APL385 Unicode" panose="020B0709000202000203" pitchFamily="49" charset="0"/>
              </a:rPr>
              <a:t>DyNApage</a:t>
            </a:r>
            <a:r>
              <a:rPr lang="en-US" sz="1200" dirty="0">
                <a:latin typeface="APL385 Unicode" panose="020B0709000202000203" pitchFamily="49" charset="0"/>
              </a:rPr>
              <a:t> : #.EAWC</a:t>
            </a:r>
          </a:p>
          <a:p>
            <a:r>
              <a:rPr lang="en-US" sz="1200" dirty="0">
                <a:latin typeface="APL385 Unicode" panose="020B0709000202000203" pitchFamily="49" charset="0"/>
              </a:rPr>
              <a:t>⍝ This is a template that "wraps" the page content by</a:t>
            </a:r>
          </a:p>
          <a:p>
            <a:r>
              <a:rPr lang="en-US" sz="1200" dirty="0">
                <a:latin typeface="APL385 Unicode" panose="020B0709000202000203" pitchFamily="49" charset="0"/>
              </a:rPr>
              <a:t>⍝ - adding a header and footer</a:t>
            </a:r>
          </a:p>
          <a:p>
            <a:r>
              <a:rPr lang="en-US" sz="1200" dirty="0">
                <a:latin typeface="APL385 Unicode" panose="020B0709000202000203" pitchFamily="49" charset="0"/>
              </a:rPr>
              <a:t>⍝ - adding a handler that will toggle the display of the web page and its APL source code </a:t>
            </a:r>
          </a:p>
          <a:p>
            <a:endParaRPr lang="en-US" sz="1200" dirty="0">
              <a:latin typeface="APL385 Unicode" panose="020B0709000202000203" pitchFamily="49" charset="0"/>
            </a:endParaRPr>
          </a:p>
          <a:p>
            <a:r>
              <a:rPr lang="en-US" sz="1200" dirty="0">
                <a:latin typeface="APL385 Unicode" panose="020B0709000202000203" pitchFamily="49" charset="0"/>
              </a:rPr>
              <a:t>    ∇ </a:t>
            </a:r>
            <a:r>
              <a:rPr lang="en-US" sz="1200" dirty="0" err="1">
                <a:latin typeface="APL385 Unicode" panose="020B0709000202000203" pitchFamily="49" charset="0"/>
              </a:rPr>
              <a:t>Wrap;lang</a:t>
            </a:r>
            <a:endParaRPr lang="en-US" sz="1200" dirty="0">
              <a:latin typeface="APL385 Unicode" panose="020B0709000202000203" pitchFamily="49" charset="0"/>
            </a:endParaRPr>
          </a:p>
          <a:p>
            <a:r>
              <a:rPr lang="en-US" sz="1200" dirty="0">
                <a:latin typeface="APL385 Unicode" panose="020B0709000202000203" pitchFamily="49" charset="0"/>
              </a:rPr>
              <a:t>      :Access </a:t>
            </a:r>
            <a:r>
              <a:rPr lang="en-US" sz="1200" dirty="0" smtClean="0">
                <a:latin typeface="APL385 Unicode" panose="020B0709000202000203" pitchFamily="49" charset="0"/>
              </a:rPr>
              <a:t>Public</a:t>
            </a:r>
            <a:br>
              <a:rPr lang="en-US" sz="1200" dirty="0" smtClean="0">
                <a:latin typeface="APL385 Unicode" panose="020B0709000202000203" pitchFamily="49" charset="0"/>
              </a:rPr>
            </a:br>
            <a:r>
              <a:rPr lang="en-US" sz="1200" dirty="0" smtClean="0">
                <a:latin typeface="APL385 Unicode" panose="020B0709000202000203" pitchFamily="49" charset="0"/>
              </a:rPr>
              <a:t>    ...</a:t>
            </a:r>
            <a:endParaRPr lang="en-US" sz="1200" dirty="0">
              <a:latin typeface="APL385 Unicode" panose="020B0709000202000203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9296400" y="-1143000"/>
            <a:ext cx="5762298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:class </a:t>
            </a:r>
            <a:r>
              <a:rPr lang="en-US" dirty="0" err="1" smtClean="0">
                <a:latin typeface="APL385 Unicode" panose="020B0709000202000203" pitchFamily="49" charset="0"/>
              </a:rPr>
              <a:t>HtmlElement</a:t>
            </a:r>
            <a:endParaRPr lang="en-US" dirty="0">
              <a:latin typeface="APL385 Unicode" panose="020B0709000202000203" pitchFamily="49" charset="0"/>
            </a:endParaRPr>
          </a:p>
          <a:p>
            <a:endParaRPr lang="en-US" dirty="0">
              <a:latin typeface="APL385 Unicode" panose="020B0709000202000203" pitchFamily="49" charset="0"/>
            </a:endParaRPr>
          </a:p>
          <a:p>
            <a:r>
              <a:rPr lang="en-US" dirty="0" smtClean="0">
                <a:latin typeface="APL385 Unicode" panose="020B0709000202000203" pitchFamily="49" charset="0"/>
              </a:rPr>
              <a:t>    :</a:t>
            </a:r>
            <a:r>
              <a:rPr lang="en-US" dirty="0">
                <a:latin typeface="APL385 Unicode" panose="020B0709000202000203" pitchFamily="49" charset="0"/>
              </a:rPr>
              <a:t>field public Tag←'' </a:t>
            </a:r>
            <a:r>
              <a:rPr lang="en-US" dirty="0" smtClean="0">
                <a:latin typeface="APL385 Unicode" panose="020B0709000202000203" pitchFamily="49" charset="0"/>
              </a:rPr>
              <a:t/>
            </a:r>
            <a:br>
              <a:rPr lang="en-US" dirty="0" smtClean="0">
                <a:latin typeface="APL385 Unicode" panose="020B0709000202000203" pitchFamily="49" charset="0"/>
              </a:rPr>
            </a:br>
            <a:r>
              <a:rPr lang="en-US" dirty="0" smtClean="0">
                <a:latin typeface="APL385 Unicode" panose="020B0709000202000203" pitchFamily="49" charset="0"/>
              </a:rPr>
              <a:t>    :</a:t>
            </a:r>
            <a:r>
              <a:rPr lang="en-US" dirty="0">
                <a:latin typeface="APL385 Unicode" panose="020B0709000202000203" pitchFamily="49" charset="0"/>
              </a:rPr>
              <a:t>field public Content</a:t>
            </a:r>
            <a:r>
              <a:rPr lang="en-US" dirty="0" smtClean="0">
                <a:latin typeface="APL385 Unicode" panose="020B0709000202000203" pitchFamily="49" charset="0"/>
              </a:rPr>
              <a:t>←⍬</a:t>
            </a:r>
            <a:endParaRPr lang="en-US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363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HTTPRequest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/>
              <a:t>Break </a:t>
            </a:r>
            <a:r>
              <a:rPr lang="en-US" sz="2800" dirty="0" err="1" smtClean="0">
                <a:latin typeface="APL385 Unicode" panose="020B0709000202000203" pitchFamily="49" charset="0"/>
              </a:rPr>
              <a:t>inputform.dyalog</a:t>
            </a:r>
            <a:endParaRPr lang="en-US" sz="2800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APL385 Unicode" panose="020B0709000202000203" pitchFamily="49" charset="0"/>
                <a:hlinkClick r:id="rId2"/>
              </a:rPr>
              <a:t>http://localhost:8080/inputform</a:t>
            </a:r>
            <a:endParaRPr lang="en-US" sz="2800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800" dirty="0" smtClean="0"/>
              <a:t>Examine </a:t>
            </a:r>
            <a:r>
              <a:rPr lang="en-US" sz="2800" dirty="0" smtClean="0">
                <a:latin typeface="APL385 Unicode" panose="020B0709000202000203" pitchFamily="49" charset="0"/>
              </a:rPr>
              <a:t>_Request</a:t>
            </a:r>
          </a:p>
        </p:txBody>
      </p:sp>
    </p:spTree>
    <p:extLst>
      <p:ext uri="{BB962C8B-B14F-4D97-AF65-F5344CB8AC3E}">
        <p14:creationId xmlns:p14="http://schemas.microsoft.com/office/powerpoint/2010/main" val="305691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Binding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/>
              <a:t>The challenge is synchronizing (at least) two copies of the data, one in the browser and one on the server.</a:t>
            </a:r>
          </a:p>
          <a:p>
            <a:pPr marL="0" indent="0">
              <a:buNone/>
            </a:pPr>
            <a:r>
              <a:rPr lang="en-US" sz="2800" dirty="0" smtClean="0"/>
              <a:t> </a:t>
            </a:r>
          </a:p>
          <a:p>
            <a:pPr marL="0" indent="0">
              <a:buNone/>
            </a:pPr>
            <a:r>
              <a:rPr lang="en-US" sz="2800" dirty="0" smtClean="0"/>
              <a:t>Yesterday		</a:t>
            </a:r>
            <a:r>
              <a:rPr lang="en-US" sz="2800" dirty="0" smtClean="0">
                <a:latin typeface="APL385 Unicode" panose="020B0709000202000203" pitchFamily="49" charset="0"/>
              </a:rPr>
              <a:t>:public </a:t>
            </a:r>
            <a:r>
              <a:rPr lang="en-US" sz="2800" dirty="0" smtClean="0"/>
              <a:t>fields</a:t>
            </a:r>
          </a:p>
          <a:p>
            <a:pPr marL="0" indent="0">
              <a:buNone/>
            </a:pPr>
            <a:r>
              <a:rPr lang="en-US" sz="2800" dirty="0" smtClean="0"/>
              <a:t>Today		</a:t>
            </a:r>
            <a:r>
              <a:rPr lang="en-US" sz="2800" dirty="0" smtClean="0">
                <a:latin typeface="APL385 Unicode" panose="020B0709000202000203" pitchFamily="49" charset="0"/>
              </a:rPr>
              <a:t>_</a:t>
            </a:r>
            <a:r>
              <a:rPr lang="en-US" sz="2800" dirty="0" err="1" smtClean="0">
                <a:latin typeface="APL385 Unicode" panose="020B0709000202000203" pitchFamily="49" charset="0"/>
              </a:rPr>
              <a:t>PageData</a:t>
            </a:r>
            <a:r>
              <a:rPr lang="en-US" sz="2800" dirty="0" smtClean="0"/>
              <a:t> and </a:t>
            </a:r>
            <a:r>
              <a:rPr lang="en-US" sz="2800" dirty="0" smtClean="0">
                <a:latin typeface="APL385 Unicode" panose="020B0709000202000203" pitchFamily="49" charset="0"/>
              </a:rPr>
              <a:t>∇Get</a:t>
            </a:r>
          </a:p>
          <a:p>
            <a:pPr marL="0" indent="0">
              <a:buNone/>
            </a:pPr>
            <a:r>
              <a:rPr lang="en-US" sz="2800" dirty="0" smtClean="0"/>
              <a:t>Tomorrow		Server Sent Events/AJAX</a:t>
            </a:r>
            <a:br>
              <a:rPr lang="en-US" sz="2800" dirty="0" smtClean="0"/>
            </a:br>
            <a:r>
              <a:rPr lang="en-US" sz="2800" dirty="0" smtClean="0"/>
              <a:t>			</a:t>
            </a:r>
            <a:r>
              <a:rPr lang="en-US" sz="2800" dirty="0" err="1" smtClean="0"/>
              <a:t>WebSockets</a:t>
            </a: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39995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with Content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400" dirty="0" smtClean="0"/>
              <a:t>To add things to a page or object, use the </a:t>
            </a:r>
            <a:r>
              <a:rPr lang="en-US" sz="2400" b="1" dirty="0" smtClean="0">
                <a:latin typeface="APL385 Unicode" panose="020B0709000202000203" pitchFamily="49" charset="0"/>
              </a:rPr>
              <a:t>Add</a:t>
            </a:r>
            <a:r>
              <a:rPr lang="en-US" sz="2400" dirty="0" smtClean="0"/>
              <a:t> method.</a:t>
            </a:r>
            <a:endParaRPr lang="en-US" sz="2400" dirty="0"/>
          </a:p>
          <a:p>
            <a:r>
              <a:rPr lang="en-US" sz="2400" dirty="0" smtClean="0"/>
              <a:t>For raw HTML elements</a:t>
            </a:r>
            <a:br>
              <a:rPr lang="en-US" sz="2400" dirty="0" smtClean="0"/>
            </a:br>
            <a:r>
              <a:rPr lang="en-US" sz="2400" dirty="0" smtClean="0">
                <a:latin typeface="APL385 Unicode" panose="020B0709000202000203" pitchFamily="49" charset="0"/>
              </a:rPr>
              <a:t>Add </a:t>
            </a:r>
            <a:r>
              <a:rPr lang="en-US" sz="2400" i="1" dirty="0" smtClean="0">
                <a:latin typeface="APL385 Unicode" panose="020B0709000202000203" pitchFamily="49" charset="0"/>
              </a:rPr>
              <a:t>element</a:t>
            </a:r>
            <a:r>
              <a:rPr lang="en-US" sz="2400" dirty="0" smtClean="0">
                <a:latin typeface="APL385 Unicode" panose="020B0709000202000203" pitchFamily="49" charset="0"/>
              </a:rPr>
              <a:t> {content} {attributes}</a:t>
            </a:r>
            <a:br>
              <a:rPr lang="en-US" sz="2400" dirty="0" smtClean="0">
                <a:latin typeface="APL385 Unicode" panose="020B0709000202000203" pitchFamily="49" charset="0"/>
              </a:rPr>
            </a:br>
            <a:r>
              <a:rPr lang="en-US" sz="2400" dirty="0" smtClean="0">
                <a:latin typeface="APL385 Unicode" panose="020B0709000202000203" pitchFamily="49" charset="0"/>
              </a:rPr>
              <a:t>Add h2 'Hello World' 'class=blue'</a:t>
            </a:r>
          </a:p>
          <a:p>
            <a:r>
              <a:rPr lang="en-US" sz="2400" dirty="0" smtClean="0"/>
              <a:t>For all widgets</a:t>
            </a:r>
            <a:br>
              <a:rPr lang="en-US" sz="2400" dirty="0" smtClean="0"/>
            </a:br>
            <a:r>
              <a:rPr lang="en-US" sz="2400" dirty="0" smtClean="0">
                <a:latin typeface="APL385 Unicode" panose="020B0709000202000203" pitchFamily="49" charset="0"/>
              </a:rPr>
              <a:t>Add </a:t>
            </a:r>
            <a:r>
              <a:rPr lang="en-US" sz="2400" i="1" dirty="0" smtClean="0">
                <a:latin typeface="APL385 Unicode" panose="020B0709000202000203" pitchFamily="49" charset="0"/>
              </a:rPr>
              <a:t>widget</a:t>
            </a:r>
            <a:r>
              <a:rPr lang="en-US" sz="2400" dirty="0" smtClean="0">
                <a:latin typeface="APL385 Unicode" panose="020B0709000202000203" pitchFamily="49" charset="0"/>
              </a:rPr>
              <a:t> {selector}</a:t>
            </a:r>
            <a:br>
              <a:rPr lang="en-US" sz="2400" dirty="0" smtClean="0">
                <a:latin typeface="APL385 Unicode" panose="020B0709000202000203" pitchFamily="49" charset="0"/>
              </a:rPr>
            </a:br>
            <a:r>
              <a:rPr lang="en-US" sz="2400" dirty="0" smtClean="0">
                <a:latin typeface="APL385 Unicode" panose="020B0709000202000203" pitchFamily="49" charset="0"/>
              </a:rPr>
              <a:t>Add </a:t>
            </a:r>
            <a:r>
              <a:rPr lang="en-US" sz="2400" dirty="0" err="1" smtClean="0">
                <a:latin typeface="APL385 Unicode" panose="020B0709000202000203" pitchFamily="49" charset="0"/>
              </a:rPr>
              <a:t>ejDatePicker</a:t>
            </a:r>
            <a:r>
              <a:rPr lang="en-US" sz="2400" dirty="0" smtClean="0">
                <a:latin typeface="APL385 Unicode" panose="020B0709000202000203" pitchFamily="49" charset="0"/>
              </a:rPr>
              <a:t> '</a:t>
            </a:r>
            <a:r>
              <a:rPr lang="en-US" sz="2400" dirty="0" err="1">
                <a:latin typeface="APL385 Unicode" panose="020B0709000202000203" pitchFamily="49" charset="0"/>
              </a:rPr>
              <a:t>m</a:t>
            </a:r>
            <a:r>
              <a:rPr lang="en-US" sz="2400" dirty="0" err="1" smtClean="0">
                <a:latin typeface="APL385 Unicode" panose="020B0709000202000203" pitchFamily="49" charset="0"/>
              </a:rPr>
              <a:t>yPicker</a:t>
            </a:r>
            <a:r>
              <a:rPr lang="en-US" sz="2400" dirty="0" smtClean="0">
                <a:latin typeface="APL385 Unicode" panose="020B0709000202000203" pitchFamily="49" charset="0"/>
              </a:rPr>
              <a:t>'</a:t>
            </a:r>
          </a:p>
        </p:txBody>
      </p:sp>
    </p:spTree>
    <p:extLst>
      <p:ext uri="{BB962C8B-B14F-4D97-AF65-F5344CB8AC3E}">
        <p14:creationId xmlns:p14="http://schemas.microsoft.com/office/powerpoint/2010/main" val="182497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with Content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000" b="1" dirty="0" smtClean="0"/>
              <a:t> </a:t>
            </a:r>
            <a:r>
              <a:rPr lang="en-US" sz="2000" b="1" dirty="0" smtClean="0">
                <a:latin typeface="APL385 Unicode" panose="020B0709000202000203" pitchFamily="49" charset="0"/>
              </a:rPr>
              <a:t>Add</a:t>
            </a:r>
            <a:r>
              <a:rPr lang="en-US" sz="2000" dirty="0" smtClean="0"/>
              <a:t> returns a reference to the added object</a:t>
            </a:r>
          </a:p>
          <a:p>
            <a:pPr marL="0" indent="0">
              <a:buNone/>
            </a:pPr>
            <a:r>
              <a:rPr lang="en-US" sz="2000" dirty="0" smtClean="0">
                <a:latin typeface="APL385 Unicode" panose="020B0709000202000203" pitchFamily="49" charset="0"/>
              </a:rPr>
              <a:t>      </a:t>
            </a:r>
            <a:r>
              <a:rPr lang="en-US" sz="2000" dirty="0" err="1" smtClean="0">
                <a:latin typeface="APL385 Unicode" panose="020B0709000202000203" pitchFamily="49" charset="0"/>
              </a:rPr>
              <a:t>d←Add</a:t>
            </a:r>
            <a:r>
              <a:rPr lang="en-US" sz="2000" dirty="0" smtClean="0">
                <a:latin typeface="APL385 Unicode" panose="020B0709000202000203" pitchFamily="49" charset="0"/>
              </a:rPr>
              <a:t> div 'This is a div element'</a:t>
            </a:r>
          </a:p>
          <a:p>
            <a:pPr marL="0" indent="0">
              <a:buNone/>
            </a:pPr>
            <a:r>
              <a:rPr lang="en-US" sz="2000" dirty="0" smtClean="0">
                <a:latin typeface="APL385 Unicode" panose="020B0709000202000203" pitchFamily="49" charset="0"/>
              </a:rPr>
              <a:t>      </a:t>
            </a:r>
            <a:r>
              <a:rPr lang="en-US" sz="2000" dirty="0" err="1" smtClean="0">
                <a:latin typeface="APL385 Unicode" panose="020B0709000202000203" pitchFamily="49" charset="0"/>
              </a:rPr>
              <a:t>d.Add</a:t>
            </a:r>
            <a:r>
              <a:rPr lang="en-US" sz="2000" dirty="0" smtClean="0">
                <a:latin typeface="APL385 Unicode" panose="020B0709000202000203" pitchFamily="49" charset="0"/>
              </a:rPr>
              <a:t> p 'This is an added p element'</a:t>
            </a:r>
          </a:p>
          <a:p>
            <a:r>
              <a:rPr lang="en-US" sz="2000" dirty="0" smtClean="0"/>
              <a:t>Seven common HTML attributes are directly available – id, name, class, value, title, type, style</a:t>
            </a:r>
            <a:br>
              <a:rPr lang="en-US" sz="2000" dirty="0" smtClean="0"/>
            </a:br>
            <a:r>
              <a:rPr lang="en-US" sz="2000" dirty="0" smtClean="0"/>
              <a:t>Example: 4 ways to set the class for an h2 element</a:t>
            </a:r>
            <a:br>
              <a:rPr lang="en-US" sz="2000" dirty="0" smtClean="0"/>
            </a:br>
            <a:r>
              <a:rPr lang="en-US" sz="2400" dirty="0" smtClean="0"/>
              <a:t>      </a:t>
            </a:r>
            <a:r>
              <a:rPr lang="en-US" sz="2000" dirty="0" smtClean="0">
                <a:latin typeface="APL385 Unicode" panose="020B0709000202000203" pitchFamily="49" charset="0"/>
              </a:rPr>
              <a:t>Add </a:t>
            </a:r>
            <a:r>
              <a:rPr lang="en-US" sz="2000" dirty="0">
                <a:latin typeface="APL385 Unicode" panose="020B0709000202000203" pitchFamily="49" charset="0"/>
              </a:rPr>
              <a:t>h2 </a:t>
            </a:r>
            <a:r>
              <a:rPr lang="en-US" sz="2000" dirty="0" smtClean="0">
                <a:latin typeface="APL385 Unicode" panose="020B0709000202000203" pitchFamily="49" charset="0"/>
              </a:rPr>
              <a:t>'Hello' 'class=blue'</a:t>
            </a:r>
            <a:br>
              <a:rPr lang="en-US" sz="2000" dirty="0" smtClean="0">
                <a:latin typeface="APL385 Unicode" panose="020B0709000202000203" pitchFamily="49" charset="0"/>
              </a:rPr>
            </a:br>
            <a:r>
              <a:rPr lang="en-US" sz="2000" dirty="0" smtClean="0">
                <a:latin typeface="APL385 Unicode" panose="020B0709000202000203" pitchFamily="49" charset="0"/>
              </a:rPr>
              <a:t>   (Add </a:t>
            </a:r>
            <a:r>
              <a:rPr lang="en-US" sz="2000" dirty="0">
                <a:latin typeface="APL385 Unicode" panose="020B0709000202000203" pitchFamily="49" charset="0"/>
              </a:rPr>
              <a:t>h2 </a:t>
            </a:r>
            <a:r>
              <a:rPr lang="en-US" sz="2000" dirty="0" smtClean="0">
                <a:latin typeface="APL385 Unicode" panose="020B0709000202000203" pitchFamily="49" charset="0"/>
              </a:rPr>
              <a:t>'Hello').</a:t>
            </a:r>
            <a:r>
              <a:rPr lang="en-US" sz="2000" dirty="0" err="1" smtClean="0">
                <a:latin typeface="APL385 Unicode" panose="020B0709000202000203" pitchFamily="49" charset="0"/>
              </a:rPr>
              <a:t>class←'blue</a:t>
            </a:r>
            <a:r>
              <a:rPr lang="en-US" sz="2000" dirty="0" smtClean="0">
                <a:latin typeface="APL385 Unicode" panose="020B0709000202000203" pitchFamily="49" charset="0"/>
              </a:rPr>
              <a:t>'</a:t>
            </a:r>
            <a:br>
              <a:rPr lang="en-US" sz="2000" dirty="0" smtClean="0">
                <a:latin typeface="APL385 Unicode" panose="020B0709000202000203" pitchFamily="49" charset="0"/>
              </a:rPr>
            </a:br>
            <a:r>
              <a:rPr lang="en-US" sz="2000" dirty="0" smtClean="0">
                <a:latin typeface="APL385 Unicode" panose="020B0709000202000203" pitchFamily="49" charset="0"/>
              </a:rPr>
              <a:t>   (Add </a:t>
            </a:r>
            <a:r>
              <a:rPr lang="en-US" sz="2000" dirty="0">
                <a:latin typeface="APL385 Unicode" panose="020B0709000202000203" pitchFamily="49" charset="0"/>
              </a:rPr>
              <a:t>h2 </a:t>
            </a:r>
            <a:r>
              <a:rPr lang="en-US" sz="2000" dirty="0" smtClean="0">
                <a:latin typeface="APL385 Unicode" panose="020B0709000202000203" pitchFamily="49" charset="0"/>
              </a:rPr>
              <a:t>'Hello').Set 'class' 'blue'</a:t>
            </a:r>
            <a:br>
              <a:rPr lang="en-US" sz="2000" dirty="0" smtClean="0">
                <a:latin typeface="APL385 Unicode" panose="020B0709000202000203" pitchFamily="49" charset="0"/>
              </a:rPr>
            </a:br>
            <a:r>
              <a:rPr lang="en-US" sz="2000" dirty="0" smtClean="0">
                <a:latin typeface="APL385 Unicode" panose="020B0709000202000203" pitchFamily="49" charset="0"/>
              </a:rPr>
              <a:t>   (Add h2 'Hello').</a:t>
            </a:r>
            <a:r>
              <a:rPr lang="en-US" sz="2000" dirty="0" err="1" smtClean="0">
                <a:latin typeface="APL385 Unicode" panose="020B0709000202000203" pitchFamily="49" charset="0"/>
              </a:rPr>
              <a:t>Attr</a:t>
            </a:r>
            <a:r>
              <a:rPr lang="en-US" sz="2000" dirty="0" smtClean="0">
                <a:latin typeface="APL385 Unicode" panose="020B0709000202000203" pitchFamily="49" charset="0"/>
              </a:rPr>
              <a:t>[⊂'class']←⊂'blue'</a:t>
            </a:r>
            <a:endParaRPr lang="en-US" sz="2000" dirty="0">
              <a:latin typeface="APL385 Unicode" panose="020B0709000202000203" pitchFamily="49" charset="0"/>
            </a:endParaRPr>
          </a:p>
          <a:p>
            <a:r>
              <a:rPr lang="en-US" sz="2000" dirty="0" smtClean="0"/>
              <a:t>Experiment in immediate execution:</a:t>
            </a:r>
            <a:br>
              <a:rPr lang="en-US" sz="2000" dirty="0" smtClean="0"/>
            </a:br>
            <a:r>
              <a:rPr lang="en-US" sz="2400" dirty="0" smtClean="0"/>
              <a:t>  </a:t>
            </a:r>
            <a:r>
              <a:rPr lang="en-US" sz="2000" dirty="0" smtClean="0"/>
              <a:t>    </a:t>
            </a:r>
            <a:r>
              <a:rPr lang="en-US" sz="2000" dirty="0" smtClean="0">
                <a:latin typeface="APL385 Unicode" panose="020B0709000202000203" pitchFamily="49" charset="0"/>
              </a:rPr>
              <a:t>h←⎕NEW _html.h2</a:t>
            </a:r>
            <a:br>
              <a:rPr lang="en-US" sz="2000" dirty="0" smtClean="0">
                <a:latin typeface="APL385 Unicode" panose="020B0709000202000203" pitchFamily="49" charset="0"/>
              </a:rPr>
            </a:br>
            <a:r>
              <a:rPr lang="en-US" sz="2000" dirty="0" smtClean="0">
                <a:latin typeface="APL385 Unicode" panose="020B0709000202000203" pitchFamily="49" charset="0"/>
              </a:rPr>
              <a:t>   </a:t>
            </a:r>
            <a:r>
              <a:rPr lang="en-US" sz="2000" dirty="0" err="1" smtClean="0">
                <a:latin typeface="APL385 Unicode" panose="020B0709000202000203" pitchFamily="49" charset="0"/>
              </a:rPr>
              <a:t>h.Render</a:t>
            </a:r>
            <a:endParaRPr lang="en-US" sz="2000" dirty="0">
              <a:latin typeface="APL385 Unicode" panose="020B0709000202000203" pitchFamily="49" charset="0"/>
            </a:endParaRPr>
          </a:p>
          <a:p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371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 Handling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855025" cy="3889375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There are 2 basic ways to specify event handling</a:t>
            </a:r>
          </a:p>
          <a:p>
            <a:r>
              <a:rPr lang="en-US" sz="2800" dirty="0" smtClean="0"/>
              <a:t>Use the element's </a:t>
            </a:r>
            <a:r>
              <a:rPr lang="en-US" sz="2800" dirty="0" smtClean="0">
                <a:latin typeface="APL385 Unicode" panose="020B0709000202000203" pitchFamily="49" charset="0"/>
              </a:rPr>
              <a:t>On</a:t>
            </a:r>
            <a:r>
              <a:rPr lang="en-US" sz="2800" dirty="0" smtClean="0"/>
              <a:t> method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APL385 Unicode" panose="020B0709000202000203" pitchFamily="49" charset="0"/>
              </a:rPr>
              <a:t>myDiv.On</a:t>
            </a:r>
            <a:r>
              <a:rPr lang="en-US" sz="2400" b="1" dirty="0" smtClean="0">
                <a:latin typeface="APL385 Unicode" panose="020B0709000202000203" pitchFamily="49" charset="0"/>
              </a:rPr>
              <a:t> 'click' '</a:t>
            </a:r>
            <a:r>
              <a:rPr lang="en-US" sz="2400" b="1" dirty="0" err="1" smtClean="0">
                <a:latin typeface="APL385 Unicode" panose="020B0709000202000203" pitchFamily="49" charset="0"/>
              </a:rPr>
              <a:t>myCallback</a:t>
            </a:r>
            <a:r>
              <a:rPr lang="en-US" sz="2400" b="1" dirty="0" smtClean="0">
                <a:latin typeface="APL385 Unicode" panose="020B0709000202000203" pitchFamily="49" charset="0"/>
              </a:rPr>
              <a:t>'</a:t>
            </a:r>
            <a:r>
              <a:rPr lang="en-US" sz="2800" b="1" dirty="0" smtClean="0"/>
              <a:t> </a:t>
            </a:r>
          </a:p>
          <a:p>
            <a:r>
              <a:rPr lang="en-US" sz="2800" dirty="0" smtClean="0"/>
              <a:t> </a:t>
            </a:r>
            <a:r>
              <a:rPr lang="en-US" sz="2800" dirty="0" smtClean="0">
                <a:latin typeface="APL385 Unicode" panose="020B0709000202000203" pitchFamily="49" charset="0"/>
              </a:rPr>
              <a:t>Add</a:t>
            </a:r>
            <a:r>
              <a:rPr lang="en-US" sz="2800" dirty="0" smtClean="0"/>
              <a:t> a </a:t>
            </a:r>
            <a:r>
              <a:rPr lang="en-US" sz="2800" dirty="0" smtClean="0">
                <a:latin typeface="APL385 Unicode" panose="020B0709000202000203" pitchFamily="49" charset="0"/>
              </a:rPr>
              <a:t>Handler</a:t>
            </a:r>
            <a:r>
              <a:rPr lang="en-US" sz="2800" dirty="0" smtClean="0"/>
              <a:t> to the page</a:t>
            </a:r>
          </a:p>
          <a:p>
            <a:pPr marL="0" indent="0">
              <a:buNone/>
            </a:pPr>
            <a:r>
              <a:rPr lang="en-US" sz="2400" b="1" dirty="0" smtClean="0">
                <a:latin typeface="APL385 Unicode" panose="020B0709000202000203" pitchFamily="49" charset="0"/>
              </a:rPr>
              <a:t>Add Handler '#</a:t>
            </a:r>
            <a:r>
              <a:rPr lang="en-US" sz="2400" b="1" dirty="0" err="1" smtClean="0">
                <a:latin typeface="APL385 Unicode" panose="020B0709000202000203" pitchFamily="49" charset="0"/>
              </a:rPr>
              <a:t>mydiv</a:t>
            </a:r>
            <a:r>
              <a:rPr lang="en-US" sz="2400" b="1" dirty="0" smtClean="0">
                <a:latin typeface="APL385 Unicode" panose="020B0709000202000203" pitchFamily="49" charset="0"/>
              </a:rPr>
              <a:t>' 'click' '</a:t>
            </a:r>
            <a:r>
              <a:rPr lang="en-US" sz="2400" b="1" dirty="0" err="1" smtClean="0">
                <a:latin typeface="APL385 Unicode" panose="020B0709000202000203" pitchFamily="49" charset="0"/>
              </a:rPr>
              <a:t>myCallback</a:t>
            </a:r>
            <a:r>
              <a:rPr lang="en-US" sz="2400" b="1" dirty="0" smtClean="0">
                <a:latin typeface="APL385 Unicode" panose="020B0709000202000203" pitchFamily="49" charset="0"/>
              </a:rPr>
              <a:t>'</a:t>
            </a:r>
          </a:p>
        </p:txBody>
      </p:sp>
    </p:spTree>
    <p:extLst>
      <p:ext uri="{BB962C8B-B14F-4D97-AF65-F5344CB8AC3E}">
        <p14:creationId xmlns:p14="http://schemas.microsoft.com/office/powerpoint/2010/main" val="389797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 Handling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855025" cy="3889375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Sending a response back to the client</a:t>
            </a:r>
          </a:p>
          <a:p>
            <a:pPr marL="0" indent="0">
              <a:buNone/>
            </a:pPr>
            <a:r>
              <a:rPr lang="en-US" sz="2800" dirty="0" smtClean="0"/>
              <a:t>There are 4 basic responses that can be sent back by a </a:t>
            </a:r>
            <a:r>
              <a:rPr lang="en-US" sz="2800" smtClean="0"/>
              <a:t>callback function</a:t>
            </a:r>
            <a:endParaRPr lang="en-US" sz="2800" dirty="0" smtClean="0"/>
          </a:p>
          <a:p>
            <a:pPr marL="0" indent="0">
              <a:buNone/>
            </a:pPr>
            <a:endParaRPr lang="en-US" sz="2400" b="1" dirty="0" smtClean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8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Wonderful World of Widgets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800" dirty="0" smtClean="0"/>
              <a:t>MiServer 3 has over 100 widgets between </a:t>
            </a:r>
            <a:r>
              <a:rPr lang="en-US" sz="2800" dirty="0" err="1" smtClean="0"/>
              <a:t>Syncfusion</a:t>
            </a:r>
            <a:r>
              <a:rPr lang="en-US" sz="2800" dirty="0" smtClean="0"/>
              <a:t>, </a:t>
            </a:r>
            <a:r>
              <a:rPr lang="en-US" sz="2800" dirty="0" err="1" smtClean="0"/>
              <a:t>jQueryUI</a:t>
            </a:r>
            <a:r>
              <a:rPr lang="en-US" sz="2800" dirty="0" smtClean="0"/>
              <a:t>, third party, and Dyalog-built</a:t>
            </a:r>
          </a:p>
          <a:p>
            <a:pPr lvl="1"/>
            <a:r>
              <a:rPr lang="en-US" sz="2400" dirty="0" smtClean="0"/>
              <a:t>Charts, Grids, Input Elements, Content Formatters...</a:t>
            </a:r>
          </a:p>
          <a:p>
            <a:r>
              <a:rPr lang="en-US" sz="2800" dirty="0" smtClean="0"/>
              <a:t>Where it makes sense, we are in the process of implementing APL "friendly" APIs for widgets.</a:t>
            </a:r>
          </a:p>
          <a:p>
            <a:r>
              <a:rPr lang="en-US" sz="2800" dirty="0" smtClean="0"/>
              <a:t>Mobile widget libraries will follow this summer.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7765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– Book a Stay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/>
              <a:t>Build a page with</a:t>
            </a:r>
          </a:p>
          <a:p>
            <a:r>
              <a:rPr lang="en-US" sz="2400" dirty="0" smtClean="0"/>
              <a:t>2 </a:t>
            </a:r>
            <a:r>
              <a:rPr lang="en-US" sz="2400" dirty="0" err="1" smtClean="0"/>
              <a:t>Datepickers</a:t>
            </a:r>
            <a:endParaRPr lang="en-US" sz="2400" dirty="0" smtClean="0"/>
          </a:p>
          <a:p>
            <a:pPr lvl="1"/>
            <a:r>
              <a:rPr lang="en-US" sz="2000" dirty="0" smtClean="0"/>
              <a:t>one for check-in</a:t>
            </a:r>
          </a:p>
          <a:p>
            <a:pPr lvl="1"/>
            <a:r>
              <a:rPr lang="en-US" sz="2000" dirty="0" smtClean="0"/>
              <a:t>one for check-out</a:t>
            </a:r>
          </a:p>
          <a:p>
            <a:r>
              <a:rPr lang="en-US" sz="2400" dirty="0" smtClean="0"/>
              <a:t>A drop down selection of room types and costs</a:t>
            </a:r>
          </a:p>
          <a:p>
            <a:r>
              <a:rPr lang="en-US" sz="2400" dirty="0" smtClean="0"/>
              <a:t>A button which will execute a callback to calculate the number of nights and total cost</a:t>
            </a:r>
          </a:p>
          <a:p>
            <a:r>
              <a:rPr lang="en-US" sz="2400" dirty="0" smtClean="0"/>
              <a:t>The callback function should display something like: "King-size room for 4 nights @ $150 = $600" on the page</a:t>
            </a:r>
          </a:p>
        </p:txBody>
      </p:sp>
    </p:spTree>
    <p:extLst>
      <p:ext uri="{BB962C8B-B14F-4D97-AF65-F5344CB8AC3E}">
        <p14:creationId xmlns:p14="http://schemas.microsoft.com/office/powerpoint/2010/main" val="6985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8" name="Text Placeholder 5"/>
          <p:cNvSpPr txBox="1">
            <a:spLocks/>
          </p:cNvSpPr>
          <p:nvPr/>
        </p:nvSpPr>
        <p:spPr>
          <a:xfrm>
            <a:off x="1143000" y="1676400"/>
            <a:ext cx="4349825" cy="3889375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800" b="1" kern="0" dirty="0" smtClean="0"/>
              <a:t>Session 2</a:t>
            </a:r>
          </a:p>
          <a:p>
            <a:r>
              <a:rPr lang="en-US" sz="4000" kern="0" dirty="0" smtClean="0"/>
              <a:t>Building Pages</a:t>
            </a:r>
          </a:p>
          <a:p>
            <a:pPr lvl="1"/>
            <a:r>
              <a:rPr lang="en-US" sz="3600" kern="0" dirty="0" smtClean="0"/>
              <a:t>Widgets/APIs</a:t>
            </a:r>
          </a:p>
          <a:p>
            <a:pPr lvl="1"/>
            <a:r>
              <a:rPr lang="en-US" sz="3600" kern="0" dirty="0" smtClean="0"/>
              <a:t>Events</a:t>
            </a:r>
          </a:p>
          <a:p>
            <a:pPr lvl="1"/>
            <a:r>
              <a:rPr lang="en-US" sz="3600" kern="0" dirty="0" smtClean="0"/>
              <a:t>Data Binding</a:t>
            </a:r>
          </a:p>
          <a:p>
            <a:pPr lvl="1"/>
            <a:r>
              <a:rPr lang="en-US" sz="3600" kern="0" dirty="0" smtClean="0"/>
              <a:t>Sample Page</a:t>
            </a:r>
          </a:p>
          <a:p>
            <a:pPr lvl="1"/>
            <a:endParaRPr lang="en-US" kern="0" dirty="0" smtClean="0"/>
          </a:p>
          <a:p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360443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Services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What is a web service?</a:t>
            </a:r>
          </a:p>
          <a:p>
            <a:pPr lvl="1"/>
            <a:r>
              <a:rPr lang="en-US" dirty="0" smtClean="0"/>
              <a:t>SAWS – SOAP-based</a:t>
            </a:r>
          </a:p>
          <a:p>
            <a:pPr lvl="1"/>
            <a:r>
              <a:rPr lang="en-US" dirty="0" smtClean="0"/>
              <a:t>MiServer – "RESTful"</a:t>
            </a:r>
          </a:p>
          <a:p>
            <a:pPr marL="457200" lvl="1" indent="0">
              <a:buNone/>
            </a:pPr>
            <a:r>
              <a:rPr lang="en-US" sz="2400" dirty="0" smtClean="0">
                <a:hlinkClick r:id="rId2"/>
              </a:rPr>
              <a:t>http://localhost:8080/pv?FV=10000&amp;r=.08&amp;n=10</a:t>
            </a:r>
            <a:r>
              <a:rPr lang="en-US" sz="2400" dirty="0" smtClean="0"/>
              <a:t>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3755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Exercise - Mortgage Web Service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Copy the mortgage web page and convert it to be a web service</a:t>
            </a:r>
          </a:p>
          <a:p>
            <a:r>
              <a:rPr lang="en-US" dirty="0" smtClean="0"/>
              <a:t>Use the PV web service as </a:t>
            </a:r>
            <a:r>
              <a:rPr lang="en-US" smtClean="0"/>
              <a:t>a guideline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59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413" y="762000"/>
            <a:ext cx="3303587" cy="494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loud Callout 3"/>
          <p:cNvSpPr/>
          <p:nvPr/>
        </p:nvSpPr>
        <p:spPr bwMode="auto">
          <a:xfrm flipH="1">
            <a:off x="1828800" y="609600"/>
            <a:ext cx="3195762" cy="1295400"/>
          </a:xfrm>
          <a:prstGeom prst="cloudCallou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53925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7" name="Text Placeholder 5"/>
          <p:cNvSpPr txBox="1">
            <a:spLocks/>
          </p:cNvSpPr>
          <p:nvPr/>
        </p:nvSpPr>
        <p:spPr>
          <a:xfrm>
            <a:off x="1143000" y="1673352"/>
            <a:ext cx="6019800" cy="3889375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800" b="1" kern="0" dirty="0" smtClean="0"/>
              <a:t>Session 3</a:t>
            </a:r>
            <a:endParaRPr lang="en-US" sz="4000" b="1" kern="0" dirty="0" smtClean="0"/>
          </a:p>
          <a:p>
            <a:r>
              <a:rPr lang="en-US" sz="4000" kern="0" dirty="0" smtClean="0"/>
              <a:t>Web Apps and Services</a:t>
            </a:r>
          </a:p>
          <a:p>
            <a:pPr lvl="1"/>
            <a:r>
              <a:rPr lang="en-US" sz="3600" kern="0" dirty="0" smtClean="0"/>
              <a:t>Web Applications</a:t>
            </a:r>
          </a:p>
          <a:p>
            <a:pPr lvl="2"/>
            <a:r>
              <a:rPr lang="en-US" sz="3200" kern="0" dirty="0" smtClean="0"/>
              <a:t>Session Data</a:t>
            </a:r>
          </a:p>
          <a:p>
            <a:pPr lvl="1"/>
            <a:r>
              <a:rPr lang="en-US" sz="3600" kern="0" dirty="0" smtClean="0"/>
              <a:t>RESTful Web Services</a:t>
            </a:r>
          </a:p>
          <a:p>
            <a:pPr lvl="2"/>
            <a:r>
              <a:rPr lang="en-US" sz="3200" kern="0" dirty="0" smtClean="0"/>
              <a:t>Sample Service</a:t>
            </a:r>
          </a:p>
          <a:p>
            <a:pPr lvl="1"/>
            <a:r>
              <a:rPr lang="en-US" sz="3600" kern="0" dirty="0" smtClean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257642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Build Web Applications...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Develop expertise in some combination of</a:t>
            </a:r>
          </a:p>
          <a:p>
            <a:pPr lvl="1"/>
            <a:r>
              <a:rPr lang="en-US" sz="2000" dirty="0" smtClean="0"/>
              <a:t>HTML</a:t>
            </a:r>
          </a:p>
          <a:p>
            <a:pPr lvl="1"/>
            <a:r>
              <a:rPr lang="en-US" sz="2000" dirty="0" smtClean="0"/>
              <a:t>CSS</a:t>
            </a:r>
          </a:p>
          <a:p>
            <a:pPr lvl="1"/>
            <a:r>
              <a:rPr lang="en-US" sz="2000" dirty="0" smtClean="0"/>
              <a:t>JavaScript</a:t>
            </a:r>
          </a:p>
          <a:p>
            <a:pPr lvl="1"/>
            <a:r>
              <a:rPr lang="en-US" sz="2000" dirty="0" smtClean="0"/>
              <a:t>jQuery</a:t>
            </a:r>
          </a:p>
          <a:p>
            <a:pPr lvl="1"/>
            <a:r>
              <a:rPr lang="en-US" sz="2000" dirty="0" smtClean="0"/>
              <a:t>HTTP</a:t>
            </a: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Host the web application</a:t>
            </a:r>
          </a:p>
          <a:p>
            <a:pPr marL="857250" lvl="1" indent="-457200"/>
            <a:r>
              <a:rPr lang="en-US" sz="2000" dirty="0" smtClean="0"/>
              <a:t>Learn to install, configure and manage IIS or Apache </a:t>
            </a:r>
          </a:p>
          <a:p>
            <a:pPr marL="400050" lvl="1" indent="0">
              <a:buNone/>
            </a:pPr>
            <a:r>
              <a:rPr lang="en-US" sz="2000" dirty="0" smtClean="0"/>
              <a:t>or</a:t>
            </a:r>
          </a:p>
          <a:p>
            <a:pPr marL="857250" lvl="1" indent="-457200"/>
            <a:r>
              <a:rPr lang="en-US" sz="2000" dirty="0"/>
              <a:t>F</a:t>
            </a:r>
            <a:r>
              <a:rPr lang="en-US" sz="2000" dirty="0" smtClean="0"/>
              <a:t>ind someone else to host your web application</a:t>
            </a:r>
          </a:p>
        </p:txBody>
      </p:sp>
    </p:spTree>
    <p:extLst>
      <p:ext uri="{BB962C8B-B14F-4D97-AF65-F5344CB8AC3E}">
        <p14:creationId xmlns:p14="http://schemas.microsoft.com/office/powerpoint/2010/main" val="29615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" y="1700213"/>
            <a:ext cx="8059737" cy="424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Build Web Applications...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Develop expertise in some combination of</a:t>
            </a:r>
          </a:p>
          <a:p>
            <a:pPr lvl="1"/>
            <a:r>
              <a:rPr lang="en-US" sz="2000" dirty="0" smtClean="0"/>
              <a:t>HTML</a:t>
            </a:r>
          </a:p>
          <a:p>
            <a:pPr lvl="1"/>
            <a:r>
              <a:rPr lang="en-US" sz="2000" dirty="0" smtClean="0"/>
              <a:t>CSS</a:t>
            </a:r>
          </a:p>
          <a:p>
            <a:pPr lvl="1"/>
            <a:r>
              <a:rPr lang="en-US" sz="2000" dirty="0" smtClean="0"/>
              <a:t>JavaScript</a:t>
            </a:r>
          </a:p>
          <a:p>
            <a:pPr lvl="1"/>
            <a:r>
              <a:rPr lang="en-US" sz="2000" dirty="0" smtClean="0"/>
              <a:t>jQuery</a:t>
            </a:r>
          </a:p>
          <a:p>
            <a:pPr lvl="1"/>
            <a:r>
              <a:rPr lang="en-US" sz="2000" dirty="0" smtClean="0"/>
              <a:t>HTTP</a:t>
            </a: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Host the web application</a:t>
            </a:r>
          </a:p>
          <a:p>
            <a:pPr marL="857250" lvl="1" indent="-457200"/>
            <a:r>
              <a:rPr lang="en-US" sz="2000" dirty="0" smtClean="0"/>
              <a:t>Learn to install, configure and manage IIS or Apache </a:t>
            </a:r>
          </a:p>
          <a:p>
            <a:pPr marL="400050" lvl="1" indent="0">
              <a:buNone/>
            </a:pPr>
            <a:r>
              <a:rPr lang="en-US" sz="2000" dirty="0" smtClean="0"/>
              <a:t>or</a:t>
            </a:r>
          </a:p>
          <a:p>
            <a:pPr marL="857250" lvl="1" indent="-457200"/>
            <a:r>
              <a:rPr lang="en-US" sz="2000" dirty="0"/>
              <a:t>F</a:t>
            </a:r>
            <a:r>
              <a:rPr lang="en-US" sz="2000" dirty="0" smtClean="0"/>
              <a:t>ind someone else to host your web application</a:t>
            </a:r>
          </a:p>
        </p:txBody>
      </p:sp>
    </p:spTree>
    <p:extLst>
      <p:ext uri="{BB962C8B-B14F-4D97-AF65-F5344CB8AC3E}">
        <p14:creationId xmlns:p14="http://schemas.microsoft.com/office/powerpoint/2010/main" val="248454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Build Web Applications...</a:t>
            </a:r>
            <a:endParaRPr lang="en-US" dirty="0"/>
          </a:p>
        </p:txBody>
      </p:sp>
      <p:sp>
        <p:nvSpPr>
          <p:cNvPr id="8" name="Text Placeholder 5"/>
          <p:cNvSpPr txBox="1">
            <a:spLocks/>
          </p:cNvSpPr>
          <p:nvPr/>
        </p:nvSpPr>
        <p:spPr>
          <a:xfrm>
            <a:off x="749151" y="1700521"/>
            <a:ext cx="7632849" cy="3889375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en-US" sz="2400" kern="0" dirty="0" smtClean="0"/>
              <a:t>Download and unzip MiServer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kern="0" dirty="0" smtClean="0"/>
              <a:t>Learn a basic set of APL tools to manipulate web content</a:t>
            </a:r>
          </a:p>
          <a:p>
            <a:pPr marL="457200" indent="-457200">
              <a:buFont typeface="+mj-lt"/>
              <a:buAutoNum type="arabicPeriod"/>
            </a:pPr>
            <a:endParaRPr lang="en-US" sz="2400" kern="0" dirty="0"/>
          </a:p>
          <a:p>
            <a:pPr marL="0" indent="0">
              <a:buNone/>
            </a:pPr>
            <a:r>
              <a:rPr lang="en-US" sz="2400" kern="0" dirty="0" smtClean="0"/>
              <a:t>Our goal is to make it easy and natural for someone familiar with Dyalog APL to build rich, browser-based user interactions.</a:t>
            </a:r>
          </a:p>
        </p:txBody>
      </p:sp>
    </p:spTree>
    <p:extLst>
      <p:ext uri="{BB962C8B-B14F-4D97-AF65-F5344CB8AC3E}">
        <p14:creationId xmlns:p14="http://schemas.microsoft.com/office/powerpoint/2010/main" val="155987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latin typeface="+mn-lt"/>
              </a:rPr>
              <a:t>MiServer 3.0 – Why?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400" dirty="0" smtClean="0"/>
              <a:t>Because it's easy...</a:t>
            </a:r>
          </a:p>
          <a:p>
            <a:pPr lvl="1"/>
            <a:r>
              <a:rPr lang="en-US" sz="2000" dirty="0" smtClean="0"/>
              <a:t>To provide your users access to your application</a:t>
            </a:r>
          </a:p>
          <a:p>
            <a:pPr lvl="2"/>
            <a:r>
              <a:rPr lang="en-US" sz="1800" dirty="0" smtClean="0"/>
              <a:t>All they need is a browser</a:t>
            </a:r>
            <a:endParaRPr lang="en-US" sz="2000" dirty="0" smtClean="0"/>
          </a:p>
          <a:p>
            <a:pPr lvl="2"/>
            <a:r>
              <a:rPr lang="en-US" sz="1800" dirty="0" smtClean="0"/>
              <a:t>Run from any operating system (that has a browser)</a:t>
            </a:r>
          </a:p>
          <a:p>
            <a:pPr lvl="2"/>
            <a:r>
              <a:rPr lang="en-US" sz="1800" dirty="0" smtClean="0"/>
              <a:t>Run from any platform (that has a browser)</a:t>
            </a:r>
          </a:p>
          <a:p>
            <a:pPr lvl="3"/>
            <a:r>
              <a:rPr lang="en-US" sz="1400" dirty="0" smtClean="0"/>
              <a:t>Desktop, Laptop, Tablet, Phablet, Phone</a:t>
            </a:r>
            <a:r>
              <a:rPr lang="en-US" sz="1400" dirty="0"/>
              <a:t>.</a:t>
            </a:r>
            <a:r>
              <a:rPr lang="en-US" sz="1400" dirty="0" smtClean="0"/>
              <a:t>..</a:t>
            </a:r>
          </a:p>
          <a:p>
            <a:pPr lvl="2"/>
            <a:r>
              <a:rPr lang="en-US" sz="1800" dirty="0" smtClean="0"/>
              <a:t>No software or updates to distribute, download, or install</a:t>
            </a:r>
          </a:p>
          <a:p>
            <a:pPr lvl="2"/>
            <a:r>
              <a:rPr lang="en-US" sz="1800" dirty="0"/>
              <a:t>Customers are always running the latest </a:t>
            </a:r>
            <a:r>
              <a:rPr lang="en-US" sz="1800" dirty="0" smtClean="0"/>
              <a:t>software</a:t>
            </a:r>
          </a:p>
          <a:p>
            <a:pPr lvl="1"/>
            <a:r>
              <a:rPr lang="en-US" sz="2000" dirty="0" smtClean="0"/>
              <a:t>To build and deploy applications</a:t>
            </a:r>
          </a:p>
          <a:p>
            <a:pPr lvl="2"/>
            <a:r>
              <a:rPr lang="en-US" sz="1800" dirty="0" smtClean="0"/>
              <a:t>"Easy as </a:t>
            </a:r>
            <a:r>
              <a:rPr lang="en-US" sz="1800" dirty="0" smtClean="0">
                <a:latin typeface="APL385 Unicode" panose="020B0709000202000203" pitchFamily="49" charset="0"/>
              </a:rPr>
              <a:t>⎕WC</a:t>
            </a:r>
            <a:r>
              <a:rPr lang="en-US" sz="1800" dirty="0" smtClean="0"/>
              <a:t>"</a:t>
            </a:r>
          </a:p>
          <a:p>
            <a:pPr lvl="2"/>
            <a:r>
              <a:rPr lang="en-US" sz="1800" dirty="0" smtClean="0"/>
              <a:t>Run server on any platform where Dyalog and Conga run</a:t>
            </a:r>
          </a:p>
          <a:p>
            <a:pPr lvl="3"/>
            <a:r>
              <a:rPr lang="en-US" sz="1400" dirty="0" smtClean="0"/>
              <a:t>Windows, Linux, AIX, Mac OS!, (watch this space)</a:t>
            </a:r>
          </a:p>
        </p:txBody>
      </p:sp>
    </p:spTree>
    <p:extLst>
      <p:ext uri="{BB962C8B-B14F-4D97-AF65-F5344CB8AC3E}">
        <p14:creationId xmlns:p14="http://schemas.microsoft.com/office/powerpoint/2010/main" val="2677048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90" b="14178"/>
          <a:stretch/>
        </p:blipFill>
        <p:spPr>
          <a:xfrm>
            <a:off x="971600" y="2452601"/>
            <a:ext cx="2160240" cy="168376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Easy as </a:t>
            </a:r>
            <a:r>
              <a:rPr lang="en-US" sz="4000" dirty="0" smtClean="0">
                <a:latin typeface="APL385 Unicode" panose="020B0709000202000203" pitchFamily="49" charset="0"/>
              </a:rPr>
              <a:t>⎕WC</a:t>
            </a:r>
            <a:r>
              <a:rPr lang="en-US" sz="4000" dirty="0" smtClean="0"/>
              <a:t>?  Let's see...</a:t>
            </a:r>
            <a:endParaRPr lang="en-US" sz="4000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Disclaimer: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6600" dirty="0" smtClean="0"/>
              <a:t>I love </a:t>
            </a:r>
            <a:r>
              <a:rPr lang="en-US" sz="6600" dirty="0" smtClean="0">
                <a:latin typeface="APL385 Unicode" panose="020B0709000202000203" pitchFamily="49" charset="0"/>
              </a:rPr>
              <a:t>⎕WC</a:t>
            </a:r>
            <a:endParaRPr lang="en-US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1438"/>
            <a:ext cx="3322638" cy="4525962"/>
          </a:xfrm>
          <a:prstGeom prst="rect">
            <a:avLst/>
          </a:prstGeom>
        </p:spPr>
      </p:pic>
      <p:sp>
        <p:nvSpPr>
          <p:cNvPr id="15" name="Heart 14"/>
          <p:cNvSpPr/>
          <p:nvPr/>
        </p:nvSpPr>
        <p:spPr bwMode="auto">
          <a:xfrm>
            <a:off x="3419872" y="2563224"/>
            <a:ext cx="1584176" cy="1440160"/>
          </a:xfrm>
          <a:prstGeom prst="heart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64088" y="2348880"/>
            <a:ext cx="2664296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600" dirty="0" smtClean="0">
                <a:latin typeface="APL385 Unicode" panose="020B0709000202000203" pitchFamily="49" charset="0"/>
              </a:rPr>
              <a:t>⎕WC</a:t>
            </a:r>
            <a:endParaRPr lang="en-US" sz="4000" dirty="0">
              <a:latin typeface="APL385 Unicode" panose="020B0709000202000203" pitchFamily="49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550" y="1295400"/>
            <a:ext cx="5343525" cy="481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8035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</p:bldLst>
  </p:timing>
</p:sld>
</file>

<file path=ppt/theme/theme1.xml><?xml version="1.0" encoding="utf-8"?>
<a:theme xmlns:a="http://schemas.openxmlformats.org/drawingml/2006/main" name="Master Powerpoint template 18 aug 2014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Master Powerpoint template 18 aug 2014.potx" id="{D75E8AA9-851B-4AE5-B4A8-6C86A88EC8D9}" vid="{39B23ECB-5CBD-46BA-A539-2031A0E0478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5660</TotalTime>
  <Words>3385</Words>
  <Application>Microsoft Office PowerPoint</Application>
  <PresentationFormat>On-screen Show (4:3)</PresentationFormat>
  <Paragraphs>489</Paragraphs>
  <Slides>32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Master Powerpoint template 18 aug 2014</vt:lpstr>
      <vt:lpstr>PowerPoint Presentation</vt:lpstr>
      <vt:lpstr>Agenda</vt:lpstr>
      <vt:lpstr>Agenda</vt:lpstr>
      <vt:lpstr>Agenda</vt:lpstr>
      <vt:lpstr>To Build Web Applications...</vt:lpstr>
      <vt:lpstr>To Build Web Applications...</vt:lpstr>
      <vt:lpstr>To Build Web Applications...</vt:lpstr>
      <vt:lpstr>MiServer 3.0 – Why?</vt:lpstr>
      <vt:lpstr>Easy as ⎕WC?  Let's see...</vt:lpstr>
      <vt:lpstr>Easy as ⎕WC?  Let's see...</vt:lpstr>
      <vt:lpstr>Controls...</vt:lpstr>
      <vt:lpstr>Callbacks</vt:lpstr>
      <vt:lpstr>Layout of Controls</vt:lpstr>
      <vt:lpstr>MiServer</vt:lpstr>
      <vt:lpstr>APL-based Web Server</vt:lpstr>
      <vt:lpstr>Tools to Easily Generate Web Content</vt:lpstr>
      <vt:lpstr>Integrates Dyalog with the Web</vt:lpstr>
      <vt:lpstr>Hands On – Install MiServer</vt:lpstr>
      <vt:lpstr>A Few Terms...</vt:lpstr>
      <vt:lpstr>Anatomy of a MiPage</vt:lpstr>
      <vt:lpstr>We've Got a Lot of Class(es)</vt:lpstr>
      <vt:lpstr>HTTPRequest</vt:lpstr>
      <vt:lpstr>Data Binding</vt:lpstr>
      <vt:lpstr>Working with Content</vt:lpstr>
      <vt:lpstr>Working with Content</vt:lpstr>
      <vt:lpstr>Event Handling</vt:lpstr>
      <vt:lpstr>Event Handling</vt:lpstr>
      <vt:lpstr>Wonderful World of Widgets</vt:lpstr>
      <vt:lpstr>Exercise – Book a Stay</vt:lpstr>
      <vt:lpstr>Web Services</vt:lpstr>
      <vt:lpstr>Exercise - Mortgage Web Service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 P Becker</dc:creator>
  <cp:lastModifiedBy>Brian P Becker</cp:lastModifiedBy>
  <cp:revision>67</cp:revision>
  <cp:lastPrinted>2014-08-15T09:52:37Z</cp:lastPrinted>
  <dcterms:created xsi:type="dcterms:W3CDTF">2015-04-09T20:01:25Z</dcterms:created>
  <dcterms:modified xsi:type="dcterms:W3CDTF">2015-04-20T15:25:13Z</dcterms:modified>
</cp:coreProperties>
</file>