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18"/>
  </p:notesMasterIdLst>
  <p:handoutMasterIdLst>
    <p:handoutMasterId r:id="rId19"/>
  </p:handoutMasterIdLst>
  <p:sldIdLst>
    <p:sldId id="270" r:id="rId2"/>
    <p:sldId id="279" r:id="rId3"/>
    <p:sldId id="285" r:id="rId4"/>
    <p:sldId id="291" r:id="rId5"/>
    <p:sldId id="292" r:id="rId6"/>
    <p:sldId id="293" r:id="rId7"/>
    <p:sldId id="284" r:id="rId8"/>
    <p:sldId id="286" r:id="rId9"/>
    <p:sldId id="289" r:id="rId10"/>
    <p:sldId id="290" r:id="rId11"/>
    <p:sldId id="287" r:id="rId12"/>
    <p:sldId id="288" r:id="rId13"/>
    <p:sldId id="280" r:id="rId14"/>
    <p:sldId id="281" r:id="rId15"/>
    <p:sldId id="282" r:id="rId16"/>
    <p:sldId id="283" r:id="rId17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70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84902" autoAdjust="0"/>
  </p:normalViewPr>
  <p:slideViewPr>
    <p:cSldViewPr>
      <p:cViewPr varScale="1">
        <p:scale>
          <a:sx n="62" d="100"/>
          <a:sy n="62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9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B2BBA-8000-4029-9420-EBC2F9DE2F15}" type="datetimeFigureOut">
              <a:rPr lang="en-US" smtClean="0"/>
              <a:t>4/17/2016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1AE-8CD3-4030-A7B2-9737F181D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4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7280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731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0" y="63246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z="2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44781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416815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72206"/>
          <a:stretch/>
        </p:blipFill>
        <p:spPr bwMode="auto">
          <a:xfrm>
            <a:off x="7585951" y="6380674"/>
            <a:ext cx="432000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7880832" y="6358440"/>
            <a:ext cx="128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>
                <a:latin typeface="Arial" panose="020B0604020202020204" pitchFamily="34" charset="0"/>
                <a:cs typeface="Arial" panose="020B0604020202020204" pitchFamily="34" charset="0"/>
              </a:rPr>
              <a:t>#DYNA16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4"/>
          <p:cNvSpPr txBox="1">
            <a:spLocks/>
          </p:cNvSpPr>
          <p:nvPr/>
        </p:nvSpPr>
        <p:spPr>
          <a:xfrm>
            <a:off x="675437" y="762000"/>
            <a:ext cx="78867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err="1"/>
              <a:t>Dyalog</a:t>
            </a:r>
            <a:r>
              <a:rPr lang="en-US" kern="0" dirty="0"/>
              <a:t> Version 15.0 Highlights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3440340" y="4724400"/>
            <a:ext cx="26244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+mn-lt"/>
              </a:rPr>
              <a:t>Jay Foad, John </a:t>
            </a:r>
            <a:r>
              <a:rPr lang="en-US" sz="1600" dirty="0" err="1">
                <a:latin typeface="+mn-lt"/>
              </a:rPr>
              <a:t>Daintree</a:t>
            </a:r>
            <a:endParaRPr lang="en-US" sz="1600" dirty="0">
              <a:latin typeface="+mn-lt"/>
            </a:endParaRPr>
          </a:p>
          <a:p>
            <a:pPr algn="ctr"/>
            <a:r>
              <a:rPr lang="en-US" sz="1600" dirty="0">
                <a:latin typeface="+mn-lt"/>
              </a:rPr>
              <a:t>Dan Baronet, Brian Becker</a:t>
            </a:r>
          </a:p>
          <a:p>
            <a:pPr algn="ctr"/>
            <a:r>
              <a:rPr lang="en-US" sz="1600" dirty="0">
                <a:latin typeface="+mn-lt"/>
              </a:rPr>
              <a:t>Morten </a:t>
            </a:r>
            <a:r>
              <a:rPr lang="en-US" sz="1600" dirty="0" err="1">
                <a:latin typeface="+mn-lt"/>
              </a:rPr>
              <a:t>Kromberg</a:t>
            </a:r>
            <a:endParaRPr lang="en-US" sz="1600" dirty="0">
              <a:latin typeface="+mn-lt"/>
            </a:endParaRPr>
          </a:p>
        </p:txBody>
      </p:sp>
      <p:pic>
        <p:nvPicPr>
          <p:cNvPr id="1026" name="Picture 2" descr="Dya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19400"/>
            <a:ext cx="377504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95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Hashed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/>
              <a:t>Hashed arrays can be updated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A  ← 1500⌶ </a:t>
            </a:r>
            <a:r>
              <a:rPr lang="en-GB" dirty="0" err="1">
                <a:latin typeface="APL385 Unicode" panose="020B0709000202000203" pitchFamily="49" charset="0"/>
              </a:rPr>
              <a:t>someVector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A ,← </a:t>
            </a:r>
            <a:r>
              <a:rPr lang="en-GB" dirty="0" err="1">
                <a:latin typeface="APL385 Unicode" panose="020B0709000202000203" pitchFamily="49" charset="0"/>
              </a:rPr>
              <a:t>moreData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A↓⍨← ¯1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Updates with </a:t>
            </a:r>
            <a:r>
              <a:rPr lang="en-GB" dirty="0">
                <a:latin typeface="APL385 Unicode" panose="020B0709000202000203" pitchFamily="49" charset="0"/>
              </a:rPr>
              <a:t>,←</a:t>
            </a:r>
            <a:r>
              <a:rPr lang="en-GB" dirty="0"/>
              <a:t> and (new idiom) </a:t>
            </a:r>
            <a:r>
              <a:rPr lang="en-GB" dirty="0">
                <a:latin typeface="APL385 Unicode" panose="020B0709000202000203" pitchFamily="49" charset="0"/>
              </a:rPr>
              <a:t>↓⍨←</a:t>
            </a:r>
            <a:r>
              <a:rPr lang="en-GB" dirty="0"/>
              <a:t> will efficiently update the stored hash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543296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Catenate</a:t>
            </a:r>
            <a:r>
              <a:rPr lang="en-GB" dirty="0"/>
              <a:t> reduction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/>
              <a:t>This is long overdue: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A←'one</a:t>
            </a:r>
            <a:r>
              <a:rPr lang="en-GB" dirty="0">
                <a:latin typeface="APL385 Unicode" panose="020B0709000202000203" pitchFamily="49" charset="0"/>
              </a:rPr>
              <a:t>' 'two' 'three'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⊃,/3↑A  ←→  '</a:t>
            </a:r>
            <a:r>
              <a:rPr lang="en-GB" dirty="0" err="1">
                <a:latin typeface="APL385 Unicode" panose="020B0709000202000203" pitchFamily="49" charset="0"/>
              </a:rPr>
              <a:t>onetwothree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⊃,/2↑A  ←→  '</a:t>
            </a:r>
            <a:r>
              <a:rPr lang="en-GB" dirty="0" err="1">
                <a:latin typeface="APL385 Unicode" panose="020B0709000202000203" pitchFamily="49" charset="0"/>
              </a:rPr>
              <a:t>onetwo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⊃,/1↑A  ←→  'one'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⊃,/0↑A  ←→  ''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555837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Catenate</a:t>
            </a:r>
            <a:r>
              <a:rPr lang="en-GB" dirty="0"/>
              <a:t> reduction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GB" dirty="0"/>
              <a:t>Introduces an </a:t>
            </a:r>
            <a:r>
              <a:rPr lang="en-GB" b="1" dirty="0"/>
              <a:t>identity function</a:t>
            </a:r>
            <a:r>
              <a:rPr lang="en-GB" dirty="0"/>
              <a:t> for </a:t>
            </a:r>
            <a:r>
              <a:rPr lang="en-GB" dirty="0" err="1"/>
              <a:t>catenate</a:t>
            </a:r>
            <a:endParaRPr lang="en-GB" dirty="0"/>
          </a:p>
          <a:p>
            <a:pPr>
              <a:spcBef>
                <a:spcPts val="0"/>
              </a:spcBef>
            </a:pPr>
            <a:r>
              <a:rPr lang="en-GB" dirty="0"/>
              <a:t>(APL2 had this for many primitives)</a:t>
            </a:r>
          </a:p>
          <a:p>
            <a:pPr>
              <a:spcBef>
                <a:spcPts val="0"/>
              </a:spcBef>
            </a:pPr>
            <a:r>
              <a:rPr lang="en-GB" dirty="0"/>
              <a:t>Handles all combinations of</a:t>
            </a:r>
            <a:br>
              <a:rPr lang="en-GB" dirty="0"/>
            </a:br>
            <a:r>
              <a:rPr lang="en-GB" dirty="0" err="1"/>
              <a:t>catenate</a:t>
            </a:r>
            <a:r>
              <a:rPr lang="en-GB" dirty="0"/>
              <a:t>-with-axis and reduce-with-axis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⍴⊃⍪⌿0 2⍴⊂3 4⍴0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0 4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707220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/>
              <a:t>The old algorithm, </a:t>
            </a:r>
            <a:r>
              <a:rPr lang="en-GB" dirty="0" err="1"/>
              <a:t>Lehmer's</a:t>
            </a:r>
            <a:r>
              <a:rPr lang="en-GB" dirty="0"/>
              <a:t> linear congruential generator, lacked</a:t>
            </a:r>
          </a:p>
          <a:p>
            <a:pPr>
              <a:spcBef>
                <a:spcPts val="0"/>
              </a:spcBef>
            </a:pPr>
            <a:r>
              <a:rPr lang="en-GB" dirty="0"/>
              <a:t>Randomness</a:t>
            </a:r>
          </a:p>
          <a:p>
            <a:pPr>
              <a:spcBef>
                <a:spcPts val="0"/>
              </a:spcBef>
            </a:pPr>
            <a:r>
              <a:rPr lang="en-GB" dirty="0"/>
              <a:t>Range</a:t>
            </a:r>
          </a:p>
          <a:p>
            <a:pPr>
              <a:spcBef>
                <a:spcPts val="0"/>
              </a:spcBef>
            </a:pPr>
            <a:r>
              <a:rPr lang="en-GB" dirty="0"/>
              <a:t>Speed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New algorithm </a:t>
            </a:r>
            <a:r>
              <a:rPr lang="en-GB" dirty="0" err="1"/>
              <a:t>Mersenne</a:t>
            </a:r>
            <a:r>
              <a:rPr lang="en-GB" dirty="0"/>
              <a:t> Twister (since </a:t>
            </a:r>
            <a:r>
              <a:rPr lang="en-GB" dirty="0" err="1"/>
              <a:t>Dyalog</a:t>
            </a:r>
            <a:r>
              <a:rPr lang="en-GB" dirty="0"/>
              <a:t> APL 13.1) addresses all of these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Also: truly random numbers from the OS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438779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15.0 </a:t>
            </a:r>
            <a:r>
              <a:rPr lang="en-GB" dirty="0">
                <a:latin typeface="APL385 Unicode" panose="020B0709000202000203" pitchFamily="49" charset="0"/>
              </a:rPr>
              <a:t>⎕RL</a:t>
            </a:r>
            <a:r>
              <a:rPr lang="en-GB" dirty="0"/>
              <a:t> is a two item vector: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(seed)(algorithm)</a:t>
            </a:r>
          </a:p>
          <a:p>
            <a:r>
              <a:rPr lang="en-GB" dirty="0"/>
              <a:t>Allows switching algorithm safely and without an I-beam</a:t>
            </a:r>
          </a:p>
          <a:p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⎕RL←⍬</a:t>
            </a:r>
            <a:r>
              <a:rPr lang="en-GB" dirty="0"/>
              <a:t> for non-repeatable sequences</a:t>
            </a:r>
          </a:p>
          <a:p>
            <a:r>
              <a:rPr lang="en-GB" dirty="0"/>
              <a:t>Most existing uses of </a:t>
            </a:r>
            <a:r>
              <a:rPr lang="en-GB" dirty="0">
                <a:latin typeface="APL385 Unicode" panose="020B0709000202000203" pitchFamily="49" charset="0"/>
              </a:rPr>
              <a:t>⎕RL</a:t>
            </a:r>
            <a:r>
              <a:rPr lang="en-GB" dirty="0"/>
              <a:t> unaffected</a:t>
            </a:r>
          </a:p>
          <a:p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16807⌶</a:t>
            </a:r>
            <a:r>
              <a:rPr lang="en-GB" dirty="0"/>
              <a:t> will be withdrawn in 16.0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207917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Existing uses of </a:t>
            </a:r>
            <a:r>
              <a:rPr lang="en-GB" dirty="0">
                <a:latin typeface="APL385 Unicode" panose="020B0709000202000203" pitchFamily="49" charset="0"/>
              </a:rPr>
              <a:t>⎕RL</a:t>
            </a:r>
            <a:r>
              <a:rPr lang="en-GB" dirty="0"/>
              <a:t> unaffected: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foo;⎕RL    ⍝ localise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⎕RL←5*7    ⍝ initialise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⎕RL←+/⎕TS  ⍝ randomise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2298404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⎕RL←0</a:t>
            </a:r>
            <a:r>
              <a:rPr lang="en-GB" dirty="0"/>
              <a:t> generates a random seed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⎕RL←⍬</a:t>
            </a:r>
            <a:r>
              <a:rPr lang="en-GB" dirty="0"/>
              <a:t> generates a random seed and a non-repeatable sequence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Future interpreters will change the sequence but generate numbers much faster, especially Booleans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4286220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88727"/>
            <a:ext cx="8229600" cy="1143000"/>
          </a:xfrm>
        </p:spPr>
        <p:txBody>
          <a:bodyPr/>
          <a:lstStyle/>
          <a:p>
            <a:r>
              <a:rPr lang="da-DK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772400" cy="3888432"/>
          </a:xfrm>
        </p:spPr>
        <p:txBody>
          <a:bodyPr/>
          <a:lstStyle/>
          <a:p>
            <a:pPr fontAlgn="ctr"/>
            <a:r>
              <a:rPr lang="en-US" sz="3600" dirty="0"/>
              <a:t>Primitive speed-ups</a:t>
            </a:r>
          </a:p>
          <a:p>
            <a:pPr fontAlgn="ctr"/>
            <a:r>
              <a:rPr lang="en-US" sz="3600" dirty="0"/>
              <a:t>Compiler and bytecode execution improvements</a:t>
            </a:r>
            <a:endParaRPr lang="en-US" dirty="0"/>
          </a:p>
          <a:p>
            <a:pPr fontAlgn="ctr"/>
            <a:r>
              <a:rPr lang="en-US" sz="3600" dirty="0"/>
              <a:t>Hashed arrays</a:t>
            </a:r>
          </a:p>
          <a:p>
            <a:pPr fontAlgn="ctr"/>
            <a:r>
              <a:rPr lang="en-US" sz="3600" dirty="0" err="1">
                <a:solidFill>
                  <a:srgbClr val="333333"/>
                </a:solidFill>
                <a:effectLst/>
                <a:latin typeface="+mn-lt"/>
              </a:rPr>
              <a:t>Catenate</a:t>
            </a:r>
            <a:r>
              <a:rPr lang="en-US" sz="3600" dirty="0">
                <a:solidFill>
                  <a:srgbClr val="333333"/>
                </a:solidFill>
                <a:effectLst/>
                <a:latin typeface="+mn-lt"/>
              </a:rPr>
              <a:t>-reduction of empty arrays</a:t>
            </a:r>
          </a:p>
          <a:p>
            <a:pPr fontAlgn="ctr"/>
            <a:r>
              <a:rPr lang="en-US" sz="3600" dirty="0"/>
              <a:t>Random numbers</a:t>
            </a:r>
            <a:endParaRPr lang="en-US" sz="3600" dirty="0">
              <a:solidFill>
                <a:srgbClr val="333333"/>
              </a:solidFill>
              <a:effectLst/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/>
              <a:t>Dyalog Version 15 Highlights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7234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Primitive speed-ups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/>
              <a:t>Count trailing ones: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b⊥b</a:t>
            </a:r>
            <a:r>
              <a:rPr lang="en-GB" dirty="0"/>
              <a:t> is now faster than </a:t>
            </a:r>
            <a:r>
              <a:rPr lang="en-GB" dirty="0">
                <a:latin typeface="APL385 Unicode" panose="020B0709000202000203" pitchFamily="49" charset="0"/>
              </a:rPr>
              <a:t>+/∧\⌽b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Partition pseudo-operator: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b(≢ ¨⊂)x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b(+/¨⊂)x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b(⌈/¨⊂)x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And so on. Typical 5x speed-up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006819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Primitive speed-ups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Linear time algorithm for </a:t>
            </a:r>
            <a:r>
              <a:rPr lang="en-GB" dirty="0">
                <a:latin typeface="APL385 Unicode" panose="020B0709000202000203" pitchFamily="49" charset="0"/>
              </a:rPr>
              <a:t>n⌈/x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n⌊/x</a:t>
            </a:r>
          </a:p>
          <a:p>
            <a:pPr marL="0" indent="0">
              <a:buNone/>
            </a:pPr>
            <a:r>
              <a:rPr lang="en-GB" dirty="0"/>
              <a:t>Typical 3x speed-up when </a:t>
            </a:r>
            <a:r>
              <a:rPr lang="en-GB" dirty="0">
                <a:latin typeface="APL385 Unicode" panose="020B0709000202000203" pitchFamily="49" charset="0"/>
              </a:rPr>
              <a:t>n=10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Formatting floating point data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⍺⍕⍵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⍺ ⎕FMT ⍵</a:t>
            </a:r>
            <a:r>
              <a:rPr lang="en-GB" dirty="0"/>
              <a:t> (E, F and I formats)</a:t>
            </a:r>
          </a:p>
          <a:p>
            <a:pPr marL="0" indent="0">
              <a:buNone/>
            </a:pPr>
            <a:r>
              <a:rPr lang="en-GB" dirty="0"/>
              <a:t>Typical 2x to 5x speed-up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351999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Primitive speed-ups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Depth (≡X) </a:t>
            </a:r>
            <a:r>
              <a:rPr lang="en-GB" dirty="0" err="1"/>
              <a:t>reimplemented</a:t>
            </a:r>
            <a:r>
              <a:rPr lang="en-GB" dirty="0"/>
              <a:t>. Typical 2x speed-up, more on deeply nested arrays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x*b</a:t>
            </a:r>
            <a:r>
              <a:rPr lang="en-GB" dirty="0"/>
              <a:t> for scalar </a:t>
            </a:r>
            <a:r>
              <a:rPr lang="en-GB" dirty="0">
                <a:latin typeface="APL385 Unicode" panose="020B0709000202000203" pitchFamily="49" charset="0"/>
              </a:rPr>
              <a:t>x</a:t>
            </a:r>
            <a:r>
              <a:rPr lang="en-GB" dirty="0"/>
              <a:t> and Boolean array </a:t>
            </a:r>
            <a:r>
              <a:rPr lang="en-GB" dirty="0">
                <a:latin typeface="APL385 Unicode" panose="020B0709000202000203" pitchFamily="49" charset="0"/>
              </a:rPr>
              <a:t>b</a:t>
            </a:r>
          </a:p>
          <a:p>
            <a:pPr marL="0" indent="0">
              <a:buNone/>
            </a:pPr>
            <a:r>
              <a:rPr lang="en-GB" dirty="0"/>
              <a:t>Up to 90x speed-up!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≢¨X</a:t>
            </a:r>
            <a:r>
              <a:rPr lang="en-GB" dirty="0"/>
              <a:t>: 25x speed-up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9969720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Primitive speed-ups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⍺+.×⍵</a:t>
            </a:r>
            <a:r>
              <a:rPr lang="en-GB" dirty="0"/>
              <a:t> for Boolean arguments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Also </a:t>
            </a:r>
            <a:r>
              <a:rPr lang="en-GB" dirty="0">
                <a:latin typeface="APL385 Unicode" panose="020B0709000202000203" pitchFamily="49" charset="0"/>
              </a:rPr>
              <a:t>+.∧ +.∨ +.= +.≠</a:t>
            </a:r>
            <a:r>
              <a:rPr lang="en-GB" dirty="0"/>
              <a:t> etc.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Typical 4x speed-up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0∊b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1∊b</a:t>
            </a:r>
            <a:r>
              <a:rPr lang="en-GB" dirty="0"/>
              <a:t> are as fast as </a:t>
            </a:r>
            <a:r>
              <a:rPr lang="en-GB" dirty="0">
                <a:latin typeface="APL385 Unicode" panose="020B0709000202000203" pitchFamily="49" charset="0"/>
              </a:rPr>
              <a:t>∨/b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∧/b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Set functions on small arguments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Typical 3x to 10x speed-up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1058994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Dyalog</a:t>
            </a:r>
            <a:r>
              <a:rPr lang="en-GB" dirty="0"/>
              <a:t>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Coming in 15.0:</a:t>
            </a:r>
          </a:p>
          <a:p>
            <a:r>
              <a:rPr lang="en-GB" dirty="0"/>
              <a:t>Better support for nested </a:t>
            </a:r>
            <a:r>
              <a:rPr lang="en-GB" dirty="0" err="1"/>
              <a:t>dfns</a:t>
            </a:r>
            <a:endParaRPr lang="en-GB" dirty="0"/>
          </a:p>
          <a:p>
            <a:r>
              <a:rPr lang="en-GB" dirty="0"/>
              <a:t>Better support for global variables</a:t>
            </a:r>
          </a:p>
          <a:p>
            <a:r>
              <a:rPr lang="en-GB" dirty="0"/>
              <a:t>Show compiler errors in the editor</a:t>
            </a:r>
          </a:p>
          <a:p>
            <a:r>
              <a:rPr lang="en-GB" dirty="0"/>
              <a:t>Plus many parser improvements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Come to workshop W1 after lunch!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173876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Hashed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/>
              <a:t>Recap: retained hash tables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A←#.</a:t>
            </a:r>
            <a:r>
              <a:rPr lang="en-GB" dirty="0" err="1">
                <a:latin typeface="APL385 Unicode" panose="020B0709000202000203" pitchFamily="49" charset="0"/>
              </a:rPr>
              <a:t>BigData.someVector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f←A</a:t>
            </a:r>
            <a:r>
              <a:rPr lang="en-GB" dirty="0">
                <a:latin typeface="APL385 Unicode" panose="020B0709000202000203" pitchFamily="49" charset="0"/>
              </a:rPr>
              <a:t>∘⍳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Repeated applications of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/>
              <a:t> will cache the hash table generated for </a:t>
            </a:r>
            <a:r>
              <a:rPr lang="en-GB" dirty="0">
                <a:latin typeface="APL385 Unicode" panose="020B0709000202000203" pitchFamily="49" charset="0"/>
              </a:rPr>
              <a:t>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88313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Hashed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/>
              <a:t>New I-beam achieves the same thing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A←#.</a:t>
            </a:r>
            <a:r>
              <a:rPr lang="en-GB" dirty="0" err="1">
                <a:latin typeface="APL385 Unicode" panose="020B0709000202000203" pitchFamily="49" charset="0"/>
              </a:rPr>
              <a:t>BigData.someVector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A←1500⌶A  ⍝ Hash A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  <a:p>
            <a:pPr marL="0" indent="0">
              <a:spcBef>
                <a:spcPts val="0"/>
              </a:spcBef>
              <a:buNone/>
            </a:pPr>
            <a:r>
              <a:rPr lang="en-GB" dirty="0"/>
              <a:t>Applications of </a:t>
            </a:r>
            <a:r>
              <a:rPr lang="en-GB" dirty="0">
                <a:latin typeface="APL385 Unicode" panose="020B0709000202000203" pitchFamily="49" charset="0"/>
              </a:rPr>
              <a:t>A⍳Y</a:t>
            </a:r>
            <a:r>
              <a:rPr lang="en-GB" dirty="0"/>
              <a:t>, </a:t>
            </a:r>
            <a:r>
              <a:rPr lang="en-GB" dirty="0">
                <a:latin typeface="APL385 Unicode" panose="020B0709000202000203" pitchFamily="49" charset="0"/>
              </a:rPr>
              <a:t>X∊A</a:t>
            </a:r>
            <a:r>
              <a:rPr lang="en-GB" dirty="0"/>
              <a:t> </a:t>
            </a:r>
            <a:r>
              <a:rPr lang="en-GB" dirty="0" err="1"/>
              <a:t>etc</a:t>
            </a:r>
            <a:r>
              <a:rPr lang="en-GB" dirty="0"/>
              <a:t> will share the hash table for </a:t>
            </a:r>
            <a:r>
              <a:rPr lang="en-GB" dirty="0">
                <a:latin typeface="APL385 Unicode" panose="020B0709000202000203" pitchFamily="49" charset="0"/>
              </a:rPr>
              <a:t>A</a:t>
            </a:r>
            <a:r>
              <a:rPr lang="en-GB" dirty="0"/>
              <a:t>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Dyalog Version 15 Highlights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75729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6943</TotalTime>
  <Words>653</Words>
  <Application>Microsoft Office PowerPoint</Application>
  <PresentationFormat>On-screen Show (4:3)</PresentationFormat>
  <Paragraphs>147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APL385 Unicode</vt:lpstr>
      <vt:lpstr>Arial</vt:lpstr>
      <vt:lpstr>Geneva</vt:lpstr>
      <vt:lpstr>Times</vt:lpstr>
      <vt:lpstr>Master Powerpoint template 18 aug 2014</vt:lpstr>
      <vt:lpstr>PowerPoint Presentation</vt:lpstr>
      <vt:lpstr>Agenda</vt:lpstr>
      <vt:lpstr>Primitive speed-ups</vt:lpstr>
      <vt:lpstr>Primitive speed-ups</vt:lpstr>
      <vt:lpstr>Primitive speed-ups</vt:lpstr>
      <vt:lpstr>Primitive speed-ups</vt:lpstr>
      <vt:lpstr>Dyalog Compiler</vt:lpstr>
      <vt:lpstr>Hashed arrays</vt:lpstr>
      <vt:lpstr>Hashed arrays</vt:lpstr>
      <vt:lpstr>Hashed arrays</vt:lpstr>
      <vt:lpstr>Catenate reduction</vt:lpstr>
      <vt:lpstr>Catenate reduction</vt:lpstr>
      <vt:lpstr>Random numbers</vt:lpstr>
      <vt:lpstr>Random numbers</vt:lpstr>
      <vt:lpstr>Random numbers</vt:lpstr>
      <vt:lpstr>Random numbers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Jay</cp:lastModifiedBy>
  <cp:revision>104</cp:revision>
  <cp:lastPrinted>2014-08-15T09:52:37Z</cp:lastPrinted>
  <dcterms:created xsi:type="dcterms:W3CDTF">2015-04-09T20:01:25Z</dcterms:created>
  <dcterms:modified xsi:type="dcterms:W3CDTF">2016-04-17T22:23:30Z</dcterms:modified>
</cp:coreProperties>
</file>