
<file path=[Content_Types].xml><?xml version="1.0" encoding="utf-8"?>
<Types xmlns="http://schemas.openxmlformats.org/package/2006/content-types"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 saveSubsetFonts="1" autoCompressPictures="0">
  <p:sldMasterIdLst>
    <p:sldMasterId id="2147483648" r:id="rId4"/>
    <p:sldMasterId id="2147483672" r:id="rId5"/>
  </p:sldMasterIdLst>
  <p:notesMasterIdLst>
    <p:notesMasterId r:id="rId21"/>
  </p:notesMasterIdLst>
  <p:sldIdLst>
    <p:sldId id="257" r:id="rId6"/>
    <p:sldId id="2488" r:id="rId7"/>
    <p:sldId id="2519" r:id="rId8"/>
    <p:sldId id="2502" r:id="rId9"/>
    <p:sldId id="2481" r:id="rId10"/>
    <p:sldId id="2489" r:id="rId11"/>
    <p:sldId id="2490" r:id="rId12"/>
    <p:sldId id="2516" r:id="rId13"/>
    <p:sldId id="2515" r:id="rId14"/>
    <p:sldId id="2514" r:id="rId15"/>
    <p:sldId id="2517" r:id="rId16"/>
    <p:sldId id="2518" r:id="rId17"/>
    <p:sldId id="2494" r:id="rId18"/>
    <p:sldId id="2513" r:id="rId19"/>
    <p:sldId id="2510" r:id="rId20"/>
  </p:sldIdLst>
  <p:sldSz cx="12192000" cy="6858000"/>
  <p:notesSz cx="6858000" cy="9144000"/>
  <p:embeddedFontLst>
    <p:embeddedFont>
      <p:font typeface="Abadi" panose="020B0604020104020204" pitchFamily="34" charset="0"/>
      <p:regular r:id="rId22"/>
    </p:embeddedFont>
    <p:embeddedFont>
      <p:font typeface="APL385 Unicode" panose="020B0709000202000203" pitchFamily="49" charset="0"/>
      <p:regular r:id="rId23"/>
    </p:embeddedFont>
    <p:embeddedFont>
      <p:font typeface="Montserrat" panose="00000500000000000000" pitchFamily="2" charset="0"/>
      <p:regular r:id="rId24"/>
      <p:bold r:id="rId25"/>
      <p:italic r:id="rId26"/>
      <p:boldItalic r:id="rId27"/>
    </p:embeddedFont>
    <p:embeddedFont>
      <p:font typeface="Poppins Medium" panose="00000600000000000000" pitchFamily="2" charset="0"/>
      <p:regular r:id="rId28"/>
      <p:italic r:id="rId29"/>
    </p:embeddedFont>
    <p:embeddedFont>
      <p:font typeface="Roboto" panose="02000000000000000000" pitchFamily="2" charset="0"/>
      <p:regular r:id="rId30"/>
      <p:bold r:id="rId31"/>
      <p:italic r:id="rId32"/>
      <p:boldItalic r:id="rId33"/>
    </p:embeddedFont>
  </p:embeddedFont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AAF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310"/>
    <p:restoredTop sz="86210"/>
  </p:normalViewPr>
  <p:slideViewPr>
    <p:cSldViewPr snapToGrid="0" snapToObjects="1">
      <p:cViewPr varScale="1">
        <p:scale>
          <a:sx n="101" d="100"/>
          <a:sy n="101" d="100"/>
        </p:scale>
        <p:origin x="810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10" d="100"/>
        <a:sy n="11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8.xml"/><Relationship Id="rId18" Type="http://schemas.openxmlformats.org/officeDocument/2006/relationships/slide" Target="slides/slide13.xml"/><Relationship Id="rId26" Type="http://schemas.openxmlformats.org/officeDocument/2006/relationships/font" Target="fonts/font5.fntdata"/><Relationship Id="rId21" Type="http://schemas.openxmlformats.org/officeDocument/2006/relationships/notesMaster" Target="notesMasters/notesMaster1.xml"/><Relationship Id="rId34" Type="http://schemas.openxmlformats.org/officeDocument/2006/relationships/presProps" Target="presProps.xml"/><Relationship Id="rId7" Type="http://schemas.openxmlformats.org/officeDocument/2006/relationships/slide" Target="slides/slide2.xml"/><Relationship Id="rId12" Type="http://schemas.openxmlformats.org/officeDocument/2006/relationships/slide" Target="slides/slide7.xml"/><Relationship Id="rId17" Type="http://schemas.openxmlformats.org/officeDocument/2006/relationships/slide" Target="slides/slide12.xml"/><Relationship Id="rId25" Type="http://schemas.openxmlformats.org/officeDocument/2006/relationships/font" Target="fonts/font4.fntdata"/><Relationship Id="rId33" Type="http://schemas.openxmlformats.org/officeDocument/2006/relationships/font" Target="fonts/font12.fntdata"/><Relationship Id="rId2" Type="http://schemas.openxmlformats.org/officeDocument/2006/relationships/customXml" Target="../customXml/item2.xml"/><Relationship Id="rId16" Type="http://schemas.openxmlformats.org/officeDocument/2006/relationships/slide" Target="slides/slide11.xml"/><Relationship Id="rId20" Type="http://schemas.openxmlformats.org/officeDocument/2006/relationships/slide" Target="slides/slide15.xml"/><Relationship Id="rId29" Type="http://schemas.openxmlformats.org/officeDocument/2006/relationships/font" Target="fonts/font8.fntdata"/><Relationship Id="rId1" Type="http://schemas.openxmlformats.org/officeDocument/2006/relationships/customXml" Target="../customXml/item1.xml"/><Relationship Id="rId6" Type="http://schemas.openxmlformats.org/officeDocument/2006/relationships/slide" Target="slides/slide1.xml"/><Relationship Id="rId11" Type="http://schemas.openxmlformats.org/officeDocument/2006/relationships/slide" Target="slides/slide6.xml"/><Relationship Id="rId24" Type="http://schemas.openxmlformats.org/officeDocument/2006/relationships/font" Target="fonts/font3.fntdata"/><Relationship Id="rId32" Type="http://schemas.openxmlformats.org/officeDocument/2006/relationships/font" Target="fonts/font11.fntdata"/><Relationship Id="rId37" Type="http://schemas.openxmlformats.org/officeDocument/2006/relationships/tableStyles" Target="tableStyles.xml"/><Relationship Id="rId5" Type="http://schemas.openxmlformats.org/officeDocument/2006/relationships/slideMaster" Target="slideMasters/slideMaster2.xml"/><Relationship Id="rId15" Type="http://schemas.openxmlformats.org/officeDocument/2006/relationships/slide" Target="slides/slide10.xml"/><Relationship Id="rId23" Type="http://schemas.openxmlformats.org/officeDocument/2006/relationships/font" Target="fonts/font2.fntdata"/><Relationship Id="rId28" Type="http://schemas.openxmlformats.org/officeDocument/2006/relationships/font" Target="fonts/font7.fntdata"/><Relationship Id="rId36" Type="http://schemas.openxmlformats.org/officeDocument/2006/relationships/theme" Target="theme/theme1.xml"/><Relationship Id="rId10" Type="http://schemas.openxmlformats.org/officeDocument/2006/relationships/slide" Target="slides/slide5.xml"/><Relationship Id="rId19" Type="http://schemas.openxmlformats.org/officeDocument/2006/relationships/slide" Target="slides/slide14.xml"/><Relationship Id="rId31" Type="http://schemas.openxmlformats.org/officeDocument/2006/relationships/font" Target="fonts/font10.fntdata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14" Type="http://schemas.openxmlformats.org/officeDocument/2006/relationships/slide" Target="slides/slide9.xml"/><Relationship Id="rId22" Type="http://schemas.openxmlformats.org/officeDocument/2006/relationships/font" Target="fonts/font1.fntdata"/><Relationship Id="rId27" Type="http://schemas.openxmlformats.org/officeDocument/2006/relationships/font" Target="fonts/font6.fntdata"/><Relationship Id="rId30" Type="http://schemas.openxmlformats.org/officeDocument/2006/relationships/font" Target="fonts/font9.fntdata"/><Relationship Id="rId35" Type="http://schemas.openxmlformats.org/officeDocument/2006/relationships/viewProps" Target="viewProps.xml"/><Relationship Id="rId8" Type="http://schemas.openxmlformats.org/officeDocument/2006/relationships/slide" Target="slides/slide3.xml"/><Relationship Id="rId3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6376C3-3661-EB45-9A1E-E8AAAB762463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C817D5C-2A22-F54B-B3FC-29D7D422C6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7680735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8641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75876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Prequel: What we’re doing with APL and how it has helped us disrupt our industry, increasing collaboration, creating efficiencies and improving overall performance.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348199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Mall stores/free standing stores</a:t>
            </a:r>
          </a:p>
          <a:p>
            <a:r>
              <a:rPr lang="en-US" dirty="0"/>
              <a:t>Branded stores/ generic stores</a:t>
            </a:r>
          </a:p>
          <a:p>
            <a:r>
              <a:rPr lang="en-US" dirty="0"/>
              <a:t>Single stores / small chains</a:t>
            </a:r>
          </a:p>
          <a:p>
            <a:r>
              <a:rPr lang="en-US" dirty="0"/>
              <a:t>$1M stores / 5-10-20-50 M Stores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51725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STOP after this slide to explain how the system is complicated and</a:t>
            </a:r>
          </a:p>
          <a:p>
            <a:r>
              <a:rPr lang="en-US" dirty="0"/>
              <a:t>LOT of Moving parts</a:t>
            </a:r>
          </a:p>
          <a:p>
            <a:r>
              <a:rPr lang="en-US" dirty="0"/>
              <a:t>EVERYTHING IS C# except Black Boxes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73947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STOP before to explain APL is just tranche in the middle – application is all C#</a:t>
            </a:r>
          </a:p>
          <a:p>
            <a:r>
              <a:rPr lang="en-US" dirty="0"/>
              <a:t>STOP after to explain using Dyalog with standard tools – APL=GLUE</a:t>
            </a:r>
          </a:p>
          <a:p>
            <a:r>
              <a:rPr lang="en-US" dirty="0"/>
              <a:t>2 60-somethings doing black boxes, now 2 20-somethings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9416157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/>
              <a:t>Still IIS / HTML / JavaScript / KENDO</a:t>
            </a:r>
          </a:p>
          <a:p>
            <a:r>
              <a:rPr lang="en-US"/>
              <a:t>CUT dev time 80 % -- MAPS example</a:t>
            </a:r>
          </a:p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C817D5C-2A22-F54B-B3FC-29D7D422C6E4}" type="slidenum">
              <a:rPr lang="en-US" smtClean="0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20150660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7C817D5C-2A22-F54B-B3FC-29D7D422C6E4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1440587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51C7D12-6A36-0446-B0F0-E6F29D28C88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FE969144-2D5B-C041-BE20-E90E3EB2C5C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AB2F4539-205F-2147-B2DA-2468672917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A4DB702-4137-7049-8470-85781863672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B9AB4B2-91FE-3045-8E12-DA175394F4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3217262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48D2ECD-27BA-7245-9941-D0F2050B4E4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FF7A18D-0038-0E41-BEE6-B6C110BE3E2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228E9F2-7735-9E4D-A48E-B2EC2003AA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E0F9A05-5824-D942-A14D-317E50DE525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70308DC3-3043-DD4A-9DC7-8EB3C385AB5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2382475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2003A41D-E27E-1E48-9096-A9849BDD5214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5249BC6-2629-AB43-A72D-C173CDEF294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6DD4220-9670-5348-8F2C-BC23537C0F3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130C686-8E3F-3A40-A1E1-D59B8823E15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74DC0B4-A0E4-1C4E-A918-85F7147030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18764653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09FD108-334D-7B4C-8587-48272D6F0D6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368">
                <a:latin typeface="Abadi" panose="020B0604020104020204" pitchFamily="34" charset="0"/>
                <a:cs typeface="Futura Medium" panose="020B06020202040203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6005EBA1-3CE9-4C48-B188-670E78B7AE3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40"/>
            <a:ext cx="9144000" cy="1655761"/>
          </a:xfrm>
        </p:spPr>
        <p:txBody>
          <a:bodyPr/>
          <a:lstStyle>
            <a:lvl1pPr marL="0" indent="0" algn="ctr">
              <a:buNone/>
              <a:defRPr sz="1747"/>
            </a:lvl1pPr>
            <a:lvl2pPr marL="332824" indent="0" algn="ctr">
              <a:buNone/>
              <a:defRPr sz="1456"/>
            </a:lvl2pPr>
            <a:lvl3pPr marL="665649" indent="0" algn="ctr">
              <a:buNone/>
              <a:defRPr sz="1311"/>
            </a:lvl3pPr>
            <a:lvl4pPr marL="998472" indent="0" algn="ctr">
              <a:buNone/>
              <a:defRPr sz="1165"/>
            </a:lvl4pPr>
            <a:lvl5pPr marL="1331296" indent="0" algn="ctr">
              <a:buNone/>
              <a:defRPr sz="1165"/>
            </a:lvl5pPr>
            <a:lvl6pPr marL="1664121" indent="0" algn="ctr">
              <a:buNone/>
              <a:defRPr sz="1165"/>
            </a:lvl6pPr>
            <a:lvl7pPr marL="1996945" indent="0" algn="ctr">
              <a:buNone/>
              <a:defRPr sz="1165"/>
            </a:lvl7pPr>
            <a:lvl8pPr marL="2329768" indent="0" algn="ctr">
              <a:buNone/>
              <a:defRPr sz="1165"/>
            </a:lvl8pPr>
            <a:lvl9pPr marL="2662593" indent="0" algn="ctr">
              <a:buNone/>
              <a:defRPr sz="1165"/>
            </a:lvl9pPr>
          </a:lstStyle>
          <a:p>
            <a:r>
              <a:rPr lang="en-US"/>
              <a:t>Click to edit Master subtitle style</a:t>
            </a:r>
          </a:p>
        </p:txBody>
      </p:sp>
    </p:spTree>
    <p:extLst>
      <p:ext uri="{BB962C8B-B14F-4D97-AF65-F5344CB8AC3E}">
        <p14:creationId xmlns:p14="http://schemas.microsoft.com/office/powerpoint/2010/main" val="191777922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D4E656E-3A31-3F4E-96F7-4E45764F0E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latin typeface="Abadi" panose="020B0604020104020204" pitchFamily="34" charset="0"/>
                <a:cs typeface="Futura Medium" panose="020B0602020204020303" pitchFamily="34" charset="-79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76DE989-7777-D047-A7EB-78921E3DFFF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825625"/>
            <a:ext cx="10515600" cy="4279616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92236184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2A142B0-0ADE-CB41-B923-FAFC9FCECB6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1" y="1709741"/>
            <a:ext cx="10515600" cy="2852737"/>
          </a:xfrm>
        </p:spPr>
        <p:txBody>
          <a:bodyPr anchor="b"/>
          <a:lstStyle>
            <a:lvl1pPr>
              <a:defRPr sz="4368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7166594-FEFB-8441-8C6B-EC4A3D9B25D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1" y="4589464"/>
            <a:ext cx="10515600" cy="1500187"/>
          </a:xfrm>
        </p:spPr>
        <p:txBody>
          <a:bodyPr/>
          <a:lstStyle>
            <a:lvl1pPr marL="0" indent="0">
              <a:buNone/>
              <a:defRPr sz="1747">
                <a:solidFill>
                  <a:schemeClr val="tx1">
                    <a:tint val="75000"/>
                  </a:schemeClr>
                </a:solidFill>
              </a:defRPr>
            </a:lvl1pPr>
            <a:lvl2pPr marL="332824" indent="0">
              <a:buNone/>
              <a:defRPr sz="1456">
                <a:solidFill>
                  <a:schemeClr val="tx1">
                    <a:tint val="75000"/>
                  </a:schemeClr>
                </a:solidFill>
              </a:defRPr>
            </a:lvl2pPr>
            <a:lvl3pPr marL="665649" indent="0">
              <a:buNone/>
              <a:defRPr sz="1311">
                <a:solidFill>
                  <a:schemeClr val="tx1">
                    <a:tint val="75000"/>
                  </a:schemeClr>
                </a:solidFill>
              </a:defRPr>
            </a:lvl3pPr>
            <a:lvl4pPr marL="998472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4pPr>
            <a:lvl5pPr marL="1331296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5pPr>
            <a:lvl6pPr marL="1664121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6pPr>
            <a:lvl7pPr marL="1996945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7pPr>
            <a:lvl8pPr marL="2329768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8pPr>
            <a:lvl9pPr marL="2662593" indent="0">
              <a:buNone/>
              <a:defRPr sz="1165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3447AE-DEC5-C743-8315-1975F0BBA9E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64908B7-ECDE-054D-A454-EACC482C31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AF73352D-E74B-9749-B8DD-7ECE332597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1429372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E86242D-36FF-D243-ACA2-DE17D16B89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5B94CD7-CF8D-CD4F-8620-33827669AA8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6"/>
            <a:ext cx="5181600" cy="43513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F0C0AC0-7C55-1F43-B3AD-AA4E5EFA25C7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6"/>
            <a:ext cx="5181600" cy="4351337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7BAE635-98DE-1D4D-B408-7960930C5C12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4F784756-A531-0347-B250-9744C1292A6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991478A4-2C24-0645-9C43-989610CE9F8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675799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55F7B0-0ECB-CE4D-8116-D1EE323AD1E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5381996C-2D45-894B-85B5-4A9A8531FC0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9" y="1681164"/>
            <a:ext cx="5157787" cy="823912"/>
          </a:xfrm>
        </p:spPr>
        <p:txBody>
          <a:bodyPr anchor="b"/>
          <a:lstStyle>
            <a:lvl1pPr marL="0" indent="0">
              <a:buNone/>
              <a:defRPr sz="1747" b="1"/>
            </a:lvl1pPr>
            <a:lvl2pPr marL="332824" indent="0">
              <a:buNone/>
              <a:defRPr sz="1456" b="1"/>
            </a:lvl2pPr>
            <a:lvl3pPr marL="665649" indent="0">
              <a:buNone/>
              <a:defRPr sz="1311" b="1"/>
            </a:lvl3pPr>
            <a:lvl4pPr marL="998472" indent="0">
              <a:buNone/>
              <a:defRPr sz="1165" b="1"/>
            </a:lvl4pPr>
            <a:lvl5pPr marL="1331296" indent="0">
              <a:buNone/>
              <a:defRPr sz="1165" b="1"/>
            </a:lvl5pPr>
            <a:lvl6pPr marL="1664121" indent="0">
              <a:buNone/>
              <a:defRPr sz="1165" b="1"/>
            </a:lvl6pPr>
            <a:lvl7pPr marL="1996945" indent="0">
              <a:buNone/>
              <a:defRPr sz="1165" b="1"/>
            </a:lvl7pPr>
            <a:lvl8pPr marL="2329768" indent="0">
              <a:buNone/>
              <a:defRPr sz="1165" b="1"/>
            </a:lvl8pPr>
            <a:lvl9pPr marL="2662593" indent="0">
              <a:buNone/>
              <a:defRPr sz="1165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37B78759-AEBF-7540-BA37-70E15226E1D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D8D7C0F5-CADB-0149-8192-DD47D23631D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2" y="1681164"/>
            <a:ext cx="5183188" cy="823912"/>
          </a:xfrm>
        </p:spPr>
        <p:txBody>
          <a:bodyPr anchor="b"/>
          <a:lstStyle>
            <a:lvl1pPr marL="0" indent="0">
              <a:buNone/>
              <a:defRPr sz="1747" b="1"/>
            </a:lvl1pPr>
            <a:lvl2pPr marL="332824" indent="0">
              <a:buNone/>
              <a:defRPr sz="1456" b="1"/>
            </a:lvl2pPr>
            <a:lvl3pPr marL="665649" indent="0">
              <a:buNone/>
              <a:defRPr sz="1311" b="1"/>
            </a:lvl3pPr>
            <a:lvl4pPr marL="998472" indent="0">
              <a:buNone/>
              <a:defRPr sz="1165" b="1"/>
            </a:lvl4pPr>
            <a:lvl5pPr marL="1331296" indent="0">
              <a:buNone/>
              <a:defRPr sz="1165" b="1"/>
            </a:lvl5pPr>
            <a:lvl6pPr marL="1664121" indent="0">
              <a:buNone/>
              <a:defRPr sz="1165" b="1"/>
            </a:lvl6pPr>
            <a:lvl7pPr marL="1996945" indent="0">
              <a:buNone/>
              <a:defRPr sz="1165" b="1"/>
            </a:lvl7pPr>
            <a:lvl8pPr marL="2329768" indent="0">
              <a:buNone/>
              <a:defRPr sz="1165" b="1"/>
            </a:lvl8pPr>
            <a:lvl9pPr marL="2662593" indent="0">
              <a:buNone/>
              <a:defRPr sz="1165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34C666E-83E4-7248-81E2-92FBB1D4250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2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4507CA09-67F2-C940-9EC7-49340286C6F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DCF058E2-EFF0-3142-B872-08DFECBA5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3C087EB7-84A7-C24F-8FF1-362EC5F33AC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33132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037DE2C-6D58-BC44-9263-914D49B50B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01DFA65E-716B-5948-BBA6-9A22A3BF4C3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13316E10-3981-5D4E-A7F4-DBBFB41CA90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2FCD793-F231-FD4E-A0D6-90E5435C59E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15247063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93C9FEA3-4AC5-B34E-BFCF-3011AF37E8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A9330D2F-77AA-8445-83CD-E3F18EC3A87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2E58ECB-7B8C-174D-948C-7A031B6927C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01338856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879D534-43F8-284C-9FDC-D5B128A25D2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32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58F35C9-BAD8-9E48-A1F3-1C254083575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>
              <a:defRPr sz="2329"/>
            </a:lvl1pPr>
            <a:lvl2pPr>
              <a:defRPr sz="2039"/>
            </a:lvl2pPr>
            <a:lvl3pPr>
              <a:defRPr sz="1747"/>
            </a:lvl3pPr>
            <a:lvl4pPr>
              <a:defRPr sz="1456"/>
            </a:lvl4pPr>
            <a:lvl5pPr>
              <a:defRPr sz="1456"/>
            </a:lvl5pPr>
            <a:lvl6pPr>
              <a:defRPr sz="1456"/>
            </a:lvl6pPr>
            <a:lvl7pPr>
              <a:defRPr sz="1456"/>
            </a:lvl7pPr>
            <a:lvl8pPr>
              <a:defRPr sz="1456"/>
            </a:lvl8pPr>
            <a:lvl9pPr>
              <a:defRPr sz="1456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69DAD9C1-9560-494F-A80D-9019A38C30C8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165"/>
            </a:lvl1pPr>
            <a:lvl2pPr marL="332824" indent="0">
              <a:buNone/>
              <a:defRPr sz="1019"/>
            </a:lvl2pPr>
            <a:lvl3pPr marL="665649" indent="0">
              <a:buNone/>
              <a:defRPr sz="873"/>
            </a:lvl3pPr>
            <a:lvl4pPr marL="998472" indent="0">
              <a:buNone/>
              <a:defRPr sz="728"/>
            </a:lvl4pPr>
            <a:lvl5pPr marL="1331296" indent="0">
              <a:buNone/>
              <a:defRPr sz="728"/>
            </a:lvl5pPr>
            <a:lvl6pPr marL="1664121" indent="0">
              <a:buNone/>
              <a:defRPr sz="728"/>
            </a:lvl6pPr>
            <a:lvl7pPr marL="1996945" indent="0">
              <a:buNone/>
              <a:defRPr sz="728"/>
            </a:lvl7pPr>
            <a:lvl8pPr marL="2329768" indent="0">
              <a:buNone/>
              <a:defRPr sz="728"/>
            </a:lvl8pPr>
            <a:lvl9pPr marL="2662593" indent="0">
              <a:buNone/>
              <a:defRPr sz="72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6E2444F-FFFD-2943-9EC2-07B3ADAF2E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9F198DD-A5DF-BB4B-AC6F-750B2D748C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54ED39C-B53C-0341-83E3-E7C9D7D5F9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093865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50C8579-95A4-F24D-A82A-902B6B0845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3990105-6C32-C147-8C40-865A68D7EE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30AA1D6-85A0-CD4A-BA6C-52FCB7207E6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070BFEA-8785-1243-BD3A-DFA0AAFE46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5FAF27A-050D-4541-8B35-CA2F2D7792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11397489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39D750E-9100-5147-A132-0C79CCA90B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329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21320B-2FC4-2447-A3A0-7D4B8F87BD1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8"/>
            <a:ext cx="6172200" cy="4873625"/>
          </a:xfrm>
        </p:spPr>
        <p:txBody>
          <a:bodyPr/>
          <a:lstStyle>
            <a:lvl1pPr marL="0" indent="0">
              <a:buNone/>
              <a:defRPr sz="2329"/>
            </a:lvl1pPr>
            <a:lvl2pPr marL="332824" indent="0">
              <a:buNone/>
              <a:defRPr sz="2039"/>
            </a:lvl2pPr>
            <a:lvl3pPr marL="665649" indent="0">
              <a:buNone/>
              <a:defRPr sz="1747"/>
            </a:lvl3pPr>
            <a:lvl4pPr marL="998472" indent="0">
              <a:buNone/>
              <a:defRPr sz="1456"/>
            </a:lvl4pPr>
            <a:lvl5pPr marL="1331296" indent="0">
              <a:buNone/>
              <a:defRPr sz="1456"/>
            </a:lvl5pPr>
            <a:lvl6pPr marL="1664121" indent="0">
              <a:buNone/>
              <a:defRPr sz="1456"/>
            </a:lvl6pPr>
            <a:lvl7pPr marL="1996945" indent="0">
              <a:buNone/>
              <a:defRPr sz="1456"/>
            </a:lvl7pPr>
            <a:lvl8pPr marL="2329768" indent="0">
              <a:buNone/>
              <a:defRPr sz="1456"/>
            </a:lvl8pPr>
            <a:lvl9pPr marL="2662593" indent="0">
              <a:buNone/>
              <a:defRPr sz="1456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684F59F-2D22-E54A-9D1F-82BB830A55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1"/>
            <a:ext cx="3932237" cy="3811588"/>
          </a:xfrm>
        </p:spPr>
        <p:txBody>
          <a:bodyPr/>
          <a:lstStyle>
            <a:lvl1pPr marL="0" indent="0">
              <a:buNone/>
              <a:defRPr sz="1165"/>
            </a:lvl1pPr>
            <a:lvl2pPr marL="332824" indent="0">
              <a:buNone/>
              <a:defRPr sz="1019"/>
            </a:lvl2pPr>
            <a:lvl3pPr marL="665649" indent="0">
              <a:buNone/>
              <a:defRPr sz="873"/>
            </a:lvl3pPr>
            <a:lvl4pPr marL="998472" indent="0">
              <a:buNone/>
              <a:defRPr sz="728"/>
            </a:lvl4pPr>
            <a:lvl5pPr marL="1331296" indent="0">
              <a:buNone/>
              <a:defRPr sz="728"/>
            </a:lvl5pPr>
            <a:lvl6pPr marL="1664121" indent="0">
              <a:buNone/>
              <a:defRPr sz="728"/>
            </a:lvl6pPr>
            <a:lvl7pPr marL="1996945" indent="0">
              <a:buNone/>
              <a:defRPr sz="728"/>
            </a:lvl7pPr>
            <a:lvl8pPr marL="2329768" indent="0">
              <a:buNone/>
              <a:defRPr sz="728"/>
            </a:lvl8pPr>
            <a:lvl9pPr marL="2662593" indent="0">
              <a:buNone/>
              <a:defRPr sz="728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475D929-2D54-4847-9649-159C2D9C1BF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8881DA22-4D6C-FA4F-897A-EC2A9AA49B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7505C6-8CF2-F64C-8D92-91E644476CA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0517630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BE15B8D-81B0-564F-B463-B2E36D8CD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346684A7-2020-C64F-8C75-746BBEEEE01C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EBCA859-00B9-8D4C-94BA-FB4EB7F2B35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4CDB460-2966-DF4D-BBAD-9B95C6ADD30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DEF6E58-9710-DF4B-830B-C03965C2289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0896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88D96E5E-3F8D-B84F-B6CC-19B30C822890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2" y="365125"/>
            <a:ext cx="2628900" cy="5811839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2D7DC9E8-FA04-AD4F-B876-E646B8CB5F3A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9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665084B-5163-7348-A40D-F45860BD6D7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6EC8519D-11E5-CD40-A68B-C3C397C38999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1D375-047F-8C40-9F93-E8319BC4F46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1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350CF9-F459-4949-A0BC-C86415CECF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1"/>
            <a:ext cx="2743200" cy="365125"/>
          </a:xfrm>
          <a:prstGeom prst="rect">
            <a:avLst/>
          </a:prstGeom>
        </p:spPr>
        <p:txBody>
          <a:bodyPr/>
          <a:lstStyle/>
          <a:p>
            <a:fld id="{D30BB49B-4EEA-8C4F-BF79-119ECB83C54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6531346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7829A31-D50D-CF44-BE49-E7E57B13503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28851ABC-1F97-B746-89C3-C48B2833510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082FD2B-5E39-B749-938E-D14A274F88A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860AE88-ED28-8B48-AA69-145D455A79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D1EDC12-AB3D-AD40-A97D-10A9CF52F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471212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6FA7366-F79C-7248-951F-2E1D63EE1D6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A4628643-F29F-FB49-B58F-A344B49BC354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5B69E75-6FC6-C744-BB05-9DE89248409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239B0F41-A8F1-C043-ADA3-42D7BE140A6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DB0FC6B-A194-7B49-9B84-9A14608A2E8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2A3D2363-E5ED-4044-A470-D325949874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460509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6F070DF-1407-7C45-9950-417E7294F4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69CEDB0-54DB-C34F-8496-2B72133C70B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D94C0CC-5EDD-904E-9DDA-2F98B53186D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4904ECB-F727-BC41-A332-69BAE86CC448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8628FA3D-C545-E64C-8E40-4C742770AD32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BCB2CF68-64F1-524A-97BE-D044B4EFB9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F92E552E-677F-914B-AE2D-8C36C544F44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280D913A-BCF1-3D43-A3DE-EF0A1FB3283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9489816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76258F-6888-FF4E-AD4E-4C277048FD9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8B35B0C-23DD-5A4A-A5ED-6FD8EC3463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B530D409-5D14-0B48-8FFF-9F09CE8A16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9AED19B4-DAA5-274E-9B16-3FE915CB3CD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47213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1585262-201E-AE46-8605-EE76629622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10596C9E-2753-4F48-BB38-D2AE798A8B4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128B728-D02C-5B40-BF3A-E38DCB28B09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495139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A81D00-BCE7-AE48-A371-122C0B5B763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FFF71D7-A734-CF45-A611-7D7489B20C3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96295F8-8FDA-C544-86D6-D095D16B350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CAE7B03-6149-1541-8FE1-1B8B0DD49B8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14C137C-D06D-744C-B24D-BDA8D0FF6F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846D6FEB-BDAF-914B-A43F-2C1CC4CEDE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645930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292959-89B5-E846-997A-5084B9F3E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A7CCC4E8-E87C-D64F-A24E-CBE0DA243D6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CFA35EB8-6B04-094B-A3C1-90A56385CA6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E0A05E4-CE59-7C4E-B959-DB37869F51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0F9E5FB-C4D4-5346-A7F2-BB4BC80D7E6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6D08EA84-7309-1343-BD44-B87ECBA1CC4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6456B0F5-1EE6-D543-8887-56A19DFCE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9522103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70900CFC-79DB-ED43-82C5-20376F6499F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CE4CD15-9373-694A-8DD1-2FC82A83C37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8B365A0-17E2-444B-B9F7-EDBBF329F783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0F9E5FB-C4D4-5346-A7F2-BB4BC80D7E6E}" type="datetimeFigureOut">
              <a:rPr lang="en-US" smtClean="0"/>
              <a:t>5/13/2024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92EC369-2CD3-204F-965B-999F997AA52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66BC138-7DC5-FF4F-BE97-DA134ECB95AF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C9534C-6E3E-8949-9CA2-6A2746EB0101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65670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9129021D-8618-4D42-A4F2-25323CC5E2B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EBADBA8-2669-DE4D-B2E6-E7BB02B9DA5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6"/>
            <a:ext cx="10515600" cy="435133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31218524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665649" rtl="0" eaLnBrk="1" latinLnBrk="0" hangingPunct="1">
        <a:lnSpc>
          <a:spcPct val="90000"/>
        </a:lnSpc>
        <a:spcBef>
          <a:spcPct val="0"/>
        </a:spcBef>
        <a:buNone/>
        <a:defRPr sz="3203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66412" indent="-166412" algn="l" defTabSz="665649" rtl="0" eaLnBrk="1" latinLnBrk="0" hangingPunct="1">
        <a:lnSpc>
          <a:spcPct val="90000"/>
        </a:lnSpc>
        <a:spcBef>
          <a:spcPts val="728"/>
        </a:spcBef>
        <a:buFont typeface="Arial" panose="020B0604020202020204" pitchFamily="34" charset="0"/>
        <a:buChar char="•"/>
        <a:defRPr sz="2039" kern="1200">
          <a:solidFill>
            <a:schemeClr val="tx1"/>
          </a:solidFill>
          <a:latin typeface="+mn-lt"/>
          <a:ea typeface="+mn-ea"/>
          <a:cs typeface="+mn-cs"/>
        </a:defRPr>
      </a:lvl1pPr>
      <a:lvl2pPr marL="499237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747" kern="1200">
          <a:solidFill>
            <a:schemeClr val="tx1"/>
          </a:solidFill>
          <a:latin typeface="+mn-lt"/>
          <a:ea typeface="+mn-ea"/>
          <a:cs typeface="+mn-cs"/>
        </a:defRPr>
      </a:lvl2pPr>
      <a:lvl3pPr marL="832061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456" kern="1200">
          <a:solidFill>
            <a:schemeClr val="tx1"/>
          </a:solidFill>
          <a:latin typeface="+mn-lt"/>
          <a:ea typeface="+mn-ea"/>
          <a:cs typeface="+mn-cs"/>
        </a:defRPr>
      </a:lvl3pPr>
      <a:lvl4pPr marL="1164884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4pPr>
      <a:lvl5pPr marL="1497709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5pPr>
      <a:lvl6pPr marL="1830533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6pPr>
      <a:lvl7pPr marL="2163357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7pPr>
      <a:lvl8pPr marL="2496182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8pPr>
      <a:lvl9pPr marL="2829005" indent="-166412" algn="l" defTabSz="665649" rtl="0" eaLnBrk="1" latinLnBrk="0" hangingPunct="1">
        <a:lnSpc>
          <a:spcPct val="90000"/>
        </a:lnSpc>
        <a:spcBef>
          <a:spcPts val="364"/>
        </a:spcBef>
        <a:buFont typeface="Arial" panose="020B0604020202020204" pitchFamily="34" charset="0"/>
        <a:buChar char="•"/>
        <a:defRPr sz="1311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1pPr>
      <a:lvl2pPr marL="332824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2pPr>
      <a:lvl3pPr marL="665649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3pPr>
      <a:lvl4pPr marL="998472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4pPr>
      <a:lvl5pPr marL="1331296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5pPr>
      <a:lvl6pPr marL="1664121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6pPr>
      <a:lvl7pPr marL="1996945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7pPr>
      <a:lvl8pPr marL="2329768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8pPr>
      <a:lvl9pPr marL="2662593" algn="l" defTabSz="665649" rtl="0" eaLnBrk="1" latinLnBrk="0" hangingPunct="1">
        <a:defRPr sz="1311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7.svg"/><Relationship Id="rId4" Type="http://schemas.openxmlformats.org/officeDocument/2006/relationships/image" Target="../media/image6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12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Rectangle 14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Rectangle 18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Rectangle 20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Freeform: Shape 22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ctr">
            <a:normAutofit/>
          </a:bodyPr>
          <a:lstStyle/>
          <a:p>
            <a:pPr algn="l"/>
            <a:r>
              <a:rPr lang="en-US" sz="4800" dirty="0">
                <a:solidFill>
                  <a:srgbClr val="FFFFFF"/>
                </a:solidFill>
              </a:rPr>
              <a:t>Streamlining a complex development environment using Dyalog</a:t>
            </a: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4BCE01B-F469-E2FE-A621-B1036B187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621" y="4875589"/>
            <a:ext cx="10005951" cy="1458258"/>
          </a:xfrm>
        </p:spPr>
        <p:txBody>
          <a:bodyPr anchor="ctr">
            <a:normAutofit/>
          </a:bodyPr>
          <a:lstStyle/>
          <a:p>
            <a:r>
              <a:rPr lang="en-US" dirty="0"/>
              <a:t>DYNA ’24 – 04/11/2024</a:t>
            </a:r>
          </a:p>
          <a:p>
            <a:r>
              <a:rPr lang="en-US" dirty="0"/>
              <a:t>Mark I.Wolfson</a:t>
            </a:r>
          </a:p>
        </p:txBody>
      </p:sp>
      <p:pic>
        <p:nvPicPr>
          <p:cNvPr id="8" name="Picture 7" descr="BIG Logo.jpg">
            <a:extLst>
              <a:ext uri="{FF2B5EF4-FFF2-40B4-BE49-F238E27FC236}">
                <a16:creationId xmlns:a16="http://schemas.microsoft.com/office/drawing/2014/main" id="{49CB2533-1765-A032-54AD-210BA226364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20300" y="6051212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437378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" name="Oval 30">
            <a:extLst>
              <a:ext uri="{FF2B5EF4-FFF2-40B4-BE49-F238E27FC236}">
                <a16:creationId xmlns:a16="http://schemas.microsoft.com/office/drawing/2014/main" id="{CB69B53A-5613-B64C-8C12-EA4E355F6AA1}"/>
              </a:ext>
            </a:extLst>
          </p:cNvPr>
          <p:cNvSpPr/>
          <p:nvPr/>
        </p:nvSpPr>
        <p:spPr>
          <a:xfrm>
            <a:off x="655770" y="3644476"/>
            <a:ext cx="2295365" cy="489993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2" name="Oval 31">
            <a:extLst>
              <a:ext uri="{FF2B5EF4-FFF2-40B4-BE49-F238E27FC236}">
                <a16:creationId xmlns:a16="http://schemas.microsoft.com/office/drawing/2014/main" id="{E9F453D2-6E00-0842-BC84-30F2E4263501}"/>
              </a:ext>
            </a:extLst>
          </p:cNvPr>
          <p:cNvSpPr/>
          <p:nvPr/>
        </p:nvSpPr>
        <p:spPr>
          <a:xfrm>
            <a:off x="655770" y="2131147"/>
            <a:ext cx="2295365" cy="829995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Oval 32">
            <a:extLst>
              <a:ext uri="{FF2B5EF4-FFF2-40B4-BE49-F238E27FC236}">
                <a16:creationId xmlns:a16="http://schemas.microsoft.com/office/drawing/2014/main" id="{E3F821A7-9A28-CD4F-8EFB-0D60541ACAB3}"/>
              </a:ext>
            </a:extLst>
          </p:cNvPr>
          <p:cNvSpPr/>
          <p:nvPr/>
        </p:nvSpPr>
        <p:spPr>
          <a:xfrm>
            <a:off x="626657" y="5011458"/>
            <a:ext cx="2353592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2000" dirty="0">
                <a:solidFill>
                  <a:srgbClr val="FFFFFF"/>
                </a:solidFill>
                <a:latin typeface="Poppins Medium" pitchFamily="2" charset="77"/>
                <a:cs typeface="Poppins Medium" pitchFamily="2" charset="77"/>
              </a:rPr>
              <a:t>Vendor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912C842-B150-F94E-8BFF-AF9161821791}"/>
              </a:ext>
            </a:extLst>
          </p:cNvPr>
          <p:cNvSpPr/>
          <p:nvPr/>
        </p:nvSpPr>
        <p:spPr>
          <a:xfrm>
            <a:off x="666912" y="473932"/>
            <a:ext cx="2371564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E4ECB4-E0DE-3D9E-2660-685AD1A21DA9}"/>
              </a:ext>
            </a:extLst>
          </p:cNvPr>
          <p:cNvSpPr/>
          <p:nvPr/>
        </p:nvSpPr>
        <p:spPr>
          <a:xfrm>
            <a:off x="3631611" y="775609"/>
            <a:ext cx="2163849" cy="37052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APL Process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DAE3A180-8ACD-6F53-6AF9-6897C874C644}"/>
              </a:ext>
            </a:extLst>
          </p:cNvPr>
          <p:cNvSpPr/>
          <p:nvPr/>
        </p:nvSpPr>
        <p:spPr>
          <a:xfrm>
            <a:off x="3631609" y="2122408"/>
            <a:ext cx="2163849" cy="838734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APL Process</a:t>
            </a:r>
          </a:p>
        </p:txBody>
      </p:sp>
      <p:sp>
        <p:nvSpPr>
          <p:cNvPr id="16" name="Rectangle 15">
            <a:extLst>
              <a:ext uri="{FF2B5EF4-FFF2-40B4-BE49-F238E27FC236}">
                <a16:creationId xmlns:a16="http://schemas.microsoft.com/office/drawing/2014/main" id="{01DB5E69-FFE4-2C1C-AA65-371B24F4C87E}"/>
              </a:ext>
            </a:extLst>
          </p:cNvPr>
          <p:cNvSpPr/>
          <p:nvPr/>
        </p:nvSpPr>
        <p:spPr>
          <a:xfrm>
            <a:off x="3631611" y="3545599"/>
            <a:ext cx="2163849" cy="687746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APL Process</a:t>
            </a:r>
          </a:p>
        </p:txBody>
      </p:sp>
      <p:sp>
        <p:nvSpPr>
          <p:cNvPr id="17" name="Rectangle 16">
            <a:extLst>
              <a:ext uri="{FF2B5EF4-FFF2-40B4-BE49-F238E27FC236}">
                <a16:creationId xmlns:a16="http://schemas.microsoft.com/office/drawing/2014/main" id="{76239F15-31E7-6F83-CFE4-4C850092BF75}"/>
              </a:ext>
            </a:extLst>
          </p:cNvPr>
          <p:cNvSpPr/>
          <p:nvPr/>
        </p:nvSpPr>
        <p:spPr>
          <a:xfrm>
            <a:off x="3631610" y="5261024"/>
            <a:ext cx="2163849" cy="474749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/>
              <a:t>APL Process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2D6F3645-16A9-93EF-EE79-E86FD24F1594}"/>
              </a:ext>
            </a:extLst>
          </p:cNvPr>
          <p:cNvSpPr/>
          <p:nvPr/>
        </p:nvSpPr>
        <p:spPr>
          <a:xfrm>
            <a:off x="3038478" y="855737"/>
            <a:ext cx="593133" cy="2102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8" name="Arrow: Right 27">
            <a:extLst>
              <a:ext uri="{FF2B5EF4-FFF2-40B4-BE49-F238E27FC236}">
                <a16:creationId xmlns:a16="http://schemas.microsoft.com/office/drawing/2014/main" id="{C2024C5F-B48D-1533-6D23-F0CF632F86CE}"/>
              </a:ext>
            </a:extLst>
          </p:cNvPr>
          <p:cNvSpPr/>
          <p:nvPr/>
        </p:nvSpPr>
        <p:spPr>
          <a:xfrm>
            <a:off x="2996956" y="2470674"/>
            <a:ext cx="593133" cy="2102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9" name="Arrow: Right 28">
            <a:extLst>
              <a:ext uri="{FF2B5EF4-FFF2-40B4-BE49-F238E27FC236}">
                <a16:creationId xmlns:a16="http://schemas.microsoft.com/office/drawing/2014/main" id="{058649D8-BA9E-9241-6C2A-2D2202591663}"/>
              </a:ext>
            </a:extLst>
          </p:cNvPr>
          <p:cNvSpPr/>
          <p:nvPr/>
        </p:nvSpPr>
        <p:spPr>
          <a:xfrm>
            <a:off x="2980893" y="3831964"/>
            <a:ext cx="593133" cy="11138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0" name="Arrow: Right 29">
            <a:extLst>
              <a:ext uri="{FF2B5EF4-FFF2-40B4-BE49-F238E27FC236}">
                <a16:creationId xmlns:a16="http://schemas.microsoft.com/office/drawing/2014/main" id="{00FFF802-8552-7EEA-D3CA-34C6B016130A}"/>
              </a:ext>
            </a:extLst>
          </p:cNvPr>
          <p:cNvSpPr/>
          <p:nvPr/>
        </p:nvSpPr>
        <p:spPr>
          <a:xfrm>
            <a:off x="3009363" y="5261025"/>
            <a:ext cx="593133" cy="474748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17D5162-4BEA-4B0F-C0B1-01B5996A3792}"/>
              </a:ext>
            </a:extLst>
          </p:cNvPr>
          <p:cNvSpPr/>
          <p:nvPr/>
        </p:nvSpPr>
        <p:spPr>
          <a:xfrm>
            <a:off x="7679568" y="936009"/>
            <a:ext cx="3120704" cy="4202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Upload Service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6A9D8001-EFF7-0EC6-6415-AA29B69ACCBA}"/>
              </a:ext>
            </a:extLst>
          </p:cNvPr>
          <p:cNvCxnSpPr>
            <a:cxnSpLocks/>
          </p:cNvCxnSpPr>
          <p:nvPr/>
        </p:nvCxnSpPr>
        <p:spPr>
          <a:xfrm>
            <a:off x="5815659" y="855737"/>
            <a:ext cx="1863911" cy="170416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0" name="Connector: Elbow 39">
            <a:extLst>
              <a:ext uri="{FF2B5EF4-FFF2-40B4-BE49-F238E27FC236}">
                <a16:creationId xmlns:a16="http://schemas.microsoft.com/office/drawing/2014/main" id="{96A087B5-C25A-E5B0-B205-0063A47B748C}"/>
              </a:ext>
            </a:extLst>
          </p:cNvPr>
          <p:cNvCxnSpPr>
            <a:cxnSpLocks/>
            <a:stCxn id="15" idx="3"/>
            <a:endCxn id="35" idx="1"/>
          </p:cNvCxnSpPr>
          <p:nvPr/>
        </p:nvCxnSpPr>
        <p:spPr>
          <a:xfrm flipV="1">
            <a:off x="5795458" y="1146136"/>
            <a:ext cx="1884110" cy="1395639"/>
          </a:xfrm>
          <a:prstGeom prst="bentConnector3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Connector: Elbow 41">
            <a:extLst>
              <a:ext uri="{FF2B5EF4-FFF2-40B4-BE49-F238E27FC236}">
                <a16:creationId xmlns:a16="http://schemas.microsoft.com/office/drawing/2014/main" id="{FA1EC971-F76F-EB27-0733-B0A516F3E424}"/>
              </a:ext>
            </a:extLst>
          </p:cNvPr>
          <p:cNvCxnSpPr>
            <a:cxnSpLocks/>
            <a:stCxn id="16" idx="3"/>
          </p:cNvCxnSpPr>
          <p:nvPr/>
        </p:nvCxnSpPr>
        <p:spPr>
          <a:xfrm flipV="1">
            <a:off x="5795460" y="1230099"/>
            <a:ext cx="1305959" cy="2659373"/>
          </a:xfrm>
          <a:prstGeom prst="bentConnector2">
            <a:avLst/>
          </a:prstGeom>
          <a:ln>
            <a:tailEnd type="non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0" name="Connector: Elbow 69">
            <a:extLst>
              <a:ext uri="{FF2B5EF4-FFF2-40B4-BE49-F238E27FC236}">
                <a16:creationId xmlns:a16="http://schemas.microsoft.com/office/drawing/2014/main" id="{FF6EF07C-7121-8043-4948-82C4CE1B89AA}"/>
              </a:ext>
            </a:extLst>
          </p:cNvPr>
          <p:cNvCxnSpPr>
            <a:cxnSpLocks/>
          </p:cNvCxnSpPr>
          <p:nvPr/>
        </p:nvCxnSpPr>
        <p:spPr>
          <a:xfrm flipV="1">
            <a:off x="5766345" y="1308061"/>
            <a:ext cx="1584371" cy="4200800"/>
          </a:xfrm>
          <a:prstGeom prst="bentConnector2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DD506E29-9332-FE69-872E-7470088A5150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cxnSp>
        <p:nvCxnSpPr>
          <p:cNvPr id="86" name="Straight Arrow Connector 85">
            <a:extLst>
              <a:ext uri="{FF2B5EF4-FFF2-40B4-BE49-F238E27FC236}">
                <a16:creationId xmlns:a16="http://schemas.microsoft.com/office/drawing/2014/main" id="{92894632-9059-965E-9DD7-33677E45C900}"/>
              </a:ext>
            </a:extLst>
          </p:cNvPr>
          <p:cNvCxnSpPr>
            <a:cxnSpLocks/>
          </p:cNvCxnSpPr>
          <p:nvPr/>
        </p:nvCxnSpPr>
        <p:spPr>
          <a:xfrm>
            <a:off x="7353301" y="1308061"/>
            <a:ext cx="32626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0" name="Flowchart: Multidocument 89">
            <a:extLst>
              <a:ext uri="{FF2B5EF4-FFF2-40B4-BE49-F238E27FC236}">
                <a16:creationId xmlns:a16="http://schemas.microsoft.com/office/drawing/2014/main" id="{6BA84545-35EB-9A52-0935-BDE32DB5E665}"/>
              </a:ext>
            </a:extLst>
          </p:cNvPr>
          <p:cNvSpPr/>
          <p:nvPr/>
        </p:nvSpPr>
        <p:spPr>
          <a:xfrm>
            <a:off x="7708682" y="3772827"/>
            <a:ext cx="2134735" cy="1506053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Balance to Buy</a:t>
            </a:r>
          </a:p>
        </p:txBody>
      </p:sp>
      <p:sp>
        <p:nvSpPr>
          <p:cNvPr id="93" name="Arrow: Down 92">
            <a:extLst>
              <a:ext uri="{FF2B5EF4-FFF2-40B4-BE49-F238E27FC236}">
                <a16:creationId xmlns:a16="http://schemas.microsoft.com/office/drawing/2014/main" id="{FD8B5615-3340-0700-12AD-5E497F770DB2}"/>
              </a:ext>
            </a:extLst>
          </p:cNvPr>
          <p:cNvSpPr/>
          <p:nvPr/>
        </p:nvSpPr>
        <p:spPr>
          <a:xfrm>
            <a:off x="8656677" y="3238273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Magnetic Disk 5">
            <a:extLst>
              <a:ext uri="{FF2B5EF4-FFF2-40B4-BE49-F238E27FC236}">
                <a16:creationId xmlns:a16="http://schemas.microsoft.com/office/drawing/2014/main" id="{F2092174-15F1-EB1D-2C42-218F65720FEE}"/>
              </a:ext>
            </a:extLst>
          </p:cNvPr>
          <p:cNvSpPr/>
          <p:nvPr/>
        </p:nvSpPr>
        <p:spPr>
          <a:xfrm>
            <a:off x="7959307" y="2237686"/>
            <a:ext cx="3424187" cy="993864"/>
          </a:xfrm>
          <a:prstGeom prst="flowChartMagneticDisk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MS SQL Database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95DAACE-B4B2-AC84-F8F0-56BBB50F8AD4}"/>
              </a:ext>
            </a:extLst>
          </p:cNvPr>
          <p:cNvSpPr/>
          <p:nvPr/>
        </p:nvSpPr>
        <p:spPr>
          <a:xfrm>
            <a:off x="10005019" y="37674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F0C028-A962-146B-F76B-07C0F115871A}"/>
              </a:ext>
            </a:extLst>
          </p:cNvPr>
          <p:cNvSpPr/>
          <p:nvPr/>
        </p:nvSpPr>
        <p:spPr>
          <a:xfrm>
            <a:off x="10157419" y="39198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F4F16C2-6DB3-A045-3D51-9A3833F4F879}"/>
              </a:ext>
            </a:extLst>
          </p:cNvPr>
          <p:cNvSpPr/>
          <p:nvPr/>
        </p:nvSpPr>
        <p:spPr>
          <a:xfrm>
            <a:off x="10309819" y="40722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C819BA-61FC-C373-4E68-A2E2B5CB0CC9}"/>
              </a:ext>
            </a:extLst>
          </p:cNvPr>
          <p:cNvSpPr/>
          <p:nvPr/>
        </p:nvSpPr>
        <p:spPr>
          <a:xfrm>
            <a:off x="10462219" y="42246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Integrations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3760CBD2-6493-0E53-A001-69DECA6C9741}"/>
              </a:ext>
            </a:extLst>
          </p:cNvPr>
          <p:cNvSpPr/>
          <p:nvPr/>
        </p:nvSpPr>
        <p:spPr>
          <a:xfrm>
            <a:off x="10585342" y="3219454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7B966CEC-6964-1812-23FE-4F67253F1788}"/>
              </a:ext>
            </a:extLst>
          </p:cNvPr>
          <p:cNvSpPr/>
          <p:nvPr/>
        </p:nvSpPr>
        <p:spPr>
          <a:xfrm>
            <a:off x="9491444" y="1356263"/>
            <a:ext cx="359911" cy="867975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819B8D70-7052-4467-6079-37535DCD528B}"/>
              </a:ext>
            </a:extLst>
          </p:cNvPr>
          <p:cNvCxnSpPr>
            <a:cxnSpLocks/>
          </p:cNvCxnSpPr>
          <p:nvPr/>
        </p:nvCxnSpPr>
        <p:spPr>
          <a:xfrm>
            <a:off x="7101421" y="1234309"/>
            <a:ext cx="578149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4222405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0" name="Straight Arrow Connector 79">
            <a:extLst>
              <a:ext uri="{FF2B5EF4-FFF2-40B4-BE49-F238E27FC236}">
                <a16:creationId xmlns:a16="http://schemas.microsoft.com/office/drawing/2014/main" id="{8B04D56B-2AC3-7770-D106-48B7A507869E}"/>
              </a:ext>
            </a:extLst>
          </p:cNvPr>
          <p:cNvCxnSpPr>
            <a:cxnSpLocks/>
            <a:endCxn id="2" idx="3"/>
          </p:cNvCxnSpPr>
          <p:nvPr/>
        </p:nvCxnSpPr>
        <p:spPr>
          <a:xfrm flipV="1">
            <a:off x="3838575" y="4138597"/>
            <a:ext cx="0" cy="100490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3" name="Straight Arrow Connector 82">
            <a:extLst>
              <a:ext uri="{FF2B5EF4-FFF2-40B4-BE49-F238E27FC236}">
                <a16:creationId xmlns:a16="http://schemas.microsoft.com/office/drawing/2014/main" id="{F3AA2AE3-FC38-431B-0AC3-5B570B79324C}"/>
              </a:ext>
            </a:extLst>
          </p:cNvPr>
          <p:cNvCxnSpPr>
            <a:stCxn id="3" idx="2"/>
            <a:endCxn id="2" idx="1"/>
          </p:cNvCxnSpPr>
          <p:nvPr/>
        </p:nvCxnSpPr>
        <p:spPr>
          <a:xfrm>
            <a:off x="3838575" y="1247775"/>
            <a:ext cx="0" cy="118786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5EA0D52C-77B4-3ACC-AEDC-2252DB45BA45}"/>
              </a:ext>
            </a:extLst>
          </p:cNvPr>
          <p:cNvCxnSpPr>
            <a:stCxn id="2" idx="4"/>
          </p:cNvCxnSpPr>
          <p:nvPr/>
        </p:nvCxnSpPr>
        <p:spPr>
          <a:xfrm flipV="1">
            <a:off x="4214812" y="450068"/>
            <a:ext cx="1100120" cy="283705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00E9E50C-5A01-3996-EA88-AB7E5D6E071F}"/>
              </a:ext>
            </a:extLst>
          </p:cNvPr>
          <p:cNvCxnSpPr>
            <a:stCxn id="2" idx="4"/>
            <a:endCxn id="67" idx="1"/>
          </p:cNvCxnSpPr>
          <p:nvPr/>
        </p:nvCxnSpPr>
        <p:spPr>
          <a:xfrm flipV="1">
            <a:off x="4214812" y="920761"/>
            <a:ext cx="1100120" cy="236635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3" name="Straight Arrow Connector 92">
            <a:extLst>
              <a:ext uri="{FF2B5EF4-FFF2-40B4-BE49-F238E27FC236}">
                <a16:creationId xmlns:a16="http://schemas.microsoft.com/office/drawing/2014/main" id="{456F075A-E2F1-578E-340D-442C92475997}"/>
              </a:ext>
            </a:extLst>
          </p:cNvPr>
          <p:cNvCxnSpPr>
            <a:stCxn id="2" idx="4"/>
            <a:endCxn id="68" idx="1"/>
          </p:cNvCxnSpPr>
          <p:nvPr/>
        </p:nvCxnSpPr>
        <p:spPr>
          <a:xfrm flipV="1">
            <a:off x="4214812" y="1391454"/>
            <a:ext cx="1100120" cy="1895666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5" name="Straight Arrow Connector 94">
            <a:extLst>
              <a:ext uri="{FF2B5EF4-FFF2-40B4-BE49-F238E27FC236}">
                <a16:creationId xmlns:a16="http://schemas.microsoft.com/office/drawing/2014/main" id="{EDE3D1F1-2C5F-41BC-F60E-A865849AC082}"/>
              </a:ext>
            </a:extLst>
          </p:cNvPr>
          <p:cNvCxnSpPr>
            <a:stCxn id="2" idx="4"/>
            <a:endCxn id="69" idx="1"/>
          </p:cNvCxnSpPr>
          <p:nvPr/>
        </p:nvCxnSpPr>
        <p:spPr>
          <a:xfrm flipV="1">
            <a:off x="4214812" y="1862147"/>
            <a:ext cx="1100120" cy="1424973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7" name="Straight Arrow Connector 96">
            <a:extLst>
              <a:ext uri="{FF2B5EF4-FFF2-40B4-BE49-F238E27FC236}">
                <a16:creationId xmlns:a16="http://schemas.microsoft.com/office/drawing/2014/main" id="{947E9C20-49E4-6328-40D8-329EA7A4AD6E}"/>
              </a:ext>
            </a:extLst>
          </p:cNvPr>
          <p:cNvCxnSpPr>
            <a:stCxn id="2" idx="4"/>
            <a:endCxn id="70" idx="1"/>
          </p:cNvCxnSpPr>
          <p:nvPr/>
        </p:nvCxnSpPr>
        <p:spPr>
          <a:xfrm flipV="1">
            <a:off x="4214812" y="2332840"/>
            <a:ext cx="1100120" cy="9542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9" name="Straight Arrow Connector 98">
            <a:extLst>
              <a:ext uri="{FF2B5EF4-FFF2-40B4-BE49-F238E27FC236}">
                <a16:creationId xmlns:a16="http://schemas.microsoft.com/office/drawing/2014/main" id="{E85BEE48-42BE-F0C6-7731-D222E585EB5A}"/>
              </a:ext>
            </a:extLst>
          </p:cNvPr>
          <p:cNvCxnSpPr>
            <a:stCxn id="2" idx="4"/>
            <a:endCxn id="71" idx="1"/>
          </p:cNvCxnSpPr>
          <p:nvPr/>
        </p:nvCxnSpPr>
        <p:spPr>
          <a:xfrm flipV="1">
            <a:off x="4214812" y="2803533"/>
            <a:ext cx="1100120" cy="483587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EDB2400D-33BA-2B11-D90B-FE3DC0DCABE6}"/>
              </a:ext>
            </a:extLst>
          </p:cNvPr>
          <p:cNvCxnSpPr>
            <a:stCxn id="2" idx="4"/>
            <a:endCxn id="72" idx="1"/>
          </p:cNvCxnSpPr>
          <p:nvPr/>
        </p:nvCxnSpPr>
        <p:spPr>
          <a:xfrm flipV="1">
            <a:off x="4214812" y="3274226"/>
            <a:ext cx="1100120" cy="12894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3" name="Straight Arrow Connector 102">
            <a:extLst>
              <a:ext uri="{FF2B5EF4-FFF2-40B4-BE49-F238E27FC236}">
                <a16:creationId xmlns:a16="http://schemas.microsoft.com/office/drawing/2014/main" id="{A121F1F1-2F95-9A8F-F0F4-1CBC126CC7F9}"/>
              </a:ext>
            </a:extLst>
          </p:cNvPr>
          <p:cNvCxnSpPr>
            <a:stCxn id="2" idx="4"/>
            <a:endCxn id="73" idx="1"/>
          </p:cNvCxnSpPr>
          <p:nvPr/>
        </p:nvCxnSpPr>
        <p:spPr>
          <a:xfrm>
            <a:off x="4214812" y="3287120"/>
            <a:ext cx="1100120" cy="45779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5" name="Straight Arrow Connector 104">
            <a:extLst>
              <a:ext uri="{FF2B5EF4-FFF2-40B4-BE49-F238E27FC236}">
                <a16:creationId xmlns:a16="http://schemas.microsoft.com/office/drawing/2014/main" id="{C649BAB3-1C1F-4110-578C-C4B9A2DDF76C}"/>
              </a:ext>
            </a:extLst>
          </p:cNvPr>
          <p:cNvCxnSpPr>
            <a:stCxn id="2" idx="4"/>
            <a:endCxn id="74" idx="1"/>
          </p:cNvCxnSpPr>
          <p:nvPr/>
        </p:nvCxnSpPr>
        <p:spPr>
          <a:xfrm>
            <a:off x="4214812" y="3287120"/>
            <a:ext cx="1100120" cy="92849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7" name="Straight Arrow Connector 106">
            <a:extLst>
              <a:ext uri="{FF2B5EF4-FFF2-40B4-BE49-F238E27FC236}">
                <a16:creationId xmlns:a16="http://schemas.microsoft.com/office/drawing/2014/main" id="{F6004DE6-8331-E579-31D6-D35B0CE47DAB}"/>
              </a:ext>
            </a:extLst>
          </p:cNvPr>
          <p:cNvCxnSpPr>
            <a:stCxn id="2" idx="4"/>
            <a:endCxn id="75" idx="1"/>
          </p:cNvCxnSpPr>
          <p:nvPr/>
        </p:nvCxnSpPr>
        <p:spPr>
          <a:xfrm>
            <a:off x="4214812" y="3287120"/>
            <a:ext cx="1100120" cy="1399185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9" name="Straight Arrow Connector 108">
            <a:extLst>
              <a:ext uri="{FF2B5EF4-FFF2-40B4-BE49-F238E27FC236}">
                <a16:creationId xmlns:a16="http://schemas.microsoft.com/office/drawing/2014/main" id="{1846D539-E9C3-AFD0-A118-9E7ADD30B6A8}"/>
              </a:ext>
            </a:extLst>
          </p:cNvPr>
          <p:cNvCxnSpPr>
            <a:stCxn id="2" idx="4"/>
            <a:endCxn id="76" idx="1"/>
          </p:cNvCxnSpPr>
          <p:nvPr/>
        </p:nvCxnSpPr>
        <p:spPr>
          <a:xfrm>
            <a:off x="4214812" y="3287120"/>
            <a:ext cx="1100120" cy="186987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" name="Straight Arrow Connector 110">
            <a:extLst>
              <a:ext uri="{FF2B5EF4-FFF2-40B4-BE49-F238E27FC236}">
                <a16:creationId xmlns:a16="http://schemas.microsoft.com/office/drawing/2014/main" id="{A24F613B-11F7-47C3-CA09-DFD4E75036BA}"/>
              </a:ext>
            </a:extLst>
          </p:cNvPr>
          <p:cNvCxnSpPr>
            <a:stCxn id="2" idx="4"/>
            <a:endCxn id="77" idx="1"/>
          </p:cNvCxnSpPr>
          <p:nvPr/>
        </p:nvCxnSpPr>
        <p:spPr>
          <a:xfrm>
            <a:off x="4214812" y="3287120"/>
            <a:ext cx="1100120" cy="234057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3" name="Straight Arrow Connector 112">
            <a:extLst>
              <a:ext uri="{FF2B5EF4-FFF2-40B4-BE49-F238E27FC236}">
                <a16:creationId xmlns:a16="http://schemas.microsoft.com/office/drawing/2014/main" id="{97828869-EE91-F84B-D7E9-6A48C8657B68}"/>
              </a:ext>
            </a:extLst>
          </p:cNvPr>
          <p:cNvCxnSpPr>
            <a:stCxn id="2" idx="4"/>
            <a:endCxn id="78" idx="1"/>
          </p:cNvCxnSpPr>
          <p:nvPr/>
        </p:nvCxnSpPr>
        <p:spPr>
          <a:xfrm>
            <a:off x="4214812" y="3287120"/>
            <a:ext cx="1100120" cy="28112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5" name="Straight Arrow Connector 114" hidden="1">
            <a:extLst>
              <a:ext uri="{FF2B5EF4-FFF2-40B4-BE49-F238E27FC236}">
                <a16:creationId xmlns:a16="http://schemas.microsoft.com/office/drawing/2014/main" id="{ADC4065E-52AC-28A7-CAC6-88B7D6528913}"/>
              </a:ext>
            </a:extLst>
          </p:cNvPr>
          <p:cNvCxnSpPr>
            <a:cxnSpLocks/>
            <a:endCxn id="336" idx="2"/>
          </p:cNvCxnSpPr>
          <p:nvPr/>
        </p:nvCxnSpPr>
        <p:spPr>
          <a:xfrm>
            <a:off x="8361841" y="5229406"/>
            <a:ext cx="8297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Cylinder 1">
            <a:extLst>
              <a:ext uri="{FF2B5EF4-FFF2-40B4-BE49-F238E27FC236}">
                <a16:creationId xmlns:a16="http://schemas.microsoft.com/office/drawing/2014/main" id="{C63778F9-2182-8DCE-6F24-6299F504132D}"/>
              </a:ext>
            </a:extLst>
          </p:cNvPr>
          <p:cNvSpPr/>
          <p:nvPr/>
        </p:nvSpPr>
        <p:spPr>
          <a:xfrm>
            <a:off x="3462337" y="2435643"/>
            <a:ext cx="752475" cy="1702954"/>
          </a:xfrm>
          <a:prstGeom prst="ca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Raw Data Store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2D6486E6-C8B2-8C31-B6E9-314EB6E890D3}"/>
              </a:ext>
            </a:extLst>
          </p:cNvPr>
          <p:cNvSpPr/>
          <p:nvPr/>
        </p:nvSpPr>
        <p:spPr>
          <a:xfrm>
            <a:off x="3076575" y="552450"/>
            <a:ext cx="1524000" cy="695325"/>
          </a:xfrm>
          <a:prstGeom prst="rect">
            <a:avLst/>
          </a:prstGeom>
          <a:solidFill>
            <a:schemeClr val="accent4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Applet</a:t>
            </a:r>
          </a:p>
          <a:p>
            <a:pPr algn="ctr"/>
            <a:r>
              <a:rPr lang="en-US" sz="100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15 POS Systems</a:t>
            </a:r>
            <a:endParaRPr lang="en-US" sz="1000" dirty="0">
              <a:solidFill>
                <a:srgbClr val="FF0000"/>
              </a:solidFill>
            </a:endParaRPr>
          </a:p>
        </p:txBody>
      </p:sp>
      <p:sp>
        <p:nvSpPr>
          <p:cNvPr id="4" name="Oval 3">
            <a:extLst>
              <a:ext uri="{FF2B5EF4-FFF2-40B4-BE49-F238E27FC236}">
                <a16:creationId xmlns:a16="http://schemas.microsoft.com/office/drawing/2014/main" id="{16BAA059-47F9-C8D7-0931-99FDBB3D0204}"/>
              </a:ext>
            </a:extLst>
          </p:cNvPr>
          <p:cNvSpPr/>
          <p:nvPr/>
        </p:nvSpPr>
        <p:spPr>
          <a:xfrm>
            <a:off x="209550" y="2476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" name="Oval 4">
            <a:extLst>
              <a:ext uri="{FF2B5EF4-FFF2-40B4-BE49-F238E27FC236}">
                <a16:creationId xmlns:a16="http://schemas.microsoft.com/office/drawing/2014/main" id="{C7641499-BDFE-CE14-28CA-3A212323F14C}"/>
              </a:ext>
            </a:extLst>
          </p:cNvPr>
          <p:cNvSpPr/>
          <p:nvPr/>
        </p:nvSpPr>
        <p:spPr>
          <a:xfrm>
            <a:off x="361950" y="4000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6" name="Oval 5">
            <a:extLst>
              <a:ext uri="{FF2B5EF4-FFF2-40B4-BE49-F238E27FC236}">
                <a16:creationId xmlns:a16="http://schemas.microsoft.com/office/drawing/2014/main" id="{826ED033-E667-71C8-BA73-32A9BB772355}"/>
              </a:ext>
            </a:extLst>
          </p:cNvPr>
          <p:cNvSpPr/>
          <p:nvPr/>
        </p:nvSpPr>
        <p:spPr>
          <a:xfrm>
            <a:off x="514350" y="5524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7" name="Oval 6">
            <a:extLst>
              <a:ext uri="{FF2B5EF4-FFF2-40B4-BE49-F238E27FC236}">
                <a16:creationId xmlns:a16="http://schemas.microsoft.com/office/drawing/2014/main" id="{3161EAEE-4C4C-D393-89B0-38D94770BF01}"/>
              </a:ext>
            </a:extLst>
          </p:cNvPr>
          <p:cNvSpPr/>
          <p:nvPr/>
        </p:nvSpPr>
        <p:spPr>
          <a:xfrm>
            <a:off x="666750" y="7048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AC70A3A1-C0C9-20AA-86A2-BA1E937FD4BD}"/>
              </a:ext>
            </a:extLst>
          </p:cNvPr>
          <p:cNvSpPr/>
          <p:nvPr/>
        </p:nvSpPr>
        <p:spPr>
          <a:xfrm>
            <a:off x="819150" y="8572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297AD6BA-5BC7-4F06-3432-EF0AB89507B3}"/>
              </a:ext>
            </a:extLst>
          </p:cNvPr>
          <p:cNvCxnSpPr>
            <a:cxnSpLocks/>
            <a:endCxn id="3" idx="1"/>
          </p:cNvCxnSpPr>
          <p:nvPr/>
        </p:nvCxnSpPr>
        <p:spPr>
          <a:xfrm>
            <a:off x="2019299" y="738187"/>
            <a:ext cx="1057276" cy="161926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Oval 15">
            <a:extLst>
              <a:ext uri="{FF2B5EF4-FFF2-40B4-BE49-F238E27FC236}">
                <a16:creationId xmlns:a16="http://schemas.microsoft.com/office/drawing/2014/main" id="{18569628-88AA-BAC8-014C-E351C057AAD8}"/>
              </a:ext>
            </a:extLst>
          </p:cNvPr>
          <p:cNvSpPr/>
          <p:nvPr/>
        </p:nvSpPr>
        <p:spPr>
          <a:xfrm>
            <a:off x="209550" y="1585911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15" name="CSV">
            <a:extLst>
              <a:ext uri="{FF2B5EF4-FFF2-40B4-BE49-F238E27FC236}">
                <a16:creationId xmlns:a16="http://schemas.microsoft.com/office/drawing/2014/main" id="{28B671C1-9B54-8965-95FA-23849ABCA4FA}"/>
              </a:ext>
            </a:extLst>
          </p:cNvPr>
          <p:cNvSpPr txBox="1"/>
          <p:nvPr/>
        </p:nvSpPr>
        <p:spPr>
          <a:xfrm>
            <a:off x="2195708" y="378380"/>
            <a:ext cx="68159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.CSV</a:t>
            </a:r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id="{94F82763-9528-71AB-816C-0CC27D4E81C1}"/>
              </a:ext>
            </a:extLst>
          </p:cNvPr>
          <p:cNvSpPr/>
          <p:nvPr/>
        </p:nvSpPr>
        <p:spPr>
          <a:xfrm>
            <a:off x="209550" y="211930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18" name="Oval 17">
            <a:extLst>
              <a:ext uri="{FF2B5EF4-FFF2-40B4-BE49-F238E27FC236}">
                <a16:creationId xmlns:a16="http://schemas.microsoft.com/office/drawing/2014/main" id="{D21F3CDF-CACD-9592-68DC-646BAD52BB04}"/>
              </a:ext>
            </a:extLst>
          </p:cNvPr>
          <p:cNvSpPr/>
          <p:nvPr/>
        </p:nvSpPr>
        <p:spPr>
          <a:xfrm>
            <a:off x="971550" y="100965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19" name="Oval 18">
            <a:extLst>
              <a:ext uri="{FF2B5EF4-FFF2-40B4-BE49-F238E27FC236}">
                <a16:creationId xmlns:a16="http://schemas.microsoft.com/office/drawing/2014/main" id="{02A0FACD-D4A7-F746-DA6F-9BE962B3447E}"/>
              </a:ext>
            </a:extLst>
          </p:cNvPr>
          <p:cNvSpPr/>
          <p:nvPr/>
        </p:nvSpPr>
        <p:spPr>
          <a:xfrm>
            <a:off x="209550" y="431718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Vendor</a:t>
            </a:r>
          </a:p>
        </p:txBody>
      </p:sp>
      <p:sp>
        <p:nvSpPr>
          <p:cNvPr id="20" name="Oval 19">
            <a:extLst>
              <a:ext uri="{FF2B5EF4-FFF2-40B4-BE49-F238E27FC236}">
                <a16:creationId xmlns:a16="http://schemas.microsoft.com/office/drawing/2014/main" id="{A2E91F69-B657-3C6C-0868-BC7A96E45F89}"/>
              </a:ext>
            </a:extLst>
          </p:cNvPr>
          <p:cNvSpPr/>
          <p:nvPr/>
        </p:nvSpPr>
        <p:spPr>
          <a:xfrm>
            <a:off x="209550" y="3748072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Vendor</a:t>
            </a:r>
          </a:p>
        </p:txBody>
      </p:sp>
      <p:sp>
        <p:nvSpPr>
          <p:cNvPr id="21" name="Oval 20">
            <a:extLst>
              <a:ext uri="{FF2B5EF4-FFF2-40B4-BE49-F238E27FC236}">
                <a16:creationId xmlns:a16="http://schemas.microsoft.com/office/drawing/2014/main" id="{FD0C8417-E7FB-3D01-0ABD-1DA1BEC4757B}"/>
              </a:ext>
            </a:extLst>
          </p:cNvPr>
          <p:cNvSpPr/>
          <p:nvPr/>
        </p:nvSpPr>
        <p:spPr>
          <a:xfrm>
            <a:off x="209550" y="3205151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22" name="Oval 21">
            <a:extLst>
              <a:ext uri="{FF2B5EF4-FFF2-40B4-BE49-F238E27FC236}">
                <a16:creationId xmlns:a16="http://schemas.microsoft.com/office/drawing/2014/main" id="{E7A71E7C-E45B-C86F-F59D-C44D959E3C76}"/>
              </a:ext>
            </a:extLst>
          </p:cNvPr>
          <p:cNvSpPr/>
          <p:nvPr/>
        </p:nvSpPr>
        <p:spPr>
          <a:xfrm>
            <a:off x="209550" y="2662230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26" name="API1">
            <a:extLst>
              <a:ext uri="{FF2B5EF4-FFF2-40B4-BE49-F238E27FC236}">
                <a16:creationId xmlns:a16="http://schemas.microsoft.com/office/drawing/2014/main" id="{DF0A9394-3E36-8EEC-C66E-B7C0F2502A79}"/>
              </a:ext>
            </a:extLst>
          </p:cNvPr>
          <p:cNvSpPr/>
          <p:nvPr/>
        </p:nvSpPr>
        <p:spPr>
          <a:xfrm>
            <a:off x="2124830" y="1614485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28" name="API2">
            <a:extLst>
              <a:ext uri="{FF2B5EF4-FFF2-40B4-BE49-F238E27FC236}">
                <a16:creationId xmlns:a16="http://schemas.microsoft.com/office/drawing/2014/main" id="{438BACFB-BCD9-6D30-BED3-B894A877113B}"/>
              </a:ext>
            </a:extLst>
          </p:cNvPr>
          <p:cNvSpPr/>
          <p:nvPr/>
        </p:nvSpPr>
        <p:spPr>
          <a:xfrm>
            <a:off x="2119309" y="2147876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29" name="API3">
            <a:extLst>
              <a:ext uri="{FF2B5EF4-FFF2-40B4-BE49-F238E27FC236}">
                <a16:creationId xmlns:a16="http://schemas.microsoft.com/office/drawing/2014/main" id="{58D17CA6-26B7-6A25-C58C-40B4736E4FF8}"/>
              </a:ext>
            </a:extLst>
          </p:cNvPr>
          <p:cNvSpPr/>
          <p:nvPr/>
        </p:nvSpPr>
        <p:spPr>
          <a:xfrm>
            <a:off x="2119310" y="2715774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30" name="API4">
            <a:extLst>
              <a:ext uri="{FF2B5EF4-FFF2-40B4-BE49-F238E27FC236}">
                <a16:creationId xmlns:a16="http://schemas.microsoft.com/office/drawing/2014/main" id="{7C667353-BB15-ABAF-2CD0-8D8267B589FE}"/>
              </a:ext>
            </a:extLst>
          </p:cNvPr>
          <p:cNvSpPr/>
          <p:nvPr/>
        </p:nvSpPr>
        <p:spPr>
          <a:xfrm>
            <a:off x="2119311" y="3286102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31" name="API5">
            <a:extLst>
              <a:ext uri="{FF2B5EF4-FFF2-40B4-BE49-F238E27FC236}">
                <a16:creationId xmlns:a16="http://schemas.microsoft.com/office/drawing/2014/main" id="{2EB9952D-050C-2CAA-158B-22046CD18334}"/>
              </a:ext>
            </a:extLst>
          </p:cNvPr>
          <p:cNvSpPr/>
          <p:nvPr/>
        </p:nvSpPr>
        <p:spPr>
          <a:xfrm>
            <a:off x="2124830" y="3781405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7030A0"/>
                </a:solidFill>
              </a:rPr>
              <a:t>API</a:t>
            </a:r>
          </a:p>
        </p:txBody>
      </p:sp>
      <p:sp>
        <p:nvSpPr>
          <p:cNvPr id="32" name="API6">
            <a:extLst>
              <a:ext uri="{FF2B5EF4-FFF2-40B4-BE49-F238E27FC236}">
                <a16:creationId xmlns:a16="http://schemas.microsoft.com/office/drawing/2014/main" id="{3571A9DA-7268-3416-5AF9-6BD8ADB6664D}"/>
              </a:ext>
            </a:extLst>
          </p:cNvPr>
          <p:cNvSpPr/>
          <p:nvPr/>
        </p:nvSpPr>
        <p:spPr>
          <a:xfrm>
            <a:off x="2119312" y="4367194"/>
            <a:ext cx="752475" cy="290514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dirty="0">
                <a:solidFill>
                  <a:srgbClr val="7030A0"/>
                </a:solidFill>
              </a:rPr>
              <a:t>API</a:t>
            </a:r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AA451AF-AAF1-8B81-3067-72BFC9B4D7F0}"/>
              </a:ext>
            </a:extLst>
          </p:cNvPr>
          <p:cNvCxnSpPr>
            <a:cxnSpLocks/>
          </p:cNvCxnSpPr>
          <p:nvPr/>
        </p:nvCxnSpPr>
        <p:spPr>
          <a:xfrm>
            <a:off x="1638293" y="4512453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227549E0-6628-7155-CC18-394C135B8DA9}"/>
              </a:ext>
            </a:extLst>
          </p:cNvPr>
          <p:cNvCxnSpPr>
            <a:cxnSpLocks/>
          </p:cNvCxnSpPr>
          <p:nvPr/>
        </p:nvCxnSpPr>
        <p:spPr>
          <a:xfrm>
            <a:off x="1645442" y="3943334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4E5C7614-025F-C0E5-14DD-B00B6EEAAB3F}"/>
              </a:ext>
            </a:extLst>
          </p:cNvPr>
          <p:cNvCxnSpPr>
            <a:cxnSpLocks/>
          </p:cNvCxnSpPr>
          <p:nvPr/>
        </p:nvCxnSpPr>
        <p:spPr>
          <a:xfrm>
            <a:off x="1628768" y="3429000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28F74819-892D-18F8-F1CE-98821912F60C}"/>
              </a:ext>
            </a:extLst>
          </p:cNvPr>
          <p:cNvCxnSpPr>
            <a:cxnSpLocks/>
          </p:cNvCxnSpPr>
          <p:nvPr/>
        </p:nvCxnSpPr>
        <p:spPr>
          <a:xfrm>
            <a:off x="1628768" y="2866993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Arrow Connector 46">
            <a:extLst>
              <a:ext uri="{FF2B5EF4-FFF2-40B4-BE49-F238E27FC236}">
                <a16:creationId xmlns:a16="http://schemas.microsoft.com/office/drawing/2014/main" id="{CF0DA282-18B5-DA51-CFEB-E0C50C57F0B7}"/>
              </a:ext>
            </a:extLst>
          </p:cNvPr>
          <p:cNvCxnSpPr>
            <a:cxnSpLocks/>
          </p:cNvCxnSpPr>
          <p:nvPr/>
        </p:nvCxnSpPr>
        <p:spPr>
          <a:xfrm>
            <a:off x="1628768" y="2293133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8EF521DE-A46A-12A5-4BD0-E28F49478211}"/>
              </a:ext>
            </a:extLst>
          </p:cNvPr>
          <p:cNvCxnSpPr>
            <a:cxnSpLocks/>
          </p:cNvCxnSpPr>
          <p:nvPr/>
        </p:nvCxnSpPr>
        <p:spPr>
          <a:xfrm>
            <a:off x="1628768" y="1781173"/>
            <a:ext cx="481016" cy="0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Oval 50">
            <a:extLst>
              <a:ext uri="{FF2B5EF4-FFF2-40B4-BE49-F238E27FC236}">
                <a16:creationId xmlns:a16="http://schemas.microsoft.com/office/drawing/2014/main" id="{B46C156D-9987-D43C-1F82-1494F106EADE}"/>
              </a:ext>
            </a:extLst>
          </p:cNvPr>
          <p:cNvSpPr/>
          <p:nvPr/>
        </p:nvSpPr>
        <p:spPr>
          <a:xfrm>
            <a:off x="238118" y="500891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2" name="Oval 51">
            <a:extLst>
              <a:ext uri="{FF2B5EF4-FFF2-40B4-BE49-F238E27FC236}">
                <a16:creationId xmlns:a16="http://schemas.microsoft.com/office/drawing/2014/main" id="{1980EF90-A9D4-8182-AA3D-4A430A3E1CA4}"/>
              </a:ext>
            </a:extLst>
          </p:cNvPr>
          <p:cNvSpPr/>
          <p:nvPr/>
        </p:nvSpPr>
        <p:spPr>
          <a:xfrm>
            <a:off x="479106" y="526266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3" name="Oval 52">
            <a:extLst>
              <a:ext uri="{FF2B5EF4-FFF2-40B4-BE49-F238E27FC236}">
                <a16:creationId xmlns:a16="http://schemas.microsoft.com/office/drawing/2014/main" id="{F821D931-0757-7983-F62B-C5BBCBE04985}"/>
              </a:ext>
            </a:extLst>
          </p:cNvPr>
          <p:cNvSpPr/>
          <p:nvPr/>
        </p:nvSpPr>
        <p:spPr>
          <a:xfrm>
            <a:off x="700084" y="5479369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Vendor</a:t>
            </a:r>
          </a:p>
        </p:txBody>
      </p:sp>
      <p:sp>
        <p:nvSpPr>
          <p:cNvPr id="54" name="Oval 53">
            <a:extLst>
              <a:ext uri="{FF2B5EF4-FFF2-40B4-BE49-F238E27FC236}">
                <a16:creationId xmlns:a16="http://schemas.microsoft.com/office/drawing/2014/main" id="{2CDB8375-A1FC-376C-57B1-600DF065DD91}"/>
              </a:ext>
            </a:extLst>
          </p:cNvPr>
          <p:cNvSpPr/>
          <p:nvPr/>
        </p:nvSpPr>
        <p:spPr>
          <a:xfrm>
            <a:off x="895350" y="5705493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 anchorCtr="0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Vendor</a:t>
            </a:r>
          </a:p>
        </p:txBody>
      </p:sp>
      <p:sp>
        <p:nvSpPr>
          <p:cNvPr id="55" name="Oval 54">
            <a:extLst>
              <a:ext uri="{FF2B5EF4-FFF2-40B4-BE49-F238E27FC236}">
                <a16:creationId xmlns:a16="http://schemas.microsoft.com/office/drawing/2014/main" id="{6F859353-39EF-0B6D-813E-4D67DB987865}"/>
              </a:ext>
            </a:extLst>
          </p:cNvPr>
          <p:cNvSpPr/>
          <p:nvPr/>
        </p:nvSpPr>
        <p:spPr>
          <a:xfrm>
            <a:off x="1164906" y="5953054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6" name="Oval 55">
            <a:extLst>
              <a:ext uri="{FF2B5EF4-FFF2-40B4-BE49-F238E27FC236}">
                <a16:creationId xmlns:a16="http://schemas.microsoft.com/office/drawing/2014/main" id="{5E1DC780-7969-E757-23DE-85F2DD4473A6}"/>
              </a:ext>
            </a:extLst>
          </p:cNvPr>
          <p:cNvSpPr/>
          <p:nvPr/>
        </p:nvSpPr>
        <p:spPr>
          <a:xfrm>
            <a:off x="1452562" y="6229584"/>
            <a:ext cx="1371600" cy="390525"/>
          </a:xfrm>
          <a:prstGeom prst="ellipse">
            <a:avLst/>
          </a:prstGeom>
          <a:solidFill>
            <a:schemeClr val="accent6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Retailer</a:t>
            </a:r>
          </a:p>
        </p:txBody>
      </p:sp>
      <p:sp>
        <p:nvSpPr>
          <p:cNvPr id="57" name="FTP">
            <a:extLst>
              <a:ext uri="{FF2B5EF4-FFF2-40B4-BE49-F238E27FC236}">
                <a16:creationId xmlns:a16="http://schemas.microsoft.com/office/drawing/2014/main" id="{E945938E-5297-A753-EC8C-26845F2145ED}"/>
              </a:ext>
            </a:extLst>
          </p:cNvPr>
          <p:cNvSpPr/>
          <p:nvPr/>
        </p:nvSpPr>
        <p:spPr>
          <a:xfrm>
            <a:off x="2871784" y="5143500"/>
            <a:ext cx="1524000" cy="476250"/>
          </a:xfrm>
          <a:prstGeom prst="rec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rgbClr val="7030A0"/>
                </a:solidFill>
              </a:rPr>
              <a:t>FTP</a:t>
            </a:r>
          </a:p>
        </p:txBody>
      </p:sp>
      <p:cxnSp>
        <p:nvCxnSpPr>
          <p:cNvPr id="58" name="Straight Arrow Connector 57">
            <a:extLst>
              <a:ext uri="{FF2B5EF4-FFF2-40B4-BE49-F238E27FC236}">
                <a16:creationId xmlns:a16="http://schemas.microsoft.com/office/drawing/2014/main" id="{D46E89BF-A4EB-09BE-FB8C-A8D0FD8215D0}"/>
              </a:ext>
            </a:extLst>
          </p:cNvPr>
          <p:cNvCxnSpPr>
            <a:cxnSpLocks/>
          </p:cNvCxnSpPr>
          <p:nvPr/>
        </p:nvCxnSpPr>
        <p:spPr>
          <a:xfrm flipV="1">
            <a:off x="2162175" y="5538787"/>
            <a:ext cx="709609" cy="204784"/>
          </a:xfrm>
          <a:prstGeom prst="straightConnector1">
            <a:avLst/>
          </a:prstGeom>
          <a:ln w="1905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0" name="CSV2">
            <a:extLst>
              <a:ext uri="{FF2B5EF4-FFF2-40B4-BE49-F238E27FC236}">
                <a16:creationId xmlns:a16="http://schemas.microsoft.com/office/drawing/2014/main" id="{7D0A7EBD-72AB-9CE5-4D88-5D0A568A087D}"/>
              </a:ext>
            </a:extLst>
          </p:cNvPr>
          <p:cNvSpPr txBox="1"/>
          <p:nvPr/>
        </p:nvSpPr>
        <p:spPr>
          <a:xfrm>
            <a:off x="1581150" y="1530656"/>
            <a:ext cx="46038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.csv</a:t>
            </a:r>
          </a:p>
        </p:txBody>
      </p:sp>
      <p:sp>
        <p:nvSpPr>
          <p:cNvPr id="61" name="TXT">
            <a:extLst>
              <a:ext uri="{FF2B5EF4-FFF2-40B4-BE49-F238E27FC236}">
                <a16:creationId xmlns:a16="http://schemas.microsoft.com/office/drawing/2014/main" id="{7C95042E-4B6E-0F8E-2B0D-8FCD664AF9E4}"/>
              </a:ext>
            </a:extLst>
          </p:cNvPr>
          <p:cNvSpPr txBox="1"/>
          <p:nvPr/>
        </p:nvSpPr>
        <p:spPr>
          <a:xfrm>
            <a:off x="1581150" y="1976436"/>
            <a:ext cx="401072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.txt</a:t>
            </a:r>
          </a:p>
        </p:txBody>
      </p:sp>
      <p:sp>
        <p:nvSpPr>
          <p:cNvPr id="62" name="XLS">
            <a:extLst>
              <a:ext uri="{FF2B5EF4-FFF2-40B4-BE49-F238E27FC236}">
                <a16:creationId xmlns:a16="http://schemas.microsoft.com/office/drawing/2014/main" id="{AB183CDA-527C-DEAD-81D4-32A423E9D32D}"/>
              </a:ext>
            </a:extLst>
          </p:cNvPr>
          <p:cNvSpPr txBox="1"/>
          <p:nvPr/>
        </p:nvSpPr>
        <p:spPr>
          <a:xfrm>
            <a:off x="1581150" y="2559508"/>
            <a:ext cx="418704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.xls</a:t>
            </a:r>
          </a:p>
        </p:txBody>
      </p:sp>
      <p:sp>
        <p:nvSpPr>
          <p:cNvPr id="63" name="XLSX">
            <a:extLst>
              <a:ext uri="{FF2B5EF4-FFF2-40B4-BE49-F238E27FC236}">
                <a16:creationId xmlns:a16="http://schemas.microsoft.com/office/drawing/2014/main" id="{AC815CAB-BF70-6F2E-2481-5EE6EB9D9EF8}"/>
              </a:ext>
            </a:extLst>
          </p:cNvPr>
          <p:cNvSpPr txBox="1"/>
          <p:nvPr/>
        </p:nvSpPr>
        <p:spPr>
          <a:xfrm>
            <a:off x="1581150" y="3101920"/>
            <a:ext cx="495649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.xlsx</a:t>
            </a:r>
          </a:p>
        </p:txBody>
      </p:sp>
      <p:sp>
        <p:nvSpPr>
          <p:cNvPr id="64" name="XML">
            <a:extLst>
              <a:ext uri="{FF2B5EF4-FFF2-40B4-BE49-F238E27FC236}">
                <a16:creationId xmlns:a16="http://schemas.microsoft.com/office/drawing/2014/main" id="{69F25F01-9177-8545-5D61-3F22425CD269}"/>
              </a:ext>
            </a:extLst>
          </p:cNvPr>
          <p:cNvSpPr txBox="1"/>
          <p:nvPr/>
        </p:nvSpPr>
        <p:spPr>
          <a:xfrm>
            <a:off x="1581150" y="3645318"/>
            <a:ext cx="473206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.xml</a:t>
            </a:r>
          </a:p>
        </p:txBody>
      </p:sp>
      <p:sp>
        <p:nvSpPr>
          <p:cNvPr id="65" name="JSON">
            <a:extLst>
              <a:ext uri="{FF2B5EF4-FFF2-40B4-BE49-F238E27FC236}">
                <a16:creationId xmlns:a16="http://schemas.microsoft.com/office/drawing/2014/main" id="{F704CAC6-1478-562B-AF31-F25D8147FBCF}"/>
              </a:ext>
            </a:extLst>
          </p:cNvPr>
          <p:cNvSpPr txBox="1"/>
          <p:nvPr/>
        </p:nvSpPr>
        <p:spPr>
          <a:xfrm>
            <a:off x="1581150" y="4207335"/>
            <a:ext cx="514885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.json</a:t>
            </a:r>
          </a:p>
        </p:txBody>
      </p:sp>
      <p:sp>
        <p:nvSpPr>
          <p:cNvPr id="66" name="Rectangle 65">
            <a:extLst>
              <a:ext uri="{FF2B5EF4-FFF2-40B4-BE49-F238E27FC236}">
                <a16:creationId xmlns:a16="http://schemas.microsoft.com/office/drawing/2014/main" id="{8BFF5046-3359-C4D8-08B4-3BDE75CA895E}"/>
              </a:ext>
            </a:extLst>
          </p:cNvPr>
          <p:cNvSpPr/>
          <p:nvPr/>
        </p:nvSpPr>
        <p:spPr>
          <a:xfrm>
            <a:off x="5314932" y="352437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67" name="Rectangle 66">
            <a:extLst>
              <a:ext uri="{FF2B5EF4-FFF2-40B4-BE49-F238E27FC236}">
                <a16:creationId xmlns:a16="http://schemas.microsoft.com/office/drawing/2014/main" id="{B71E1796-2D61-8BB0-3FA8-D7B3B80A3CF7}"/>
              </a:ext>
            </a:extLst>
          </p:cNvPr>
          <p:cNvSpPr/>
          <p:nvPr/>
        </p:nvSpPr>
        <p:spPr>
          <a:xfrm>
            <a:off x="5314932" y="823130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68" name="Rectangle 67">
            <a:extLst>
              <a:ext uri="{FF2B5EF4-FFF2-40B4-BE49-F238E27FC236}">
                <a16:creationId xmlns:a16="http://schemas.microsoft.com/office/drawing/2014/main" id="{0AD7267E-06D4-40A6-2E6E-9F3C22D559EC}"/>
              </a:ext>
            </a:extLst>
          </p:cNvPr>
          <p:cNvSpPr/>
          <p:nvPr/>
        </p:nvSpPr>
        <p:spPr>
          <a:xfrm>
            <a:off x="5314932" y="1293823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69" name="Rectangle 68">
            <a:extLst>
              <a:ext uri="{FF2B5EF4-FFF2-40B4-BE49-F238E27FC236}">
                <a16:creationId xmlns:a16="http://schemas.microsoft.com/office/drawing/2014/main" id="{94D54F95-1CA3-B8B6-082A-F6F82B74F2D6}"/>
              </a:ext>
            </a:extLst>
          </p:cNvPr>
          <p:cNvSpPr/>
          <p:nvPr/>
        </p:nvSpPr>
        <p:spPr>
          <a:xfrm>
            <a:off x="5314932" y="1764516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70" name="Rectangle 69">
            <a:extLst>
              <a:ext uri="{FF2B5EF4-FFF2-40B4-BE49-F238E27FC236}">
                <a16:creationId xmlns:a16="http://schemas.microsoft.com/office/drawing/2014/main" id="{EDD8E9EB-8B03-A0D1-4799-A59ADEB13694}"/>
              </a:ext>
            </a:extLst>
          </p:cNvPr>
          <p:cNvSpPr/>
          <p:nvPr/>
        </p:nvSpPr>
        <p:spPr>
          <a:xfrm>
            <a:off x="5314932" y="2235209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71" name="Rectangle 70">
            <a:extLst>
              <a:ext uri="{FF2B5EF4-FFF2-40B4-BE49-F238E27FC236}">
                <a16:creationId xmlns:a16="http://schemas.microsoft.com/office/drawing/2014/main" id="{640F03EC-0440-AF1D-85AC-EFADADCB8AB2}"/>
              </a:ext>
            </a:extLst>
          </p:cNvPr>
          <p:cNvSpPr/>
          <p:nvPr/>
        </p:nvSpPr>
        <p:spPr>
          <a:xfrm>
            <a:off x="5314932" y="2705902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72" name="Rectangle 71">
            <a:extLst>
              <a:ext uri="{FF2B5EF4-FFF2-40B4-BE49-F238E27FC236}">
                <a16:creationId xmlns:a16="http://schemas.microsoft.com/office/drawing/2014/main" id="{7C316E26-6C50-A99D-9BFB-DBD516346454}"/>
              </a:ext>
            </a:extLst>
          </p:cNvPr>
          <p:cNvSpPr/>
          <p:nvPr/>
        </p:nvSpPr>
        <p:spPr>
          <a:xfrm>
            <a:off x="5314932" y="3176595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73" name="Rectangle 72">
            <a:extLst>
              <a:ext uri="{FF2B5EF4-FFF2-40B4-BE49-F238E27FC236}">
                <a16:creationId xmlns:a16="http://schemas.microsoft.com/office/drawing/2014/main" id="{B3D5A95F-ABA8-4147-821C-8A2844EACD23}"/>
              </a:ext>
            </a:extLst>
          </p:cNvPr>
          <p:cNvSpPr/>
          <p:nvPr/>
        </p:nvSpPr>
        <p:spPr>
          <a:xfrm>
            <a:off x="5314932" y="3647288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74" name="Rectangle 73">
            <a:extLst>
              <a:ext uri="{FF2B5EF4-FFF2-40B4-BE49-F238E27FC236}">
                <a16:creationId xmlns:a16="http://schemas.microsoft.com/office/drawing/2014/main" id="{BD086A11-7277-D879-0C13-BBBE7A40292B}"/>
              </a:ext>
            </a:extLst>
          </p:cNvPr>
          <p:cNvSpPr/>
          <p:nvPr/>
        </p:nvSpPr>
        <p:spPr>
          <a:xfrm>
            <a:off x="5314932" y="4117981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75" name="Rectangle 74">
            <a:extLst>
              <a:ext uri="{FF2B5EF4-FFF2-40B4-BE49-F238E27FC236}">
                <a16:creationId xmlns:a16="http://schemas.microsoft.com/office/drawing/2014/main" id="{2F723BCE-3F96-B7BA-A433-A943415F7E11}"/>
              </a:ext>
            </a:extLst>
          </p:cNvPr>
          <p:cNvSpPr/>
          <p:nvPr/>
        </p:nvSpPr>
        <p:spPr>
          <a:xfrm>
            <a:off x="5314932" y="4588674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76" name="Rectangle 75">
            <a:extLst>
              <a:ext uri="{FF2B5EF4-FFF2-40B4-BE49-F238E27FC236}">
                <a16:creationId xmlns:a16="http://schemas.microsoft.com/office/drawing/2014/main" id="{52A8ADDA-7E64-6392-65FB-215D752D3E70}"/>
              </a:ext>
            </a:extLst>
          </p:cNvPr>
          <p:cNvSpPr/>
          <p:nvPr/>
        </p:nvSpPr>
        <p:spPr>
          <a:xfrm>
            <a:off x="5314932" y="5059367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77" name="Rectangle 76">
            <a:extLst>
              <a:ext uri="{FF2B5EF4-FFF2-40B4-BE49-F238E27FC236}">
                <a16:creationId xmlns:a16="http://schemas.microsoft.com/office/drawing/2014/main" id="{609A1679-CCBE-3C7A-0145-D58890D1DB97}"/>
              </a:ext>
            </a:extLst>
          </p:cNvPr>
          <p:cNvSpPr/>
          <p:nvPr/>
        </p:nvSpPr>
        <p:spPr>
          <a:xfrm>
            <a:off x="5314932" y="5530060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78" name="Rectangle 77">
            <a:extLst>
              <a:ext uri="{FF2B5EF4-FFF2-40B4-BE49-F238E27FC236}">
                <a16:creationId xmlns:a16="http://schemas.microsoft.com/office/drawing/2014/main" id="{8AEDF55C-1817-B2F9-E654-DA8676C8021A}"/>
              </a:ext>
            </a:extLst>
          </p:cNvPr>
          <p:cNvSpPr/>
          <p:nvPr/>
        </p:nvSpPr>
        <p:spPr>
          <a:xfrm>
            <a:off x="5314932" y="6000749"/>
            <a:ext cx="1790701" cy="195262"/>
          </a:xfrm>
          <a:prstGeom prst="rect">
            <a:avLst/>
          </a:prstGeom>
        </p:spPr>
        <p:style>
          <a:lnRef idx="2">
            <a:schemeClr val="dk1">
              <a:shade val="15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/>
              <a:t>Black Box Process</a:t>
            </a:r>
            <a:r>
              <a:rPr lang="en-US" b="1" dirty="0"/>
              <a:t> </a:t>
            </a:r>
          </a:p>
        </p:txBody>
      </p:sp>
      <p:sp>
        <p:nvSpPr>
          <p:cNvPr id="283" name="SQLDB">
            <a:extLst>
              <a:ext uri="{FF2B5EF4-FFF2-40B4-BE49-F238E27FC236}">
                <a16:creationId xmlns:a16="http://schemas.microsoft.com/office/drawing/2014/main" id="{82B71EB7-DE2D-1F64-DF16-0EAC61BFA563}"/>
              </a:ext>
            </a:extLst>
          </p:cNvPr>
          <p:cNvSpPr/>
          <p:nvPr/>
        </p:nvSpPr>
        <p:spPr>
          <a:xfrm>
            <a:off x="7609366" y="352437"/>
            <a:ext cx="752475" cy="5843574"/>
          </a:xfrm>
          <a:prstGeom prst="can">
            <a:avLst/>
          </a:prstGeom>
          <a:solidFill>
            <a:schemeClr val="accent1">
              <a:lumMod val="20000"/>
              <a:lumOff val="8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MS SQL DB</a:t>
            </a:r>
          </a:p>
        </p:txBody>
      </p:sp>
      <p:cxnSp>
        <p:nvCxnSpPr>
          <p:cNvPr id="285" name="Straight Arrow Connector 284">
            <a:extLst>
              <a:ext uri="{FF2B5EF4-FFF2-40B4-BE49-F238E27FC236}">
                <a16:creationId xmlns:a16="http://schemas.microsoft.com/office/drawing/2014/main" id="{9272D505-D851-3BE3-3511-2A5BAE9DDAA9}"/>
              </a:ext>
            </a:extLst>
          </p:cNvPr>
          <p:cNvCxnSpPr>
            <a:cxnSpLocks/>
            <a:stCxn id="66" idx="3"/>
          </p:cNvCxnSpPr>
          <p:nvPr/>
        </p:nvCxnSpPr>
        <p:spPr>
          <a:xfrm>
            <a:off x="7105633" y="450068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7" name="Straight Arrow Connector 286">
            <a:extLst>
              <a:ext uri="{FF2B5EF4-FFF2-40B4-BE49-F238E27FC236}">
                <a16:creationId xmlns:a16="http://schemas.microsoft.com/office/drawing/2014/main" id="{6F4991F1-C8ED-43A8-D557-EAFC8345BA5E}"/>
              </a:ext>
            </a:extLst>
          </p:cNvPr>
          <p:cNvCxnSpPr>
            <a:cxnSpLocks/>
          </p:cNvCxnSpPr>
          <p:nvPr/>
        </p:nvCxnSpPr>
        <p:spPr>
          <a:xfrm>
            <a:off x="7105616" y="919186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1" name="Straight Arrow Connector 290">
            <a:extLst>
              <a:ext uri="{FF2B5EF4-FFF2-40B4-BE49-F238E27FC236}">
                <a16:creationId xmlns:a16="http://schemas.microsoft.com/office/drawing/2014/main" id="{F66D4EDC-1421-F734-E812-13DA52F21A70}"/>
              </a:ext>
            </a:extLst>
          </p:cNvPr>
          <p:cNvCxnSpPr>
            <a:cxnSpLocks/>
          </p:cNvCxnSpPr>
          <p:nvPr/>
        </p:nvCxnSpPr>
        <p:spPr>
          <a:xfrm>
            <a:off x="7105633" y="1390650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2" name="Straight Arrow Connector 291">
            <a:extLst>
              <a:ext uri="{FF2B5EF4-FFF2-40B4-BE49-F238E27FC236}">
                <a16:creationId xmlns:a16="http://schemas.microsoft.com/office/drawing/2014/main" id="{4CC15C19-A397-256F-59E6-5E187D07D78E}"/>
              </a:ext>
            </a:extLst>
          </p:cNvPr>
          <p:cNvCxnSpPr>
            <a:cxnSpLocks/>
          </p:cNvCxnSpPr>
          <p:nvPr/>
        </p:nvCxnSpPr>
        <p:spPr>
          <a:xfrm>
            <a:off x="7105616" y="2344758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3" name="Straight Arrow Connector 292">
            <a:extLst>
              <a:ext uri="{FF2B5EF4-FFF2-40B4-BE49-F238E27FC236}">
                <a16:creationId xmlns:a16="http://schemas.microsoft.com/office/drawing/2014/main" id="{FB35CC38-27A8-56D6-21CC-60ECA5A46636}"/>
              </a:ext>
            </a:extLst>
          </p:cNvPr>
          <p:cNvCxnSpPr>
            <a:cxnSpLocks/>
          </p:cNvCxnSpPr>
          <p:nvPr/>
        </p:nvCxnSpPr>
        <p:spPr>
          <a:xfrm>
            <a:off x="7105633" y="2796401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4" name="Straight Arrow Connector 293">
            <a:extLst>
              <a:ext uri="{FF2B5EF4-FFF2-40B4-BE49-F238E27FC236}">
                <a16:creationId xmlns:a16="http://schemas.microsoft.com/office/drawing/2014/main" id="{C3CE893E-3285-CCCF-9353-EA62199CD958}"/>
              </a:ext>
            </a:extLst>
          </p:cNvPr>
          <p:cNvCxnSpPr>
            <a:cxnSpLocks/>
          </p:cNvCxnSpPr>
          <p:nvPr/>
        </p:nvCxnSpPr>
        <p:spPr>
          <a:xfrm>
            <a:off x="7105616" y="3290567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5" name="Straight Arrow Connector 294">
            <a:extLst>
              <a:ext uri="{FF2B5EF4-FFF2-40B4-BE49-F238E27FC236}">
                <a16:creationId xmlns:a16="http://schemas.microsoft.com/office/drawing/2014/main" id="{21607CFB-BCA5-717C-2319-42C3B387F2EF}"/>
              </a:ext>
            </a:extLst>
          </p:cNvPr>
          <p:cNvCxnSpPr>
            <a:cxnSpLocks/>
          </p:cNvCxnSpPr>
          <p:nvPr/>
        </p:nvCxnSpPr>
        <p:spPr>
          <a:xfrm>
            <a:off x="7105633" y="3748072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6" name="Straight Arrow Connector 295">
            <a:extLst>
              <a:ext uri="{FF2B5EF4-FFF2-40B4-BE49-F238E27FC236}">
                <a16:creationId xmlns:a16="http://schemas.microsoft.com/office/drawing/2014/main" id="{B15FA1DD-E15A-DDFF-F22D-6430FD4596CB}"/>
              </a:ext>
            </a:extLst>
          </p:cNvPr>
          <p:cNvCxnSpPr>
            <a:cxnSpLocks/>
          </p:cNvCxnSpPr>
          <p:nvPr/>
        </p:nvCxnSpPr>
        <p:spPr>
          <a:xfrm>
            <a:off x="7105633" y="4207335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7" name="Straight Arrow Connector 296">
            <a:extLst>
              <a:ext uri="{FF2B5EF4-FFF2-40B4-BE49-F238E27FC236}">
                <a16:creationId xmlns:a16="http://schemas.microsoft.com/office/drawing/2014/main" id="{1143CB48-96B2-1A7D-8633-EAE5E0C04757}"/>
              </a:ext>
            </a:extLst>
          </p:cNvPr>
          <p:cNvCxnSpPr>
            <a:cxnSpLocks/>
          </p:cNvCxnSpPr>
          <p:nvPr/>
        </p:nvCxnSpPr>
        <p:spPr>
          <a:xfrm>
            <a:off x="7105633" y="4707714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8" name="Straight Arrow Connector 297">
            <a:extLst>
              <a:ext uri="{FF2B5EF4-FFF2-40B4-BE49-F238E27FC236}">
                <a16:creationId xmlns:a16="http://schemas.microsoft.com/office/drawing/2014/main" id="{659D4367-D88F-004A-F30A-F13AD6955B74}"/>
              </a:ext>
            </a:extLst>
          </p:cNvPr>
          <p:cNvCxnSpPr>
            <a:cxnSpLocks/>
          </p:cNvCxnSpPr>
          <p:nvPr/>
        </p:nvCxnSpPr>
        <p:spPr>
          <a:xfrm>
            <a:off x="7105633" y="5156681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9" name="Straight Arrow Connector 298">
            <a:extLst>
              <a:ext uri="{FF2B5EF4-FFF2-40B4-BE49-F238E27FC236}">
                <a16:creationId xmlns:a16="http://schemas.microsoft.com/office/drawing/2014/main" id="{0E6C2710-828A-A59C-52E8-290C87B4ABF3}"/>
              </a:ext>
            </a:extLst>
          </p:cNvPr>
          <p:cNvCxnSpPr>
            <a:cxnSpLocks/>
          </p:cNvCxnSpPr>
          <p:nvPr/>
        </p:nvCxnSpPr>
        <p:spPr>
          <a:xfrm>
            <a:off x="7105633" y="5636537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0" name="Straight Arrow Connector 299">
            <a:extLst>
              <a:ext uri="{FF2B5EF4-FFF2-40B4-BE49-F238E27FC236}">
                <a16:creationId xmlns:a16="http://schemas.microsoft.com/office/drawing/2014/main" id="{801D1D73-3193-3D1F-7AC9-47384AA3BAE9}"/>
              </a:ext>
            </a:extLst>
          </p:cNvPr>
          <p:cNvCxnSpPr>
            <a:cxnSpLocks/>
          </p:cNvCxnSpPr>
          <p:nvPr/>
        </p:nvCxnSpPr>
        <p:spPr>
          <a:xfrm>
            <a:off x="7105633" y="6096018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1" name="Straight Arrow Connector 300">
            <a:extLst>
              <a:ext uri="{FF2B5EF4-FFF2-40B4-BE49-F238E27FC236}">
                <a16:creationId xmlns:a16="http://schemas.microsoft.com/office/drawing/2014/main" id="{5ACB3450-96D6-67E7-A9EA-E1A32BDE9A21}"/>
              </a:ext>
            </a:extLst>
          </p:cNvPr>
          <p:cNvCxnSpPr>
            <a:cxnSpLocks/>
          </p:cNvCxnSpPr>
          <p:nvPr/>
        </p:nvCxnSpPr>
        <p:spPr>
          <a:xfrm>
            <a:off x="7105616" y="1862147"/>
            <a:ext cx="503733" cy="0"/>
          </a:xfrm>
          <a:prstGeom prst="straightConnector1">
            <a:avLst/>
          </a:prstGeom>
          <a:ln>
            <a:headEnd type="none"/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303" name="JARVIS" descr="A screenshot of a computer&#10;&#10;Description automatically generated">
            <a:extLst>
              <a:ext uri="{FF2B5EF4-FFF2-40B4-BE49-F238E27FC236}">
                <a16:creationId xmlns:a16="http://schemas.microsoft.com/office/drawing/2014/main" id="{A479E9A2-D029-0003-0B4C-E05907A5704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05843" y="294492"/>
            <a:ext cx="2255520" cy="1057275"/>
          </a:xfrm>
          <a:prstGeom prst="rect">
            <a:avLst/>
          </a:prstGeom>
        </p:spPr>
      </p:pic>
      <p:pic>
        <p:nvPicPr>
          <p:cNvPr id="304" name="BTBRpt" descr="A close-up of a chart&#10;&#10;Description automatically generated">
            <a:extLst>
              <a:ext uri="{FF2B5EF4-FFF2-40B4-BE49-F238E27FC236}">
                <a16:creationId xmlns:a16="http://schemas.microsoft.com/office/drawing/2014/main" id="{0D003525-D6A5-C3C6-F4E3-BB7B03AA5A3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669007" y="1570237"/>
            <a:ext cx="3193415" cy="1163955"/>
          </a:xfrm>
          <a:prstGeom prst="rect">
            <a:avLst/>
          </a:prstGeom>
        </p:spPr>
      </p:pic>
      <p:sp>
        <p:nvSpPr>
          <p:cNvPr id="305" name="SQA">
            <a:extLst>
              <a:ext uri="{FF2B5EF4-FFF2-40B4-BE49-F238E27FC236}">
                <a16:creationId xmlns:a16="http://schemas.microsoft.com/office/drawing/2014/main" id="{6D9AC6B1-E5C0-43FB-0FED-A18E252A1BF7}"/>
              </a:ext>
            </a:extLst>
          </p:cNvPr>
          <p:cNvSpPr/>
          <p:nvPr/>
        </p:nvSpPr>
        <p:spPr>
          <a:xfrm>
            <a:off x="8896317" y="3006288"/>
            <a:ext cx="2600358" cy="836262"/>
          </a:xfrm>
          <a:prstGeom prst="flowChartMultidocumen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Custom Reporting</a:t>
            </a:r>
          </a:p>
        </p:txBody>
      </p:sp>
      <p:cxnSp>
        <p:nvCxnSpPr>
          <p:cNvPr id="307" name="Straight Arrow Connector 306">
            <a:extLst>
              <a:ext uri="{FF2B5EF4-FFF2-40B4-BE49-F238E27FC236}">
                <a16:creationId xmlns:a16="http://schemas.microsoft.com/office/drawing/2014/main" id="{AB689365-839A-1264-1321-69C4A2D8C6EB}"/>
              </a:ext>
            </a:extLst>
          </p:cNvPr>
          <p:cNvCxnSpPr>
            <a:stCxn id="26" idx="3"/>
          </p:cNvCxnSpPr>
          <p:nvPr/>
        </p:nvCxnSpPr>
        <p:spPr>
          <a:xfrm>
            <a:off x="2877305" y="1759742"/>
            <a:ext cx="585032" cy="114142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9" name="Straight Arrow Connector 308">
            <a:extLst>
              <a:ext uri="{FF2B5EF4-FFF2-40B4-BE49-F238E27FC236}">
                <a16:creationId xmlns:a16="http://schemas.microsoft.com/office/drawing/2014/main" id="{572EBD43-B376-8917-498A-1ECB3F3FB250}"/>
              </a:ext>
            </a:extLst>
          </p:cNvPr>
          <p:cNvCxnSpPr>
            <a:stCxn id="28" idx="3"/>
          </p:cNvCxnSpPr>
          <p:nvPr/>
        </p:nvCxnSpPr>
        <p:spPr>
          <a:xfrm>
            <a:off x="2871784" y="2293133"/>
            <a:ext cx="572526" cy="831048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1" name="Straight Arrow Connector 310">
            <a:extLst>
              <a:ext uri="{FF2B5EF4-FFF2-40B4-BE49-F238E27FC236}">
                <a16:creationId xmlns:a16="http://schemas.microsoft.com/office/drawing/2014/main" id="{B937E190-BC74-E717-68B9-A04B48DCAECB}"/>
              </a:ext>
            </a:extLst>
          </p:cNvPr>
          <p:cNvCxnSpPr>
            <a:stCxn id="29" idx="3"/>
            <a:endCxn id="2" idx="2"/>
          </p:cNvCxnSpPr>
          <p:nvPr/>
        </p:nvCxnSpPr>
        <p:spPr>
          <a:xfrm>
            <a:off x="2871785" y="2861031"/>
            <a:ext cx="590552" cy="42608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3" name="Straight Arrow Connector 312">
            <a:extLst>
              <a:ext uri="{FF2B5EF4-FFF2-40B4-BE49-F238E27FC236}">
                <a16:creationId xmlns:a16="http://schemas.microsoft.com/office/drawing/2014/main" id="{16C22531-5D77-25BB-22D5-630BD5EEE330}"/>
              </a:ext>
            </a:extLst>
          </p:cNvPr>
          <p:cNvCxnSpPr>
            <a:cxnSpLocks/>
            <a:stCxn id="30" idx="3"/>
          </p:cNvCxnSpPr>
          <p:nvPr/>
        </p:nvCxnSpPr>
        <p:spPr>
          <a:xfrm flipV="1">
            <a:off x="2871786" y="3409117"/>
            <a:ext cx="609599" cy="22242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5" name="Straight Arrow Connector 314">
            <a:extLst>
              <a:ext uri="{FF2B5EF4-FFF2-40B4-BE49-F238E27FC236}">
                <a16:creationId xmlns:a16="http://schemas.microsoft.com/office/drawing/2014/main" id="{C65961A2-F9D3-B11C-38AB-24B763932474}"/>
              </a:ext>
            </a:extLst>
          </p:cNvPr>
          <p:cNvCxnSpPr>
            <a:stCxn id="31" idx="3"/>
          </p:cNvCxnSpPr>
          <p:nvPr/>
        </p:nvCxnSpPr>
        <p:spPr>
          <a:xfrm flipV="1">
            <a:off x="2877305" y="3657572"/>
            <a:ext cx="567005" cy="26909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7" name="Straight Arrow Connector 316">
            <a:extLst>
              <a:ext uri="{FF2B5EF4-FFF2-40B4-BE49-F238E27FC236}">
                <a16:creationId xmlns:a16="http://schemas.microsoft.com/office/drawing/2014/main" id="{8E6DA0DA-EB44-0BD5-C065-8ABC2343BB38}"/>
              </a:ext>
            </a:extLst>
          </p:cNvPr>
          <p:cNvCxnSpPr>
            <a:stCxn id="32" idx="3"/>
          </p:cNvCxnSpPr>
          <p:nvPr/>
        </p:nvCxnSpPr>
        <p:spPr>
          <a:xfrm flipV="1">
            <a:off x="2871787" y="3871891"/>
            <a:ext cx="609598" cy="64056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0" name="Flowchart: Document 319">
            <a:extLst>
              <a:ext uri="{FF2B5EF4-FFF2-40B4-BE49-F238E27FC236}">
                <a16:creationId xmlns:a16="http://schemas.microsoft.com/office/drawing/2014/main" id="{A0FF08A4-A428-26F5-0CAB-33322710D162}"/>
              </a:ext>
            </a:extLst>
          </p:cNvPr>
          <p:cNvSpPr/>
          <p:nvPr/>
        </p:nvSpPr>
        <p:spPr>
          <a:xfrm>
            <a:off x="9039225" y="4071919"/>
            <a:ext cx="2317152" cy="41241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1" name="Flowchart: Document 320">
            <a:extLst>
              <a:ext uri="{FF2B5EF4-FFF2-40B4-BE49-F238E27FC236}">
                <a16:creationId xmlns:a16="http://schemas.microsoft.com/office/drawing/2014/main" id="{442AE744-0841-35F6-C4A4-D343886CC826}"/>
              </a:ext>
            </a:extLst>
          </p:cNvPr>
          <p:cNvSpPr/>
          <p:nvPr/>
        </p:nvSpPr>
        <p:spPr>
          <a:xfrm>
            <a:off x="9191625" y="4224319"/>
            <a:ext cx="2317152" cy="41241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22" name="Integrations">
            <a:extLst>
              <a:ext uri="{FF2B5EF4-FFF2-40B4-BE49-F238E27FC236}">
                <a16:creationId xmlns:a16="http://schemas.microsoft.com/office/drawing/2014/main" id="{8D5BA4A6-3188-2B5D-841B-067CD757483A}"/>
              </a:ext>
            </a:extLst>
          </p:cNvPr>
          <p:cNvSpPr/>
          <p:nvPr/>
        </p:nvSpPr>
        <p:spPr>
          <a:xfrm>
            <a:off x="9344025" y="4376719"/>
            <a:ext cx="2317152" cy="412415"/>
          </a:xfrm>
          <a:prstGeom prst="flowChartDocument">
            <a:avLst/>
          </a:prstGeom>
          <a:solidFill>
            <a:schemeClr val="accent2">
              <a:lumMod val="40000"/>
              <a:lumOff val="6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600" dirty="0">
                <a:solidFill>
                  <a:schemeClr val="tx1"/>
                </a:solidFill>
              </a:rPr>
              <a:t>Outbound Integrations</a:t>
            </a:r>
          </a:p>
        </p:txBody>
      </p:sp>
      <p:cxnSp>
        <p:nvCxnSpPr>
          <p:cNvPr id="324" name="Straight Arrow Connector 323">
            <a:extLst>
              <a:ext uri="{FF2B5EF4-FFF2-40B4-BE49-F238E27FC236}">
                <a16:creationId xmlns:a16="http://schemas.microsoft.com/office/drawing/2014/main" id="{CF503B07-62C6-7064-0300-26AE0016B248}"/>
              </a:ext>
            </a:extLst>
          </p:cNvPr>
          <p:cNvCxnSpPr>
            <a:cxnSpLocks/>
            <a:endCxn id="303" idx="1"/>
          </p:cNvCxnSpPr>
          <p:nvPr/>
        </p:nvCxnSpPr>
        <p:spPr>
          <a:xfrm>
            <a:off x="8361841" y="819150"/>
            <a:ext cx="544002" cy="398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8" name="Straight Arrow Connector 327">
            <a:extLst>
              <a:ext uri="{FF2B5EF4-FFF2-40B4-BE49-F238E27FC236}">
                <a16:creationId xmlns:a16="http://schemas.microsoft.com/office/drawing/2014/main" id="{D69EA6A7-CD69-6476-8532-FE1998A36D3E}"/>
              </a:ext>
            </a:extLst>
          </p:cNvPr>
          <p:cNvCxnSpPr>
            <a:endCxn id="304" idx="1"/>
          </p:cNvCxnSpPr>
          <p:nvPr/>
        </p:nvCxnSpPr>
        <p:spPr>
          <a:xfrm>
            <a:off x="8361841" y="2147876"/>
            <a:ext cx="307166" cy="4339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0" name="Straight Arrow Connector 329">
            <a:extLst>
              <a:ext uri="{FF2B5EF4-FFF2-40B4-BE49-F238E27FC236}">
                <a16:creationId xmlns:a16="http://schemas.microsoft.com/office/drawing/2014/main" id="{EE47AB21-50C7-6CCF-878C-DC1CD499E808}"/>
              </a:ext>
            </a:extLst>
          </p:cNvPr>
          <p:cNvCxnSpPr>
            <a:cxnSpLocks/>
            <a:endCxn id="305" idx="1"/>
          </p:cNvCxnSpPr>
          <p:nvPr/>
        </p:nvCxnSpPr>
        <p:spPr>
          <a:xfrm flipV="1">
            <a:off x="8361841" y="3424419"/>
            <a:ext cx="534476" cy="797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3" name="Straight Arrow Connector 332">
            <a:extLst>
              <a:ext uri="{FF2B5EF4-FFF2-40B4-BE49-F238E27FC236}">
                <a16:creationId xmlns:a16="http://schemas.microsoft.com/office/drawing/2014/main" id="{31402851-1426-20EF-B59F-ADFCAC2CC545}"/>
              </a:ext>
            </a:extLst>
          </p:cNvPr>
          <p:cNvCxnSpPr>
            <a:cxnSpLocks/>
            <a:endCxn id="320" idx="1"/>
          </p:cNvCxnSpPr>
          <p:nvPr/>
        </p:nvCxnSpPr>
        <p:spPr>
          <a:xfrm>
            <a:off x="8361841" y="4278127"/>
            <a:ext cx="6773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6" name="Rectangle: Top Corners Snipped 335">
            <a:extLst>
              <a:ext uri="{FF2B5EF4-FFF2-40B4-BE49-F238E27FC236}">
                <a16:creationId xmlns:a16="http://schemas.microsoft.com/office/drawing/2014/main" id="{A87988CD-97BA-8EF9-AB4F-FD828D3F1C5C}"/>
              </a:ext>
            </a:extLst>
          </p:cNvPr>
          <p:cNvSpPr/>
          <p:nvPr/>
        </p:nvSpPr>
        <p:spPr>
          <a:xfrm>
            <a:off x="9191625" y="5059367"/>
            <a:ext cx="2469552" cy="340077"/>
          </a:xfrm>
          <a:prstGeom prst="snip2Same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7" name="Rectangle: Top Corners Snipped 336">
            <a:extLst>
              <a:ext uri="{FF2B5EF4-FFF2-40B4-BE49-F238E27FC236}">
                <a16:creationId xmlns:a16="http://schemas.microsoft.com/office/drawing/2014/main" id="{7AA9B2A7-1993-0127-6BCF-869168ADBAF4}"/>
              </a:ext>
            </a:extLst>
          </p:cNvPr>
          <p:cNvSpPr/>
          <p:nvPr/>
        </p:nvSpPr>
        <p:spPr>
          <a:xfrm>
            <a:off x="9344025" y="5211767"/>
            <a:ext cx="2469552" cy="340077"/>
          </a:xfrm>
          <a:prstGeom prst="snip2Same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8" name="Rectangle: Top Corners Snipped 337">
            <a:extLst>
              <a:ext uri="{FF2B5EF4-FFF2-40B4-BE49-F238E27FC236}">
                <a16:creationId xmlns:a16="http://schemas.microsoft.com/office/drawing/2014/main" id="{FF00DE0B-E3CC-9993-C450-93CC08275327}"/>
              </a:ext>
            </a:extLst>
          </p:cNvPr>
          <p:cNvSpPr/>
          <p:nvPr/>
        </p:nvSpPr>
        <p:spPr>
          <a:xfrm>
            <a:off x="9496425" y="5364167"/>
            <a:ext cx="2469552" cy="340077"/>
          </a:xfrm>
          <a:prstGeom prst="snip2Same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39" name="Datafeed">
            <a:extLst>
              <a:ext uri="{FF2B5EF4-FFF2-40B4-BE49-F238E27FC236}">
                <a16:creationId xmlns:a16="http://schemas.microsoft.com/office/drawing/2014/main" id="{AED9C6D1-561B-76B0-DFC2-FC23785FCA00}"/>
              </a:ext>
            </a:extLst>
          </p:cNvPr>
          <p:cNvSpPr/>
          <p:nvPr/>
        </p:nvSpPr>
        <p:spPr>
          <a:xfrm>
            <a:off x="9648825" y="5516567"/>
            <a:ext cx="2469552" cy="340077"/>
          </a:xfrm>
          <a:prstGeom prst="snip2SameRect">
            <a:avLst/>
          </a:prstGeom>
          <a:solidFill>
            <a:schemeClr val="bg2">
              <a:lumMod val="75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Outbound Datafeeds</a:t>
            </a:r>
          </a:p>
        </p:txBody>
      </p:sp>
      <p:cxnSp>
        <p:nvCxnSpPr>
          <p:cNvPr id="341" name="Straight Arrow Connector 340">
            <a:extLst>
              <a:ext uri="{FF2B5EF4-FFF2-40B4-BE49-F238E27FC236}">
                <a16:creationId xmlns:a16="http://schemas.microsoft.com/office/drawing/2014/main" id="{64CEC8D0-66A9-2E25-246E-AC47CA704663}"/>
              </a:ext>
            </a:extLst>
          </p:cNvPr>
          <p:cNvCxnSpPr/>
          <p:nvPr/>
        </p:nvCxnSpPr>
        <p:spPr>
          <a:xfrm>
            <a:off x="8361841" y="5364167"/>
            <a:ext cx="829784" cy="0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3" name="Speech Bubble: Rectangle 342">
            <a:extLst>
              <a:ext uri="{FF2B5EF4-FFF2-40B4-BE49-F238E27FC236}">
                <a16:creationId xmlns:a16="http://schemas.microsoft.com/office/drawing/2014/main" id="{9F9DEFDA-0843-7C00-947B-3A751989783D}"/>
              </a:ext>
            </a:extLst>
          </p:cNvPr>
          <p:cNvSpPr/>
          <p:nvPr/>
        </p:nvSpPr>
        <p:spPr>
          <a:xfrm>
            <a:off x="3883501" y="2385841"/>
            <a:ext cx="3965637" cy="1686078"/>
          </a:xfrm>
          <a:prstGeom prst="wedgeRectCallout">
            <a:avLst>
              <a:gd name="adj1" fmla="val -81943"/>
              <a:gd name="adj2" fmla="val -149930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⎕CSV</a:t>
            </a:r>
          </a:p>
        </p:txBody>
      </p:sp>
      <p:sp>
        <p:nvSpPr>
          <p:cNvPr id="38" name="Speech Bubble: Rectangle 37">
            <a:extLst>
              <a:ext uri="{FF2B5EF4-FFF2-40B4-BE49-F238E27FC236}">
                <a16:creationId xmlns:a16="http://schemas.microsoft.com/office/drawing/2014/main" id="{95BA905C-21A8-08FD-851D-9538E8AF5295}"/>
              </a:ext>
            </a:extLst>
          </p:cNvPr>
          <p:cNvSpPr/>
          <p:nvPr/>
        </p:nvSpPr>
        <p:spPr>
          <a:xfrm>
            <a:off x="4035901" y="2538241"/>
            <a:ext cx="3965637" cy="1686078"/>
          </a:xfrm>
          <a:prstGeom prst="wedgeRectCallout">
            <a:avLst>
              <a:gd name="adj1" fmla="val -103080"/>
              <a:gd name="adj2" fmla="val -99652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⎕CSV</a:t>
            </a:r>
          </a:p>
        </p:txBody>
      </p:sp>
      <p:sp>
        <p:nvSpPr>
          <p:cNvPr id="39" name="Speech Bubble: Rectangle 38">
            <a:extLst>
              <a:ext uri="{FF2B5EF4-FFF2-40B4-BE49-F238E27FC236}">
                <a16:creationId xmlns:a16="http://schemas.microsoft.com/office/drawing/2014/main" id="{D712D315-A8F7-1BB7-67A2-F4389FA7A72E}"/>
              </a:ext>
            </a:extLst>
          </p:cNvPr>
          <p:cNvSpPr/>
          <p:nvPr/>
        </p:nvSpPr>
        <p:spPr>
          <a:xfrm>
            <a:off x="4188301" y="2690641"/>
            <a:ext cx="3965637" cy="1686078"/>
          </a:xfrm>
          <a:prstGeom prst="wedgeRectCallout">
            <a:avLst>
              <a:gd name="adj1" fmla="val -107644"/>
              <a:gd name="adj2" fmla="val -82704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⎕CSV,⎕NGET</a:t>
            </a:r>
          </a:p>
        </p:txBody>
      </p:sp>
      <p:sp>
        <p:nvSpPr>
          <p:cNvPr id="42" name="Speech Bubble: Rectangle 41">
            <a:extLst>
              <a:ext uri="{FF2B5EF4-FFF2-40B4-BE49-F238E27FC236}">
                <a16:creationId xmlns:a16="http://schemas.microsoft.com/office/drawing/2014/main" id="{B183C3C9-201F-2885-CFEE-663438F78912}"/>
              </a:ext>
            </a:extLst>
          </p:cNvPr>
          <p:cNvSpPr/>
          <p:nvPr/>
        </p:nvSpPr>
        <p:spPr>
          <a:xfrm>
            <a:off x="4188301" y="2804896"/>
            <a:ext cx="3965637" cy="1686078"/>
          </a:xfrm>
          <a:prstGeom prst="wedgeRectCallout">
            <a:avLst>
              <a:gd name="adj1" fmla="val -109085"/>
              <a:gd name="adj2" fmla="val -55023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LoadXL,ClosedXML</a:t>
            </a:r>
            <a:endParaRPr lang="en-US" sz="2800" dirty="0">
              <a:solidFill>
                <a:schemeClr val="accent2">
                  <a:lumMod val="40000"/>
                  <a:lumOff val="60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APL385 Unicode" panose="020B0709000202000203" pitchFamily="49" charset="0"/>
            </a:endParaRPr>
          </a:p>
        </p:txBody>
      </p:sp>
      <p:sp>
        <p:nvSpPr>
          <p:cNvPr id="43" name="Speech Bubble: Rectangle 42">
            <a:extLst>
              <a:ext uri="{FF2B5EF4-FFF2-40B4-BE49-F238E27FC236}">
                <a16:creationId xmlns:a16="http://schemas.microsoft.com/office/drawing/2014/main" id="{22F7EDA3-DCB6-549E-54CA-0927979264E8}"/>
              </a:ext>
            </a:extLst>
          </p:cNvPr>
          <p:cNvSpPr/>
          <p:nvPr/>
        </p:nvSpPr>
        <p:spPr>
          <a:xfrm>
            <a:off x="4340701" y="2957296"/>
            <a:ext cx="3965637" cy="1686078"/>
          </a:xfrm>
          <a:prstGeom prst="wedgeRectCallout">
            <a:avLst>
              <a:gd name="adj1" fmla="val -111727"/>
              <a:gd name="adj2" fmla="val -32426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LoadXL,ClosedXML</a:t>
            </a:r>
            <a:endParaRPr lang="en-US" sz="2800" dirty="0">
              <a:solidFill>
                <a:schemeClr val="accent2">
                  <a:lumMod val="40000"/>
                  <a:lumOff val="60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APL385 Unicode" panose="020B0709000202000203" pitchFamily="49" charset="0"/>
            </a:endParaRPr>
          </a:p>
        </p:txBody>
      </p:sp>
      <p:sp>
        <p:nvSpPr>
          <p:cNvPr id="49" name="Speech Bubble: Rectangle 48">
            <a:extLst>
              <a:ext uri="{FF2B5EF4-FFF2-40B4-BE49-F238E27FC236}">
                <a16:creationId xmlns:a16="http://schemas.microsoft.com/office/drawing/2014/main" id="{19EAB90C-18C7-9CD3-6E25-4BDD3C6D0085}"/>
              </a:ext>
            </a:extLst>
          </p:cNvPr>
          <p:cNvSpPr/>
          <p:nvPr/>
        </p:nvSpPr>
        <p:spPr>
          <a:xfrm>
            <a:off x="4493101" y="3109696"/>
            <a:ext cx="3965637" cy="1686078"/>
          </a:xfrm>
          <a:prstGeom prst="wedgeRectCallout">
            <a:avLst>
              <a:gd name="adj1" fmla="val -113649"/>
              <a:gd name="adj2" fmla="val -7570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⎕XML</a:t>
            </a:r>
          </a:p>
        </p:txBody>
      </p:sp>
      <p:sp>
        <p:nvSpPr>
          <p:cNvPr id="50" name="Speech Bubble: Rectangle 49">
            <a:extLst>
              <a:ext uri="{FF2B5EF4-FFF2-40B4-BE49-F238E27FC236}">
                <a16:creationId xmlns:a16="http://schemas.microsoft.com/office/drawing/2014/main" id="{06E96ED7-FEBE-7313-AF12-F18BF3086CBC}"/>
              </a:ext>
            </a:extLst>
          </p:cNvPr>
          <p:cNvSpPr/>
          <p:nvPr/>
        </p:nvSpPr>
        <p:spPr>
          <a:xfrm>
            <a:off x="4645501" y="3262096"/>
            <a:ext cx="3965637" cy="1686078"/>
          </a:xfrm>
          <a:prstGeom prst="wedgeRectCallout">
            <a:avLst>
              <a:gd name="adj1" fmla="val -114850"/>
              <a:gd name="adj2" fmla="val 15592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⎕JSON</a:t>
            </a:r>
          </a:p>
        </p:txBody>
      </p:sp>
      <p:sp>
        <p:nvSpPr>
          <p:cNvPr id="59" name="Speech Bubble: Rectangle 58">
            <a:extLst>
              <a:ext uri="{FF2B5EF4-FFF2-40B4-BE49-F238E27FC236}">
                <a16:creationId xmlns:a16="http://schemas.microsoft.com/office/drawing/2014/main" id="{B289A7D0-33C0-EAB3-E370-52C8B5BAD05E}"/>
              </a:ext>
            </a:extLst>
          </p:cNvPr>
          <p:cNvSpPr/>
          <p:nvPr/>
        </p:nvSpPr>
        <p:spPr>
          <a:xfrm>
            <a:off x="5005202" y="1900388"/>
            <a:ext cx="3965637" cy="1686078"/>
          </a:xfrm>
          <a:prstGeom prst="wedgeRectCallout">
            <a:avLst>
              <a:gd name="adj1" fmla="val -107885"/>
              <a:gd name="adj2" fmla="val -57848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HttpCommand</a:t>
            </a:r>
          </a:p>
        </p:txBody>
      </p:sp>
      <p:sp>
        <p:nvSpPr>
          <p:cNvPr id="84" name="Speech Bubble: Rectangle 83">
            <a:extLst>
              <a:ext uri="{FF2B5EF4-FFF2-40B4-BE49-F238E27FC236}">
                <a16:creationId xmlns:a16="http://schemas.microsoft.com/office/drawing/2014/main" id="{615212EB-2735-6CBC-88B2-FF40DF629D67}"/>
              </a:ext>
            </a:extLst>
          </p:cNvPr>
          <p:cNvSpPr/>
          <p:nvPr/>
        </p:nvSpPr>
        <p:spPr>
          <a:xfrm>
            <a:off x="5157602" y="2052788"/>
            <a:ext cx="3965637" cy="1686078"/>
          </a:xfrm>
          <a:prstGeom prst="wedgeRectCallout">
            <a:avLst>
              <a:gd name="adj1" fmla="val -80023"/>
              <a:gd name="adj2" fmla="val 142134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WinSCP Class</a:t>
            </a:r>
          </a:p>
        </p:txBody>
      </p:sp>
      <p:sp>
        <p:nvSpPr>
          <p:cNvPr id="10" name="Speech Bubble: Rectangle 9">
            <a:extLst>
              <a:ext uri="{FF2B5EF4-FFF2-40B4-BE49-F238E27FC236}">
                <a16:creationId xmlns:a16="http://schemas.microsoft.com/office/drawing/2014/main" id="{C9A55477-CA13-636E-D461-C4C3823BA0B9}"/>
              </a:ext>
            </a:extLst>
          </p:cNvPr>
          <p:cNvSpPr/>
          <p:nvPr/>
        </p:nvSpPr>
        <p:spPr>
          <a:xfrm>
            <a:off x="4051549" y="2669984"/>
            <a:ext cx="3965637" cy="1686078"/>
          </a:xfrm>
          <a:prstGeom prst="wedgeRectCallout">
            <a:avLst>
              <a:gd name="adj1" fmla="val 92320"/>
              <a:gd name="adj2" fmla="val -156656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Jarvis,SQA</a:t>
            </a:r>
            <a:endParaRPr lang="en-US" sz="2800" dirty="0">
              <a:solidFill>
                <a:schemeClr val="accent2">
                  <a:lumMod val="40000"/>
                  <a:lumOff val="60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APL385 Unicode" panose="020B0709000202000203" pitchFamily="49" charset="0"/>
            </a:endParaRPr>
          </a:p>
        </p:txBody>
      </p:sp>
      <p:sp>
        <p:nvSpPr>
          <p:cNvPr id="9" name="Speech Bubble: Rectangle 8">
            <a:extLst>
              <a:ext uri="{FF2B5EF4-FFF2-40B4-BE49-F238E27FC236}">
                <a16:creationId xmlns:a16="http://schemas.microsoft.com/office/drawing/2014/main" id="{A25AE2EB-3F6C-52B3-515D-6B982A7B5452}"/>
              </a:ext>
            </a:extLst>
          </p:cNvPr>
          <p:cNvSpPr/>
          <p:nvPr/>
        </p:nvSpPr>
        <p:spPr>
          <a:xfrm>
            <a:off x="4454334" y="2489994"/>
            <a:ext cx="3965637" cy="1686078"/>
          </a:xfrm>
          <a:prstGeom prst="wedgeRectCallout">
            <a:avLst>
              <a:gd name="adj1" fmla="val 87910"/>
              <a:gd name="adj2" fmla="val -73160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Jarvis</a:t>
            </a:r>
          </a:p>
        </p:txBody>
      </p:sp>
      <p:sp>
        <p:nvSpPr>
          <p:cNvPr id="85" name="Speech Bubble: Rectangle 84">
            <a:extLst>
              <a:ext uri="{FF2B5EF4-FFF2-40B4-BE49-F238E27FC236}">
                <a16:creationId xmlns:a16="http://schemas.microsoft.com/office/drawing/2014/main" id="{3C028539-9905-8C6C-85CC-14F98A7B03BB}"/>
              </a:ext>
            </a:extLst>
          </p:cNvPr>
          <p:cNvSpPr/>
          <p:nvPr/>
        </p:nvSpPr>
        <p:spPr>
          <a:xfrm>
            <a:off x="4179954" y="2814533"/>
            <a:ext cx="3965637" cy="1686078"/>
          </a:xfrm>
          <a:prstGeom prst="wedgeRectCallout">
            <a:avLst>
              <a:gd name="adj1" fmla="val 89916"/>
              <a:gd name="adj2" fmla="val -9658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800" dirty="0" err="1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SQA,ClosedXML</a:t>
            </a:r>
            <a:endParaRPr lang="en-US" sz="2800" dirty="0">
              <a:solidFill>
                <a:schemeClr val="accent2">
                  <a:lumMod val="40000"/>
                  <a:lumOff val="60000"/>
                </a:schemeClr>
              </a:solidFill>
              <a:effectLst>
                <a:glow rad="139700">
                  <a:schemeClr val="accent2">
                    <a:satMod val="175000"/>
                    <a:alpha val="40000"/>
                  </a:schemeClr>
                </a:glow>
              </a:effectLst>
              <a:latin typeface="APL385 Unicode" panose="020B0709000202000203" pitchFamily="49" charset="0"/>
            </a:endParaRPr>
          </a:p>
        </p:txBody>
      </p:sp>
      <p:sp>
        <p:nvSpPr>
          <p:cNvPr id="86" name="Speech Bubble: Rectangle 85">
            <a:extLst>
              <a:ext uri="{FF2B5EF4-FFF2-40B4-BE49-F238E27FC236}">
                <a16:creationId xmlns:a16="http://schemas.microsoft.com/office/drawing/2014/main" id="{87851771-E3D7-2EAB-C384-CD436CFFBD06}"/>
              </a:ext>
            </a:extLst>
          </p:cNvPr>
          <p:cNvSpPr/>
          <p:nvPr/>
        </p:nvSpPr>
        <p:spPr>
          <a:xfrm>
            <a:off x="4332354" y="2966933"/>
            <a:ext cx="3965637" cy="1686078"/>
          </a:xfrm>
          <a:prstGeom prst="wedgeRectCallout">
            <a:avLst>
              <a:gd name="adj1" fmla="val 89195"/>
              <a:gd name="adj2" fmla="val 38925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HttpCommand</a:t>
            </a:r>
          </a:p>
          <a:p>
            <a:pPr algn="ctr"/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Shopify Class</a:t>
            </a:r>
          </a:p>
          <a:p>
            <a:pPr algn="ctr"/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⎕JSON</a:t>
            </a:r>
          </a:p>
        </p:txBody>
      </p:sp>
      <p:sp>
        <p:nvSpPr>
          <p:cNvPr id="87" name="Speech Bubble: Rectangle 86">
            <a:extLst>
              <a:ext uri="{FF2B5EF4-FFF2-40B4-BE49-F238E27FC236}">
                <a16:creationId xmlns:a16="http://schemas.microsoft.com/office/drawing/2014/main" id="{CAED5B2C-592B-60C4-6219-2F9E34464222}"/>
              </a:ext>
            </a:extLst>
          </p:cNvPr>
          <p:cNvSpPr/>
          <p:nvPr/>
        </p:nvSpPr>
        <p:spPr>
          <a:xfrm>
            <a:off x="4484754" y="3119333"/>
            <a:ext cx="3965637" cy="1686078"/>
          </a:xfrm>
          <a:prstGeom prst="wedgeRectCallout">
            <a:avLst>
              <a:gd name="adj1" fmla="val 85832"/>
              <a:gd name="adj2" fmla="val 97112"/>
            </a:avLst>
          </a:prstGeom>
          <a:solidFill>
            <a:schemeClr val="accent6"/>
          </a:solidFill>
          <a:ln>
            <a:noFill/>
          </a:ln>
          <a:effectLst>
            <a:glow rad="139700">
              <a:schemeClr val="accent2">
                <a:satMod val="175000"/>
                <a:alpha val="40000"/>
              </a:schemeClr>
            </a:glow>
            <a:outerShdw blurRad="44450" dist="27940" dir="5400000" algn="ctr">
              <a:srgbClr val="000000">
                <a:alpha val="3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8700000"/>
            </a:lightRig>
          </a:scene3d>
          <a:sp3d>
            <a:bevelT w="190500" h="38100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HttpCommand</a:t>
            </a:r>
          </a:p>
          <a:p>
            <a:pPr algn="ctr"/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WinSCP Class</a:t>
            </a:r>
          </a:p>
          <a:p>
            <a:pPr algn="ctr"/>
            <a:r>
              <a:rPr lang="en-US" sz="2400" dirty="0">
                <a:solidFill>
                  <a:schemeClr val="accent2">
                    <a:lumMod val="40000"/>
                    <a:lumOff val="60000"/>
                  </a:schemeClr>
                </a:solidFill>
                <a:effectLst>
                  <a:glow rad="139700">
                    <a:schemeClr val="accent2">
                      <a:satMod val="175000"/>
                      <a:alpha val="40000"/>
                    </a:schemeClr>
                  </a:glow>
                </a:effectLst>
                <a:latin typeface="APL385 Unicode" panose="020B0709000202000203" pitchFamily="49" charset="0"/>
              </a:rPr>
              <a:t>SQA,⎕JSON</a:t>
            </a:r>
          </a:p>
        </p:txBody>
      </p:sp>
    </p:spTree>
    <p:extLst>
      <p:ext uri="{BB962C8B-B14F-4D97-AF65-F5344CB8AC3E}">
        <p14:creationId xmlns:p14="http://schemas.microsoft.com/office/powerpoint/2010/main" val="40261132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500"/>
                            </p:stCondLst>
                            <p:childTnLst>
                              <p:par>
                                <p:cTn id="25" presetID="1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9" fill="hold">
                      <p:stCondLst>
                        <p:cond delay="indefinite"/>
                      </p:stCondLst>
                      <p:childTnLst>
                        <p:par>
                          <p:cTn id="70" fill="hold">
                            <p:stCondLst>
                              <p:cond delay="0"/>
                            </p:stCondLst>
                            <p:childTnLst>
                              <p:par>
                                <p:cTn id="71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6" fill="hold">
                      <p:stCondLst>
                        <p:cond delay="indefinite"/>
                      </p:stCondLst>
                      <p:childTnLst>
                        <p:par>
                          <p:cTn id="77" fill="hold">
                            <p:stCondLst>
                              <p:cond delay="0"/>
                            </p:stCondLst>
                            <p:childTnLst>
                              <p:par>
                                <p:cTn id="78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0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1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7" dur="500"/>
                                        <p:tgtEl>
                                          <p:spTgt spid="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8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7" fill="hold">
                      <p:stCondLst>
                        <p:cond delay="indefinite"/>
                      </p:stCondLst>
                      <p:childTnLst>
                        <p:par>
                          <p:cTn id="98" fill="hold">
                            <p:stCondLst>
                              <p:cond delay="0"/>
                            </p:stCondLst>
                            <p:childTnLst>
                              <p:par>
                                <p:cTn id="99" presetID="10" presetClass="entr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1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2" presetID="1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1" presetClass="exit" presetSubtype="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43" grpId="0" animBg="1"/>
      <p:bldP spid="343" grpId="1" animBg="1"/>
      <p:bldP spid="343" grpId="2" animBg="1"/>
      <p:bldP spid="38" grpId="0" animBg="1"/>
      <p:bldP spid="38" grpId="1" animBg="1"/>
      <p:bldP spid="39" grpId="0" animBg="1"/>
      <p:bldP spid="39" grpId="1" animBg="1"/>
      <p:bldP spid="42" grpId="0" animBg="1"/>
      <p:bldP spid="42" grpId="1" animBg="1"/>
      <p:bldP spid="43" grpId="0" animBg="1"/>
      <p:bldP spid="43" grpId="1" animBg="1"/>
      <p:bldP spid="49" grpId="0" animBg="1"/>
      <p:bldP spid="49" grpId="1" animBg="1"/>
      <p:bldP spid="50" grpId="0" animBg="1"/>
      <p:bldP spid="50" grpId="1" animBg="1"/>
      <p:bldP spid="59" grpId="0" animBg="1"/>
      <p:bldP spid="59" grpId="1" animBg="1"/>
      <p:bldP spid="84" grpId="0" animBg="1"/>
      <p:bldP spid="84" grpId="1" animBg="1"/>
      <p:bldP spid="10" grpId="0" animBg="1"/>
      <p:bldP spid="10" grpId="1" animBg="1"/>
      <p:bldP spid="10" grpId="2" animBg="1"/>
      <p:bldP spid="9" grpId="0" animBg="1"/>
      <p:bldP spid="9" grpId="1" animBg="1"/>
      <p:bldP spid="9" grpId="2" animBg="1"/>
      <p:bldP spid="85" grpId="0" animBg="1"/>
      <p:bldP spid="85" grpId="1" animBg="1"/>
      <p:bldP spid="85" grpId="2" animBg="1"/>
      <p:bldP spid="86" grpId="0" animBg="1"/>
      <p:bldP spid="86" grpId="1" animBg="1"/>
      <p:bldP spid="86" grpId="2" animBg="1"/>
      <p:bldP spid="87" grpId="0" animBg="1"/>
      <p:bldP spid="87" grpId="1" animBg="1"/>
      <p:bldP spid="87" grpId="2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E4A0873E-1254-0ABF-1D96-D923C26B0D7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2" y="115910"/>
            <a:ext cx="11874320" cy="5937160"/>
          </a:xfrm>
          <a:prstGeom prst="rect">
            <a:avLst/>
          </a:prstGeom>
        </p:spPr>
      </p:pic>
      <p:pic>
        <p:nvPicPr>
          <p:cNvPr id="2" name="Picture 1" descr="BIG Logo.jpg">
            <a:extLst>
              <a:ext uri="{FF2B5EF4-FFF2-40B4-BE49-F238E27FC236}">
                <a16:creationId xmlns:a16="http://schemas.microsoft.com/office/drawing/2014/main" id="{C0039C24-5775-99EF-9EFA-30DB7D017782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544283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51" name="Rectangle 50">
            <a:extLst>
              <a:ext uri="{FF2B5EF4-FFF2-40B4-BE49-F238E27FC236}">
                <a16:creationId xmlns:a16="http://schemas.microsoft.com/office/drawing/2014/main" id="{C4285719-470E-454C-AF62-8323075F1F5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3" name="Rectangle 52">
            <a:extLst>
              <a:ext uri="{FF2B5EF4-FFF2-40B4-BE49-F238E27FC236}">
                <a16:creationId xmlns:a16="http://schemas.microsoft.com/office/drawing/2014/main" id="{CD9FE4EF-C4D8-49A0-B2FF-81D8DB7D8A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4" y="1410082"/>
            <a:ext cx="6858000" cy="4037836"/>
          </a:xfrm>
          <a:prstGeom prst="rect">
            <a:avLst/>
          </a:prstGeom>
          <a:gradFill>
            <a:gsLst>
              <a:gs pos="8000">
                <a:srgbClr val="000000"/>
              </a:gs>
              <a:gs pos="100000">
                <a:schemeClr val="accent1">
                  <a:lumMod val="75000"/>
                </a:schemeClr>
              </a:gs>
            </a:gsLst>
            <a:lin ang="3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5" name="Rectangle 54">
            <a:extLst>
              <a:ext uri="{FF2B5EF4-FFF2-40B4-BE49-F238E27FC236}">
                <a16:creationId xmlns:a16="http://schemas.microsoft.com/office/drawing/2014/main" id="{4300840D-0A0B-4512-BACA-B439D5B9C57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85" y="1420219"/>
            <a:ext cx="6857999" cy="4037839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alpha val="46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>
            <a:extLst>
              <a:ext uri="{FF2B5EF4-FFF2-40B4-BE49-F238E27FC236}">
                <a16:creationId xmlns:a16="http://schemas.microsoft.com/office/drawing/2014/main" id="{D2B78728-A580-49A7-84F9-6EF6F583ADE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767923" y="3588085"/>
            <a:ext cx="2501979" cy="4037841"/>
          </a:xfrm>
          <a:prstGeom prst="rect">
            <a:avLst/>
          </a:prstGeom>
          <a:gradFill>
            <a:gsLst>
              <a:gs pos="2000">
                <a:schemeClr val="accent1">
                  <a:alpha val="29000"/>
                </a:schemeClr>
              </a:gs>
              <a:gs pos="100000">
                <a:srgbClr val="000000">
                  <a:alpha val="30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9" name="Freeform: Shape 58">
            <a:extLst>
              <a:ext uri="{FF2B5EF4-FFF2-40B4-BE49-F238E27FC236}">
                <a16:creationId xmlns:a16="http://schemas.microsoft.com/office/drawing/2014/main" id="{38FAA1A1-D861-433F-88FA-1E9D6FD31D1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20635413">
            <a:off x="-501737" y="969718"/>
            <a:ext cx="3900357" cy="4178958"/>
          </a:xfrm>
          <a:custGeom>
            <a:avLst/>
            <a:gdLst>
              <a:gd name="connsiteX0" fmla="*/ 2432225 w 3900357"/>
              <a:gd name="connsiteY0" fmla="*/ 93939 h 4178958"/>
              <a:gd name="connsiteX1" fmla="*/ 3900357 w 3900357"/>
              <a:gd name="connsiteY1" fmla="*/ 2089479 h 4178958"/>
              <a:gd name="connsiteX2" fmla="*/ 1810878 w 3900357"/>
              <a:gd name="connsiteY2" fmla="*/ 4178958 h 4178958"/>
              <a:gd name="connsiteX3" fmla="*/ 78249 w 3900357"/>
              <a:gd name="connsiteY3" fmla="*/ 3257727 h 4178958"/>
              <a:gd name="connsiteX4" fmla="*/ 0 w 3900357"/>
              <a:gd name="connsiteY4" fmla="*/ 3128923 h 4178958"/>
              <a:gd name="connsiteX5" fmla="*/ 831324 w 3900357"/>
              <a:gd name="connsiteY5" fmla="*/ 244281 h 4178958"/>
              <a:gd name="connsiteX6" fmla="*/ 997559 w 3900357"/>
              <a:gd name="connsiteY6" fmla="*/ 164202 h 4178958"/>
              <a:gd name="connsiteX7" fmla="*/ 1810878 w 3900357"/>
              <a:gd name="connsiteY7" fmla="*/ 0 h 4178958"/>
              <a:gd name="connsiteX8" fmla="*/ 2432225 w 3900357"/>
              <a:gd name="connsiteY8" fmla="*/ 93939 h 41789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</a:cxnLst>
            <a:rect l="l" t="t" r="r" b="b"/>
            <a:pathLst>
              <a:path w="3900357" h="4178958">
                <a:moveTo>
                  <a:pt x="2432225" y="93939"/>
                </a:moveTo>
                <a:cubicBezTo>
                  <a:pt x="3282786" y="358491"/>
                  <a:pt x="3900357" y="1151865"/>
                  <a:pt x="3900357" y="2089479"/>
                </a:cubicBezTo>
                <a:cubicBezTo>
                  <a:pt x="3900357" y="3243466"/>
                  <a:pt x="2964865" y="4178958"/>
                  <a:pt x="1810878" y="4178958"/>
                </a:cubicBezTo>
                <a:cubicBezTo>
                  <a:pt x="1089636" y="4178958"/>
                  <a:pt x="453744" y="3813531"/>
                  <a:pt x="78249" y="3257727"/>
                </a:cubicBezTo>
                <a:lnTo>
                  <a:pt x="0" y="3128923"/>
                </a:lnTo>
                <a:lnTo>
                  <a:pt x="831324" y="244281"/>
                </a:lnTo>
                <a:lnTo>
                  <a:pt x="997559" y="164202"/>
                </a:lnTo>
                <a:cubicBezTo>
                  <a:pt x="1247540" y="58468"/>
                  <a:pt x="1522381" y="0"/>
                  <a:pt x="1810878" y="0"/>
                </a:cubicBezTo>
                <a:cubicBezTo>
                  <a:pt x="2027251" y="0"/>
                  <a:pt x="2235942" y="32888"/>
                  <a:pt x="2432225" y="93939"/>
                </a:cubicBezTo>
                <a:close/>
              </a:path>
            </a:pathLst>
          </a:custGeom>
          <a:gradFill>
            <a:gsLst>
              <a:gs pos="29000">
                <a:srgbClr val="000000">
                  <a:alpha val="0"/>
                </a:srgbClr>
              </a:gs>
              <a:gs pos="100000">
                <a:schemeClr val="accent1">
                  <a:alpha val="43000"/>
                </a:schemeClr>
              </a:gs>
            </a:gsLst>
            <a:lin ang="1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 dirty="0"/>
          </a:p>
        </p:txBody>
      </p:sp>
      <p:sp>
        <p:nvSpPr>
          <p:cNvPr id="61" name="Rectangle 60">
            <a:extLst>
              <a:ext uri="{FF2B5EF4-FFF2-40B4-BE49-F238E27FC236}">
                <a16:creationId xmlns:a16="http://schemas.microsoft.com/office/drawing/2014/main" id="{8D71EDA1-87BF-4D5D-AB79-F346FD1927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 flipH="1">
            <a:off x="-1410093" y="1399943"/>
            <a:ext cx="6858003" cy="4037835"/>
          </a:xfrm>
          <a:prstGeom prst="rect">
            <a:avLst/>
          </a:prstGeom>
          <a:gradFill>
            <a:gsLst>
              <a:gs pos="0">
                <a:srgbClr val="000000">
                  <a:alpha val="0"/>
                </a:srgbClr>
              </a:gs>
              <a:gs pos="99000">
                <a:schemeClr val="accent1">
                  <a:lumMod val="60000"/>
                  <a:lumOff val="40000"/>
                  <a:alpha val="11000"/>
                </a:schemeClr>
              </a:gs>
            </a:gsLst>
            <a:lin ang="72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6722" y="586855"/>
            <a:ext cx="3201366" cy="3387497"/>
          </a:xfrm>
        </p:spPr>
        <p:txBody>
          <a:bodyPr anchor="b">
            <a:normAutofit/>
          </a:bodyPr>
          <a:lstStyle/>
          <a:p>
            <a:pPr algn="r"/>
            <a:r>
              <a:rPr lang="en-US" sz="4000">
                <a:solidFill>
                  <a:srgbClr val="FFFFFF"/>
                </a:solidFill>
              </a:rPr>
              <a:t>The </a:t>
            </a:r>
            <a:br>
              <a:rPr lang="en-US" sz="4000">
                <a:solidFill>
                  <a:srgbClr val="FFFFFF"/>
                </a:solidFill>
              </a:rPr>
            </a:br>
            <a:r>
              <a:rPr lang="en-US" sz="4000">
                <a:solidFill>
                  <a:srgbClr val="FFFFFF"/>
                </a:solidFill>
              </a:rPr>
              <a:t>Wish List!</a:t>
            </a:r>
          </a:p>
        </p:txBody>
      </p:sp>
      <p:pic>
        <p:nvPicPr>
          <p:cNvPr id="5" name="Picture 2" descr="ト フ ) ガ 。 5 一 ユ 工 &#10;つ ら 第 叩 。 フ ・ コ -- vIl 〔 &#10;い 不 2 ! 幵 2 ノ ッ ア 工 ま V &#10;、 え リ / み ァ - Sabvd &#10;4 , , d 卩 フ ス 多 ( 气 &#10;4 179X3 ( &#10;) 。 ツ ノ 、 , 17 フ メ 3 &#10;Ⅲ フ つ び d Ⅳ 05 工 &#10;/ わ レ d フ 第 X &#10;島 , p Ⅵ 〒 一 ! 十 い Ⅵ イ ( ハ . , &#10;当 材 ? つ ” の 1 み 55 の ” / ( ! : ! &#10;ー プ - ッ フ 新 つ ぐ &#10;・ フ 几 ワ 5 ツ 、 ツ フ d ・ ) 十 久 ー v : 工 ・ &#10;・ フ サ 町 ! / ア 入 / / ” つ く 9 &#10;・ 一 お 謇 。 叩 ワ Lg 0 &#10;、 。 ナ 桓 発 ー し s &#10;—AIG / 、 チ ハ 。 サ ー イ ” フ &#10;( ソ 円 ) 不 ア 、 ” 加 从 。 フ &#10;、 、 第 夛 ~ 必 科 、 / Ⅱ つ ">
            <a:extLst>
              <a:ext uri="{FF2B5EF4-FFF2-40B4-BE49-F238E27FC236}">
                <a16:creationId xmlns:a16="http://schemas.microsoft.com/office/drawing/2014/main" id="{112238E9-A5BC-30A7-0E18-F790F41642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6168644" y="299063"/>
            <a:ext cx="4194556" cy="58569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  <p:pic>
        <p:nvPicPr>
          <p:cNvPr id="7" name="Graphic 6" descr="Checkmark with solid fill">
            <a:extLst>
              <a:ext uri="{FF2B5EF4-FFF2-40B4-BE49-F238E27FC236}">
                <a16:creationId xmlns:a16="http://schemas.microsoft.com/office/drawing/2014/main" id="{00957C01-F31E-0B8C-16D9-47A6BDC6B66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97747" y="299063"/>
            <a:ext cx="565453" cy="565453"/>
          </a:xfrm>
          <a:prstGeom prst="rect">
            <a:avLst/>
          </a:prstGeom>
        </p:spPr>
      </p:pic>
      <p:pic>
        <p:nvPicPr>
          <p:cNvPr id="8" name="Graphic 7" descr="Checkmark with solid fill">
            <a:extLst>
              <a:ext uri="{FF2B5EF4-FFF2-40B4-BE49-F238E27FC236}">
                <a16:creationId xmlns:a16="http://schemas.microsoft.com/office/drawing/2014/main" id="{51C23740-6F37-D2B4-2304-E7185D9911D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10254947" y="1306026"/>
            <a:ext cx="565453" cy="565453"/>
          </a:xfrm>
          <a:prstGeom prst="rect">
            <a:avLst/>
          </a:prstGeom>
        </p:spPr>
      </p:pic>
      <p:pic>
        <p:nvPicPr>
          <p:cNvPr id="9" name="Graphic 8" descr="Checkmark with solid fill">
            <a:extLst>
              <a:ext uri="{FF2B5EF4-FFF2-40B4-BE49-F238E27FC236}">
                <a16:creationId xmlns:a16="http://schemas.microsoft.com/office/drawing/2014/main" id="{43C31C40-2AC8-A09D-F8FE-BE0C5A059D6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54786" y="2394364"/>
            <a:ext cx="644111" cy="644111"/>
          </a:xfrm>
          <a:prstGeom prst="rect">
            <a:avLst/>
          </a:prstGeom>
        </p:spPr>
      </p:pic>
      <p:pic>
        <p:nvPicPr>
          <p:cNvPr id="10" name="Graphic 9" descr="Checkmark with solid fill">
            <a:extLst>
              <a:ext uri="{FF2B5EF4-FFF2-40B4-BE49-F238E27FC236}">
                <a16:creationId xmlns:a16="http://schemas.microsoft.com/office/drawing/2014/main" id="{8A5CC7BF-0C2A-6B8D-227D-F119FA22A4E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43111" y="3688482"/>
            <a:ext cx="521662" cy="521662"/>
          </a:xfrm>
          <a:prstGeom prst="rect">
            <a:avLst/>
          </a:prstGeom>
        </p:spPr>
      </p:pic>
      <p:pic>
        <p:nvPicPr>
          <p:cNvPr id="11" name="Graphic 10" descr="Checkmark with solid fill">
            <a:extLst>
              <a:ext uri="{FF2B5EF4-FFF2-40B4-BE49-F238E27FC236}">
                <a16:creationId xmlns:a16="http://schemas.microsoft.com/office/drawing/2014/main" id="{7B6F8239-7074-2829-1DEF-E85E65F5A02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775760" y="3951225"/>
            <a:ext cx="521661" cy="521661"/>
          </a:xfrm>
          <a:prstGeom prst="rect">
            <a:avLst/>
          </a:prstGeom>
        </p:spPr>
      </p:pic>
      <p:pic>
        <p:nvPicPr>
          <p:cNvPr id="12" name="Graphic 11" descr="Checkmark with solid fill">
            <a:extLst>
              <a:ext uri="{FF2B5EF4-FFF2-40B4-BE49-F238E27FC236}">
                <a16:creationId xmlns:a16="http://schemas.microsoft.com/office/drawing/2014/main" id="{EA94DB5F-5B65-30CD-39DA-042266A3B27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987416" y="4356016"/>
            <a:ext cx="565665" cy="565665"/>
          </a:xfrm>
          <a:prstGeom prst="rect">
            <a:avLst/>
          </a:prstGeom>
        </p:spPr>
      </p:pic>
      <p:pic>
        <p:nvPicPr>
          <p:cNvPr id="13" name="Graphic 12" descr="Checkmark with solid fill">
            <a:extLst>
              <a:ext uri="{FF2B5EF4-FFF2-40B4-BE49-F238E27FC236}">
                <a16:creationId xmlns:a16="http://schemas.microsoft.com/office/drawing/2014/main" id="{D3A247EE-A15C-107E-7436-1FDE203E66C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950136" y="4790908"/>
            <a:ext cx="565453" cy="565453"/>
          </a:xfrm>
          <a:prstGeom prst="rect">
            <a:avLst/>
          </a:prstGeom>
        </p:spPr>
      </p:pic>
      <p:pic>
        <p:nvPicPr>
          <p:cNvPr id="14" name="Graphic 13" descr="Checkmark with solid fill">
            <a:extLst>
              <a:ext uri="{FF2B5EF4-FFF2-40B4-BE49-F238E27FC236}">
                <a16:creationId xmlns:a16="http://schemas.microsoft.com/office/drawing/2014/main" id="{3F5C014F-809D-12E5-3124-ADACDADCB4FA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230027" y="5079049"/>
            <a:ext cx="567720" cy="567720"/>
          </a:xfrm>
          <a:prstGeom prst="rect">
            <a:avLst/>
          </a:prstGeom>
        </p:spPr>
      </p:pic>
      <p:pic>
        <p:nvPicPr>
          <p:cNvPr id="15" name="Graphic 14" descr="Checkmark with solid fill">
            <a:extLst>
              <a:ext uri="{FF2B5EF4-FFF2-40B4-BE49-F238E27FC236}">
                <a16:creationId xmlns:a16="http://schemas.microsoft.com/office/drawing/2014/main" id="{8B7E5F80-541C-8D97-FE7E-33FAD36D215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830396" y="5245393"/>
            <a:ext cx="565453" cy="565453"/>
          </a:xfrm>
          <a:prstGeom prst="rect">
            <a:avLst/>
          </a:prstGeom>
        </p:spPr>
      </p:pic>
      <p:pic>
        <p:nvPicPr>
          <p:cNvPr id="16" name="Graphic 15" descr="Checkmark with solid fill">
            <a:extLst>
              <a:ext uri="{FF2B5EF4-FFF2-40B4-BE49-F238E27FC236}">
                <a16:creationId xmlns:a16="http://schemas.microsoft.com/office/drawing/2014/main" id="{439DE703-347A-471D-8C52-EE45FFB7F20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9700307" y="5624058"/>
            <a:ext cx="554640" cy="5546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55208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6" name="Rectangle 35">
            <a:extLst>
              <a:ext uri="{FF2B5EF4-FFF2-40B4-BE49-F238E27FC236}">
                <a16:creationId xmlns:a16="http://schemas.microsoft.com/office/drawing/2014/main" id="{76EFD3D9-44F0-4267-BCC1-1613E79D827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8" name="Freeform 6">
            <a:extLst>
              <a:ext uri="{FF2B5EF4-FFF2-40B4-BE49-F238E27FC236}">
                <a16:creationId xmlns:a16="http://schemas.microsoft.com/office/drawing/2014/main" id="{A779A851-95D6-41AF-937A-B0E4B7F6FA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2164" y="900814"/>
            <a:ext cx="759618" cy="5710965"/>
          </a:xfrm>
          <a:custGeom>
            <a:avLst/>
            <a:gdLst>
              <a:gd name="T0" fmla="*/ 414 w 414"/>
              <a:gd name="T1" fmla="*/ 2447 h 2447"/>
              <a:gd name="T2" fmla="*/ 0 w 414"/>
              <a:gd name="T3" fmla="*/ 2247 h 2447"/>
              <a:gd name="T4" fmla="*/ 0 w 414"/>
              <a:gd name="T5" fmla="*/ 0 h 2447"/>
              <a:gd name="T6" fmla="*/ 414 w 414"/>
              <a:gd name="T7" fmla="*/ 200 h 2447"/>
              <a:gd name="T8" fmla="*/ 414 w 414"/>
              <a:gd name="T9" fmla="*/ 2447 h 2447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14" h="2447">
                <a:moveTo>
                  <a:pt x="414" y="2447"/>
                </a:moveTo>
                <a:lnTo>
                  <a:pt x="0" y="2247"/>
                </a:lnTo>
                <a:lnTo>
                  <a:pt x="0" y="0"/>
                </a:lnTo>
                <a:lnTo>
                  <a:pt x="414" y="200"/>
                </a:lnTo>
                <a:lnTo>
                  <a:pt x="414" y="244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0" name="Freeform 7">
            <a:extLst>
              <a:ext uri="{FF2B5EF4-FFF2-40B4-BE49-F238E27FC236}">
                <a16:creationId xmlns:a16="http://schemas.microsoft.com/office/drawing/2014/main" id="{953FB2E7-B6CB-429C-81EB-D9516D6D5C8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144437" y="633165"/>
            <a:ext cx="482654" cy="5521414"/>
          </a:xfrm>
          <a:custGeom>
            <a:avLst/>
            <a:gdLst>
              <a:gd name="T0" fmla="*/ 209 w 209"/>
              <a:gd name="T1" fmla="*/ 2246 h 2358"/>
              <a:gd name="T2" fmla="*/ 0 w 209"/>
              <a:gd name="T3" fmla="*/ 2358 h 2358"/>
              <a:gd name="T4" fmla="*/ 0 w 209"/>
              <a:gd name="T5" fmla="*/ 111 h 2358"/>
              <a:gd name="T6" fmla="*/ 209 w 209"/>
              <a:gd name="T7" fmla="*/ 0 h 2358"/>
              <a:gd name="T8" fmla="*/ 209 w 209"/>
              <a:gd name="T9" fmla="*/ 2246 h 2358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9" h="2358">
                <a:moveTo>
                  <a:pt x="209" y="2246"/>
                </a:moveTo>
                <a:lnTo>
                  <a:pt x="0" y="2358"/>
                </a:lnTo>
                <a:lnTo>
                  <a:pt x="0" y="111"/>
                </a:lnTo>
                <a:lnTo>
                  <a:pt x="209" y="0"/>
                </a:lnTo>
                <a:lnTo>
                  <a:pt x="209" y="2246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42" name="Freeform: Shape 41">
            <a:extLst>
              <a:ext uri="{FF2B5EF4-FFF2-40B4-BE49-F238E27FC236}">
                <a16:creationId xmlns:a16="http://schemas.microsoft.com/office/drawing/2014/main" id="{2EC40DB1-B719-4A13-9A4D-0966B4B2786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634621" y="636723"/>
            <a:ext cx="4000062" cy="5257799"/>
          </a:xfrm>
          <a:custGeom>
            <a:avLst/>
            <a:gdLst>
              <a:gd name="connsiteX0" fmla="*/ 0 w 4634682"/>
              <a:gd name="connsiteY0" fmla="*/ 0 h 5257799"/>
              <a:gd name="connsiteX1" fmla="*/ 4634682 w 4634682"/>
              <a:gd name="connsiteY1" fmla="*/ 0 h 5257799"/>
              <a:gd name="connsiteX2" fmla="*/ 4634682 w 4634682"/>
              <a:gd name="connsiteY2" fmla="*/ 5257799 h 5257799"/>
              <a:gd name="connsiteX3" fmla="*/ 0 w 4634682"/>
              <a:gd name="connsiteY3" fmla="*/ 5257799 h 5257799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4634682" h="5257799">
                <a:moveTo>
                  <a:pt x="0" y="0"/>
                </a:moveTo>
                <a:lnTo>
                  <a:pt x="4634682" y="0"/>
                </a:lnTo>
                <a:lnTo>
                  <a:pt x="4634682" y="5257799"/>
                </a:lnTo>
                <a:lnTo>
                  <a:pt x="0" y="5257799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34872" y="982272"/>
            <a:ext cx="3388419" cy="4560970"/>
          </a:xfrm>
        </p:spPr>
        <p:txBody>
          <a:bodyPr>
            <a:normAutofit/>
          </a:bodyPr>
          <a:lstStyle/>
          <a:p>
            <a:r>
              <a:rPr lang="en-US" sz="3700" dirty="0">
                <a:solidFill>
                  <a:srgbClr val="FFFFFF"/>
                </a:solidFill>
              </a:rPr>
              <a:t>New Production Environment</a:t>
            </a:r>
          </a:p>
        </p:txBody>
      </p:sp>
      <p:sp>
        <p:nvSpPr>
          <p:cNvPr id="44" name="Rectangle 8">
            <a:extLst>
              <a:ext uri="{FF2B5EF4-FFF2-40B4-BE49-F238E27FC236}">
                <a16:creationId xmlns:a16="http://schemas.microsoft.com/office/drawing/2014/main" id="{82211336-CFF3-412D-868A-6679C1004C4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901782" y="1352302"/>
            <a:ext cx="6655597" cy="5251646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495925" y="1719618"/>
            <a:ext cx="5674768" cy="4334629"/>
          </a:xfrm>
        </p:spPr>
        <p:txBody>
          <a:bodyPr anchor="ctr">
            <a:normAutofit/>
          </a:bodyPr>
          <a:lstStyle/>
          <a:p>
            <a:r>
              <a:rPr lang="en-US" sz="2400" dirty="0">
                <a:solidFill>
                  <a:srgbClr val="FEFFFF"/>
                </a:solidFill>
              </a:rPr>
              <a:t>Windows Service</a:t>
            </a:r>
          </a:p>
          <a:p>
            <a:r>
              <a:rPr lang="en-US" sz="2400" dirty="0">
                <a:solidFill>
                  <a:srgbClr val="FEFFFF"/>
                </a:solidFill>
              </a:rPr>
              <a:t>Code in text files</a:t>
            </a:r>
          </a:p>
          <a:p>
            <a:r>
              <a:rPr lang="en-US" sz="2400" dirty="0">
                <a:solidFill>
                  <a:srgbClr val="FEFFFF"/>
                </a:solidFill>
              </a:rPr>
              <a:t>Full Source Control</a:t>
            </a:r>
          </a:p>
          <a:p>
            <a:r>
              <a:rPr lang="en-US" sz="2400">
                <a:solidFill>
                  <a:srgbClr val="FEFFFF"/>
                </a:solidFill>
              </a:rPr>
              <a:t>Global </a:t>
            </a:r>
            <a:r>
              <a:rPr lang="en-US" sz="2400" dirty="0">
                <a:solidFill>
                  <a:srgbClr val="FEFFFF"/>
                </a:solidFill>
              </a:rPr>
              <a:t>file handling</a:t>
            </a:r>
          </a:p>
          <a:p>
            <a:r>
              <a:rPr lang="en-US" sz="2400" dirty="0">
                <a:solidFill>
                  <a:srgbClr val="FEFFFF"/>
                </a:solidFill>
              </a:rPr>
              <a:t>Global error handling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8109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35" name="Rectangle 12">
            <a:extLst>
              <a:ext uri="{FF2B5EF4-FFF2-40B4-BE49-F238E27FC236}">
                <a16:creationId xmlns:a16="http://schemas.microsoft.com/office/drawing/2014/main" id="{6F5A5072-7B47-4D32-B52A-4EBBF590B8A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 w="12700" cap="flat" cmpd="sng" algn="ctr">
            <a:noFill/>
            <a:prstDash val="solid"/>
            <a:miter lim="800000"/>
          </a:ln>
          <a:effectLst/>
          <a:extLst>
            <a:ext uri="{91240B29-F687-4F45-9708-019B960494DF}">
              <a14:hiddenLine xmlns:a14="http://schemas.microsoft.com/office/drawing/2010/main" w="12700" cap="flat" cmpd="sng" algn="ctr">
                <a:solidFill>
                  <a:schemeClr val="accent1">
                    <a:shade val="50000"/>
                  </a:schemeClr>
                </a:solidFill>
                <a:prstDash val="solid"/>
                <a:miter lim="800000"/>
              </a14:hiddenLine>
            </a:ext>
          </a:ex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6" name="Rectangle 14">
            <a:extLst>
              <a:ext uri="{FF2B5EF4-FFF2-40B4-BE49-F238E27FC236}">
                <a16:creationId xmlns:a16="http://schemas.microsoft.com/office/drawing/2014/main" id="{9715DAF0-AE1B-46C9-8A6B-DB2AA05AB91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0800000">
            <a:off x="-2" y="-22693"/>
            <a:ext cx="12191999" cy="4374129"/>
          </a:xfrm>
          <a:prstGeom prst="rect">
            <a:avLst/>
          </a:prstGeom>
          <a:gradFill>
            <a:gsLst>
              <a:gs pos="0">
                <a:schemeClr val="accent1">
                  <a:lumMod val="75000"/>
                </a:schemeClr>
              </a:gs>
              <a:gs pos="100000">
                <a:srgbClr val="000000"/>
              </a:gs>
            </a:gsLst>
            <a:lin ang="150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7" name="Rectangle 16">
            <a:extLst>
              <a:ext uri="{FF2B5EF4-FFF2-40B4-BE49-F238E27FC236}">
                <a16:creationId xmlns:a16="http://schemas.microsoft.com/office/drawing/2014/main" id="{6016219D-510E-4184-9090-6D5578A87BD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3908719" y="-3931841"/>
            <a:ext cx="4374557" cy="12192000"/>
          </a:xfrm>
          <a:prstGeom prst="rect">
            <a:avLst/>
          </a:prstGeom>
          <a:gradFill>
            <a:gsLst>
              <a:gs pos="40000">
                <a:schemeClr val="accent1">
                  <a:alpha val="0"/>
                </a:schemeClr>
              </a:gs>
              <a:gs pos="100000">
                <a:schemeClr val="accent1">
                  <a:lumMod val="75000"/>
                  <a:alpha val="52000"/>
                </a:schemeClr>
              </a:gs>
            </a:gsLst>
            <a:lin ang="2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8" name="Rectangle 18">
            <a:extLst>
              <a:ext uri="{FF2B5EF4-FFF2-40B4-BE49-F238E27FC236}">
                <a16:creationId xmlns:a16="http://schemas.microsoft.com/office/drawing/2014/main" id="{AFF4A713-7B75-4B21-90D7-5AB19547C7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5400000">
            <a:off x="4136696" y="-3703868"/>
            <a:ext cx="4374128" cy="11736479"/>
          </a:xfrm>
          <a:prstGeom prst="rect">
            <a:avLst/>
          </a:prstGeom>
          <a:gradFill>
            <a:gsLst>
              <a:gs pos="17000">
                <a:schemeClr val="accent1">
                  <a:alpha val="0"/>
                </a:schemeClr>
              </a:gs>
              <a:gs pos="100000">
                <a:srgbClr val="000000">
                  <a:alpha val="37000"/>
                </a:srgbClr>
              </a:gs>
            </a:gsLst>
            <a:lin ang="7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9" name="Rectangle 20">
            <a:extLst>
              <a:ext uri="{FF2B5EF4-FFF2-40B4-BE49-F238E27FC236}">
                <a16:creationId xmlns:a16="http://schemas.microsoft.com/office/drawing/2014/main" id="{DC631C0B-6DA6-4E57-8231-CE32B3434A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5" y="-22690"/>
            <a:ext cx="8542485" cy="4374126"/>
          </a:xfrm>
          <a:prstGeom prst="rect">
            <a:avLst/>
          </a:prstGeom>
          <a:gradFill>
            <a:gsLst>
              <a:gs pos="0">
                <a:schemeClr val="accent1">
                  <a:lumMod val="50000"/>
                  <a:alpha val="0"/>
                </a:schemeClr>
              </a:gs>
              <a:gs pos="100000">
                <a:srgbClr val="000000">
                  <a:alpha val="25000"/>
                </a:srgbClr>
              </a:gs>
            </a:gsLst>
            <a:lin ang="186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40" name="Freeform: Shape 22">
            <a:extLst>
              <a:ext uri="{FF2B5EF4-FFF2-40B4-BE49-F238E27FC236}">
                <a16:creationId xmlns:a16="http://schemas.microsoft.com/office/drawing/2014/main" id="{C29501E6-A978-4A61-9689-9085AF97A53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 rot="12508972">
            <a:off x="5945431" y="-1032053"/>
            <a:ext cx="4990147" cy="4439131"/>
          </a:xfrm>
          <a:custGeom>
            <a:avLst/>
            <a:gdLst>
              <a:gd name="connsiteX0" fmla="*/ 4990147 w 4990147"/>
              <a:gd name="connsiteY0" fmla="*/ 2229378 h 4439131"/>
              <a:gd name="connsiteX1" fmla="*/ 917384 w 4990147"/>
              <a:gd name="connsiteY1" fmla="*/ 4439131 h 4439131"/>
              <a:gd name="connsiteX2" fmla="*/ 910814 w 4990147"/>
              <a:gd name="connsiteY2" fmla="*/ 4434219 h 4439131"/>
              <a:gd name="connsiteX3" fmla="*/ 0 w 4990147"/>
              <a:gd name="connsiteY3" fmla="*/ 2502877 h 4439131"/>
              <a:gd name="connsiteX4" fmla="*/ 2502877 w 4990147"/>
              <a:gd name="connsiteY4" fmla="*/ 0 h 4439131"/>
              <a:gd name="connsiteX5" fmla="*/ 4954904 w 4990147"/>
              <a:gd name="connsiteY5" fmla="*/ 1998460 h 44391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90147" h="4439131">
                <a:moveTo>
                  <a:pt x="4990147" y="2229378"/>
                </a:moveTo>
                <a:lnTo>
                  <a:pt x="917384" y="4439131"/>
                </a:lnTo>
                <a:lnTo>
                  <a:pt x="910814" y="4434219"/>
                </a:lnTo>
                <a:cubicBezTo>
                  <a:pt x="354557" y="3975154"/>
                  <a:pt x="0" y="3280421"/>
                  <a:pt x="0" y="2502877"/>
                </a:cubicBezTo>
                <a:cubicBezTo>
                  <a:pt x="0" y="1120576"/>
                  <a:pt x="1120576" y="0"/>
                  <a:pt x="2502877" y="0"/>
                </a:cubicBezTo>
                <a:cubicBezTo>
                  <a:pt x="3712390" y="0"/>
                  <a:pt x="4721520" y="857941"/>
                  <a:pt x="4954904" y="1998460"/>
                </a:cubicBezTo>
                <a:close/>
              </a:path>
            </a:pathLst>
          </a:custGeom>
          <a:gradFill>
            <a:gsLst>
              <a:gs pos="0">
                <a:schemeClr val="accent1">
                  <a:alpha val="22000"/>
                </a:schemeClr>
              </a:gs>
              <a:gs pos="87000">
                <a:schemeClr val="accent1">
                  <a:lumMod val="60000"/>
                  <a:lumOff val="40000"/>
                  <a:alpha val="2000"/>
                </a:schemeClr>
              </a:gs>
            </a:gsLst>
            <a:lin ang="8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78FD68DA-43BA-4508-8DE2-BA9BB7B2FA5B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314824" y="735106"/>
            <a:ext cx="10053763" cy="2928470"/>
          </a:xfrm>
        </p:spPr>
        <p:txBody>
          <a:bodyPr anchor="ctr">
            <a:normAutofit/>
          </a:bodyPr>
          <a:lstStyle/>
          <a:p>
            <a:r>
              <a:rPr lang="en-US" sz="4800">
                <a:solidFill>
                  <a:srgbClr val="FFFFFF"/>
                </a:solidFill>
              </a:rPr>
              <a:t>Thank you!</a:t>
            </a:r>
            <a:endParaRPr lang="en-US" sz="4800" dirty="0">
              <a:solidFill>
                <a:srgbClr val="FFFFFF"/>
              </a:solidFill>
            </a:endParaRPr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04BCE01B-F469-E2FE-A621-B1036B187C2E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677621" y="4875589"/>
            <a:ext cx="10005951" cy="1458258"/>
          </a:xfrm>
        </p:spPr>
        <p:txBody>
          <a:bodyPr anchor="ctr">
            <a:normAutofit/>
          </a:bodyPr>
          <a:lstStyle/>
          <a:p>
            <a:r>
              <a:rPr lang="en-US" dirty="0"/>
              <a:t>DYNA ’24 – 04/11/2024</a:t>
            </a:r>
          </a:p>
          <a:p>
            <a:r>
              <a:rPr lang="en-US" dirty="0"/>
              <a:t>Mark I.Wolfson</a:t>
            </a:r>
          </a:p>
        </p:txBody>
      </p:sp>
      <p:pic>
        <p:nvPicPr>
          <p:cNvPr id="8" name="Picture 7" descr="BIG Logo.jpg">
            <a:extLst>
              <a:ext uri="{FF2B5EF4-FFF2-40B4-BE49-F238E27FC236}">
                <a16:creationId xmlns:a16="http://schemas.microsoft.com/office/drawing/2014/main" id="{49CB2533-1765-A032-54AD-210BA2263647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020300" y="6051212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912856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Who is BIG?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758287"/>
            <a:ext cx="9708995" cy="351443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Who is BIG and why is it a perfect use-case for APL</a:t>
            </a:r>
          </a:p>
          <a:p>
            <a:r>
              <a:rPr lang="en-US" sz="2000" dirty="0"/>
              <a:t>Service consultancy in the jewelry industry</a:t>
            </a:r>
          </a:p>
          <a:p>
            <a:pPr lvl="1"/>
            <a:r>
              <a:rPr lang="en-US" sz="1800" dirty="0"/>
              <a:t>Customers: </a:t>
            </a:r>
          </a:p>
          <a:p>
            <a:pPr lvl="2"/>
            <a:r>
              <a:rPr lang="en-US" sz="1600" dirty="0"/>
              <a:t>Retail Jewelers</a:t>
            </a:r>
          </a:p>
          <a:p>
            <a:pPr lvl="2"/>
            <a:r>
              <a:rPr lang="en-US" sz="1600" dirty="0"/>
              <a:t>Jewelry Manufacturers (vendors)</a:t>
            </a:r>
          </a:p>
          <a:p>
            <a:pPr lvl="2"/>
            <a:r>
              <a:rPr lang="en-US" sz="1600" dirty="0"/>
              <a:t>Jewelry industry service companies</a:t>
            </a:r>
          </a:p>
          <a:p>
            <a:pPr lvl="1"/>
            <a:r>
              <a:rPr lang="en-US" sz="1800" dirty="0"/>
              <a:t>Services:</a:t>
            </a:r>
          </a:p>
          <a:p>
            <a:pPr lvl="2"/>
            <a:r>
              <a:rPr lang="en-US" sz="1600" dirty="0"/>
              <a:t>Inventory analysis &amp; merchandising consulting</a:t>
            </a:r>
          </a:p>
          <a:p>
            <a:pPr lvl="2"/>
            <a:r>
              <a:rPr lang="en-US" sz="1600" dirty="0"/>
              <a:t>Jewelry sales/inventory data aggregation</a:t>
            </a:r>
          </a:p>
          <a:p>
            <a:pPr lvl="1"/>
            <a:r>
              <a:rPr lang="en-US" sz="1800" dirty="0"/>
              <a:t>We provide these services by collecting accurate, timely data from 1600 retail jewelry stores using 40 different software systems.</a:t>
            </a:r>
          </a:p>
          <a:p>
            <a:pPr lvl="1"/>
            <a:endParaRPr lang="en-US" dirty="0"/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09665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697307" y="800392"/>
            <a:ext cx="9525896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Why is BIG interesting?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605757" y="2758287"/>
            <a:ext cx="9708995" cy="3514434"/>
          </a:xfrm>
        </p:spPr>
        <p:txBody>
          <a:bodyPr anchor="ctr">
            <a:normAutofit/>
          </a:bodyPr>
          <a:lstStyle/>
          <a:p>
            <a:pPr marL="0" indent="0">
              <a:buNone/>
            </a:pPr>
            <a:r>
              <a:rPr lang="en-US" sz="2000" dirty="0"/>
              <a:t>BIG is an interesting case study for: </a:t>
            </a:r>
          </a:p>
          <a:p>
            <a:pPr lvl="1"/>
            <a:r>
              <a:rPr lang="en-US" sz="1800" dirty="0"/>
              <a:t>Using APL in a non-usual industry </a:t>
            </a:r>
          </a:p>
          <a:p>
            <a:pPr lvl="1"/>
            <a:r>
              <a:rPr lang="en-US" sz="1800" dirty="0"/>
              <a:t>Migrating from APL2/PC → Dyalog APL</a:t>
            </a:r>
          </a:p>
          <a:p>
            <a:pPr lvl="1"/>
            <a:r>
              <a:rPr lang="en-US" sz="1800" dirty="0"/>
              <a:t>Developing a web-based subscription-based application</a:t>
            </a:r>
          </a:p>
          <a:p>
            <a:pPr lvl="1"/>
            <a:r>
              <a:rPr lang="en-US" sz="1800" dirty="0"/>
              <a:t>Developing in a multi-stack, </a:t>
            </a:r>
            <a:r>
              <a:rPr lang="en-US" sz="1800"/>
              <a:t>multi-technology environment</a:t>
            </a:r>
            <a:endParaRPr lang="en-US" sz="1800" dirty="0"/>
          </a:p>
          <a:p>
            <a:pPr lvl="1"/>
            <a:r>
              <a:rPr lang="en-US" sz="1800" dirty="0"/>
              <a:t>Multi-generational dev team</a:t>
            </a:r>
          </a:p>
          <a:p>
            <a:pPr lvl="1"/>
            <a:endParaRPr lang="en-US" dirty="0"/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127828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Big Business – </a:t>
            </a:r>
            <a:r>
              <a:rPr lang="en-US" sz="2800" dirty="0">
                <a:solidFill>
                  <a:srgbClr val="FFFFFF"/>
                </a:solidFill>
              </a:rPr>
              <a:t>Disrupting the Jewelry Industry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en-US" sz="2000" dirty="0"/>
              <a:t>Prior to BIG - 2005</a:t>
            </a:r>
          </a:p>
          <a:p>
            <a:pPr lvl="1"/>
            <a:r>
              <a:rPr lang="en-US" sz="2000" dirty="0"/>
              <a:t>Independent Jewelers – family-owned businesses</a:t>
            </a:r>
          </a:p>
          <a:p>
            <a:pPr lvl="1"/>
            <a:r>
              <a:rPr lang="en-US" sz="2000" dirty="0"/>
              <a:t>No POS/Inventory Management</a:t>
            </a:r>
          </a:p>
          <a:p>
            <a:pPr lvl="2"/>
            <a:r>
              <a:rPr lang="en-US" dirty="0"/>
              <a:t>Wrong inventory mix</a:t>
            </a:r>
          </a:p>
          <a:p>
            <a:pPr lvl="2"/>
            <a:r>
              <a:rPr lang="en-US" dirty="0"/>
              <a:t>Too much non-performing inventory</a:t>
            </a:r>
          </a:p>
          <a:p>
            <a:r>
              <a:rPr lang="en-US" sz="2000" dirty="0"/>
              <a:t>Balance to Buy - 2007</a:t>
            </a:r>
          </a:p>
          <a:p>
            <a:pPr lvl="1"/>
            <a:r>
              <a:rPr lang="en-US" sz="2000" dirty="0"/>
              <a:t>Improve performance by using data</a:t>
            </a:r>
          </a:p>
          <a:p>
            <a:pPr lvl="2"/>
            <a:r>
              <a:rPr lang="en-US" dirty="0"/>
              <a:t>Analyze prior consumer behavior</a:t>
            </a:r>
          </a:p>
          <a:p>
            <a:pPr lvl="2"/>
            <a:r>
              <a:rPr lang="en-US" dirty="0"/>
              <a:t>Strategies to reduce aged inventory</a:t>
            </a:r>
          </a:p>
          <a:p>
            <a:pPr lvl="2"/>
            <a:r>
              <a:rPr lang="en-US" dirty="0"/>
              <a:t>Budget/Plan/Buy/Manage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175624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33">
            <a:extLst>
              <a:ext uri="{FF2B5EF4-FFF2-40B4-BE49-F238E27FC236}">
                <a16:creationId xmlns:a16="http://schemas.microsoft.com/office/drawing/2014/main" id="{A912C842-B150-F94E-8BFF-AF9161821791}"/>
              </a:ext>
            </a:extLst>
          </p:cNvPr>
          <p:cNvSpPr/>
          <p:nvPr/>
        </p:nvSpPr>
        <p:spPr>
          <a:xfrm>
            <a:off x="966850" y="2153133"/>
            <a:ext cx="2371564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Vendors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17D5162-4BEA-4B0F-C0B1-01B5996A3792}"/>
              </a:ext>
            </a:extLst>
          </p:cNvPr>
          <p:cNvSpPr/>
          <p:nvPr/>
        </p:nvSpPr>
        <p:spPr>
          <a:xfrm>
            <a:off x="7679568" y="936009"/>
            <a:ext cx="3120704" cy="4202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Upload Service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6A9D8001-EFF7-0EC6-6415-AA29B69ACCBA}"/>
              </a:ext>
            </a:extLst>
          </p:cNvPr>
          <p:cNvCxnSpPr>
            <a:cxnSpLocks/>
          </p:cNvCxnSpPr>
          <p:nvPr/>
        </p:nvCxnSpPr>
        <p:spPr>
          <a:xfrm flipV="1">
            <a:off x="6095698" y="1146136"/>
            <a:ext cx="1583570" cy="146451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DD506E29-9332-FE69-872E-7470088A51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sp>
        <p:nvSpPr>
          <p:cNvPr id="90" name="Flowchart: Multidocument 89">
            <a:extLst>
              <a:ext uri="{FF2B5EF4-FFF2-40B4-BE49-F238E27FC236}">
                <a16:creationId xmlns:a16="http://schemas.microsoft.com/office/drawing/2014/main" id="{6BA84545-35EB-9A52-0935-BDE32DB5E665}"/>
              </a:ext>
            </a:extLst>
          </p:cNvPr>
          <p:cNvSpPr/>
          <p:nvPr/>
        </p:nvSpPr>
        <p:spPr>
          <a:xfrm>
            <a:off x="7708682" y="3772827"/>
            <a:ext cx="2134735" cy="1506053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Balance to Buy</a:t>
            </a:r>
          </a:p>
        </p:txBody>
      </p:sp>
      <p:sp>
        <p:nvSpPr>
          <p:cNvPr id="93" name="Arrow: Down 92">
            <a:extLst>
              <a:ext uri="{FF2B5EF4-FFF2-40B4-BE49-F238E27FC236}">
                <a16:creationId xmlns:a16="http://schemas.microsoft.com/office/drawing/2014/main" id="{FD8B5615-3340-0700-12AD-5E497F770DB2}"/>
              </a:ext>
            </a:extLst>
          </p:cNvPr>
          <p:cNvSpPr/>
          <p:nvPr/>
        </p:nvSpPr>
        <p:spPr>
          <a:xfrm>
            <a:off x="8656677" y="3238273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Magnetic Disk 5">
            <a:extLst>
              <a:ext uri="{FF2B5EF4-FFF2-40B4-BE49-F238E27FC236}">
                <a16:creationId xmlns:a16="http://schemas.microsoft.com/office/drawing/2014/main" id="{F2092174-15F1-EB1D-2C42-218F65720FEE}"/>
              </a:ext>
            </a:extLst>
          </p:cNvPr>
          <p:cNvSpPr/>
          <p:nvPr/>
        </p:nvSpPr>
        <p:spPr>
          <a:xfrm>
            <a:off x="7959307" y="2237686"/>
            <a:ext cx="3424187" cy="993864"/>
          </a:xfrm>
          <a:prstGeom prst="flowChartMagneticDisk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MS SQL Database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95DAACE-B4B2-AC84-F8F0-56BBB50F8AD4}"/>
              </a:ext>
            </a:extLst>
          </p:cNvPr>
          <p:cNvSpPr/>
          <p:nvPr/>
        </p:nvSpPr>
        <p:spPr>
          <a:xfrm>
            <a:off x="10005019" y="37674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F0C028-A962-146B-F76B-07C0F115871A}"/>
              </a:ext>
            </a:extLst>
          </p:cNvPr>
          <p:cNvSpPr/>
          <p:nvPr/>
        </p:nvSpPr>
        <p:spPr>
          <a:xfrm>
            <a:off x="10157419" y="39198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F4F16C2-6DB3-A045-3D51-9A3833F4F879}"/>
              </a:ext>
            </a:extLst>
          </p:cNvPr>
          <p:cNvSpPr/>
          <p:nvPr/>
        </p:nvSpPr>
        <p:spPr>
          <a:xfrm>
            <a:off x="10309819" y="40722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C819BA-61FC-C373-4E68-A2E2B5CB0CC9}"/>
              </a:ext>
            </a:extLst>
          </p:cNvPr>
          <p:cNvSpPr/>
          <p:nvPr/>
        </p:nvSpPr>
        <p:spPr>
          <a:xfrm>
            <a:off x="10462219" y="42246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Integrations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3760CBD2-6493-0E53-A001-69DECA6C9741}"/>
              </a:ext>
            </a:extLst>
          </p:cNvPr>
          <p:cNvSpPr/>
          <p:nvPr/>
        </p:nvSpPr>
        <p:spPr>
          <a:xfrm>
            <a:off x="10585342" y="3219454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7B966CEC-6964-1812-23FE-4F67253F1788}"/>
              </a:ext>
            </a:extLst>
          </p:cNvPr>
          <p:cNvSpPr/>
          <p:nvPr/>
        </p:nvSpPr>
        <p:spPr>
          <a:xfrm>
            <a:off x="9491444" y="1356263"/>
            <a:ext cx="359911" cy="867975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A9965D2-B0A7-01BA-F528-6F5A655EC620}"/>
              </a:ext>
            </a:extLst>
          </p:cNvPr>
          <p:cNvCxnSpPr>
            <a:endCxn id="34" idx="6"/>
          </p:cNvCxnSpPr>
          <p:nvPr/>
        </p:nvCxnSpPr>
        <p:spPr>
          <a:xfrm flipH="1">
            <a:off x="3338414" y="2610654"/>
            <a:ext cx="2757284" cy="294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677135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="0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Roboto"/>
              <a:ea typeface="+mn-ea"/>
              <a:cs typeface="+mn-cs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How to get data from retailers?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/>
          </a:bodyPr>
          <a:lstStyle/>
          <a:p>
            <a:r>
              <a:rPr lang="en-US" sz="2400" dirty="0"/>
              <a:t>Retailers with no technical capabilities</a:t>
            </a:r>
            <a:endParaRPr lang="en-US" sz="2000" dirty="0"/>
          </a:p>
          <a:p>
            <a:pPr lvl="1"/>
            <a:r>
              <a:rPr lang="en-US" sz="2000" dirty="0"/>
              <a:t>Direct user upload</a:t>
            </a:r>
          </a:p>
          <a:p>
            <a:pPr lvl="1"/>
            <a:r>
              <a:rPr lang="en-US" sz="2000" dirty="0"/>
              <a:t>Emailed reports</a:t>
            </a:r>
          </a:p>
          <a:p>
            <a:pPr lvl="1"/>
            <a:r>
              <a:rPr lang="en-US" sz="2000" dirty="0"/>
              <a:t>Monthly data</a:t>
            </a:r>
          </a:p>
          <a:p>
            <a:r>
              <a:rPr lang="en-US" sz="2000" dirty="0"/>
              <a:t>Direct POS Integration</a:t>
            </a:r>
          </a:p>
          <a:p>
            <a:pPr lvl="1"/>
            <a:r>
              <a:rPr lang="en-US" sz="2000" dirty="0"/>
              <a:t>Daily transmissions</a:t>
            </a:r>
          </a:p>
          <a:p>
            <a:pPr lvl="1"/>
            <a:r>
              <a:rPr lang="en-US" sz="2000" dirty="0"/>
              <a:t>With and without cooperation from software companies</a:t>
            </a:r>
          </a:p>
          <a:p>
            <a:pPr lvl="1"/>
            <a:r>
              <a:rPr lang="en-US" sz="2000" dirty="0"/>
              <a:t>The Applet – a big ask</a:t>
            </a:r>
            <a:endParaRPr lang="en-US" dirty="0"/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338482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1" name="Rectangle 20">
            <a:extLst>
              <a:ext uri="{FF2B5EF4-FFF2-40B4-BE49-F238E27FC236}">
                <a16:creationId xmlns:a16="http://schemas.microsoft.com/office/drawing/2014/main" id="{827B839B-9ADE-406B-8590-F1CAEDED45A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3" name="Freeform 45">
            <a:extLst>
              <a:ext uri="{FF2B5EF4-FFF2-40B4-BE49-F238E27FC236}">
                <a16:creationId xmlns:a16="http://schemas.microsoft.com/office/drawing/2014/main" id="{CFE45BF0-46DB-408C-B5F7-7B11716805D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1022350"/>
            <a:ext cx="709612" cy="2095501"/>
          </a:xfrm>
          <a:custGeom>
            <a:avLst/>
            <a:gdLst>
              <a:gd name="T0" fmla="*/ 447 w 447"/>
              <a:gd name="T1" fmla="*/ 1363 h 1363"/>
              <a:gd name="T2" fmla="*/ 0 w 447"/>
              <a:gd name="T3" fmla="*/ 987 h 1363"/>
              <a:gd name="T4" fmla="*/ 0 w 447"/>
              <a:gd name="T5" fmla="*/ 0 h 1363"/>
              <a:gd name="T6" fmla="*/ 447 w 447"/>
              <a:gd name="T7" fmla="*/ 376 h 1363"/>
              <a:gd name="T8" fmla="*/ 447 w 447"/>
              <a:gd name="T9" fmla="*/ 1363 h 1363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447" h="1363">
                <a:moveTo>
                  <a:pt x="447" y="1363"/>
                </a:moveTo>
                <a:lnTo>
                  <a:pt x="0" y="987"/>
                </a:lnTo>
                <a:lnTo>
                  <a:pt x="0" y="0"/>
                </a:lnTo>
                <a:lnTo>
                  <a:pt x="447" y="376"/>
                </a:lnTo>
                <a:lnTo>
                  <a:pt x="447" y="1363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5" name="Freeform 46">
            <a:extLst>
              <a:ext uri="{FF2B5EF4-FFF2-40B4-BE49-F238E27FC236}">
                <a16:creationId xmlns:a16="http://schemas.microsoft.com/office/drawing/2014/main" id="{2AEBC8F2-97B1-41B4-93F1-2D289E197FB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409710" y="837744"/>
            <a:ext cx="403225" cy="1705431"/>
          </a:xfrm>
          <a:custGeom>
            <a:avLst/>
            <a:gdLst>
              <a:gd name="T0" fmla="*/ 254 w 254"/>
              <a:gd name="T1" fmla="*/ 987 h 1109"/>
              <a:gd name="T2" fmla="*/ 0 w 254"/>
              <a:gd name="T3" fmla="*/ 1109 h 1109"/>
              <a:gd name="T4" fmla="*/ 0 w 254"/>
              <a:gd name="T5" fmla="*/ 119 h 1109"/>
              <a:gd name="T6" fmla="*/ 254 w 254"/>
              <a:gd name="T7" fmla="*/ 0 h 1109"/>
              <a:gd name="T8" fmla="*/ 254 w 254"/>
              <a:gd name="T9" fmla="*/ 987 h 1109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54" h="1109">
                <a:moveTo>
                  <a:pt x="254" y="987"/>
                </a:moveTo>
                <a:lnTo>
                  <a:pt x="0" y="1109"/>
                </a:lnTo>
                <a:lnTo>
                  <a:pt x="0" y="119"/>
                </a:lnTo>
                <a:lnTo>
                  <a:pt x="254" y="0"/>
                </a:lnTo>
                <a:lnTo>
                  <a:pt x="254" y="987"/>
                </a:lnTo>
                <a:close/>
              </a:path>
            </a:pathLst>
          </a:custGeom>
          <a:solidFill>
            <a:schemeClr val="accent1">
              <a:lumMod val="75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7" name="Freeform 47">
            <a:extLst>
              <a:ext uri="{FF2B5EF4-FFF2-40B4-BE49-F238E27FC236}">
                <a16:creationId xmlns:a16="http://schemas.microsoft.com/office/drawing/2014/main" id="{472E3A19-F5D5-48FC-BB9C-48C2F68F598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660" y="640894"/>
            <a:ext cx="168275" cy="1713195"/>
          </a:xfrm>
          <a:custGeom>
            <a:avLst/>
            <a:gdLst>
              <a:gd name="T0" fmla="*/ 106 w 106"/>
              <a:gd name="T1" fmla="*/ 1114 h 1114"/>
              <a:gd name="T2" fmla="*/ 0 w 106"/>
              <a:gd name="T3" fmla="*/ 1005 h 1114"/>
              <a:gd name="T4" fmla="*/ 0 w 106"/>
              <a:gd name="T5" fmla="*/ 0 h 1114"/>
              <a:gd name="T6" fmla="*/ 106 w 106"/>
              <a:gd name="T7" fmla="*/ 110 h 1114"/>
              <a:gd name="T8" fmla="*/ 106 w 106"/>
              <a:gd name="T9" fmla="*/ 1114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106" h="1114">
                <a:moveTo>
                  <a:pt x="106" y="1114"/>
                </a:moveTo>
                <a:lnTo>
                  <a:pt x="0" y="1005"/>
                </a:lnTo>
                <a:lnTo>
                  <a:pt x="0" y="0"/>
                </a:lnTo>
                <a:lnTo>
                  <a:pt x="106" y="110"/>
                </a:lnTo>
                <a:lnTo>
                  <a:pt x="106" y="1114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9" name="Freeform 44">
            <a:extLst>
              <a:ext uri="{FF2B5EF4-FFF2-40B4-BE49-F238E27FC236}">
                <a16:creationId xmlns:a16="http://schemas.microsoft.com/office/drawing/2014/main" id="{7A62E32F-BB65-43A8-8EB5-92346890E54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11223203" y="635716"/>
            <a:ext cx="328612" cy="1742360"/>
          </a:xfrm>
          <a:custGeom>
            <a:avLst/>
            <a:gdLst>
              <a:gd name="T0" fmla="*/ 207 w 207"/>
              <a:gd name="T1" fmla="*/ 987 h 1114"/>
              <a:gd name="T2" fmla="*/ 0 w 207"/>
              <a:gd name="T3" fmla="*/ 1114 h 1114"/>
              <a:gd name="T4" fmla="*/ 0 w 207"/>
              <a:gd name="T5" fmla="*/ 127 h 1114"/>
              <a:gd name="T6" fmla="*/ 207 w 207"/>
              <a:gd name="T7" fmla="*/ 0 h 1114"/>
              <a:gd name="T8" fmla="*/ 207 w 207"/>
              <a:gd name="T9" fmla="*/ 987 h 1114"/>
            </a:gdLst>
            <a:ahLst/>
            <a:cxnLst>
              <a:cxn ang="0">
                <a:pos x="T0" y="T1"/>
              </a:cxn>
              <a:cxn ang="0">
                <a:pos x="T2" y="T3"/>
              </a:cxn>
              <a:cxn ang="0">
                <a:pos x="T4" y="T5"/>
              </a:cxn>
              <a:cxn ang="0">
                <a:pos x="T6" y="T7"/>
              </a:cxn>
              <a:cxn ang="0">
                <a:pos x="T8" y="T9"/>
              </a:cxn>
            </a:cxnLst>
            <a:rect l="0" t="0" r="r" b="b"/>
            <a:pathLst>
              <a:path w="207" h="1114">
                <a:moveTo>
                  <a:pt x="207" y="987"/>
                </a:moveTo>
                <a:lnTo>
                  <a:pt x="0" y="1114"/>
                </a:lnTo>
                <a:lnTo>
                  <a:pt x="0" y="127"/>
                </a:lnTo>
                <a:lnTo>
                  <a:pt x="207" y="0"/>
                </a:lnTo>
                <a:lnTo>
                  <a:pt x="207" y="987"/>
                </a:lnTo>
                <a:close/>
              </a:path>
            </a:pathLst>
          </a:custGeom>
          <a:solidFill>
            <a:schemeClr val="accent1">
              <a:lumMod val="50000"/>
            </a:schemeClr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31" name="Rectangle 30">
            <a:extLst>
              <a:ext uri="{FF2B5EF4-FFF2-40B4-BE49-F238E27FC236}">
                <a16:creationId xmlns:a16="http://schemas.microsoft.com/office/drawing/2014/main" id="{14E91B64-9FCC-451E-AFB4-A827D632936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auto">
          <a:xfrm>
            <a:off x="644055" y="635715"/>
            <a:ext cx="10907863" cy="154145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4203DD66-D844-54BD-D572-4A39FB8CA2E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8506" y="800392"/>
            <a:ext cx="10264697" cy="1212102"/>
          </a:xfrm>
        </p:spPr>
        <p:txBody>
          <a:bodyPr>
            <a:normAutofit/>
          </a:bodyPr>
          <a:lstStyle/>
          <a:p>
            <a:r>
              <a:rPr lang="en-US" sz="4000" dirty="0">
                <a:solidFill>
                  <a:srgbClr val="FFFFFF"/>
                </a:solidFill>
              </a:rPr>
              <a:t>Retailer Data – A HOT MESS</a:t>
            </a:r>
            <a:endParaRPr lang="en-US" sz="2800" dirty="0">
              <a:solidFill>
                <a:srgbClr val="FFFFFF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9BE6C1-0D88-41F8-654C-BEA1E0C304E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367624" y="2490436"/>
            <a:ext cx="9708995" cy="3567173"/>
          </a:xfrm>
        </p:spPr>
        <p:txBody>
          <a:bodyPr anchor="ctr">
            <a:normAutofit lnSpcReduction="10000"/>
          </a:bodyPr>
          <a:lstStyle/>
          <a:p>
            <a:r>
              <a:rPr lang="en-US" sz="2400" dirty="0"/>
              <a:t>Integration with dozens of systems</a:t>
            </a:r>
          </a:p>
          <a:p>
            <a:pPr lvl="1"/>
            <a:r>
              <a:rPr lang="en-US" sz="2000" dirty="0"/>
              <a:t>Varying number of files even for the same system</a:t>
            </a:r>
          </a:p>
          <a:p>
            <a:pPr lvl="1"/>
            <a:r>
              <a:rPr lang="en-US" sz="2000" dirty="0"/>
              <a:t>Different formats</a:t>
            </a:r>
          </a:p>
          <a:p>
            <a:pPr lvl="2"/>
            <a:r>
              <a:rPr lang="en-US" sz="1600" dirty="0"/>
              <a:t>Flavors of CSV</a:t>
            </a:r>
          </a:p>
          <a:p>
            <a:pPr lvl="2"/>
            <a:r>
              <a:rPr lang="en-US" sz="1600" dirty="0"/>
              <a:t>Text files</a:t>
            </a:r>
          </a:p>
          <a:p>
            <a:pPr lvl="2"/>
            <a:r>
              <a:rPr lang="en-US" sz="1600" dirty="0"/>
              <a:t>Excel</a:t>
            </a:r>
          </a:p>
          <a:p>
            <a:pPr lvl="2"/>
            <a:r>
              <a:rPr lang="en-US" sz="1600" dirty="0"/>
              <a:t>XML</a:t>
            </a:r>
          </a:p>
          <a:p>
            <a:pPr lvl="2"/>
            <a:r>
              <a:rPr lang="en-US" sz="1600" dirty="0"/>
              <a:t>JSON</a:t>
            </a:r>
          </a:p>
          <a:p>
            <a:pPr lvl="1"/>
            <a:r>
              <a:rPr lang="en-US" sz="2000" dirty="0"/>
              <a:t>Different content</a:t>
            </a:r>
          </a:p>
          <a:p>
            <a:pPr lvl="2"/>
            <a:r>
              <a:rPr lang="en-US" sz="1600" dirty="0"/>
              <a:t>Variations in content between retailers using the same system</a:t>
            </a:r>
          </a:p>
          <a:p>
            <a:pPr lvl="2"/>
            <a:r>
              <a:rPr lang="en-US" sz="1600" dirty="0"/>
              <a:t>Variations within a retailer depending on who’s entering the data</a:t>
            </a:r>
          </a:p>
          <a:p>
            <a:pPr lvl="2"/>
            <a:r>
              <a:rPr lang="en-US" sz="1600" dirty="0"/>
              <a:t>Changes over time</a:t>
            </a:r>
          </a:p>
        </p:txBody>
      </p:sp>
      <p:pic>
        <p:nvPicPr>
          <p:cNvPr id="4" name="Picture 3" descr="BIG Logo.jpg">
            <a:extLst>
              <a:ext uri="{FF2B5EF4-FFF2-40B4-BE49-F238E27FC236}">
                <a16:creationId xmlns:a16="http://schemas.microsoft.com/office/drawing/2014/main" id="{E674428E-79B6-3F91-1E51-05F56E91E43E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63200" y="6155987"/>
            <a:ext cx="1612294" cy="5178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308603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33">
            <a:extLst>
              <a:ext uri="{FF2B5EF4-FFF2-40B4-BE49-F238E27FC236}">
                <a16:creationId xmlns:a16="http://schemas.microsoft.com/office/drawing/2014/main" id="{A912C842-B150-F94E-8BFF-AF9161821791}"/>
              </a:ext>
            </a:extLst>
          </p:cNvPr>
          <p:cNvSpPr/>
          <p:nvPr/>
        </p:nvSpPr>
        <p:spPr>
          <a:xfrm>
            <a:off x="966850" y="2153133"/>
            <a:ext cx="2371564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Vendors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17D5162-4BEA-4B0F-C0B1-01B5996A3792}"/>
              </a:ext>
            </a:extLst>
          </p:cNvPr>
          <p:cNvSpPr/>
          <p:nvPr/>
        </p:nvSpPr>
        <p:spPr>
          <a:xfrm>
            <a:off x="7679568" y="936009"/>
            <a:ext cx="3120704" cy="4202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Upload Service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6A9D8001-EFF7-0EC6-6415-AA29B69ACCBA}"/>
              </a:ext>
            </a:extLst>
          </p:cNvPr>
          <p:cNvCxnSpPr>
            <a:cxnSpLocks/>
          </p:cNvCxnSpPr>
          <p:nvPr/>
        </p:nvCxnSpPr>
        <p:spPr>
          <a:xfrm flipV="1">
            <a:off x="6095698" y="1146136"/>
            <a:ext cx="1583570" cy="146451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DD506E29-9332-FE69-872E-7470088A51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sp>
        <p:nvSpPr>
          <p:cNvPr id="90" name="Flowchart: Multidocument 89">
            <a:extLst>
              <a:ext uri="{FF2B5EF4-FFF2-40B4-BE49-F238E27FC236}">
                <a16:creationId xmlns:a16="http://schemas.microsoft.com/office/drawing/2014/main" id="{6BA84545-35EB-9A52-0935-BDE32DB5E665}"/>
              </a:ext>
            </a:extLst>
          </p:cNvPr>
          <p:cNvSpPr/>
          <p:nvPr/>
        </p:nvSpPr>
        <p:spPr>
          <a:xfrm>
            <a:off x="7708682" y="3772827"/>
            <a:ext cx="2134735" cy="1506053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Balance to Buy</a:t>
            </a:r>
          </a:p>
        </p:txBody>
      </p:sp>
      <p:sp>
        <p:nvSpPr>
          <p:cNvPr id="93" name="Arrow: Down 92">
            <a:extLst>
              <a:ext uri="{FF2B5EF4-FFF2-40B4-BE49-F238E27FC236}">
                <a16:creationId xmlns:a16="http://schemas.microsoft.com/office/drawing/2014/main" id="{FD8B5615-3340-0700-12AD-5E497F770DB2}"/>
              </a:ext>
            </a:extLst>
          </p:cNvPr>
          <p:cNvSpPr/>
          <p:nvPr/>
        </p:nvSpPr>
        <p:spPr>
          <a:xfrm>
            <a:off x="8656677" y="3238273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Magnetic Disk 5">
            <a:extLst>
              <a:ext uri="{FF2B5EF4-FFF2-40B4-BE49-F238E27FC236}">
                <a16:creationId xmlns:a16="http://schemas.microsoft.com/office/drawing/2014/main" id="{F2092174-15F1-EB1D-2C42-218F65720FEE}"/>
              </a:ext>
            </a:extLst>
          </p:cNvPr>
          <p:cNvSpPr/>
          <p:nvPr/>
        </p:nvSpPr>
        <p:spPr>
          <a:xfrm>
            <a:off x="7959307" y="2237686"/>
            <a:ext cx="3424187" cy="993864"/>
          </a:xfrm>
          <a:prstGeom prst="flowChartMagneticDisk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MS SQL Database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95DAACE-B4B2-AC84-F8F0-56BBB50F8AD4}"/>
              </a:ext>
            </a:extLst>
          </p:cNvPr>
          <p:cNvSpPr/>
          <p:nvPr/>
        </p:nvSpPr>
        <p:spPr>
          <a:xfrm>
            <a:off x="10005019" y="37674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F0C028-A962-146B-F76B-07C0F115871A}"/>
              </a:ext>
            </a:extLst>
          </p:cNvPr>
          <p:cNvSpPr/>
          <p:nvPr/>
        </p:nvSpPr>
        <p:spPr>
          <a:xfrm>
            <a:off x="10157419" y="39198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F4F16C2-6DB3-A045-3D51-9A3833F4F879}"/>
              </a:ext>
            </a:extLst>
          </p:cNvPr>
          <p:cNvSpPr/>
          <p:nvPr/>
        </p:nvSpPr>
        <p:spPr>
          <a:xfrm>
            <a:off x="10309819" y="40722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C819BA-61FC-C373-4E68-A2E2B5CB0CC9}"/>
              </a:ext>
            </a:extLst>
          </p:cNvPr>
          <p:cNvSpPr/>
          <p:nvPr/>
        </p:nvSpPr>
        <p:spPr>
          <a:xfrm>
            <a:off x="10462219" y="42246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Integrations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3760CBD2-6493-0E53-A001-69DECA6C9741}"/>
              </a:ext>
            </a:extLst>
          </p:cNvPr>
          <p:cNvSpPr/>
          <p:nvPr/>
        </p:nvSpPr>
        <p:spPr>
          <a:xfrm>
            <a:off x="10585342" y="3219454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7B966CEC-6964-1812-23FE-4F67253F1788}"/>
              </a:ext>
            </a:extLst>
          </p:cNvPr>
          <p:cNvSpPr/>
          <p:nvPr/>
        </p:nvSpPr>
        <p:spPr>
          <a:xfrm>
            <a:off x="9491444" y="1356263"/>
            <a:ext cx="359911" cy="867975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3" name="Straight Connector 12">
            <a:extLst>
              <a:ext uri="{FF2B5EF4-FFF2-40B4-BE49-F238E27FC236}">
                <a16:creationId xmlns:a16="http://schemas.microsoft.com/office/drawing/2014/main" id="{FA9965D2-B0A7-01BA-F528-6F5A655EC620}"/>
              </a:ext>
            </a:extLst>
          </p:cNvPr>
          <p:cNvCxnSpPr>
            <a:endCxn id="34" idx="6"/>
          </p:cNvCxnSpPr>
          <p:nvPr/>
        </p:nvCxnSpPr>
        <p:spPr>
          <a:xfrm flipH="1">
            <a:off x="3338414" y="2610654"/>
            <a:ext cx="2757284" cy="2942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82558493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Oval 33">
            <a:extLst>
              <a:ext uri="{FF2B5EF4-FFF2-40B4-BE49-F238E27FC236}">
                <a16:creationId xmlns:a16="http://schemas.microsoft.com/office/drawing/2014/main" id="{A912C842-B150-F94E-8BFF-AF9161821791}"/>
              </a:ext>
            </a:extLst>
          </p:cNvPr>
          <p:cNvSpPr/>
          <p:nvPr/>
        </p:nvSpPr>
        <p:spPr>
          <a:xfrm>
            <a:off x="966850" y="2153133"/>
            <a:ext cx="2371564" cy="973882"/>
          </a:xfrm>
          <a:prstGeom prst="ellipse">
            <a:avLst/>
          </a:prstGeom>
          <a:solidFill>
            <a:srgbClr val="33AAFD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Retailers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Poppins Medium" pitchFamily="2" charset="77"/>
                <a:ea typeface="+mn-ea"/>
                <a:cs typeface="Poppins Medium" pitchFamily="2" charset="77"/>
              </a:rPr>
              <a:t>Vendors</a:t>
            </a:r>
            <a:endParaRPr kumimoji="0" lang="en-US" sz="1600" b="0" i="0" u="none" strike="noStrike" kern="1200" cap="none" spc="0" normalizeH="0" baseline="0" noProof="0" dirty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Rectangle 13">
            <a:extLst>
              <a:ext uri="{FF2B5EF4-FFF2-40B4-BE49-F238E27FC236}">
                <a16:creationId xmlns:a16="http://schemas.microsoft.com/office/drawing/2014/main" id="{DCE4ECB4-E0DE-3D9E-2660-685AD1A21DA9}"/>
              </a:ext>
            </a:extLst>
          </p:cNvPr>
          <p:cNvSpPr/>
          <p:nvPr/>
        </p:nvSpPr>
        <p:spPr>
          <a:xfrm>
            <a:off x="3931549" y="2454810"/>
            <a:ext cx="2163849" cy="370527"/>
          </a:xfrm>
          <a:prstGeom prst="rect">
            <a:avLst/>
          </a:prstGeom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APL Process</a:t>
            </a:r>
          </a:p>
        </p:txBody>
      </p:sp>
      <p:sp>
        <p:nvSpPr>
          <p:cNvPr id="27" name="Arrow: Right 26">
            <a:extLst>
              <a:ext uri="{FF2B5EF4-FFF2-40B4-BE49-F238E27FC236}">
                <a16:creationId xmlns:a16="http://schemas.microsoft.com/office/drawing/2014/main" id="{2D6F3645-16A9-93EF-EE79-E86FD24F1594}"/>
              </a:ext>
            </a:extLst>
          </p:cNvPr>
          <p:cNvSpPr/>
          <p:nvPr/>
        </p:nvSpPr>
        <p:spPr>
          <a:xfrm>
            <a:off x="3338416" y="2534938"/>
            <a:ext cx="593133" cy="210269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417D5162-4BEA-4B0F-C0B1-01B5996A3792}"/>
              </a:ext>
            </a:extLst>
          </p:cNvPr>
          <p:cNvSpPr/>
          <p:nvPr/>
        </p:nvSpPr>
        <p:spPr>
          <a:xfrm>
            <a:off x="7679568" y="936009"/>
            <a:ext cx="3120704" cy="420254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Upload Service</a:t>
            </a:r>
          </a:p>
        </p:txBody>
      </p:sp>
      <p:cxnSp>
        <p:nvCxnSpPr>
          <p:cNvPr id="37" name="Connector: Elbow 36">
            <a:extLst>
              <a:ext uri="{FF2B5EF4-FFF2-40B4-BE49-F238E27FC236}">
                <a16:creationId xmlns:a16="http://schemas.microsoft.com/office/drawing/2014/main" id="{6A9D8001-EFF7-0EC6-6415-AA29B69ACCBA}"/>
              </a:ext>
            </a:extLst>
          </p:cNvPr>
          <p:cNvCxnSpPr>
            <a:cxnSpLocks/>
          </p:cNvCxnSpPr>
          <p:nvPr/>
        </p:nvCxnSpPr>
        <p:spPr>
          <a:xfrm flipV="1">
            <a:off x="6095698" y="1146136"/>
            <a:ext cx="1583570" cy="1464518"/>
          </a:xfrm>
          <a:prstGeom prst="bentConnector3">
            <a:avLst>
              <a:gd name="adj1" fmla="val 50000"/>
            </a:avLst>
          </a:prstGeom>
          <a:ln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77" name="Picture 76" descr="BIG Logo.jpg">
            <a:extLst>
              <a:ext uri="{FF2B5EF4-FFF2-40B4-BE49-F238E27FC236}">
                <a16:creationId xmlns:a16="http://schemas.microsoft.com/office/drawing/2014/main" id="{DD506E29-9332-FE69-872E-7470088A5150}"/>
              </a:ext>
            </a:extLst>
          </p:cNvPr>
          <p:cNvPicPr>
            <a:picLocks noChangeAspect="1"/>
          </p:cNvPicPr>
          <p:nvPr/>
        </p:nvPicPr>
        <p:blipFill>
          <a:blip r:embed="rId2" cstate="print"/>
          <a:stretch>
            <a:fillRect/>
          </a:stretch>
        </p:blipFill>
        <p:spPr>
          <a:xfrm>
            <a:off x="10344150" y="6136937"/>
            <a:ext cx="1612294" cy="517813"/>
          </a:xfrm>
          <a:prstGeom prst="rect">
            <a:avLst/>
          </a:prstGeom>
        </p:spPr>
      </p:pic>
      <p:sp>
        <p:nvSpPr>
          <p:cNvPr id="90" name="Flowchart: Multidocument 89">
            <a:extLst>
              <a:ext uri="{FF2B5EF4-FFF2-40B4-BE49-F238E27FC236}">
                <a16:creationId xmlns:a16="http://schemas.microsoft.com/office/drawing/2014/main" id="{6BA84545-35EB-9A52-0935-BDE32DB5E665}"/>
              </a:ext>
            </a:extLst>
          </p:cNvPr>
          <p:cNvSpPr/>
          <p:nvPr/>
        </p:nvSpPr>
        <p:spPr>
          <a:xfrm>
            <a:off x="7708682" y="3772827"/>
            <a:ext cx="2134735" cy="1506053"/>
          </a:xfrm>
          <a:prstGeom prst="flowChartMultidocumen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Balance to Buy</a:t>
            </a:r>
          </a:p>
        </p:txBody>
      </p:sp>
      <p:sp>
        <p:nvSpPr>
          <p:cNvPr id="93" name="Arrow: Down 92">
            <a:extLst>
              <a:ext uri="{FF2B5EF4-FFF2-40B4-BE49-F238E27FC236}">
                <a16:creationId xmlns:a16="http://schemas.microsoft.com/office/drawing/2014/main" id="{FD8B5615-3340-0700-12AD-5E497F770DB2}"/>
              </a:ext>
            </a:extLst>
          </p:cNvPr>
          <p:cNvSpPr/>
          <p:nvPr/>
        </p:nvSpPr>
        <p:spPr>
          <a:xfrm>
            <a:off x="8656677" y="3238273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lowchart: Magnetic Disk 5">
            <a:extLst>
              <a:ext uri="{FF2B5EF4-FFF2-40B4-BE49-F238E27FC236}">
                <a16:creationId xmlns:a16="http://schemas.microsoft.com/office/drawing/2014/main" id="{F2092174-15F1-EB1D-2C42-218F65720FEE}"/>
              </a:ext>
            </a:extLst>
          </p:cNvPr>
          <p:cNvSpPr/>
          <p:nvPr/>
        </p:nvSpPr>
        <p:spPr>
          <a:xfrm>
            <a:off x="7959307" y="2237686"/>
            <a:ext cx="3424187" cy="993864"/>
          </a:xfrm>
          <a:prstGeom prst="flowChartMagneticDisk">
            <a:avLst/>
          </a:prstGeom>
          <a:solidFill>
            <a:schemeClr val="bg2">
              <a:lumMod val="90000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MS SQL Database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B95DAACE-B4B2-AC84-F8F0-56BBB50F8AD4}"/>
              </a:ext>
            </a:extLst>
          </p:cNvPr>
          <p:cNvSpPr/>
          <p:nvPr/>
        </p:nvSpPr>
        <p:spPr>
          <a:xfrm>
            <a:off x="10005019" y="37674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3CF0C028-A962-146B-F76B-07C0F115871A}"/>
              </a:ext>
            </a:extLst>
          </p:cNvPr>
          <p:cNvSpPr/>
          <p:nvPr/>
        </p:nvSpPr>
        <p:spPr>
          <a:xfrm>
            <a:off x="10157419" y="39198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4F4F16C2-6DB3-A045-3D51-9A3833F4F879}"/>
              </a:ext>
            </a:extLst>
          </p:cNvPr>
          <p:cNvSpPr/>
          <p:nvPr/>
        </p:nvSpPr>
        <p:spPr>
          <a:xfrm>
            <a:off x="10309819" y="40722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06C819BA-61FC-C373-4E68-A2E2B5CB0CC9}"/>
              </a:ext>
            </a:extLst>
          </p:cNvPr>
          <p:cNvSpPr/>
          <p:nvPr/>
        </p:nvSpPr>
        <p:spPr>
          <a:xfrm>
            <a:off x="10462219" y="4224655"/>
            <a:ext cx="1694047" cy="351793"/>
          </a:xfrm>
          <a:prstGeom prst="roundRect">
            <a:avLst/>
          </a:prstGeom>
          <a:solidFill>
            <a:schemeClr val="bg2"/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/>
              <a:t>Integrations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3760CBD2-6493-0E53-A001-69DECA6C9741}"/>
              </a:ext>
            </a:extLst>
          </p:cNvPr>
          <p:cNvSpPr/>
          <p:nvPr/>
        </p:nvSpPr>
        <p:spPr>
          <a:xfrm>
            <a:off x="10585342" y="3219454"/>
            <a:ext cx="266700" cy="534554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7B966CEC-6964-1812-23FE-4F67253F1788}"/>
              </a:ext>
            </a:extLst>
          </p:cNvPr>
          <p:cNvSpPr/>
          <p:nvPr/>
        </p:nvSpPr>
        <p:spPr>
          <a:xfrm>
            <a:off x="9491444" y="1356263"/>
            <a:ext cx="359911" cy="867975"/>
          </a:xfrm>
          <a:prstGeom prst="downArrow">
            <a:avLst/>
          </a:prstGeom>
          <a:solidFill>
            <a:srgbClr val="00B050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5826079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VDB Fonts">
      <a:majorFont>
        <a:latin typeface="Montserrat"/>
        <a:ea typeface=""/>
        <a:cs typeface=""/>
      </a:majorFont>
      <a:minorFont>
        <a:latin typeface="Roboto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Office Theme">
  <a:themeElements>
    <a:clrScheme name="Blue Warm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4A66AC"/>
      </a:accent1>
      <a:accent2>
        <a:srgbClr val="629DD1"/>
      </a:accent2>
      <a:accent3>
        <a:srgbClr val="297FD5"/>
      </a:accent3>
      <a:accent4>
        <a:srgbClr val="7F8FA9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0e97dbfc-2c19-4e26-8326-5a5e0844ffda">
      <Terms xmlns="http://schemas.microsoft.com/office/infopath/2007/PartnerControls"/>
    </lcf76f155ced4ddcb4097134ff3c332f>
    <TaxCatchAll xmlns="9f3243e8-e460-470f-909b-f301b21e7dd1" xsi:nil="true"/>
  </documentManagement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449F4F62F28ADC429FC28A6508B2E444" ma:contentTypeVersion="16" ma:contentTypeDescription="Create a new document." ma:contentTypeScope="" ma:versionID="d47012233c969412bc6d1f1529268464">
  <xsd:schema xmlns:xsd="http://www.w3.org/2001/XMLSchema" xmlns:xs="http://www.w3.org/2001/XMLSchema" xmlns:p="http://schemas.microsoft.com/office/2006/metadata/properties" xmlns:ns2="0e97dbfc-2c19-4e26-8326-5a5e0844ffda" xmlns:ns3="9f3243e8-e460-470f-909b-f301b21e7dd1" targetNamespace="http://schemas.microsoft.com/office/2006/metadata/properties" ma:root="true" ma:fieldsID="a18d0d8c6fb9319cab83c7b470f06952" ns2:_="" ns3:_="">
    <xsd:import namespace="0e97dbfc-2c19-4e26-8326-5a5e0844ffda"/>
    <xsd:import namespace="9f3243e8-e460-470f-909b-f301b21e7dd1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  <xsd:element ref="ns2:MediaServiceDateTaken" minOccurs="0"/>
                <xsd:element ref="ns2:MediaServiceAutoKeyPoints" minOccurs="0"/>
                <xsd:element ref="ns2:MediaServiceKeyPoints" minOccurs="0"/>
                <xsd:element ref="ns2:MediaServiceAutoTags" minOccurs="0"/>
                <xsd:element ref="ns2:MediaServiceOCR" minOccurs="0"/>
                <xsd:element ref="ns2:MediaServiceGenerationTime" minOccurs="0"/>
                <xsd:element ref="ns2:MediaServiceEventHashCode" minOccurs="0"/>
                <xsd:element ref="ns2:MediaServiceLocation" minOccurs="0"/>
                <xsd:element ref="ns3:SharedWithUsers" minOccurs="0"/>
                <xsd:element ref="ns3:SharedWithDetails" minOccurs="0"/>
                <xsd:element ref="ns2:MediaLengthInSeconds" minOccurs="0"/>
                <xsd:element ref="ns2:lcf76f155ced4ddcb4097134ff3c332f" minOccurs="0"/>
                <xsd:element ref="ns3:TaxCatchAll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0e97dbfc-2c19-4e26-8326-5a5e0844ffda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hidden="true" ma:internalName="MediaServiceFastMetadata" ma:readOnly="true">
      <xsd:simpleType>
        <xsd:restriction base="dms:Note"/>
      </xsd:simpleType>
    </xsd:element>
    <xsd:element name="MediaServiceDateTaken" ma:index="10" nillable="true" ma:displayName="MediaServiceDateTaken" ma:hidden="true" ma:internalName="MediaServiceDateTaken" ma:readOnly="true">
      <xsd:simpleType>
        <xsd:restriction base="dms:Text"/>
      </xsd:simpleType>
    </xsd:element>
    <xsd:element name="MediaServiceAutoKeyPoints" ma:index="11" nillable="true" ma:displayName="MediaServiceAutoKeyPoints" ma:hidden="true" ma:internalName="MediaServiceAutoKeyPoints" ma:readOnly="true">
      <xsd:simpleType>
        <xsd:restriction base="dms:Note"/>
      </xsd:simpleType>
    </xsd:element>
    <xsd:element name="MediaServiceKeyPoints" ma:index="12" nillable="true" ma:displayName="KeyPoints" ma:internalName="MediaServiceKeyPoints" ma:readOnly="true">
      <xsd:simpleType>
        <xsd:restriction base="dms:Note">
          <xsd:maxLength value="255"/>
        </xsd:restriction>
      </xsd:simpleType>
    </xsd:element>
    <xsd:element name="MediaServiceAutoTags" ma:index="13" nillable="true" ma:displayName="Tags" ma:internalName="MediaServiceAutoTags" ma:readOnly="true">
      <xsd:simpleType>
        <xsd:restriction base="dms:Text"/>
      </xsd:simpleType>
    </xsd:element>
    <xsd:element name="MediaServiceOCR" ma:index="14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Location" ma:index="17" nillable="true" ma:displayName="Location" ma:internalName="MediaServiceLocation" ma:readOnly="true">
      <xsd:simpleType>
        <xsd:restriction base="dms:Text"/>
      </xsd:simpleType>
    </xsd:element>
    <xsd:element name="MediaLengthInSeconds" ma:index="20" nillable="true" ma:displayName="Length (seconds)" ma:internalName="MediaLengthInSeconds" ma:readOnly="true">
      <xsd:simpleType>
        <xsd:restriction base="dms:Unknown"/>
      </xsd:simpleType>
    </xsd:element>
    <xsd:element name="lcf76f155ced4ddcb4097134ff3c332f" ma:index="22" nillable="true" ma:taxonomy="true" ma:internalName="lcf76f155ced4ddcb4097134ff3c332f" ma:taxonomyFieldName="MediaServiceImageTags" ma:displayName="Image Tags" ma:readOnly="false" ma:fieldId="{5cf76f15-5ced-4ddc-b409-7134ff3c332f}" ma:taxonomyMulti="true" ma:sspId="bdb16a55-c7b1-40e5-bcb5-2c9f69f1fb14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f3243e8-e460-470f-909b-f301b21e7dd1" elementFormDefault="qualified">
    <xsd:import namespace="http://schemas.microsoft.com/office/2006/documentManagement/types"/>
    <xsd:import namespace="http://schemas.microsoft.com/office/infopath/2007/PartnerControls"/>
    <xsd:element name="SharedWithUsers" ma:index="1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19" nillable="true" ma:displayName="Shared With De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23" nillable="true" ma:displayName="Taxonomy Catch All Column" ma:hidden="true" ma:list="{c890927c-bab4-4d96-8d83-499e30b69a1b}" ma:internalName="TaxCatchAll" ma:showField="CatchAllData" ma:web="9f3243e8-e460-470f-909b-f301b21e7dd1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8CF28A89-3A18-4897-9965-F0D97A5D178B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2A64C43D-07E0-4935-8FD5-45D90B47E2FD}">
  <ds:schemaRefs>
    <ds:schemaRef ds:uri="http://schemas.microsoft.com/office/2006/metadata/properties"/>
    <ds:schemaRef ds:uri="http://schemas.microsoft.com/office/infopath/2007/PartnerControls"/>
    <ds:schemaRef ds:uri="0e97dbfc-2c19-4e26-8326-5a5e0844ffda"/>
    <ds:schemaRef ds:uri="9f3243e8-e460-470f-909b-f301b21e7dd1"/>
  </ds:schemaRefs>
</ds:datastoreItem>
</file>

<file path=customXml/itemProps3.xml><?xml version="1.0" encoding="utf-8"?>
<ds:datastoreItem xmlns:ds="http://schemas.openxmlformats.org/officeDocument/2006/customXml" ds:itemID="{B1FF0CA1-4C57-4272-9A91-B1832B616378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0e97dbfc-2c19-4e26-8326-5a5e0844ffda"/>
    <ds:schemaRef ds:uri="9f3243e8-e460-470f-909b-f301b21e7dd1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14212</TotalTime>
  <Words>660</Words>
  <Application>Microsoft Office PowerPoint</Application>
  <PresentationFormat>Widescreen</PresentationFormat>
  <Paragraphs>187</Paragraphs>
  <Slides>15</Slides>
  <Notes>8</Notes>
  <HiddenSlides>2</HiddenSlides>
  <MMClips>0</MMClips>
  <ScaleCrop>false</ScaleCrop>
  <HeadingPairs>
    <vt:vector size="6" baseType="variant">
      <vt:variant>
        <vt:lpstr>Fonts Used</vt:lpstr>
      </vt:variant>
      <vt:variant>
        <vt:i4>8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15</vt:i4>
      </vt:variant>
    </vt:vector>
  </HeadingPairs>
  <TitlesOfParts>
    <vt:vector size="25" baseType="lpstr">
      <vt:lpstr>Calibri Light</vt:lpstr>
      <vt:lpstr>Poppins Medium</vt:lpstr>
      <vt:lpstr>Roboto</vt:lpstr>
      <vt:lpstr>APL385 Unicode</vt:lpstr>
      <vt:lpstr>Calibri</vt:lpstr>
      <vt:lpstr>Montserrat</vt:lpstr>
      <vt:lpstr>Arial</vt:lpstr>
      <vt:lpstr>Abadi</vt:lpstr>
      <vt:lpstr>Office Theme</vt:lpstr>
      <vt:lpstr>2_Office Theme</vt:lpstr>
      <vt:lpstr>Streamlining a complex development environment using Dyalog</vt:lpstr>
      <vt:lpstr>Who is BIG?</vt:lpstr>
      <vt:lpstr>Why is BIG interesting?</vt:lpstr>
      <vt:lpstr>Big Business – Disrupting the Jewelry Industry</vt:lpstr>
      <vt:lpstr>PowerPoint Presentation</vt:lpstr>
      <vt:lpstr>How to get data from retailers?</vt:lpstr>
      <vt:lpstr>Retailer Data – A HOT MESS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The  Wish List!</vt:lpstr>
      <vt:lpstr>New Production Environment</vt:lpstr>
      <vt:lpstr>Thank you!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Clienteling in the new world</dc:title>
  <dc:creator>Ryan Blumenthal</dc:creator>
  <cp:lastModifiedBy>Mark Wolfson</cp:lastModifiedBy>
  <cp:revision>100</cp:revision>
  <dcterms:created xsi:type="dcterms:W3CDTF">2020-04-14T00:54:25Z</dcterms:created>
  <dcterms:modified xsi:type="dcterms:W3CDTF">2024-05-13T20:38:12Z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0x010100449F4F62F28ADC429FC28A6508B2E444</vt:lpwstr>
  </property>
  <property fmtid="{D5CDD505-2E9C-101B-9397-08002B2CF9AE}" pid="3" name="Tfs.IsStoryboard">
    <vt:bool>true</vt:bool>
  </property>
</Properties>
</file>