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removePersonalInfoOnSave="1" embedTrueTypeFonts="1" autoCompressPictures="0">
  <p:sldMasterIdLst>
    <p:sldMasterId id="2147483648" r:id="rId4"/>
  </p:sldMasterIdLst>
  <p:notesMasterIdLst>
    <p:notesMasterId r:id="rId36"/>
  </p:notesMasterIdLst>
  <p:handoutMasterIdLst>
    <p:handoutMasterId r:id="rId37"/>
  </p:handoutMasterIdLst>
  <p:sldIdLst>
    <p:sldId id="257" r:id="rId5"/>
    <p:sldId id="258" r:id="rId6"/>
    <p:sldId id="295" r:id="rId7"/>
    <p:sldId id="302" r:id="rId8"/>
    <p:sldId id="262" r:id="rId9"/>
    <p:sldId id="296" r:id="rId10"/>
    <p:sldId id="297" r:id="rId11"/>
    <p:sldId id="298" r:id="rId12"/>
    <p:sldId id="299" r:id="rId13"/>
    <p:sldId id="300" r:id="rId14"/>
    <p:sldId id="259" r:id="rId15"/>
    <p:sldId id="260" r:id="rId16"/>
    <p:sldId id="261" r:id="rId17"/>
    <p:sldId id="281" r:id="rId18"/>
    <p:sldId id="272" r:id="rId19"/>
    <p:sldId id="273" r:id="rId20"/>
    <p:sldId id="283" r:id="rId21"/>
    <p:sldId id="274" r:id="rId22"/>
    <p:sldId id="289" r:id="rId23"/>
    <p:sldId id="290" r:id="rId24"/>
    <p:sldId id="278" r:id="rId25"/>
    <p:sldId id="277" r:id="rId26"/>
    <p:sldId id="303" r:id="rId27"/>
    <p:sldId id="304" r:id="rId28"/>
    <p:sldId id="279" r:id="rId29"/>
    <p:sldId id="284" r:id="rId30"/>
    <p:sldId id="286" r:id="rId31"/>
    <p:sldId id="287" r:id="rId32"/>
    <p:sldId id="288" r:id="rId33"/>
    <p:sldId id="285" r:id="rId34"/>
    <p:sldId id="294" r:id="rId35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38"/>
    </p:embeddedFont>
    <p:embeddedFont>
      <p:font typeface="APL387 Unicode" panose="020B0709000202000203" pitchFamily="50" charset="0"/>
      <p:regular r:id="rId39"/>
    </p:embeddedFont>
    <p:embeddedFont>
      <p:font typeface="Sarabun" panose="020B0604020202020204" charset="-34"/>
      <p:regular r:id="rId40"/>
      <p:bold r:id="rId41"/>
      <p:italic r:id="rId42"/>
      <p:boldItalic r:id="rId43"/>
    </p:embeddedFont>
    <p:embeddedFont>
      <p:font typeface="Wingdings 2" panose="05020102010507070707" pitchFamily="18" charset="2"/>
      <p:regular r:id="rId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3B475E"/>
    <a:srgbClr val="ED7F00"/>
    <a:srgbClr val="5A6D8F"/>
    <a:srgbClr val="FDFDF5"/>
    <a:srgbClr val="F6F6D9"/>
    <a:srgbClr val="BBB5D6"/>
    <a:srgbClr val="928ABD"/>
    <a:srgbClr val="37353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1550" autoAdjust="0"/>
  </p:normalViewPr>
  <p:slideViewPr>
    <p:cSldViewPr snapToGrid="0">
      <p:cViewPr varScale="1">
        <p:scale>
          <a:sx n="66" d="100"/>
          <a:sy n="66" d="100"/>
        </p:scale>
        <p:origin x="1208" y="4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1.fntdata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4.fntdata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handoutMaster" Target="handoutMasters/handoutMaster1.xml"/><Relationship Id="rId40" Type="http://schemas.openxmlformats.org/officeDocument/2006/relationships/font" Target="fonts/font2.fntdata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font" Target="fonts/font5.fntdata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font" Target="NULL"/><Relationship Id="rId46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font" Target="fonts/font3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9C6619-E394-43C3-B0C5-2836984F9A0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CA"/>
        </a:p>
      </dgm:t>
    </dgm:pt>
    <dgm:pt modelId="{7B5CAAFC-D51E-4DA3-A747-E404880759CD}">
      <dgm:prSet/>
      <dgm:spPr/>
      <dgm:t>
        <a:bodyPr/>
        <a:lstStyle/>
        <a:p>
          <a:pPr algn="ctr"/>
          <a:r>
            <a:rPr lang="en-CA" dirty="0"/>
            <a:t>YOUR APP</a:t>
          </a:r>
        </a:p>
      </dgm:t>
    </dgm:pt>
    <dgm:pt modelId="{197FEE51-FD29-4055-A5D7-6D37889AD4FB}" type="parTrans" cxnId="{70E1F3E0-766E-4DF9-B376-D6DF00C31858}">
      <dgm:prSet/>
      <dgm:spPr/>
      <dgm:t>
        <a:bodyPr/>
        <a:lstStyle/>
        <a:p>
          <a:endParaRPr lang="en-CA"/>
        </a:p>
      </dgm:t>
    </dgm:pt>
    <dgm:pt modelId="{0B13028F-CE11-484C-BA92-10DA906B867C}" type="sibTrans" cxnId="{70E1F3E0-766E-4DF9-B376-D6DF00C31858}">
      <dgm:prSet/>
      <dgm:spPr/>
      <dgm:t>
        <a:bodyPr/>
        <a:lstStyle/>
        <a:p>
          <a:endParaRPr lang="en-CA"/>
        </a:p>
      </dgm:t>
    </dgm:pt>
    <dgm:pt modelId="{A3C743DA-39C3-4597-B7A9-C937DD5E3D0B}" type="pres">
      <dgm:prSet presAssocID="{7A9C6619-E394-43C3-B0C5-2836984F9A02}" presName="linear" presStyleCnt="0">
        <dgm:presLayoutVars>
          <dgm:animLvl val="lvl"/>
          <dgm:resizeHandles val="exact"/>
        </dgm:presLayoutVars>
      </dgm:prSet>
      <dgm:spPr/>
    </dgm:pt>
    <dgm:pt modelId="{6DC4D847-61E8-4272-9F0B-AFB923B84914}" type="pres">
      <dgm:prSet presAssocID="{7B5CAAFC-D51E-4DA3-A747-E404880759CD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01EF3900-7187-4119-A468-E32E1D700390}" type="presOf" srcId="{7B5CAAFC-D51E-4DA3-A747-E404880759CD}" destId="{6DC4D847-61E8-4272-9F0B-AFB923B84914}" srcOrd="0" destOrd="0" presId="urn:microsoft.com/office/officeart/2005/8/layout/vList2"/>
    <dgm:cxn modelId="{7EFD3972-E5E0-435F-B0C7-FC7259BA8D75}" type="presOf" srcId="{7A9C6619-E394-43C3-B0C5-2836984F9A02}" destId="{A3C743DA-39C3-4597-B7A9-C937DD5E3D0B}" srcOrd="0" destOrd="0" presId="urn:microsoft.com/office/officeart/2005/8/layout/vList2"/>
    <dgm:cxn modelId="{70E1F3E0-766E-4DF9-B376-D6DF00C31858}" srcId="{7A9C6619-E394-43C3-B0C5-2836984F9A02}" destId="{7B5CAAFC-D51E-4DA3-A747-E404880759CD}" srcOrd="0" destOrd="0" parTransId="{197FEE51-FD29-4055-A5D7-6D37889AD4FB}" sibTransId="{0B13028F-CE11-484C-BA92-10DA906B867C}"/>
    <dgm:cxn modelId="{B575B2C2-0398-4602-9892-E683211824D1}" type="presParOf" srcId="{A3C743DA-39C3-4597-B7A9-C937DD5E3D0B}" destId="{6DC4D847-61E8-4272-9F0B-AFB923B84914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A9C6619-E394-43C3-B0C5-2836984F9A0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CA"/>
        </a:p>
      </dgm:t>
    </dgm:pt>
    <dgm:pt modelId="{7B5CAAFC-D51E-4DA3-A747-E404880759CD}">
      <dgm:prSet/>
      <dgm:spPr/>
      <dgm:t>
        <a:bodyPr/>
        <a:lstStyle/>
        <a:p>
          <a:pPr algn="ctr"/>
          <a:r>
            <a:rPr lang="en-CA" dirty="0"/>
            <a:t>YOUR APP</a:t>
          </a:r>
        </a:p>
      </dgm:t>
    </dgm:pt>
    <dgm:pt modelId="{197FEE51-FD29-4055-A5D7-6D37889AD4FB}" type="parTrans" cxnId="{70E1F3E0-766E-4DF9-B376-D6DF00C31858}">
      <dgm:prSet/>
      <dgm:spPr/>
      <dgm:t>
        <a:bodyPr/>
        <a:lstStyle/>
        <a:p>
          <a:endParaRPr lang="en-CA"/>
        </a:p>
      </dgm:t>
    </dgm:pt>
    <dgm:pt modelId="{0B13028F-CE11-484C-BA92-10DA906B867C}" type="sibTrans" cxnId="{70E1F3E0-766E-4DF9-B376-D6DF00C31858}">
      <dgm:prSet/>
      <dgm:spPr/>
      <dgm:t>
        <a:bodyPr/>
        <a:lstStyle/>
        <a:p>
          <a:endParaRPr lang="en-CA"/>
        </a:p>
      </dgm:t>
    </dgm:pt>
    <dgm:pt modelId="{A3C743DA-39C3-4597-B7A9-C937DD5E3D0B}" type="pres">
      <dgm:prSet presAssocID="{7A9C6619-E394-43C3-B0C5-2836984F9A02}" presName="linear" presStyleCnt="0">
        <dgm:presLayoutVars>
          <dgm:animLvl val="lvl"/>
          <dgm:resizeHandles val="exact"/>
        </dgm:presLayoutVars>
      </dgm:prSet>
      <dgm:spPr/>
    </dgm:pt>
    <dgm:pt modelId="{6DC4D847-61E8-4272-9F0B-AFB923B84914}" type="pres">
      <dgm:prSet presAssocID="{7B5CAAFC-D51E-4DA3-A747-E404880759CD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01EF3900-7187-4119-A468-E32E1D700390}" type="presOf" srcId="{7B5CAAFC-D51E-4DA3-A747-E404880759CD}" destId="{6DC4D847-61E8-4272-9F0B-AFB923B84914}" srcOrd="0" destOrd="0" presId="urn:microsoft.com/office/officeart/2005/8/layout/vList2"/>
    <dgm:cxn modelId="{7EFD3972-E5E0-435F-B0C7-FC7259BA8D75}" type="presOf" srcId="{7A9C6619-E394-43C3-B0C5-2836984F9A02}" destId="{A3C743DA-39C3-4597-B7A9-C937DD5E3D0B}" srcOrd="0" destOrd="0" presId="urn:microsoft.com/office/officeart/2005/8/layout/vList2"/>
    <dgm:cxn modelId="{70E1F3E0-766E-4DF9-B376-D6DF00C31858}" srcId="{7A9C6619-E394-43C3-B0C5-2836984F9A02}" destId="{7B5CAAFC-D51E-4DA3-A747-E404880759CD}" srcOrd="0" destOrd="0" parTransId="{197FEE51-FD29-4055-A5D7-6D37889AD4FB}" sibTransId="{0B13028F-CE11-484C-BA92-10DA906B867C}"/>
    <dgm:cxn modelId="{B575B2C2-0398-4602-9892-E683211824D1}" type="presParOf" srcId="{A3C743DA-39C3-4597-B7A9-C937DD5E3D0B}" destId="{6DC4D847-61E8-4272-9F0B-AFB923B84914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C4D847-61E8-4272-9F0B-AFB923B84914}">
      <dsp:nvSpPr>
        <dsp:cNvPr id="0" name=""/>
        <dsp:cNvSpPr/>
      </dsp:nvSpPr>
      <dsp:spPr>
        <a:xfrm>
          <a:off x="0" y="359648"/>
          <a:ext cx="3181348" cy="11571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4600" kern="1200" dirty="0"/>
            <a:t>YOUR APP</a:t>
          </a:r>
        </a:p>
      </dsp:txBody>
      <dsp:txXfrm>
        <a:off x="56486" y="416134"/>
        <a:ext cx="3068376" cy="10441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C4D847-61E8-4272-9F0B-AFB923B84914}">
      <dsp:nvSpPr>
        <dsp:cNvPr id="0" name=""/>
        <dsp:cNvSpPr/>
      </dsp:nvSpPr>
      <dsp:spPr>
        <a:xfrm>
          <a:off x="0" y="110662"/>
          <a:ext cx="847725" cy="3018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200" kern="1200" dirty="0"/>
            <a:t>YOUR APP</a:t>
          </a:r>
        </a:p>
      </dsp:txBody>
      <dsp:txXfrm>
        <a:off x="14736" y="125398"/>
        <a:ext cx="818253" cy="2723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29/04/2026</a:t>
            </a:fld>
            <a:endParaRPr lang="en-GB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29/04/2026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06244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50229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46333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78755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25138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30156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2142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8226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7330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22067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73880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76921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69853E-7954-1468-0511-EB02D3E364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4620CF-2EA8-3B51-5E43-634CC0C8F3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78A8A6-5720-F8CB-DFFD-635A3A081D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4AB4C7-9025-4E6D-E4C6-D21C1D236F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527995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876868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DBBCD7-6782-1B35-CF0D-C5B0F9C35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F23777-753C-EDAF-77CF-5741CB8C63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51C238-438B-9BDD-9A15-6FC64E744E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254332-2E39-BA39-F550-692C7C2686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30471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5DDA0B-0193-8B7C-53D7-2BF5D9E2BD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777AA32-82A3-C4B5-5F89-5790077EE8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6A914E-CBF2-28D5-87BF-B407C0EA96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3735D3-1CCD-0FF7-69FA-95C7166AB0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846014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615127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5DED4E-9CB5-75FE-69CD-B34F0838EC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08BACB-7ED8-86A9-26C3-B30805DA9B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65EE593-94AE-0CF0-4C17-0FE2CAACEC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620AE8-AD53-7D78-D64D-0499DA21A3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388728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032E3-D4B6-19B6-2162-4FAD0C29B4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F90771-F0D1-0E3B-DAE5-43D798BDF8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8AF9DB-985B-6DF9-98BF-D8D412C147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3F0887-766C-770E-345B-F17E36F877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332214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0F3994-90A7-C19A-7A34-DFA611087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2339ED-E9D9-29F0-9CF9-0ED515F073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DC8EF7-BC23-6E0F-8153-758CB0E653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AB14DD-19BA-CFD6-FA70-39ACF7D04B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063171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4DC5EB-3416-6262-202C-B3D74C4928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3F6A7D-1B8B-AA80-AA57-1525D559C8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6B06D9-98B0-811A-05B6-763A58A873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3C9C16-2FB4-E380-2CD6-1D4B27C399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142149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75669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50559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07030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BA7483-3C83-F7CD-B7AA-8DFA47976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E3B1DD-8D18-6ECF-AF16-7BFE78CF64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326EF3-DCA3-EBF6-24D9-D810FE7F57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FBAF16-D9B9-CDD7-F6E9-5DB5170291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86169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11440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15B18-7C52-E250-4250-DAC2AE285A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4352D4-BAA7-9AC9-726C-EF18741F02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2CF2A5-261A-E464-F7E0-049679B6EC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A0198C-1ADF-5F30-FF29-CD48F18FBD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14874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96133D-0351-982F-E434-BE0AF4880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30E23F-AD26-C4D8-C236-82331329FA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135F4C1-6339-0A9F-0E57-C30491F363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43DB99-5F3C-0A41-B57D-045BACAC69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63543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91908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CEDDCE-E4ED-1116-5D37-EB535A8E23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CEB1EFA-1C86-FB43-2612-9EED74A11A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B728EE-637E-768B-8C08-24C7865C68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4AE253-E568-7F54-F522-2C5868250B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32656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060" y="818889"/>
            <a:ext cx="1935522" cy="351233"/>
          </a:xfrm>
          <a:prstGeom prst="rect">
            <a:avLst/>
          </a:prstGeom>
        </p:spPr>
      </p:pic>
      <p:sp>
        <p:nvSpPr>
          <p:cNvPr id="10" name="Media Placeholder 3">
            <a:extLst>
              <a:ext uri="{FF2B5EF4-FFF2-40B4-BE49-F238E27FC236}">
                <a16:creationId xmlns:a16="http://schemas.microsoft.com/office/drawing/2014/main" id="{A8C42A55-8D9A-E8BD-8457-92C7015F8BD3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err="1"/>
              <a:t>PICinPIC</a:t>
            </a:r>
            <a:r>
              <a:rPr lang="en-GB"/>
              <a:t> WILL SHOW HERE, CONTENT COULD BE OBSCURED.  (invisible box)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FE235E-8BE2-78BC-2D0F-81A926E250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095533"/>
            <a:ext cx="9144000" cy="4762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7DA54AE-24CE-46D4-E5A9-B680C8F8ED7C}"/>
              </a:ext>
            </a:extLst>
          </p:cNvPr>
          <p:cNvSpPr/>
          <p:nvPr userDrawn="1"/>
        </p:nvSpPr>
        <p:spPr>
          <a:xfrm>
            <a:off x="79513" y="4850296"/>
            <a:ext cx="417443" cy="2016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14461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27846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Media Placeholder 3">
            <a:extLst>
              <a:ext uri="{FF2B5EF4-FFF2-40B4-BE49-F238E27FC236}">
                <a16:creationId xmlns:a16="http://schemas.microsoft.com/office/drawing/2014/main" id="{6AE5AD0B-78DA-96AF-6F08-3574B654A51A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err="1"/>
              <a:t>PICinPIC</a:t>
            </a:r>
            <a:r>
              <a:rPr lang="en-GB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dia Placeholder 3">
            <a:extLst>
              <a:ext uri="{FF2B5EF4-FFF2-40B4-BE49-F238E27FC236}">
                <a16:creationId xmlns:a16="http://schemas.microsoft.com/office/drawing/2014/main" id="{2ADF6038-2E5A-469C-35D8-0A0580CF19AD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err="1"/>
              <a:t>PICinPIC</a:t>
            </a:r>
            <a:r>
              <a:rPr lang="en-GB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417983"/>
            <a:ext cx="2127975" cy="308898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/>
              <a:t>Space here </a:t>
            </a:r>
            <a:br>
              <a:rPr lang="da-DK"/>
            </a:br>
            <a:r>
              <a:rPr lang="da-DK"/>
              <a:t>for code </a:t>
            </a:r>
            <a:r>
              <a:rPr lang="da-DK">
                <a:latin typeface="APL385 Unicode" panose="020B0709000202000203" pitchFamily="49" charset="0"/>
              </a:rPr>
              <a:t>{⍺×⍵}</a:t>
            </a:r>
            <a:br>
              <a:rPr lang="da-DK"/>
            </a:br>
            <a:r>
              <a:rPr lang="da-DK"/>
              <a:t>pictures</a:t>
            </a:r>
            <a:br>
              <a:rPr lang="da-DK"/>
            </a:br>
            <a:r>
              <a:rPr lang="da-DK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07968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41860E7C-CA2A-CCFE-19A9-6DCDEE29B22A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err="1"/>
              <a:t>PICinPIC</a:t>
            </a:r>
            <a:r>
              <a:rPr lang="en-GB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39909094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Wide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07968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41860E7C-CA2A-CCFE-19A9-6DCDEE29B22A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err="1"/>
              <a:t>PICinPIC</a:t>
            </a:r>
            <a:r>
              <a:rPr lang="en-GB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3793657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54350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Media Placeholder 3">
            <a:extLst>
              <a:ext uri="{FF2B5EF4-FFF2-40B4-BE49-F238E27FC236}">
                <a16:creationId xmlns:a16="http://schemas.microsoft.com/office/drawing/2014/main" id="{CFE9A372-03E3-E60F-6496-867B43D28DDD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err="1"/>
              <a:t>PICinPIC</a:t>
            </a:r>
            <a:r>
              <a:rPr lang="en-GB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8428831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27846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Media Placeholder 3">
            <a:extLst>
              <a:ext uri="{FF2B5EF4-FFF2-40B4-BE49-F238E27FC236}">
                <a16:creationId xmlns:a16="http://schemas.microsoft.com/office/drawing/2014/main" id="{6AE5AD0B-78DA-96AF-6F08-3574B654A51A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err="1"/>
              <a:t>PICinPIC</a:t>
            </a:r>
            <a:r>
              <a:rPr lang="en-GB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38570866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dia Placeholder 3">
            <a:extLst>
              <a:ext uri="{FF2B5EF4-FFF2-40B4-BE49-F238E27FC236}">
                <a16:creationId xmlns:a16="http://schemas.microsoft.com/office/drawing/2014/main" id="{2ADF6038-2E5A-469C-35D8-0A0580CF19AD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err="1"/>
              <a:t>PICinPIC</a:t>
            </a:r>
            <a:r>
              <a:rPr lang="en-GB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40536523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Sarabun" panose="00000500000000000000" pitchFamily="2" charset="-34"/>
            </a:endParaRPr>
          </a:p>
        </p:txBody>
      </p:sp>
      <p:sp>
        <p:nvSpPr>
          <p:cNvPr id="10" name="Media Placeholder 3">
            <a:extLst>
              <a:ext uri="{FF2B5EF4-FFF2-40B4-BE49-F238E27FC236}">
                <a16:creationId xmlns:a16="http://schemas.microsoft.com/office/drawing/2014/main" id="{A8C42A55-8D9A-E8BD-8457-92C7015F8BD3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err="1"/>
              <a:t>PICinPIC</a:t>
            </a:r>
            <a:r>
              <a:rPr lang="en-GB"/>
              <a:t> WILL SHOW HERE, CONTENT COULD BE OBSCURED.  (invisible box)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FE235E-8BE2-78BC-2D0F-81A926E250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095533"/>
            <a:ext cx="9144000" cy="4762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7DA54AE-24CE-46D4-E5A9-B680C8F8ED7C}"/>
              </a:ext>
            </a:extLst>
          </p:cNvPr>
          <p:cNvSpPr/>
          <p:nvPr userDrawn="1"/>
        </p:nvSpPr>
        <p:spPr>
          <a:xfrm>
            <a:off x="79513" y="4850296"/>
            <a:ext cx="417443" cy="2016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4A615EE-C42B-898C-E353-7A8E987C43D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060" y="818889"/>
            <a:ext cx="1935522" cy="351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3736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417983"/>
            <a:ext cx="2127975" cy="308898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/>
              <a:t>Space here </a:t>
            </a:r>
            <a:br>
              <a:rPr lang="da-DK"/>
            </a:br>
            <a:r>
              <a:rPr lang="da-DK"/>
              <a:t>for code </a:t>
            </a:r>
            <a:r>
              <a:rPr lang="da-DK">
                <a:latin typeface="APL385 Unicode" panose="020B0709000202000203" pitchFamily="49" charset="0"/>
              </a:rPr>
              <a:t>{⍺×⍵}</a:t>
            </a:r>
            <a:br>
              <a:rPr lang="da-DK"/>
            </a:br>
            <a:r>
              <a:rPr lang="da-DK"/>
              <a:t>pictures</a:t>
            </a:r>
            <a:br>
              <a:rPr lang="da-DK"/>
            </a:br>
            <a:r>
              <a:rPr lang="da-DK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07968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41860E7C-CA2A-CCFE-19A9-6DCDEE29B22A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err="1"/>
              <a:t>PICinPIC</a:t>
            </a:r>
            <a:r>
              <a:rPr lang="en-GB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54350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Media Placeholder 3">
            <a:extLst>
              <a:ext uri="{FF2B5EF4-FFF2-40B4-BE49-F238E27FC236}">
                <a16:creationId xmlns:a16="http://schemas.microsoft.com/office/drawing/2014/main" id="{CFE9A372-03E3-E60F-6496-867B43D28DDD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err="1"/>
              <a:t>PICinPIC</a:t>
            </a:r>
            <a:r>
              <a:rPr lang="en-GB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GB" sz="1600">
                <a:solidFill>
                  <a:srgbClr val="282828"/>
                </a:solidFill>
                <a:latin typeface="Sarabun" panose="00000500000000000000" pitchFamily="2" charset="-34"/>
              </a:rPr>
              <a:t>Consuming REST APIs in APL with </a:t>
            </a:r>
            <a:r>
              <a:rPr lang="en-GB" sz="1600" err="1">
                <a:solidFill>
                  <a:srgbClr val="282828"/>
                </a:solidFill>
                <a:latin typeface="Sarabun" panose="00000500000000000000" pitchFamily="2" charset="-34"/>
              </a:rPr>
              <a:t>OpenAPI</a:t>
            </a:r>
            <a:endParaRPr lang="en-US" sz="1600">
              <a:solidFill>
                <a:srgbClr val="282828"/>
              </a:solidFill>
              <a:latin typeface="Sarabun" panose="00000500000000000000" pitchFamily="2" charset="-34"/>
            </a:endParaRP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baseline="0" smtClean="0">
                <a:solidFill>
                  <a:srgbClr val="FF6A13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baseline="0">
              <a:solidFill>
                <a:srgbClr val="FF6A13"/>
              </a:solidFill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20957-0551-8F72-773E-84D867F26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00"/>
          <a:stretch/>
        </p:blipFill>
        <p:spPr>
          <a:xfrm>
            <a:off x="0" y="5097467"/>
            <a:ext cx="9144000" cy="4571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D17B576-B848-5993-0C10-4B3DE782C29D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95277" y="4777725"/>
            <a:ext cx="1270736" cy="230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57" r:id="rId7"/>
    <p:sldLayoutId id="2147483650" r:id="rId8"/>
    <p:sldLayoutId id="2147483652" r:id="rId9"/>
    <p:sldLayoutId id="2147483654" r:id="rId10"/>
    <p:sldLayoutId id="2147483655" r:id="rId11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A6417-55D0-46BB-0DFF-8D4AA0A716A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5060" y="1688053"/>
            <a:ext cx="5073517" cy="1767394"/>
          </a:xfrm>
        </p:spPr>
        <p:txBody>
          <a:bodyPr/>
          <a:lstStyle/>
          <a:p>
            <a:r>
              <a:rPr lang="en-GB"/>
              <a:t>Consuming REST APIs in APL with </a:t>
            </a:r>
            <a:r>
              <a:rPr lang="en-GB" err="1"/>
              <a:t>OpenAPI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68C988-130F-A25A-2390-AB59A78D53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/>
              <a:t>Holden Hoover</a:t>
            </a:r>
          </a:p>
          <a:p>
            <a:r>
              <a:rPr lang="en-GB"/>
              <a:t>holden@dyalog.com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F4559DFF-3665-0E31-55C7-92F3BEB5DA9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8878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C08A71-9E33-C3ED-3B73-1207E5FB6E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C77B16-DE05-B1E4-68FE-15B54D681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Why should I care?</a:t>
            </a:r>
          </a:p>
        </p:txBody>
      </p:sp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62923BCC-AB34-B22E-F046-060816C17CB6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DDDF2D-18F2-B915-4FAD-AD0739EC56B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423" y="953192"/>
            <a:ext cx="9139153" cy="3728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0080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D669EE1-B23F-37BF-D8DB-3EAD855E9AB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E520BC-F440-DDC4-6099-3F7720C3EF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CA" dirty="0"/>
              <a:t>We have some</a:t>
            </a:r>
          </a:p>
          <a:p>
            <a:pPr marL="0" indent="0">
              <a:buNone/>
            </a:pPr>
            <a:r>
              <a:rPr lang="en-CA" dirty="0"/>
              <a:t>But…</a:t>
            </a:r>
          </a:p>
          <a:p>
            <a:pPr marL="0" indent="0">
              <a:buNone/>
            </a:pPr>
            <a:r>
              <a:rPr lang="en-CA" dirty="0"/>
              <a:t>A </a:t>
            </a:r>
            <a:r>
              <a:rPr lang="en-CA" b="1" i="1" dirty="0"/>
              <a:t>lot</a:t>
            </a:r>
            <a:r>
              <a:rPr lang="en-CA" dirty="0"/>
              <a:t> of manual labour</a:t>
            </a:r>
          </a:p>
          <a:p>
            <a:pPr marL="0" indent="0">
              <a:buNone/>
            </a:pPr>
            <a:r>
              <a:rPr lang="en-CA" dirty="0"/>
              <a:t>Changes are </a:t>
            </a:r>
            <a:r>
              <a:rPr lang="en-CA" b="1" dirty="0"/>
              <a:t>hard</a:t>
            </a:r>
          </a:p>
          <a:p>
            <a:pPr marL="0" indent="0">
              <a:buNone/>
            </a:pPr>
            <a:r>
              <a:rPr lang="en-CA" dirty="0"/>
              <a:t>We want more!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560749E-3CB3-1922-775D-D1E29B067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REST Interfaces: Now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B2ACA119-74D5-037F-6688-A0F3E087AEAF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84677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dia Placeholder 1">
            <a:extLst>
              <a:ext uri="{FF2B5EF4-FFF2-40B4-BE49-F238E27FC236}">
                <a16:creationId xmlns:a16="http://schemas.microsoft.com/office/drawing/2014/main" id="{53104EE8-169F-9251-188A-73998D1A6581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729C5A-04ED-CF2B-3FF1-1124956116FA}"/>
              </a:ext>
            </a:extLst>
          </p:cNvPr>
          <p:cNvSpPr txBox="1"/>
          <p:nvPr/>
        </p:nvSpPr>
        <p:spPr>
          <a:xfrm>
            <a:off x="2282372" y="2248584"/>
            <a:ext cx="45792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3600">
                <a:solidFill>
                  <a:srgbClr val="3B475E"/>
                </a:solidFill>
                <a:latin typeface="+mj-lt"/>
              </a:rPr>
              <a:t>What can </a:t>
            </a:r>
            <a:r>
              <a:rPr lang="en-CA" sz="3600" u="sng">
                <a:solidFill>
                  <a:srgbClr val="3B475E"/>
                </a:solidFill>
                <a:latin typeface="+mj-lt"/>
              </a:rPr>
              <a:t>we</a:t>
            </a:r>
            <a:r>
              <a:rPr lang="en-CA" sz="3600">
                <a:solidFill>
                  <a:srgbClr val="3B475E"/>
                </a:solidFill>
                <a:latin typeface="+mj-lt"/>
              </a:rPr>
              <a:t> do?</a:t>
            </a:r>
          </a:p>
        </p:txBody>
      </p:sp>
    </p:spTree>
    <p:extLst>
      <p:ext uri="{BB962C8B-B14F-4D97-AF65-F5344CB8AC3E}">
        <p14:creationId xmlns:p14="http://schemas.microsoft.com/office/powerpoint/2010/main" val="13161645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0052005-7296-B0CA-63BA-DE4890CF635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1F6829-7352-9C75-161A-87BF80AD34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CA" dirty="0"/>
              <a:t>Standardised description of REST API</a:t>
            </a:r>
          </a:p>
          <a:p>
            <a:pPr marL="0" indent="0">
              <a:buNone/>
            </a:pPr>
            <a:r>
              <a:rPr lang="en-CA" dirty="0"/>
              <a:t>(Machine </a:t>
            </a:r>
            <a:r>
              <a:rPr lang="en-CA" dirty="0">
                <a:latin typeface="APL387 Unicode" panose="020B0709000202000203" pitchFamily="50" charset="0"/>
              </a:rPr>
              <a:t>∧</a:t>
            </a:r>
            <a:r>
              <a:rPr lang="en-CA" dirty="0"/>
              <a:t> Human) readable</a:t>
            </a:r>
          </a:p>
          <a:p>
            <a:pPr marL="0" indent="0">
              <a:buNone/>
            </a:pPr>
            <a:r>
              <a:rPr lang="en-CA" dirty="0"/>
              <a:t>Automation</a:t>
            </a:r>
          </a:p>
          <a:p>
            <a:pPr marL="0" indent="0">
              <a:buNone/>
            </a:pPr>
            <a:r>
              <a:rPr lang="en-CA" dirty="0"/>
              <a:t>Collaboration (</a:t>
            </a:r>
            <a:r>
              <a:rPr lang="en-CA" dirty="0" err="1"/>
              <a:t>Frontend+Backend</a:t>
            </a:r>
            <a:r>
              <a:rPr lang="en-CA" dirty="0"/>
              <a:t>)</a:t>
            </a:r>
          </a:p>
          <a:p>
            <a:pPr marL="0" indent="0">
              <a:buNone/>
            </a:pPr>
            <a:r>
              <a:rPr lang="en-CA" dirty="0"/>
              <a:t>Iteration</a:t>
            </a:r>
          </a:p>
          <a:p>
            <a:pPr marL="0" indent="0">
              <a:buNone/>
            </a:pPr>
            <a:r>
              <a:rPr lang="en-CA" i="1" dirty="0"/>
              <a:t>* Formerly known as Swagger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E383C3-FE13-FC17-907D-0CAD96191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Introducing: </a:t>
            </a:r>
            <a:r>
              <a:rPr lang="en-CA" dirty="0" err="1"/>
              <a:t>OpenAPI</a:t>
            </a:r>
            <a:r>
              <a:rPr lang="en-CA" dirty="0"/>
              <a:t>*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C7C0D7BF-82D6-9B58-11FA-6757F7C25038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08008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AE7B0B-DC58-DBBE-B961-FF9E32D6E8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15C8CC1D-56CF-BEF9-1E23-8DD378852DCA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3"/>
          <a:stretch>
            <a:fillRect/>
          </a:stretch>
        </p:blipFill>
        <p:spPr>
          <a:xfrm>
            <a:off x="4558112" y="381478"/>
            <a:ext cx="4546769" cy="438054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085F9C-EC66-E8F7-CE3F-BB2080AAB9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4818924" cy="3242040"/>
          </a:xfrm>
        </p:spPr>
        <p:txBody>
          <a:bodyPr/>
          <a:lstStyle/>
          <a:p>
            <a:pPr marL="0" indent="0">
              <a:buNone/>
            </a:pPr>
            <a:r>
              <a:rPr lang="en-CA" dirty="0"/>
              <a:t>Big long YAML/JSON file</a:t>
            </a:r>
          </a:p>
          <a:p>
            <a:pPr marL="0" indent="0">
              <a:buNone/>
            </a:pPr>
            <a:r>
              <a:rPr lang="en-CA" dirty="0"/>
              <a:t>Defines every API “operation”</a:t>
            </a:r>
          </a:p>
          <a:p>
            <a:pPr marL="0" indent="0">
              <a:buNone/>
            </a:pPr>
            <a:r>
              <a:rPr lang="en-CA" dirty="0"/>
              <a:t>    Inputs and Outputs</a:t>
            </a:r>
          </a:p>
          <a:p>
            <a:pPr marL="0" indent="0">
              <a:buNone/>
            </a:pPr>
            <a:r>
              <a:rPr lang="en-CA" dirty="0"/>
              <a:t>    Documentation</a:t>
            </a:r>
          </a:p>
          <a:p>
            <a:pPr marL="0" indent="0">
              <a:buNone/>
            </a:pPr>
            <a:r>
              <a:rPr lang="en-CA" dirty="0"/>
              <a:t>    Much more…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1A104CC-4BC5-E2C7-5BAC-E6224E2AF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err="1"/>
              <a:t>OpenAPI</a:t>
            </a:r>
            <a:r>
              <a:rPr lang="en-CA"/>
              <a:t>… What?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78E19B13-0374-E1D3-BC4D-7EF8BD58B0D3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762639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B0C1FF-619C-98C3-CCCC-02F5C9906F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72CD2-9E4F-2609-37EA-F55915587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Why should I care?</a:t>
            </a:r>
          </a:p>
        </p:txBody>
      </p:sp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0B70680D-15E4-8CAA-1533-590AD9FD79F7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C73E8B-ACDD-125A-8940-0398009D378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423" y="953192"/>
            <a:ext cx="9139153" cy="3728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1193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6DF32C-0AB6-994E-E0D0-095FC99709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dia Placeholder 1">
            <a:extLst>
              <a:ext uri="{FF2B5EF4-FFF2-40B4-BE49-F238E27FC236}">
                <a16:creationId xmlns:a16="http://schemas.microsoft.com/office/drawing/2014/main" id="{C7F0CA0E-5150-62C0-AB67-1C1D79549BDF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7F736C4-F6B7-C69F-2BE6-9F9EAB53F5C7}"/>
              </a:ext>
            </a:extLst>
          </p:cNvPr>
          <p:cNvSpPr txBox="1"/>
          <p:nvPr/>
        </p:nvSpPr>
        <p:spPr>
          <a:xfrm>
            <a:off x="4254651" y="2248584"/>
            <a:ext cx="6346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3600">
                <a:solidFill>
                  <a:srgbClr val="3B475E"/>
                </a:solidFill>
              </a:rPr>
              <a:t>+</a:t>
            </a:r>
            <a:endParaRPr lang="en-CA" sz="3600">
              <a:solidFill>
                <a:srgbClr val="3B475E"/>
              </a:solidFill>
              <a:latin typeface="+mj-lt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96E5621-59D4-4125-197F-26B2673FEC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9597" y="2145505"/>
            <a:ext cx="3135587" cy="85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6B7FE363-B0CA-C6A2-E31E-C586390D98F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73153" y="1515250"/>
            <a:ext cx="2112998" cy="211299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35A5D09-6325-3B0F-ED43-486F6C0AACF8}"/>
              </a:ext>
            </a:extLst>
          </p:cNvPr>
          <p:cNvSpPr txBox="1"/>
          <p:nvPr/>
        </p:nvSpPr>
        <p:spPr>
          <a:xfrm>
            <a:off x="3347842" y="2843418"/>
            <a:ext cx="24483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9600" b="1">
                <a:solidFill>
                  <a:srgbClr val="3B475E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9637390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dia Placeholder 1">
            <a:extLst>
              <a:ext uri="{FF2B5EF4-FFF2-40B4-BE49-F238E27FC236}">
                <a16:creationId xmlns:a16="http://schemas.microsoft.com/office/drawing/2014/main" id="{EB787C5A-213D-8B63-AAD5-BED18D4E59AC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F6842A-535E-C82B-9E3F-0FC32D2055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37" y="-19924"/>
            <a:ext cx="8439325" cy="4747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3228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3F2D02E-FF48-A50A-F0E6-75B74992597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8CE019-5DD6-D698-3582-159AEBDDBB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CA" dirty="0"/>
              <a:t>Take JSON/YAML description as input</a:t>
            </a:r>
          </a:p>
          <a:p>
            <a:pPr marL="0" indent="0">
              <a:buNone/>
            </a:pPr>
            <a:r>
              <a:rPr lang="en-CA" dirty="0"/>
              <a:t>APL code as output</a:t>
            </a:r>
          </a:p>
          <a:p>
            <a:pPr marL="0" indent="0">
              <a:buNone/>
            </a:pPr>
            <a:r>
              <a:rPr lang="en-CA" dirty="0"/>
              <a:t>Use </a:t>
            </a:r>
            <a:r>
              <a:rPr lang="en-CA" dirty="0" err="1"/>
              <a:t>HttpCommand</a:t>
            </a:r>
            <a:r>
              <a:rPr lang="en-CA" dirty="0"/>
              <a:t> internally</a:t>
            </a:r>
          </a:p>
          <a:p>
            <a:pPr marL="0" indent="0">
              <a:buNone/>
            </a:pPr>
            <a:r>
              <a:rPr lang="en-CA" dirty="0"/>
              <a:t>Hide “API Stuff”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597D7A2-25E6-5068-D8D5-458F471A3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err="1"/>
              <a:t>OpenAPI</a:t>
            </a:r>
            <a:r>
              <a:rPr lang="en-CA"/>
              <a:t> APL Client Generation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ABC6D604-F1A1-46B9-6B15-DD04C06F1829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512933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7896EC-2A13-1CD9-3B47-9FCEEA13F4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Demo 1</a:t>
            </a:r>
          </a:p>
        </p:txBody>
      </p:sp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ABA561E3-AE14-998F-3EFA-90EA1BA89D93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81B0DDC3-5A39-27D2-A1DC-3F1EB4A1F0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72" b="16312"/>
          <a:stretch>
            <a:fillRect/>
          </a:stretch>
        </p:blipFill>
        <p:spPr bwMode="auto">
          <a:xfrm>
            <a:off x="1392038" y="953192"/>
            <a:ext cx="6359923" cy="341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05167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B8DDEE-1711-113A-E66D-5A831922DE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CA"/>
              <a:t>New APLer</a:t>
            </a:r>
          </a:p>
          <a:p>
            <a:pPr marL="0" indent="0">
              <a:buNone/>
            </a:pPr>
            <a:r>
              <a:rPr lang="en-CA"/>
              <a:t>Forge</a:t>
            </a:r>
          </a:p>
          <a:p>
            <a:pPr marL="0" indent="0">
              <a:buNone/>
            </a:pPr>
            <a:r>
              <a:rPr lang="en-CA" err="1"/>
              <a:t>UWaterloo</a:t>
            </a:r>
            <a:r>
              <a:rPr lang="en-CA"/>
              <a:t> Computer Engineering</a:t>
            </a:r>
          </a:p>
          <a:p>
            <a:pPr marL="0" indent="0">
              <a:buNone/>
            </a:pPr>
            <a:r>
              <a:rPr lang="en-CA"/>
              <a:t>Co-Op Student/Intern @ </a:t>
            </a:r>
            <a:r>
              <a:rPr lang="en-CA" err="1"/>
              <a:t>Dyalog</a:t>
            </a:r>
            <a:r>
              <a:rPr lang="en-CA"/>
              <a:t> Ltd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9CB8687-DF10-6313-BED3-55C573566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About Me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5FE48622-FD08-9304-70AF-F759FD93E0F6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6" name="Content Placeholder 6">
            <a:extLst>
              <a:ext uri="{FF2B5EF4-FFF2-40B4-BE49-F238E27FC236}">
                <a16:creationId xmlns:a16="http://schemas.microsoft.com/office/drawing/2014/main" id="{3300F4D4-9972-0F5A-01A6-A95E00EB5F43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4650" y="1898650"/>
            <a:ext cx="2127250" cy="2127250"/>
          </a:xfrm>
          <a:prstGeom prst="ellipse">
            <a:avLst/>
          </a:prstGeom>
          <a:ln w="63500" cap="rnd">
            <a:solidFill>
              <a:srgbClr val="3B475E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</p:pic>
      <p:sp>
        <p:nvSpPr>
          <p:cNvPr id="7" name="Multiplication Sign 6">
            <a:extLst>
              <a:ext uri="{FF2B5EF4-FFF2-40B4-BE49-F238E27FC236}">
                <a16:creationId xmlns:a16="http://schemas.microsoft.com/office/drawing/2014/main" id="{BA66A8B0-78B1-80A1-6D03-59ACC81D5E8C}"/>
              </a:ext>
            </a:extLst>
          </p:cNvPr>
          <p:cNvSpPr/>
          <p:nvPr/>
        </p:nvSpPr>
        <p:spPr>
          <a:xfrm>
            <a:off x="195942" y="1311965"/>
            <a:ext cx="1037771" cy="422492"/>
          </a:xfrm>
          <a:custGeom>
            <a:avLst/>
            <a:gdLst>
              <a:gd name="csX0" fmla="*/ 241458 w 1037771"/>
              <a:gd name="csY0" fmla="*/ 120603 h 422492"/>
              <a:gd name="csX1" fmla="*/ 257035 w 1037771"/>
              <a:gd name="csY1" fmla="*/ 82341 h 422492"/>
              <a:gd name="csX2" fmla="*/ 518886 w 1037771"/>
              <a:gd name="csY2" fmla="*/ 188944 h 422492"/>
              <a:gd name="csX3" fmla="*/ 780736 w 1037771"/>
              <a:gd name="csY3" fmla="*/ 82341 h 422492"/>
              <a:gd name="csX4" fmla="*/ 796313 w 1037771"/>
              <a:gd name="csY4" fmla="*/ 120603 h 422492"/>
              <a:gd name="csX5" fmla="*/ 573666 w 1037771"/>
              <a:gd name="csY5" fmla="*/ 211246 h 422492"/>
              <a:gd name="csX6" fmla="*/ 796313 w 1037771"/>
              <a:gd name="csY6" fmla="*/ 301889 h 422492"/>
              <a:gd name="csX7" fmla="*/ 780736 w 1037771"/>
              <a:gd name="csY7" fmla="*/ 340151 h 422492"/>
              <a:gd name="csX8" fmla="*/ 518886 w 1037771"/>
              <a:gd name="csY8" fmla="*/ 233548 h 422492"/>
              <a:gd name="csX9" fmla="*/ 257035 w 1037771"/>
              <a:gd name="csY9" fmla="*/ 340151 h 422492"/>
              <a:gd name="csX10" fmla="*/ 241458 w 1037771"/>
              <a:gd name="csY10" fmla="*/ 301889 h 422492"/>
              <a:gd name="csX11" fmla="*/ 464105 w 1037771"/>
              <a:gd name="csY11" fmla="*/ 211246 h 422492"/>
              <a:gd name="csX12" fmla="*/ 241458 w 1037771"/>
              <a:gd name="csY12" fmla="*/ 120603 h 42249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037771" h="422492" fill="none" extrusionOk="0">
                <a:moveTo>
                  <a:pt x="241458" y="120603"/>
                </a:moveTo>
                <a:cubicBezTo>
                  <a:pt x="244117" y="101745"/>
                  <a:pt x="254600" y="100854"/>
                  <a:pt x="257035" y="82341"/>
                </a:cubicBezTo>
                <a:cubicBezTo>
                  <a:pt x="344380" y="88168"/>
                  <a:pt x="391863" y="163006"/>
                  <a:pt x="518886" y="188944"/>
                </a:cubicBezTo>
                <a:cubicBezTo>
                  <a:pt x="568655" y="161000"/>
                  <a:pt x="690086" y="155113"/>
                  <a:pt x="780736" y="82341"/>
                </a:cubicBezTo>
                <a:cubicBezTo>
                  <a:pt x="789230" y="91498"/>
                  <a:pt x="788120" y="106734"/>
                  <a:pt x="796313" y="120603"/>
                </a:cubicBezTo>
                <a:cubicBezTo>
                  <a:pt x="735722" y="149790"/>
                  <a:pt x="670786" y="152089"/>
                  <a:pt x="573666" y="211246"/>
                </a:cubicBezTo>
                <a:cubicBezTo>
                  <a:pt x="630735" y="231901"/>
                  <a:pt x="684606" y="276294"/>
                  <a:pt x="796313" y="301889"/>
                </a:cubicBezTo>
                <a:cubicBezTo>
                  <a:pt x="791059" y="316826"/>
                  <a:pt x="785158" y="324973"/>
                  <a:pt x="780736" y="340151"/>
                </a:cubicBezTo>
                <a:cubicBezTo>
                  <a:pt x="710486" y="320732"/>
                  <a:pt x="644071" y="270338"/>
                  <a:pt x="518886" y="233548"/>
                </a:cubicBezTo>
                <a:cubicBezTo>
                  <a:pt x="426280" y="287514"/>
                  <a:pt x="320728" y="310911"/>
                  <a:pt x="257035" y="340151"/>
                </a:cubicBezTo>
                <a:cubicBezTo>
                  <a:pt x="252966" y="330473"/>
                  <a:pt x="249692" y="313729"/>
                  <a:pt x="241458" y="301889"/>
                </a:cubicBezTo>
                <a:cubicBezTo>
                  <a:pt x="297918" y="255102"/>
                  <a:pt x="372629" y="264917"/>
                  <a:pt x="464105" y="211246"/>
                </a:cubicBezTo>
                <a:cubicBezTo>
                  <a:pt x="392576" y="194670"/>
                  <a:pt x="331198" y="133870"/>
                  <a:pt x="241458" y="120603"/>
                </a:cubicBezTo>
                <a:close/>
              </a:path>
              <a:path w="1037771" h="422492" stroke="0" extrusionOk="0">
                <a:moveTo>
                  <a:pt x="241458" y="120603"/>
                </a:moveTo>
                <a:cubicBezTo>
                  <a:pt x="241775" y="107425"/>
                  <a:pt x="254687" y="93503"/>
                  <a:pt x="257035" y="82341"/>
                </a:cubicBezTo>
                <a:cubicBezTo>
                  <a:pt x="314185" y="96517"/>
                  <a:pt x="444156" y="182351"/>
                  <a:pt x="518886" y="188944"/>
                </a:cubicBezTo>
                <a:cubicBezTo>
                  <a:pt x="608435" y="144139"/>
                  <a:pt x="725723" y="137655"/>
                  <a:pt x="780736" y="82341"/>
                </a:cubicBezTo>
                <a:cubicBezTo>
                  <a:pt x="788037" y="92398"/>
                  <a:pt x="792089" y="112486"/>
                  <a:pt x="796313" y="120603"/>
                </a:cubicBezTo>
                <a:cubicBezTo>
                  <a:pt x="706578" y="171605"/>
                  <a:pt x="657409" y="171864"/>
                  <a:pt x="573666" y="211246"/>
                </a:cubicBezTo>
                <a:cubicBezTo>
                  <a:pt x="663479" y="229504"/>
                  <a:pt x="732977" y="301701"/>
                  <a:pt x="796313" y="301889"/>
                </a:cubicBezTo>
                <a:cubicBezTo>
                  <a:pt x="791268" y="314940"/>
                  <a:pt x="785335" y="327725"/>
                  <a:pt x="780736" y="340151"/>
                </a:cubicBezTo>
                <a:cubicBezTo>
                  <a:pt x="689867" y="304268"/>
                  <a:pt x="657186" y="262430"/>
                  <a:pt x="518886" y="233548"/>
                </a:cubicBezTo>
                <a:cubicBezTo>
                  <a:pt x="451336" y="291253"/>
                  <a:pt x="327327" y="286497"/>
                  <a:pt x="257035" y="340151"/>
                </a:cubicBezTo>
                <a:cubicBezTo>
                  <a:pt x="246504" y="326714"/>
                  <a:pt x="246916" y="315181"/>
                  <a:pt x="241458" y="301889"/>
                </a:cubicBezTo>
                <a:cubicBezTo>
                  <a:pt x="327857" y="252401"/>
                  <a:pt x="411494" y="245439"/>
                  <a:pt x="464105" y="211246"/>
                </a:cubicBezTo>
                <a:cubicBezTo>
                  <a:pt x="410109" y="191642"/>
                  <a:pt x="309669" y="142545"/>
                  <a:pt x="241458" y="120603"/>
                </a:cubicBezTo>
                <a:close/>
              </a:path>
            </a:pathLst>
          </a:custGeom>
          <a:solidFill>
            <a:schemeClr val="accent1"/>
          </a:solidFill>
          <a:ln>
            <a:extLst>
              <a:ext uri="{C807C97D-BFC1-408E-A445-0C87EB9F89A2}">
                <ask:lineSketchStyleProps xmlns:ask="http://schemas.microsoft.com/office/drawing/2018/sketchyshapes" sd="3982899532">
                  <a:prstGeom prst="mathMultiply">
                    <a:avLst>
                      <a:gd name="adj1" fmla="val 9778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37D5A93F-8081-DC82-2213-647D429EDF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0868" y="4612585"/>
            <a:ext cx="404586" cy="404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67322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0C5B53-FCCC-E1A7-7F49-5686C0CFE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B78D90-2FD2-78C2-832F-A0F06136F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Demo 2</a:t>
            </a:r>
          </a:p>
        </p:txBody>
      </p:sp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3750F9F1-D0CE-532F-9847-21ACEDC01C70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E6D2038-3B05-CF20-318C-9437B89220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55" b="14724"/>
          <a:stretch>
            <a:fillRect/>
          </a:stretch>
        </p:blipFill>
        <p:spPr bwMode="auto">
          <a:xfrm>
            <a:off x="1275300" y="953192"/>
            <a:ext cx="6593400" cy="364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40882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1A175C-78D9-0344-D968-FC9A8D47B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dia Placeholder 1">
            <a:extLst>
              <a:ext uri="{FF2B5EF4-FFF2-40B4-BE49-F238E27FC236}">
                <a16:creationId xmlns:a16="http://schemas.microsoft.com/office/drawing/2014/main" id="{79564429-C9D6-0E7B-EDD4-CBF62B74F4E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BA1548-1579-7A9A-D598-8B6A7BA00F9E}"/>
              </a:ext>
            </a:extLst>
          </p:cNvPr>
          <p:cNvSpPr txBox="1"/>
          <p:nvPr/>
        </p:nvSpPr>
        <p:spPr>
          <a:xfrm>
            <a:off x="1860852" y="2248584"/>
            <a:ext cx="5422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3600">
                <a:solidFill>
                  <a:srgbClr val="3B475E"/>
                </a:solidFill>
                <a:latin typeface="+mj-lt"/>
              </a:rPr>
              <a:t>What Else?</a:t>
            </a:r>
          </a:p>
        </p:txBody>
      </p:sp>
    </p:spTree>
    <p:extLst>
      <p:ext uri="{BB962C8B-B14F-4D97-AF65-F5344CB8AC3E}">
        <p14:creationId xmlns:p14="http://schemas.microsoft.com/office/powerpoint/2010/main" val="18494949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02B8509-A21F-D85C-4A32-9AB39D04498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0B69D3-2AE8-C52D-1DE0-91A1AC87DD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CA" dirty="0"/>
              <a:t>Write spec first</a:t>
            </a:r>
          </a:p>
          <a:p>
            <a:pPr marL="0" indent="0">
              <a:buNone/>
            </a:pPr>
            <a:r>
              <a:rPr lang="en-CA" dirty="0"/>
              <a:t>    Force to think about </a:t>
            </a:r>
            <a:r>
              <a:rPr lang="en-CA" i="1" dirty="0"/>
              <a:t>design</a:t>
            </a:r>
            <a:r>
              <a:rPr lang="en-CA" dirty="0"/>
              <a:t> of API</a:t>
            </a:r>
          </a:p>
          <a:p>
            <a:pPr marL="0" indent="0">
              <a:buNone/>
            </a:pPr>
            <a:r>
              <a:rPr lang="en-CA" dirty="0"/>
              <a:t>Tool ecosystem available</a:t>
            </a:r>
          </a:p>
          <a:p>
            <a:pPr marL="0" indent="0">
              <a:buNone/>
            </a:pPr>
            <a:r>
              <a:rPr lang="en-CA" dirty="0"/>
              <a:t>    Generation</a:t>
            </a:r>
          </a:p>
          <a:p>
            <a:pPr marL="0" indent="0">
              <a:buNone/>
            </a:pPr>
            <a:r>
              <a:rPr lang="en-CA" dirty="0"/>
              <a:t>    Documentation</a:t>
            </a:r>
          </a:p>
          <a:p>
            <a:pPr marL="0" indent="0">
              <a:buNone/>
            </a:pPr>
            <a:r>
              <a:rPr lang="en-CA" dirty="0"/>
              <a:t>    Testing</a:t>
            </a:r>
          </a:p>
          <a:p>
            <a:pPr marL="0" indent="0">
              <a:buNone/>
            </a:pPr>
            <a:r>
              <a:rPr lang="en-CA" dirty="0"/>
              <a:t>LLMs work well with </a:t>
            </a:r>
            <a:r>
              <a:rPr lang="en-CA" dirty="0" err="1"/>
              <a:t>OpenAPI</a:t>
            </a:r>
            <a:endParaRPr lang="en-CA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F038A7E-B46B-C6B7-DB68-0283F25CA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err="1"/>
              <a:t>OpenAPI</a:t>
            </a:r>
            <a:r>
              <a:rPr lang="en-CA"/>
              <a:t> REST Servers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692E4CC6-B627-5C9F-4516-98402AD39674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434154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005A4-871E-7A20-0B34-A9EE4B3430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5DA1C7-A653-6F2D-5F66-6E680C717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Why should I care?</a:t>
            </a:r>
          </a:p>
        </p:txBody>
      </p:sp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674A2A3D-4205-2537-B8B4-3E96C1CCE089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22DBB5-EB11-667B-808A-E09A1F64E1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423" y="953192"/>
            <a:ext cx="9139153" cy="3728009"/>
          </a:xfrm>
          <a:prstGeom prst="rect">
            <a:avLst/>
          </a:prstGeom>
        </p:spPr>
      </p:pic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DEDB1572-D9DA-5027-4544-48DC1DDCC9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7374580"/>
              </p:ext>
            </p:extLst>
          </p:nvPr>
        </p:nvGraphicFramePr>
        <p:xfrm>
          <a:off x="2981324" y="1638727"/>
          <a:ext cx="3181349" cy="1876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7417996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2586C6-6300-7700-26ED-6E7CDABA0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F40D8-3FB1-3206-A853-610AE61C9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Why should I care?</a:t>
            </a:r>
          </a:p>
        </p:txBody>
      </p:sp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B7D18ACB-6CB5-7A94-E309-690E30D5030E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A36ADA-9DBB-D60E-5DFC-90E9FE47B89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423" y="953192"/>
            <a:ext cx="9139153" cy="3728009"/>
          </a:xfrm>
          <a:prstGeom prst="rect">
            <a:avLst/>
          </a:prstGeom>
        </p:spPr>
      </p:pic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8D91E40E-1C47-EE28-C607-1B5AAC8CDA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80524672"/>
              </p:ext>
            </p:extLst>
          </p:nvPr>
        </p:nvGraphicFramePr>
        <p:xfrm>
          <a:off x="8096250" y="3569944"/>
          <a:ext cx="847725" cy="523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5160388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AA2F43A-BF5E-F22F-BA5C-1C92EFDFECA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807377-FB36-F7A9-0BF7-C19AD3CCDE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CA" dirty="0"/>
              <a:t>Stark</a:t>
            </a:r>
          </a:p>
          <a:p>
            <a:pPr marL="0" indent="0">
              <a:buNone/>
            </a:pPr>
            <a:r>
              <a:rPr lang="en-CA" dirty="0"/>
              <a:t>    Experimental Project</a:t>
            </a:r>
          </a:p>
          <a:p>
            <a:pPr marL="0" indent="0">
              <a:buNone/>
            </a:pPr>
            <a:r>
              <a:rPr lang="en-CA" dirty="0"/>
              <a:t>    Jarvis</a:t>
            </a:r>
          </a:p>
          <a:p>
            <a:pPr marL="0" indent="0">
              <a:buNone/>
            </a:pPr>
            <a:r>
              <a:rPr lang="en-CA" dirty="0"/>
              <a:t>    “Register Routes”</a:t>
            </a:r>
          </a:p>
          <a:p>
            <a:pPr marL="0" indent="0">
              <a:buNone/>
            </a:pPr>
            <a:r>
              <a:rPr lang="en-CA" dirty="0"/>
              <a:t>    Autogenerates </a:t>
            </a:r>
            <a:r>
              <a:rPr lang="en-CA" dirty="0" err="1"/>
              <a:t>OpenAPI</a:t>
            </a:r>
            <a:r>
              <a:rPr lang="en-CA" dirty="0"/>
              <a:t> JSON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06E79EC-1587-90A2-1D90-039640E7E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APL </a:t>
            </a:r>
            <a:r>
              <a:rPr lang="en-CA" dirty="0" err="1"/>
              <a:t>OpenAPI</a:t>
            </a:r>
            <a:r>
              <a:rPr lang="en-CA" dirty="0"/>
              <a:t> Services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5E9D5F6E-5438-E1DC-0FE4-E11164796829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547168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7D0FE7-9A7E-631E-B569-BD335179F0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13ECAEE-23C2-0B09-8A27-324ACEAED79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52F83F-9D8D-2CFF-C8EB-6D830B7C23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CA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181235E-EAD2-709A-BF83-69F16565A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What about APL Servers?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555182ED-7A1D-1D1A-D92E-A57C96AB6708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3190B2F-5412-473E-562C-84B92C45C7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37809" y="1950382"/>
            <a:ext cx="4039164" cy="202418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CD0BDA8-570D-EF9E-E033-E88C432B5D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45" y="1087012"/>
            <a:ext cx="4286848" cy="341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3984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4866EE-6C00-5BD2-65D2-A0359B92C7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BAB4379-203C-3EA5-8839-15B773DFB27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0AABED-2F74-EFC5-9727-161510E507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CA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2F89AA0-C1AC-0962-C544-DDB5E0118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What about APL Servers?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7C61A911-1791-5E75-0306-44FC4DA0355E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D80EC0A-635B-BC2F-F4EE-A153734EC2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37809" y="1950382"/>
            <a:ext cx="4039164" cy="202418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6812DE8-9ACF-D799-A040-9CA7340E7806}"/>
              </a:ext>
            </a:extLst>
          </p:cNvPr>
          <p:cNvSpPr/>
          <p:nvPr/>
        </p:nvSpPr>
        <p:spPr>
          <a:xfrm>
            <a:off x="5438775" y="2333625"/>
            <a:ext cx="532788" cy="238125"/>
          </a:xfrm>
          <a:prstGeom prst="rect">
            <a:avLst/>
          </a:prstGeom>
          <a:noFill/>
          <a:ln w="57150">
            <a:solidFill>
              <a:srgbClr val="ED7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2967C4C-F962-7000-F984-613C0872A1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45" y="1087012"/>
            <a:ext cx="4286848" cy="341995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C79390F-52D6-932A-C39E-8FDDDB65C6A1}"/>
              </a:ext>
            </a:extLst>
          </p:cNvPr>
          <p:cNvSpPr/>
          <p:nvPr/>
        </p:nvSpPr>
        <p:spPr>
          <a:xfrm>
            <a:off x="1268137" y="1029357"/>
            <a:ext cx="377504" cy="319025"/>
          </a:xfrm>
          <a:prstGeom prst="rect">
            <a:avLst/>
          </a:prstGeom>
          <a:noFill/>
          <a:ln w="57150">
            <a:solidFill>
              <a:srgbClr val="ED7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91B009C-06B3-A817-3CEC-FD3A2CCE4D80}"/>
              </a:ext>
            </a:extLst>
          </p:cNvPr>
          <p:cNvSpPr/>
          <p:nvPr/>
        </p:nvSpPr>
        <p:spPr>
          <a:xfrm>
            <a:off x="5438775" y="2558863"/>
            <a:ext cx="532788" cy="238125"/>
          </a:xfrm>
          <a:prstGeom prst="rect">
            <a:avLst/>
          </a:prstGeom>
          <a:noFill/>
          <a:ln w="57150">
            <a:solidFill>
              <a:srgbClr val="ED7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43A0BAE-0DCF-AF88-0775-79E20B2337D1}"/>
              </a:ext>
            </a:extLst>
          </p:cNvPr>
          <p:cNvSpPr/>
          <p:nvPr/>
        </p:nvSpPr>
        <p:spPr>
          <a:xfrm>
            <a:off x="5438775" y="2765221"/>
            <a:ext cx="532788" cy="238125"/>
          </a:xfrm>
          <a:prstGeom prst="rect">
            <a:avLst/>
          </a:prstGeom>
          <a:noFill/>
          <a:ln w="57150">
            <a:solidFill>
              <a:srgbClr val="ED7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780005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5B7718-E5A4-FA65-7F5E-CF878D1E60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1C5918B-6895-280C-B3A9-9C0AE45C905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F88B6B-922A-887C-A450-E230502979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CA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6F77B53-52AE-3080-11EA-885CD1D6DC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745" y="1087012"/>
            <a:ext cx="4286848" cy="3419952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1B6C6D4A-8079-B119-327E-61F695E59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What about APL Servers?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94648B1B-D3C7-294C-4840-BD6EE44580CA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FB215B5-17CB-C9BD-E412-F6FEC51CC4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7809" y="1576392"/>
            <a:ext cx="4039164" cy="277216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8BAFF97-C8A9-27DF-61D2-F626942015CE}"/>
              </a:ext>
            </a:extLst>
          </p:cNvPr>
          <p:cNvSpPr/>
          <p:nvPr/>
        </p:nvSpPr>
        <p:spPr>
          <a:xfrm>
            <a:off x="444616" y="2004968"/>
            <a:ext cx="3892491" cy="729843"/>
          </a:xfrm>
          <a:prstGeom prst="rect">
            <a:avLst/>
          </a:prstGeom>
          <a:noFill/>
          <a:ln w="57150">
            <a:solidFill>
              <a:srgbClr val="ED7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E51D004-83BC-3A5F-797A-68A2BD7F39EB}"/>
              </a:ext>
            </a:extLst>
          </p:cNvPr>
          <p:cNvSpPr/>
          <p:nvPr/>
        </p:nvSpPr>
        <p:spPr>
          <a:xfrm>
            <a:off x="6182685" y="2558290"/>
            <a:ext cx="2750997" cy="305562"/>
          </a:xfrm>
          <a:prstGeom prst="rect">
            <a:avLst/>
          </a:prstGeom>
          <a:noFill/>
          <a:ln w="57150">
            <a:solidFill>
              <a:srgbClr val="ED7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518732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82D736-8A8E-AC89-8BE2-58C6E503CA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8E6AD65-2688-008F-0A6E-453DF07F1D4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1C29FA-B814-0D7D-E2F7-FDC4226BBE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CA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1C29EE6-3DF6-AC1F-4D33-BEAFC6A5F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What about APL Servers?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99D787E1-D9EF-2E3D-FEF5-3E5BB8513C3E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F7789F4-54C5-1691-D309-5F9C11103F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7809" y="1576392"/>
            <a:ext cx="4039164" cy="277216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76FD0A1-D881-673C-2FDF-C651CC17A3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45" y="1087012"/>
            <a:ext cx="4286848" cy="341995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799996E-34FC-1771-E5D8-3C99559C3CA4}"/>
              </a:ext>
            </a:extLst>
          </p:cNvPr>
          <p:cNvSpPr/>
          <p:nvPr/>
        </p:nvSpPr>
        <p:spPr>
          <a:xfrm>
            <a:off x="729842" y="2711072"/>
            <a:ext cx="3666615" cy="727454"/>
          </a:xfrm>
          <a:prstGeom prst="rect">
            <a:avLst/>
          </a:prstGeom>
          <a:noFill/>
          <a:ln w="57150">
            <a:solidFill>
              <a:srgbClr val="ED7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0781F85-5177-3C91-94DB-3BC0F80C8FCB}"/>
              </a:ext>
            </a:extLst>
          </p:cNvPr>
          <p:cNvSpPr/>
          <p:nvPr/>
        </p:nvSpPr>
        <p:spPr>
          <a:xfrm>
            <a:off x="6100903" y="2853154"/>
            <a:ext cx="2750997" cy="305562"/>
          </a:xfrm>
          <a:prstGeom prst="rect">
            <a:avLst/>
          </a:prstGeom>
          <a:noFill/>
          <a:ln w="57150">
            <a:solidFill>
              <a:srgbClr val="ED7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506334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438251-A6AC-3957-20F6-C2724113A4C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AF7EFA-FBF4-43EE-AD31-25ADF579E5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CA" dirty="0"/>
              <a:t>Expose service to web</a:t>
            </a:r>
          </a:p>
          <a:p>
            <a:pPr marL="0" indent="0">
              <a:buNone/>
            </a:pPr>
            <a:endParaRPr lang="en-CA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CEC590-DACF-E1C0-8B13-8BC6E6DDE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Web Services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331F3CD9-37F3-42EC-651C-26E53D7D52AE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983930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D2FE4B8-6DE9-AC73-AD79-5C88E14795C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99BB4974-19E9-0CEE-C187-85555FB157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-41084" y="1055513"/>
            <a:ext cx="4942630" cy="3599591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89221F7C-D114-1785-8C72-8BDD60905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What about APL Servers?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9D5BA816-2418-FBFD-B3AF-63574504C769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541F8D1-C609-1FED-26CB-37BF39AD3B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1546" y="823569"/>
            <a:ext cx="4111690" cy="3831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1115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6F024E-FCD9-488B-9ED4-4212A4EABB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0584883-63F9-86DC-C34E-521F5A613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3313" y="1886215"/>
            <a:ext cx="1944209" cy="685535"/>
          </a:xfrm>
        </p:spPr>
        <p:txBody>
          <a:bodyPr/>
          <a:lstStyle/>
          <a:p>
            <a:r>
              <a:rPr lang="en-CA"/>
              <a:t>Future?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00CCE96E-7EA2-3BA9-299A-499AC37F3161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619458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83BB7A-826F-821D-1967-6A07FBB0EB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69C2A3C-B97A-D2B0-82E8-136593ED0DC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07398F-3739-6E45-5049-6EE257A318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CA" dirty="0"/>
              <a:t>Expose service to web</a:t>
            </a:r>
          </a:p>
          <a:p>
            <a:pPr marL="0" indent="0">
              <a:buNone/>
            </a:pPr>
            <a:r>
              <a:rPr lang="en-CA" dirty="0"/>
              <a:t>REST mechanism</a:t>
            </a:r>
          </a:p>
          <a:p>
            <a:pPr marL="0" indent="0">
              <a:buNone/>
            </a:pPr>
            <a:r>
              <a:rPr lang="en-CA" dirty="0"/>
              <a:t>    “Design style”</a:t>
            </a:r>
          </a:p>
          <a:p>
            <a:pPr marL="0" indent="0">
              <a:buNone/>
            </a:pPr>
            <a:r>
              <a:rPr lang="en-CA" dirty="0"/>
              <a:t>    Standard HTTP methods</a:t>
            </a:r>
          </a:p>
          <a:p>
            <a:pPr marL="0" indent="0">
              <a:buNone/>
            </a:pPr>
            <a:r>
              <a:rPr lang="en-CA" dirty="0"/>
              <a:t>    “Stateless”</a:t>
            </a:r>
          </a:p>
          <a:p>
            <a:pPr marL="0" indent="0">
              <a:buNone/>
            </a:pPr>
            <a:r>
              <a:rPr lang="en-CA" dirty="0"/>
              <a:t>    Other</a:t>
            </a:r>
          </a:p>
          <a:p>
            <a:pPr marL="0" indent="0">
              <a:buNone/>
            </a:pPr>
            <a:endParaRPr lang="en-CA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C3A027F-89FB-54BC-0665-60F026183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REST Services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13CB945A-E97E-D993-6F6F-B4F386CCC891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C42959-C225-A15E-4948-5F1286EFD4A0}"/>
              </a:ext>
            </a:extLst>
          </p:cNvPr>
          <p:cNvSpPr txBox="1"/>
          <p:nvPr/>
        </p:nvSpPr>
        <p:spPr>
          <a:xfrm>
            <a:off x="940155" y="1623698"/>
            <a:ext cx="7263690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i="1" dirty="0">
                <a:solidFill>
                  <a:srgbClr val="3B475E"/>
                </a:solidFill>
                <a:latin typeface="Sarabun" panose="00000500000000000000" pitchFamily="2" charset="-34"/>
              </a:rPr>
              <a:t>Representational State Transfer (REST) architectural style</a:t>
            </a:r>
            <a:endParaRPr lang="en-CA" sz="3200" i="1" dirty="0">
              <a:solidFill>
                <a:srgbClr val="3B475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1875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animBg="1"/>
      <p:bldP spid="6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78352-281E-6B7D-A72C-AC0B2832E5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dia Placeholder 1">
            <a:extLst>
              <a:ext uri="{FF2B5EF4-FFF2-40B4-BE49-F238E27FC236}">
                <a16:creationId xmlns:a16="http://schemas.microsoft.com/office/drawing/2014/main" id="{CE258339-77C2-2641-ABB0-9F32FDEFECD8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3098F25-D033-98C2-EA1E-3FBCFF94161E}"/>
              </a:ext>
            </a:extLst>
          </p:cNvPr>
          <p:cNvSpPr txBox="1"/>
          <p:nvPr/>
        </p:nvSpPr>
        <p:spPr>
          <a:xfrm>
            <a:off x="2282372" y="2248584"/>
            <a:ext cx="45792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3600" dirty="0">
                <a:solidFill>
                  <a:srgbClr val="3B475E"/>
                </a:solidFill>
                <a:latin typeface="+mj-lt"/>
              </a:rPr>
              <a:t>Why should </a:t>
            </a:r>
            <a:r>
              <a:rPr lang="en-CA" sz="3600" i="1" dirty="0">
                <a:solidFill>
                  <a:srgbClr val="3B475E"/>
                </a:solidFill>
                <a:latin typeface="+mj-lt"/>
              </a:rPr>
              <a:t>I</a:t>
            </a:r>
            <a:r>
              <a:rPr lang="en-CA" sz="3600" dirty="0">
                <a:solidFill>
                  <a:srgbClr val="3B475E"/>
                </a:solidFill>
                <a:latin typeface="+mj-lt"/>
              </a:rPr>
              <a:t> care?</a:t>
            </a:r>
          </a:p>
        </p:txBody>
      </p:sp>
    </p:spTree>
    <p:extLst>
      <p:ext uri="{BB962C8B-B14F-4D97-AF65-F5344CB8AC3E}">
        <p14:creationId xmlns:p14="http://schemas.microsoft.com/office/powerpoint/2010/main" val="15035864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9569E3-DABC-9BDA-792A-98C848D690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A74A8-4EF7-E71E-CB08-D61D06461F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Why should I care?</a:t>
            </a:r>
          </a:p>
        </p:txBody>
      </p:sp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F5DC9E88-1C5B-9B36-9606-BECC256142B1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9D86F1-5AA5-852E-3624-7CAC46C165D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423" y="953192"/>
            <a:ext cx="9139153" cy="3728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5093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9B549C-5A47-64A9-5BD7-EC8342EF58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CE5D0-51F5-4136-FA4B-0D0E89961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Why should I care?</a:t>
            </a:r>
          </a:p>
        </p:txBody>
      </p:sp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7D7D180A-DF5F-4C91-0C02-3E8E442F6346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D83629-4137-6F2C-4B25-06B62087539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7110" t="51667" r="66699" b="36849"/>
          <a:stretch>
            <a:fillRect/>
          </a:stretch>
        </p:blipFill>
        <p:spPr>
          <a:xfrm rot="720000">
            <a:off x="2853146" y="1285665"/>
            <a:ext cx="4125199" cy="3121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0991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C60183-05BD-37F0-F026-EE9257E6D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A325FB-40C4-FC9F-8579-FB628A0B4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Why should I care?</a:t>
            </a:r>
          </a:p>
        </p:txBody>
      </p:sp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CD659C19-FFE9-9FEC-3907-3E6BABC53534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0E221F-73F5-9A80-22C7-B228FE40B60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155" t="63682" r="69886" b="31034"/>
          <a:stretch>
            <a:fillRect/>
          </a:stretch>
        </p:blipFill>
        <p:spPr>
          <a:xfrm rot="-600000">
            <a:off x="1970720" y="1155288"/>
            <a:ext cx="5202559" cy="2832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5682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09AFA3-6FFC-E8DF-3856-6812E23D84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15CCFC-B9B1-2962-06F2-D1A99E863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Why should I care?</a:t>
            </a:r>
          </a:p>
        </p:txBody>
      </p:sp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A7FA4D2E-7812-5D1E-CF4B-CBE7DFB11009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04041D-075C-3158-685D-944F1BA84C1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4189" t="15527" r="22348" b="78581"/>
          <a:stretch>
            <a:fillRect/>
          </a:stretch>
        </p:blipFill>
        <p:spPr>
          <a:xfrm rot="20914429">
            <a:off x="2519369" y="1147250"/>
            <a:ext cx="4105260" cy="284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0059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Dyalog 2025.6">
      <a:dk1>
        <a:srgbClr val="232222"/>
      </a:dk1>
      <a:lt1>
        <a:sysClr val="window" lastClr="FFFFFF"/>
      </a:lt1>
      <a:dk2>
        <a:srgbClr val="2A3244"/>
      </a:dk2>
      <a:lt2>
        <a:srgbClr val="F2F1F0"/>
      </a:lt2>
      <a:accent1>
        <a:srgbClr val="FF6A13"/>
      </a:accent1>
      <a:accent2>
        <a:srgbClr val="8986CA"/>
      </a:accent2>
      <a:accent3>
        <a:srgbClr val="003B5C"/>
      </a:accent3>
      <a:accent4>
        <a:srgbClr val="FFA300"/>
      </a:accent4>
      <a:accent5>
        <a:srgbClr val="CA2E51"/>
      </a:accent5>
      <a:accent6>
        <a:srgbClr val="FF6A13"/>
      </a:accent6>
      <a:hlink>
        <a:srgbClr val="FF6A13"/>
      </a:hlink>
      <a:folHlink>
        <a:srgbClr val="FF6A13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792" row="2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B5CCA95F-263C-4FA3-B2D2-7294B3FA9F64}">
  <we:reference id="wa200010001" version="1.0.0.1" store="en-US" storeType="OMEX"/>
  <we:alternateReferences>
    <we:reference id="WA200010001" version="1.0.0.1" store="WA200010001" storeType="OMEX"/>
  </we:alternateReferences>
  <we:properties>
    <we:property name="claude.fileId" value="&quot;cac40a7e-5bbc-496d-a01b-6fc1491e9ea4&quot;"/>
  </we:properties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c6ca1e78-67a2-42db-bf18-61cd1c6130f6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158824FFA8754BBAB80B01354A1809" ma:contentTypeVersion="11" ma:contentTypeDescription="Create a new document." ma:contentTypeScope="" ma:versionID="7a54c4482f962e96d54807624e4f3a35">
  <xsd:schema xmlns:xsd="http://www.w3.org/2001/XMLSchema" xmlns:xs="http://www.w3.org/2001/XMLSchema" xmlns:p="http://schemas.microsoft.com/office/2006/metadata/properties" xmlns:ns3="c6ca1e78-67a2-42db-bf18-61cd1c6130f6" targetNamespace="http://schemas.microsoft.com/office/2006/metadata/properties" ma:root="true" ma:fieldsID="fa85944e873e72d786ea845498d5976b" ns3:_="">
    <xsd:import namespace="c6ca1e78-67a2-42db-bf18-61cd1c6130f6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_activity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LengthInSecond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ca1e78-67a2-42db-bf18-61cd1c6130f6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_activity" ma:index="9" nillable="true" ma:displayName="_activity" ma:hidden="true" ma:internalName="_activity">
      <xsd:simpleType>
        <xsd:restriction base="dms:Note"/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1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684F1E2-8DD4-49D8-AC1A-3F80BD6FEB41}">
  <ds:schemaRefs>
    <ds:schemaRef ds:uri="http://schemas.openxmlformats.org/package/2006/metadata/core-properties"/>
    <ds:schemaRef ds:uri="http://schemas.microsoft.com/office/infopath/2007/PartnerControls"/>
    <ds:schemaRef ds:uri="c6ca1e78-67a2-42db-bf18-61cd1c6130f6"/>
    <ds:schemaRef ds:uri="http://purl.org/dc/elements/1.1/"/>
    <ds:schemaRef ds:uri="http://purl.org/dc/terms/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7275636-62FC-4E4A-83F8-BF6DC3BF2FC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DB7D430-77CB-480D-AC1F-1185CFEC8E9D}">
  <ds:schemaRefs>
    <ds:schemaRef ds:uri="c6ca1e78-67a2-42db-bf18-61cd1c6130f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DYNA26</Template>
  <TotalTime>0</TotalTime>
  <Words>330</Words>
  <Application>Microsoft Office PowerPoint</Application>
  <PresentationFormat>On-screen Show (16:9)</PresentationFormat>
  <Paragraphs>109</Paragraphs>
  <Slides>31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0" baseType="lpstr">
      <vt:lpstr>Wingdings 2</vt:lpstr>
      <vt:lpstr>Courier New</vt:lpstr>
      <vt:lpstr>Arial</vt:lpstr>
      <vt:lpstr>APL387 Unicode</vt:lpstr>
      <vt:lpstr>APL385 Unicode</vt:lpstr>
      <vt:lpstr>Sarabun</vt:lpstr>
      <vt:lpstr>Calibri</vt:lpstr>
      <vt:lpstr>Wingdings</vt:lpstr>
      <vt:lpstr>Office Theme</vt:lpstr>
      <vt:lpstr>Consuming REST APIs in APL with OpenAPI</vt:lpstr>
      <vt:lpstr>About Me</vt:lpstr>
      <vt:lpstr>Web Services</vt:lpstr>
      <vt:lpstr>REST Services</vt:lpstr>
      <vt:lpstr>PowerPoint Presentation</vt:lpstr>
      <vt:lpstr>Why should I care?</vt:lpstr>
      <vt:lpstr>Why should I care?</vt:lpstr>
      <vt:lpstr>Why should I care?</vt:lpstr>
      <vt:lpstr>Why should I care?</vt:lpstr>
      <vt:lpstr>Why should I care?</vt:lpstr>
      <vt:lpstr>REST Interfaces: Now</vt:lpstr>
      <vt:lpstr>PowerPoint Presentation</vt:lpstr>
      <vt:lpstr>Introducing: OpenAPI*</vt:lpstr>
      <vt:lpstr>OpenAPI… What?</vt:lpstr>
      <vt:lpstr>Why should I care?</vt:lpstr>
      <vt:lpstr>PowerPoint Presentation</vt:lpstr>
      <vt:lpstr>PowerPoint Presentation</vt:lpstr>
      <vt:lpstr>OpenAPI APL Client Generation</vt:lpstr>
      <vt:lpstr>Demo 1</vt:lpstr>
      <vt:lpstr>Demo 2</vt:lpstr>
      <vt:lpstr>PowerPoint Presentation</vt:lpstr>
      <vt:lpstr>OpenAPI REST Servers</vt:lpstr>
      <vt:lpstr>Why should I care?</vt:lpstr>
      <vt:lpstr>Why should I care?</vt:lpstr>
      <vt:lpstr>APL OpenAPI Services</vt:lpstr>
      <vt:lpstr>What about APL Servers?</vt:lpstr>
      <vt:lpstr>What about APL Servers?</vt:lpstr>
      <vt:lpstr>What about APL Servers?</vt:lpstr>
      <vt:lpstr>What about APL Servers?</vt:lpstr>
      <vt:lpstr>What about APL Servers?</vt:lpstr>
      <vt:lpstr>Future?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/>
  <cp:revision>1</cp:revision>
  <dcterms:created xsi:type="dcterms:W3CDTF">2019-07-25T11:46:05Z</dcterms:created>
  <dcterms:modified xsi:type="dcterms:W3CDTF">2026-04-29T12:50:16Z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0x01010011158824FFA8754BBAB80B01354A1809</vt:lpwstr>
  </property>
</Properties>
</file>