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handoutMasterIdLst>
    <p:handoutMasterId r:id="rId17"/>
  </p:handoutMasterIdLst>
  <p:sldIdLst>
    <p:sldId id="256" r:id="rId2"/>
    <p:sldId id="257" r:id="rId3"/>
    <p:sldId id="262" r:id="rId4"/>
    <p:sldId id="258" r:id="rId5"/>
    <p:sldId id="259" r:id="rId6"/>
    <p:sldId id="261" r:id="rId7"/>
    <p:sldId id="260" r:id="rId8"/>
    <p:sldId id="263" r:id="rId9"/>
    <p:sldId id="264" r:id="rId10"/>
    <p:sldId id="265" r:id="rId11"/>
    <p:sldId id="266" r:id="rId12"/>
    <p:sldId id="267" r:id="rId13"/>
    <p:sldId id="268" r:id="rId14"/>
    <p:sldId id="270" r:id="rId1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pos="3840" userDrawn="1">
          <p15:clr>
            <a:srgbClr val="A4A3A4"/>
          </p15:clr>
        </p15:guide>
        <p15:guide id="2" orient="horz" pos="21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68613" autoAdjust="0"/>
  </p:normalViewPr>
  <p:slideViewPr>
    <p:cSldViewPr>
      <p:cViewPr varScale="1">
        <p:scale>
          <a:sx n="51" d="100"/>
          <a:sy n="51" d="100"/>
        </p:scale>
        <p:origin x="1256" y="32"/>
      </p:cViewPr>
      <p:guideLst>
        <p:guide pos="3840"/>
        <p:guide orient="horz" pos="216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howGuides="1">
      <p:cViewPr varScale="1">
        <p:scale>
          <a:sx n="63" d="100"/>
          <a:sy n="63" d="100"/>
        </p:scale>
        <p:origin x="2838" y="10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62B48F5-BACC-47D6-A0F7-82FBF9C6BC85}" type="datetimeFigureOut">
              <a:rPr lang="en-US"/>
              <a:t>9/30/2025</a:t>
            </a:fld>
            <a:endParaRPr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5ACAF8E-318A-4EFE-8633-D9E72ABCE0ED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40655979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CB1CD00-5424-4675-AB18-2C419B060449}" type="datetimeFigureOut">
              <a:rPr lang="en-US"/>
              <a:t>9/30/2025</a:t>
            </a:fld>
            <a:endParaRPr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t>Click to edit Master text styles</a:t>
            </a:r>
          </a:p>
          <a:p>
            <a:pPr lvl="1"/>
            <a:r>
              <a:t>Second level</a:t>
            </a:r>
          </a:p>
          <a:p>
            <a:pPr lvl="2"/>
            <a:r>
              <a:t>Third level</a:t>
            </a:r>
          </a:p>
          <a:p>
            <a:pPr lvl="3"/>
            <a:r>
              <a:t>Fourth level</a:t>
            </a:r>
          </a:p>
          <a:p>
            <a:pPr lvl="4"/>
            <a:r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EE2CF44-2B13-41B4-A334-1CDF534EEBBF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4538567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EE2CF44-2B13-41B4-A334-1CDF534EEBBF}" type="slidenum">
              <a:rPr lang="en-CA" smtClean="0"/>
              <a:t>1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45649796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EE2CF44-2B13-41B4-A334-1CDF534EEBBF}" type="slidenum">
              <a:rPr lang="en-CA" smtClean="0"/>
              <a:t>10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93722128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EE2CF44-2B13-41B4-A334-1CDF534EEBBF}" type="slidenum">
              <a:rPr lang="en-CA" smtClean="0"/>
              <a:t>11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04760597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EE2CF44-2B13-41B4-A334-1CDF534EEBBF}" type="slidenum">
              <a:rPr lang="en-CA" smtClean="0"/>
              <a:t>12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97519694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EE2CF44-2B13-41B4-A334-1CDF534EEBBF}" type="slidenum">
              <a:rPr lang="en-CA" smtClean="0"/>
              <a:t>13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05847810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EE2CF44-2B13-41B4-A334-1CDF534EEBBF}" type="slidenum">
              <a:rPr lang="en-CA" smtClean="0"/>
              <a:t>2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90410754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EE2CF44-2B13-41B4-A334-1CDF534EEBBF}" type="slidenum">
              <a:rPr lang="en-CA" smtClean="0"/>
              <a:t>3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04032853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EE2CF44-2B13-41B4-A334-1CDF534EEBBF}" type="slidenum">
              <a:rPr lang="en-CA" smtClean="0"/>
              <a:t>4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44431011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EE2CF44-2B13-41B4-A334-1CDF534EEBBF}" type="slidenum">
              <a:rPr lang="en-CA" smtClean="0"/>
              <a:t>5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6995690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EE2CF44-2B13-41B4-A334-1CDF534EEBBF}" type="slidenum">
              <a:rPr lang="en-CA" smtClean="0"/>
              <a:t>6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61341618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b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EE2CF44-2B13-41B4-A334-1CDF534EEBBF}" type="slidenum">
              <a:rPr lang="en-CA" smtClean="0"/>
              <a:t>7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22154375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EE2CF44-2B13-41B4-A334-1CDF534EEBBF}" type="slidenum">
              <a:rPr lang="en-CA" smtClean="0"/>
              <a:t>8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43314617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EE2CF44-2B13-41B4-A334-1CDF534EEBBF}" type="slidenum">
              <a:rPr lang="en-CA" smtClean="0"/>
              <a:t>9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24720066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 bwMode="gray">
          <a:xfrm>
            <a:off x="0" y="2825016"/>
            <a:ext cx="12188952" cy="3180930"/>
          </a:xfrm>
          <a:prstGeom prst="rect">
            <a:avLst/>
          </a:prstGeom>
          <a:solidFill>
            <a:schemeClr val="bg1">
              <a:lumMod val="85000"/>
              <a:lumOff val="15000"/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 userDrawn="1"/>
        </p:nvSpPr>
        <p:spPr bwMode="black">
          <a:xfrm>
            <a:off x="0" y="3075709"/>
            <a:ext cx="12188952" cy="263929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 bwMode="white">
          <a:xfrm>
            <a:off x="1066800" y="3165763"/>
            <a:ext cx="10058400" cy="1711037"/>
          </a:xfrm>
        </p:spPr>
        <p:txBody>
          <a:bodyPr anchor="b">
            <a:normAutofit/>
          </a:bodyPr>
          <a:lstStyle>
            <a:lvl1pPr algn="l">
              <a:lnSpc>
                <a:spcPct val="80000"/>
              </a:lnSpc>
              <a:defRPr sz="54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 bwMode="white">
          <a:xfrm>
            <a:off x="1066800" y="4953000"/>
            <a:ext cx="10058400" cy="685800"/>
          </a:xfrm>
        </p:spPr>
        <p:txBody>
          <a:bodyPr>
            <a:normAutofit/>
          </a:bodyPr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accent1"/>
                </a:soli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988627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CC0096-1860-4642-9CD2-0079EA5E7CD1}" type="datetimeFigureOut">
              <a:rPr lang="en-US" smtClean="0"/>
              <a:t>9/30/2025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1375A4-56A4-47D6-9801-1991572033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71542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57199"/>
            <a:ext cx="1943100" cy="5638801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524000" y="457199"/>
            <a:ext cx="7048500" cy="5638801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CC0096-1860-4642-9CD2-0079EA5E7CD1}" type="datetimeFigureOut">
              <a:rPr lang="en-US" smtClean="0"/>
              <a:t>9/30/2025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1375A4-56A4-47D6-9801-1991572033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46350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CC0096-1860-4642-9CD2-0079EA5E7CD1}" type="datetimeFigureOut">
              <a:rPr lang="en-US" smtClean="0"/>
              <a:t>9/30/2025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1375A4-56A4-47D6-9801-1991572033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24441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0" y="1828800"/>
            <a:ext cx="9144000" cy="2743200"/>
          </a:xfrm>
        </p:spPr>
        <p:txBody>
          <a:bodyPr anchor="b">
            <a:normAutofit/>
          </a:bodyPr>
          <a:lstStyle>
            <a:lvl1pPr>
              <a:defRPr sz="54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24000" y="4589463"/>
            <a:ext cx="9144000" cy="1506537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2000">
                <a:solidFill>
                  <a:schemeClr val="accent1"/>
                </a:solidFill>
                <a:latin typeface="+mj-lt"/>
              </a:defRPr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5067780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524000" y="1825625"/>
            <a:ext cx="4343400" cy="4270375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24600" y="1825625"/>
            <a:ext cx="4343400" cy="4270375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CC0096-1860-4642-9CD2-0079EA5E7CD1}" type="datetimeFigureOut">
              <a:rPr lang="en-US" smtClean="0"/>
              <a:t>9/30/2025</a:t>
            </a:fld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1375A4-56A4-47D6-9801-1991572033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4567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27048" y="1828800"/>
            <a:ext cx="4343400" cy="685800"/>
          </a:xfrm>
        </p:spPr>
        <p:txBody>
          <a:bodyPr anchor="ctr">
            <a:normAutofit/>
          </a:bodyPr>
          <a:lstStyle>
            <a:lvl1pPr marL="0" indent="0">
              <a:spcBef>
                <a:spcPts val="0"/>
              </a:spcBef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27048" y="2514600"/>
            <a:ext cx="4343400" cy="3581401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27648" y="1828800"/>
            <a:ext cx="4343400" cy="685800"/>
          </a:xfrm>
        </p:spPr>
        <p:txBody>
          <a:bodyPr anchor="ctr">
            <a:normAutofit/>
          </a:bodyPr>
          <a:lstStyle>
            <a:lvl1pPr marL="0" indent="0">
              <a:spcBef>
                <a:spcPts val="0"/>
              </a:spcBef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27648" y="2514600"/>
            <a:ext cx="4343400" cy="3581401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CC0096-1860-4642-9CD2-0079EA5E7CD1}" type="datetimeFigureOut">
              <a:rPr lang="en-US" smtClean="0"/>
              <a:t>9/30/2025</a:t>
            </a:fld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1375A4-56A4-47D6-9801-1991572033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79065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CC0096-1860-4642-9CD2-0079EA5E7CD1}" type="datetimeFigureOut">
              <a:rPr lang="en-US" smtClean="0"/>
              <a:t>9/30/2025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1375A4-56A4-47D6-9801-1991572033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89767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CC0096-1860-4642-9CD2-0079EA5E7CD1}" type="datetimeFigureOut">
              <a:rPr lang="en-US" smtClean="0"/>
              <a:t>9/30/2025</a:t>
            </a:fld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1375A4-56A4-47D6-9801-1991572033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68172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002587" y="1600200"/>
            <a:ext cx="3122613" cy="1828800"/>
          </a:xfrm>
        </p:spPr>
        <p:txBody>
          <a:bodyPr anchor="b">
            <a:normAutofit/>
          </a:bodyPr>
          <a:lstStyle>
            <a:lvl1pPr>
              <a:defRPr sz="3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0412" y="762000"/>
            <a:ext cx="6400800" cy="533400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001039" y="3429000"/>
            <a:ext cx="3124161" cy="1828800"/>
          </a:xfrm>
        </p:spPr>
        <p:txBody>
          <a:bodyPr/>
          <a:lstStyle>
            <a:lvl1pPr marL="0" indent="0">
              <a:spcBef>
                <a:spcPts val="0"/>
              </a:spcBef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CC0096-1860-4642-9CD2-0079EA5E7CD1}" type="datetimeFigureOut">
              <a:rPr lang="en-US" smtClean="0"/>
              <a:t>9/30/2025</a:t>
            </a:fld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1375A4-56A4-47D6-9801-1991572033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73741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997952" y="1600200"/>
            <a:ext cx="3127248" cy="1828800"/>
          </a:xfrm>
        </p:spPr>
        <p:txBody>
          <a:bodyPr anchor="b">
            <a:normAutofit/>
          </a:bodyPr>
          <a:lstStyle>
            <a:lvl1pPr>
              <a:defRPr sz="3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81251" y="777240"/>
            <a:ext cx="6400800" cy="5303520"/>
          </a:xfrm>
        </p:spPr>
        <p:txBody>
          <a:bodyPr tIns="457200">
            <a:normAutofit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997952" y="3429000"/>
            <a:ext cx="3127248" cy="1828800"/>
          </a:xfrm>
        </p:spPr>
        <p:txBody>
          <a:bodyPr/>
          <a:lstStyle>
            <a:lvl1pPr marL="0" indent="0">
              <a:spcBef>
                <a:spcPts val="0"/>
              </a:spcBef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Rectangle 7" descr="An empty placeholder to add an image. Click on the placeholder and select the image that you wish to add."/>
          <p:cNvSpPr/>
          <p:nvPr userDrawn="1"/>
        </p:nvSpPr>
        <p:spPr bwMode="blackWhite">
          <a:xfrm>
            <a:off x="644091" y="640080"/>
            <a:ext cx="6675120" cy="5577840"/>
          </a:xfrm>
          <a:prstGeom prst="rect">
            <a:avLst/>
          </a:prstGeom>
          <a:solidFill>
            <a:srgbClr val="000000"/>
          </a:solidFill>
          <a:ln w="101600">
            <a:solidFill>
              <a:schemeClr val="tx1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CC0096-1860-4642-9CD2-0079EA5E7CD1}" type="datetimeFigureOut">
              <a:rPr lang="en-US" smtClean="0"/>
              <a:t>9/30/2025</a:t>
            </a:fld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1375A4-56A4-47D6-9801-1991572033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72497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524000" y="457200"/>
            <a:ext cx="9144000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24000" y="1828800"/>
            <a:ext cx="9144000" cy="4267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524000" y="6362700"/>
            <a:ext cx="6881553" cy="25717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>
                    <a:lumMod val="8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10600" y="6362700"/>
            <a:ext cx="990600" cy="25717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1">
                    <a:lumMod val="85000"/>
                  </a:schemeClr>
                </a:solidFill>
              </a:defRPr>
            </a:lvl1pPr>
          </a:lstStyle>
          <a:p>
            <a:fld id="{37CC0096-1860-4642-9CD2-0079EA5E7CD1}" type="datetimeFigureOut">
              <a:rPr lang="en-US" smtClean="0"/>
              <a:pPr/>
              <a:t>9/30/2025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829800" y="6362700"/>
            <a:ext cx="838200" cy="25717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1">
                    <a:lumMod val="85000"/>
                  </a:schemeClr>
                </a:solidFill>
              </a:defRPr>
            </a:lvl1pPr>
          </a:lstStyle>
          <a:p>
            <a:fld id="{E31375A4-56A4-47D6-9801-1991572033F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3259863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40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800"/>
        </a:spcBef>
        <a:buClr>
          <a:schemeClr val="accent1"/>
        </a:buClr>
        <a:buFont typeface="Arial" pitchFamily="34" charset="0"/>
        <a:buChar char="•"/>
        <a:defRPr sz="2000" kern="1200">
          <a:solidFill>
            <a:schemeClr val="tx1">
              <a:lumMod val="85000"/>
            </a:schemeClr>
          </a:solidFill>
          <a:latin typeface="+mn-lt"/>
          <a:ea typeface="+mn-ea"/>
          <a:cs typeface="+mn-cs"/>
        </a:defRPr>
      </a:lvl1pPr>
      <a:lvl2pPr marL="594360" indent="-228600" algn="l" defTabSz="914400" rtl="0" eaLnBrk="1" latinLnBrk="0" hangingPunct="1">
        <a:lnSpc>
          <a:spcPct val="90000"/>
        </a:lnSpc>
        <a:spcBef>
          <a:spcPts val="10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tx1">
              <a:lumMod val="85000"/>
            </a:schemeClr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lnSpc>
          <a:spcPct val="90000"/>
        </a:lnSpc>
        <a:spcBef>
          <a:spcPts val="8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1">
              <a:lumMod val="85000"/>
            </a:schemeClr>
          </a:solidFill>
          <a:latin typeface="+mn-lt"/>
          <a:ea typeface="+mn-ea"/>
          <a:cs typeface="+mn-cs"/>
        </a:defRPr>
      </a:lvl3pPr>
      <a:lvl4pPr marL="1234440" indent="-228600" algn="l" defTabSz="914400" rtl="0" eaLnBrk="1" latinLnBrk="0" hangingPunct="1">
        <a:lnSpc>
          <a:spcPct val="90000"/>
        </a:lnSpc>
        <a:spcBef>
          <a:spcPts val="800"/>
        </a:spcBef>
        <a:buClr>
          <a:schemeClr val="accent1"/>
        </a:buClr>
        <a:buFont typeface="Arial" pitchFamily="34" charset="0"/>
        <a:buChar char="•"/>
        <a:defRPr sz="1400" kern="1200">
          <a:solidFill>
            <a:schemeClr val="tx1">
              <a:lumMod val="85000"/>
            </a:schemeClr>
          </a:solidFill>
          <a:latin typeface="+mn-lt"/>
          <a:ea typeface="+mn-ea"/>
          <a:cs typeface="+mn-cs"/>
        </a:defRPr>
      </a:lvl4pPr>
      <a:lvl5pPr marL="1508760" indent="-228600" algn="l" defTabSz="914400" rtl="0" eaLnBrk="1" latinLnBrk="0" hangingPunct="1">
        <a:lnSpc>
          <a:spcPct val="90000"/>
        </a:lnSpc>
        <a:spcBef>
          <a:spcPts val="800"/>
        </a:spcBef>
        <a:buClr>
          <a:schemeClr val="accent1"/>
        </a:buClr>
        <a:buFont typeface="Arial" pitchFamily="34" charset="0"/>
        <a:buChar char="•"/>
        <a:defRPr sz="1400" kern="1200">
          <a:solidFill>
            <a:schemeClr val="tx1">
              <a:lumMod val="85000"/>
            </a:schemeClr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lnSpc>
          <a:spcPct val="90000"/>
        </a:lnSpc>
        <a:spcBef>
          <a:spcPts val="800"/>
        </a:spcBef>
        <a:buClr>
          <a:schemeClr val="accent1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indent="-228600" algn="l" defTabSz="914400" rtl="0" eaLnBrk="1" latinLnBrk="0" hangingPunct="1">
        <a:lnSpc>
          <a:spcPct val="90000"/>
        </a:lnSpc>
        <a:spcBef>
          <a:spcPts val="800"/>
        </a:spcBef>
        <a:buClr>
          <a:schemeClr val="accent1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331720" indent="-228600" algn="l" defTabSz="914400" rtl="0" eaLnBrk="1" latinLnBrk="0" hangingPunct="1">
        <a:lnSpc>
          <a:spcPct val="90000"/>
        </a:lnSpc>
        <a:spcBef>
          <a:spcPts val="800"/>
        </a:spcBef>
        <a:buClr>
          <a:schemeClr val="accent1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606040" indent="-228600" algn="l" defTabSz="914400" rtl="0" eaLnBrk="1" latinLnBrk="0" hangingPunct="1">
        <a:lnSpc>
          <a:spcPct val="90000"/>
        </a:lnSpc>
        <a:spcBef>
          <a:spcPts val="800"/>
        </a:spcBef>
        <a:buClr>
          <a:schemeClr val="accent1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 err="1"/>
              <a:t>ArrayLab</a:t>
            </a:r>
            <a:r>
              <a:rPr lang="en-GB" dirty="0"/>
              <a:t>: Building a 3D APL Game with </a:t>
            </a:r>
            <a:r>
              <a:rPr lang="en-GB" dirty="0" err="1"/>
              <a:t>raylibAPL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CA" dirty="0"/>
              <a:t>Holden R. Hoover (holdenhoover@bkaw.ca)</a:t>
            </a:r>
          </a:p>
          <a:p>
            <a:endParaRPr lang="en-CA" dirty="0"/>
          </a:p>
          <a:p>
            <a:r>
              <a:rPr lang="en-CA" dirty="0"/>
              <a:t>DYNA Fall 2025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4245383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DFA349-2266-468A-754A-FF989CCA56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/>
              <a:t>Physics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A92093B-EA54-07F3-7BAB-BC153518D78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CA" dirty="0"/>
              <a:t>Collisions:</a:t>
            </a:r>
          </a:p>
          <a:p>
            <a:pPr lvl="1"/>
            <a:r>
              <a:rPr lang="en-CA" dirty="0"/>
              <a:t>Where? </a:t>
            </a:r>
          </a:p>
          <a:p>
            <a:pPr lvl="1"/>
            <a:r>
              <a:rPr lang="en-CA" dirty="0"/>
              <a:t>Colliding? </a:t>
            </a:r>
          </a:p>
          <a:p>
            <a:pPr lvl="1"/>
            <a:r>
              <a:rPr lang="en-CA" dirty="0"/>
              <a:t>What to do?</a:t>
            </a:r>
          </a:p>
          <a:p>
            <a:r>
              <a:rPr lang="en-CA" dirty="0"/>
              <a:t>Gravity</a:t>
            </a:r>
          </a:p>
          <a:p>
            <a:r>
              <a:rPr lang="en-CA" dirty="0"/>
              <a:t>Many models</a:t>
            </a:r>
          </a:p>
        </p:txBody>
      </p:sp>
    </p:spTree>
    <p:extLst>
      <p:ext uri="{BB962C8B-B14F-4D97-AF65-F5344CB8AC3E}">
        <p14:creationId xmlns:p14="http://schemas.microsoft.com/office/powerpoint/2010/main" val="17954938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1EA961-4009-0805-098F-389D8AE6D3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/>
              <a:t>I/O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07E9B4D-F585-6E5D-F24D-BCFF8473874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CA" dirty="0"/>
              <a:t>APL Dialogue (Unicode)</a:t>
            </a:r>
          </a:p>
          <a:p>
            <a:r>
              <a:rPr lang="en-CA" dirty="0"/>
              <a:t>Input lag</a:t>
            </a:r>
          </a:p>
        </p:txBody>
      </p:sp>
    </p:spTree>
    <p:extLst>
      <p:ext uri="{BB962C8B-B14F-4D97-AF65-F5344CB8AC3E}">
        <p14:creationId xmlns:p14="http://schemas.microsoft.com/office/powerpoint/2010/main" val="16373918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8777B4-81A0-9100-F6E1-A2117732AE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/>
              <a:t>Why should I care?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A7B022B-7158-B89D-52DE-351855DAC1B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24000" y="1828800"/>
            <a:ext cx="4572000" cy="4267200"/>
          </a:xfrm>
        </p:spPr>
        <p:txBody>
          <a:bodyPr/>
          <a:lstStyle/>
          <a:p>
            <a:r>
              <a:rPr lang="en-CA" dirty="0"/>
              <a:t>Not just games</a:t>
            </a:r>
          </a:p>
          <a:p>
            <a:r>
              <a:rPr lang="en-CA" dirty="0"/>
              <a:t>GUI possible</a:t>
            </a:r>
          </a:p>
          <a:p>
            <a:r>
              <a:rPr lang="en-CA" dirty="0"/>
              <a:t>VR possible</a:t>
            </a:r>
          </a:p>
          <a:p>
            <a:r>
              <a:rPr lang="en-CA" dirty="0"/>
              <a:t>Cross platform games</a:t>
            </a:r>
          </a:p>
        </p:txBody>
      </p:sp>
      <p:pic>
        <p:nvPicPr>
          <p:cNvPr id="1026" name="Picture 2" descr="rGuiStyler v5.0 published! - rGuiStyler by raylib technologies">
            <a:extLst>
              <a:ext uri="{FF2B5EF4-FFF2-40B4-BE49-F238E27FC236}">
                <a16:creationId xmlns:a16="http://schemas.microsoft.com/office/drawing/2014/main" id="{B17D3E5C-79CA-45FD-AE0E-2786F89DE06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60096" y="1625335"/>
            <a:ext cx="4426446" cy="36098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1D39DDC3-E958-E942-55B7-D077502171F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51984" y="1825402"/>
            <a:ext cx="5687218" cy="32341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97594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96F939-B9B8-AFDA-B0E0-AFE0C88A7F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/>
              <a:t>Conclusion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D18F405-0589-47F6-E662-CF2660747F9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CA" dirty="0" err="1"/>
              <a:t>raylibAPL</a:t>
            </a:r>
            <a:r>
              <a:rPr lang="en-CA" dirty="0"/>
              <a:t> can deliver 2D/3D</a:t>
            </a:r>
          </a:p>
          <a:p>
            <a:r>
              <a:rPr lang="en-CA" dirty="0"/>
              <a:t>Built this summer</a:t>
            </a:r>
          </a:p>
          <a:p>
            <a:r>
              <a:rPr lang="en-CA" dirty="0"/>
              <a:t>What we learned</a:t>
            </a:r>
          </a:p>
          <a:p>
            <a:r>
              <a:rPr lang="en-CA" dirty="0"/>
              <a:t>Bugs Squashed</a:t>
            </a:r>
          </a:p>
          <a:p>
            <a:r>
              <a:rPr lang="en-CA" dirty="0" err="1"/>
              <a:t>Whats</a:t>
            </a:r>
            <a:r>
              <a:rPr lang="en-CA" dirty="0"/>
              <a:t> next?</a:t>
            </a:r>
          </a:p>
          <a:p>
            <a:r>
              <a:rPr lang="en-CA" dirty="0"/>
              <a:t>Acknowledgements</a:t>
            </a:r>
          </a:p>
        </p:txBody>
      </p:sp>
    </p:spTree>
    <p:extLst>
      <p:ext uri="{BB962C8B-B14F-4D97-AF65-F5344CB8AC3E}">
        <p14:creationId xmlns:p14="http://schemas.microsoft.com/office/powerpoint/2010/main" val="37018759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B81EA6-A400-ECDD-3265-699BB48B448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CA" dirty="0"/>
              <a:t>Questions?</a:t>
            </a:r>
            <a:br>
              <a:rPr lang="en-CA" dirty="0"/>
            </a:br>
            <a:r>
              <a:rPr lang="en-GB" sz="3600" dirty="0" err="1"/>
              <a:t>ArrayLab</a:t>
            </a:r>
            <a:r>
              <a:rPr lang="en-GB" sz="3600" dirty="0"/>
              <a:t>: Building a 3D APL Game with </a:t>
            </a:r>
            <a:r>
              <a:rPr lang="en-GB" sz="3600" dirty="0" err="1"/>
              <a:t>raylibAPL</a:t>
            </a:r>
            <a:endParaRPr lang="en-CA" sz="3600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3883416-78F6-69A8-87D6-49BB43E100BE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nb-NO" dirty="0"/>
              <a:t>Holden R. Hoover (holdenhoover@bkaw.ca)</a:t>
            </a:r>
          </a:p>
          <a:p>
            <a:endParaRPr lang="nb-NO" dirty="0"/>
          </a:p>
          <a:p>
            <a:r>
              <a:rPr lang="nb-NO" dirty="0"/>
              <a:t>DYNA Fall 2025</a:t>
            </a:r>
          </a:p>
        </p:txBody>
      </p:sp>
    </p:spTree>
    <p:extLst>
      <p:ext uri="{BB962C8B-B14F-4D97-AF65-F5344CB8AC3E}">
        <p14:creationId xmlns:p14="http://schemas.microsoft.com/office/powerpoint/2010/main" val="269716542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2D3C40-A6AC-1488-FE0D-B71C026256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/>
              <a:t>Who am I?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6F7DFE2-DD63-1CEE-923F-6ECE8A819DB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24000" y="1828800"/>
            <a:ext cx="5076056" cy="4267200"/>
          </a:xfrm>
        </p:spPr>
        <p:txBody>
          <a:bodyPr/>
          <a:lstStyle/>
          <a:p>
            <a:r>
              <a:rPr lang="en-CA" dirty="0"/>
              <a:t>First year Computer Engineering Student @ </a:t>
            </a:r>
            <a:r>
              <a:rPr lang="en-CA" dirty="0" err="1"/>
              <a:t>UWaterloo</a:t>
            </a:r>
            <a:endParaRPr lang="en-CA" dirty="0"/>
          </a:p>
          <a:p>
            <a:r>
              <a:rPr lang="en-CA" dirty="0"/>
              <a:t>Using APL since 2020</a:t>
            </a:r>
          </a:p>
          <a:p>
            <a:pPr lvl="1"/>
            <a:r>
              <a:rPr lang="en-CA" dirty="0"/>
              <a:t>Summer of 2021, worked on APEX compiler</a:t>
            </a:r>
          </a:p>
          <a:p>
            <a:pPr lvl="1"/>
            <a:r>
              <a:rPr lang="en-CA" dirty="0"/>
              <a:t>2024 APL Forge winner</a:t>
            </a:r>
          </a:p>
          <a:p>
            <a:pPr lvl="1"/>
            <a:r>
              <a:rPr lang="en-CA" dirty="0"/>
              <a:t>Many other various projects…</a:t>
            </a:r>
          </a:p>
          <a:p>
            <a:r>
              <a:rPr lang="en-CA" dirty="0"/>
              <a:t>Summer work with </a:t>
            </a:r>
            <a:r>
              <a:rPr lang="en-CA" dirty="0" err="1"/>
              <a:t>Dyalog</a:t>
            </a:r>
            <a:endParaRPr lang="en-CA" dirty="0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CC12DEA2-B91E-160E-7148-5B10C7AB77B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86736" y="1062980"/>
            <a:ext cx="5805264" cy="58052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736613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4837F8-88DE-3935-0C17-BBEA0469C0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/>
              <a:t>Overview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32A61FB-779C-FE44-05E2-C56FE8271EE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CA" dirty="0"/>
              <a:t>Intro</a:t>
            </a:r>
          </a:p>
          <a:p>
            <a:r>
              <a:rPr lang="en-CA" dirty="0"/>
              <a:t>Intro to project</a:t>
            </a:r>
          </a:p>
          <a:p>
            <a:r>
              <a:rPr lang="en-CA" dirty="0"/>
              <a:t>What is </a:t>
            </a:r>
            <a:r>
              <a:rPr lang="en-CA" dirty="0" err="1"/>
              <a:t>raylibAPL</a:t>
            </a:r>
            <a:endParaRPr lang="en-CA" dirty="0"/>
          </a:p>
          <a:p>
            <a:r>
              <a:rPr lang="en-CA" dirty="0"/>
              <a:t>Getting Started: in 2D</a:t>
            </a:r>
          </a:p>
          <a:p>
            <a:r>
              <a:rPr lang="en-CA" dirty="0" err="1"/>
              <a:t>ArrayLab</a:t>
            </a:r>
            <a:r>
              <a:rPr lang="en-CA" dirty="0"/>
              <a:t>: the 3D game</a:t>
            </a:r>
          </a:p>
          <a:p>
            <a:r>
              <a:rPr lang="en-CA" dirty="0"/>
              <a:t>The 3D game making process: APL edition (Challenges)</a:t>
            </a:r>
          </a:p>
          <a:p>
            <a:r>
              <a:rPr lang="en-CA" dirty="0"/>
              <a:t>Conclusion</a:t>
            </a:r>
          </a:p>
        </p:txBody>
      </p:sp>
    </p:spTree>
    <p:extLst>
      <p:ext uri="{BB962C8B-B14F-4D97-AF65-F5344CB8AC3E}">
        <p14:creationId xmlns:p14="http://schemas.microsoft.com/office/powerpoint/2010/main" val="3910934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240F61-E329-4C66-7F5D-1EB8BD6EC8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/>
              <a:t>So, what is this year's project?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C11ED14-782E-7AF1-A963-15EDCAC1ED4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CA" dirty="0"/>
              <a:t>Testing </a:t>
            </a:r>
            <a:r>
              <a:rPr lang="en-CA" dirty="0" err="1"/>
              <a:t>raylibAPL</a:t>
            </a:r>
            <a:endParaRPr lang="en-CA" dirty="0"/>
          </a:p>
          <a:p>
            <a:r>
              <a:rPr lang="en-CA" dirty="0"/>
              <a:t>Making a game in APL</a:t>
            </a:r>
          </a:p>
          <a:p>
            <a:pPr lvl="1"/>
            <a:r>
              <a:rPr lang="en-CA" dirty="0"/>
              <a:t>Planning the game</a:t>
            </a:r>
          </a:p>
          <a:p>
            <a:pPr lvl="1"/>
            <a:r>
              <a:rPr lang="en-CA" dirty="0"/>
              <a:t>Being an artist</a:t>
            </a:r>
          </a:p>
          <a:p>
            <a:pPr lvl="1"/>
            <a:r>
              <a:rPr lang="en-CA" dirty="0"/>
              <a:t>Writing the game in APL</a:t>
            </a:r>
          </a:p>
        </p:txBody>
      </p:sp>
    </p:spTree>
    <p:extLst>
      <p:ext uri="{BB962C8B-B14F-4D97-AF65-F5344CB8AC3E}">
        <p14:creationId xmlns:p14="http://schemas.microsoft.com/office/powerpoint/2010/main" val="8138142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230D6C-322F-EC11-1155-4D1742E22F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/>
              <a:t>What is </a:t>
            </a:r>
            <a:r>
              <a:rPr lang="en-CA" dirty="0" err="1"/>
              <a:t>raylibAPL</a:t>
            </a:r>
            <a:r>
              <a:rPr lang="en-CA" dirty="0"/>
              <a:t>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4514E81-816E-6413-8206-637982E9F90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CA" dirty="0" err="1"/>
              <a:t>Raylib</a:t>
            </a:r>
            <a:r>
              <a:rPr lang="en-CA" dirty="0"/>
              <a:t> is a barebones C library for 2D/3D graphics, input, audio and more</a:t>
            </a:r>
          </a:p>
          <a:p>
            <a:r>
              <a:rPr lang="en-CA" dirty="0" err="1"/>
              <a:t>raylibAPL</a:t>
            </a:r>
            <a:r>
              <a:rPr lang="en-CA" dirty="0"/>
              <a:t> provides the bindings to </a:t>
            </a:r>
            <a:r>
              <a:rPr lang="en-CA" dirty="0" err="1"/>
              <a:t>raylib</a:t>
            </a:r>
            <a:r>
              <a:rPr lang="en-CA" dirty="0"/>
              <a:t>, and uses ⎕NA</a:t>
            </a:r>
          </a:p>
          <a:p>
            <a:r>
              <a:rPr lang="en-CA" dirty="0"/>
              <a:t>Written by Brian Ellingsgaard</a:t>
            </a:r>
          </a:p>
          <a:p>
            <a:r>
              <a:rPr lang="en-CA" dirty="0"/>
              <a:t>Brians presentation last year goes over the “how it works”</a:t>
            </a:r>
          </a:p>
          <a:p>
            <a:r>
              <a:rPr lang="en-CA" dirty="0"/>
              <a:t>For purposes of this presentation, it is a library that provides all of the </a:t>
            </a:r>
            <a:r>
              <a:rPr lang="en-CA" b="1" u="sng" dirty="0"/>
              <a:t>required</a:t>
            </a:r>
            <a:r>
              <a:rPr lang="en-CA" dirty="0"/>
              <a:t> components to build a game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2FEA224-160E-0360-0DA2-B531347BCA5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26542" y="0"/>
            <a:ext cx="993891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32986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9D579A-4C33-6D98-16E0-9F2B330476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/>
              <a:t>Getting Started (2D)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D3EA883-8473-1923-B99A-8A66A727062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CA" dirty="0"/>
              <a:t>Started with a 2D game</a:t>
            </a:r>
          </a:p>
          <a:p>
            <a:r>
              <a:rPr lang="en-CA" dirty="0"/>
              <a:t>Took around 6 hours</a:t>
            </a:r>
          </a:p>
          <a:p>
            <a:r>
              <a:rPr lang="en-CA" dirty="0"/>
              <a:t>Quick demo</a:t>
            </a:r>
          </a:p>
        </p:txBody>
      </p:sp>
      <p:pic>
        <p:nvPicPr>
          <p:cNvPr id="5" name="Picture 4" descr="A screenshot of a video game&#10;&#10;AI-generated content may be incorrect.">
            <a:extLst>
              <a:ext uri="{FF2B5EF4-FFF2-40B4-BE49-F238E27FC236}">
                <a16:creationId xmlns:a16="http://schemas.microsoft.com/office/drawing/2014/main" id="{47A4B3C9-0A73-07A9-A846-689DB58F759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00056" y="1028700"/>
            <a:ext cx="5413760" cy="43565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02024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E1B4A3-D25A-9E40-7199-F8FEE7FAB2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 err="1"/>
              <a:t>ArrayLab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51153A6-CD1C-3985-1DD2-50BE849918C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24000" y="1828800"/>
            <a:ext cx="4299083" cy="4267200"/>
          </a:xfrm>
        </p:spPr>
        <p:txBody>
          <a:bodyPr/>
          <a:lstStyle/>
          <a:p>
            <a:r>
              <a:rPr lang="en-CA" dirty="0"/>
              <a:t>Project: Create a fully fledged game in APL</a:t>
            </a:r>
          </a:p>
          <a:p>
            <a:r>
              <a:rPr lang="en-CA" dirty="0"/>
              <a:t>Idea: “The story of APL, but funny”</a:t>
            </a:r>
          </a:p>
          <a:p>
            <a:r>
              <a:rPr lang="en-CA" dirty="0"/>
              <a:t>Reality: Bugs</a:t>
            </a:r>
          </a:p>
          <a:p>
            <a:r>
              <a:rPr lang="en-CA" dirty="0"/>
              <a:t>Modules implemented</a:t>
            </a:r>
          </a:p>
          <a:p>
            <a:r>
              <a:rPr lang="en-CA" dirty="0"/>
              <a:t>Demo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7D1C5B6-594A-52D5-A79A-F9A2BC19A8D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23992" y="1988840"/>
            <a:ext cx="5851544" cy="36450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8171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F6B298-F300-F724-C1B8-2E142CF0BF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/>
              <a:t>My 3D Game Process (in APL)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56AFAFF-49BC-8892-38EF-3E83772AA08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CA" dirty="0"/>
              <a:t>Planning</a:t>
            </a:r>
          </a:p>
          <a:p>
            <a:r>
              <a:rPr lang="en-CA" dirty="0"/>
              <a:t>Making art</a:t>
            </a:r>
            <a:br>
              <a:rPr lang="en-CA" dirty="0"/>
            </a:br>
            <a:endParaRPr lang="en-CA" dirty="0"/>
          </a:p>
          <a:p>
            <a:r>
              <a:rPr lang="en-CA" b="1" dirty="0"/>
              <a:t>Loading art</a:t>
            </a:r>
          </a:p>
          <a:p>
            <a:r>
              <a:rPr lang="en-CA" b="1" dirty="0"/>
              <a:t>Physics</a:t>
            </a:r>
          </a:p>
          <a:p>
            <a:r>
              <a:rPr lang="en-CA" b="1" dirty="0"/>
              <a:t>I/O</a:t>
            </a:r>
          </a:p>
        </p:txBody>
      </p:sp>
    </p:spTree>
    <p:extLst>
      <p:ext uri="{BB962C8B-B14F-4D97-AF65-F5344CB8AC3E}">
        <p14:creationId xmlns:p14="http://schemas.microsoft.com/office/powerpoint/2010/main" val="18106989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C927F0-152B-A164-3FC9-C5A38CD96C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/>
              <a:t>Loading…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468D1D3-ABC9-CF47-5596-48112D1BEC6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CA" dirty="0"/>
              <a:t>GPU Thread</a:t>
            </a:r>
          </a:p>
          <a:p>
            <a:r>
              <a:rPr lang="en-CA" dirty="0"/>
              <a:t>Split up the task</a:t>
            </a:r>
          </a:p>
          <a:p>
            <a:r>
              <a:rPr lang="en-CA" dirty="0"/>
              <a:t>Primary thread issues</a:t>
            </a:r>
          </a:p>
          <a:p>
            <a:r>
              <a:rPr lang="en-CA" dirty="0"/>
              <a:t>Mac</a:t>
            </a:r>
          </a:p>
        </p:txBody>
      </p:sp>
    </p:spTree>
    <p:extLst>
      <p:ext uri="{BB962C8B-B14F-4D97-AF65-F5344CB8AC3E}">
        <p14:creationId xmlns:p14="http://schemas.microsoft.com/office/powerpoint/2010/main" val="1605303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theme/theme1.xml><?xml version="1.0" encoding="utf-8"?>
<a:theme xmlns:a="http://schemas.openxmlformats.org/drawingml/2006/main" name="Tech Computer 16x9">
  <a:themeElements>
    <a:clrScheme name="TechComputer">
      <a:dk1>
        <a:srgbClr val="000000"/>
      </a:dk1>
      <a:lt1>
        <a:sysClr val="window" lastClr="FFFFFF"/>
      </a:lt1>
      <a:dk2>
        <a:srgbClr val="4D4D4D"/>
      </a:dk2>
      <a:lt2>
        <a:srgbClr val="DDDDDD"/>
      </a:lt2>
      <a:accent1>
        <a:srgbClr val="92D050"/>
      </a:accent1>
      <a:accent2>
        <a:srgbClr val="F7C331"/>
      </a:accent2>
      <a:accent3>
        <a:srgbClr val="47B8C7"/>
      </a:accent3>
      <a:accent4>
        <a:srgbClr val="B074BA"/>
      </a:accent4>
      <a:accent5>
        <a:srgbClr val="F34D47"/>
      </a:accent5>
      <a:accent6>
        <a:srgbClr val="FA8F30"/>
      </a:accent6>
      <a:hlink>
        <a:srgbClr val="47B8C7"/>
      </a:hlink>
      <a:folHlink>
        <a:srgbClr val="969696"/>
      </a:folHlink>
    </a:clrScheme>
    <a:fontScheme name="Consolas-Candara">
      <a:majorFont>
        <a:latin typeface="Consolas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F02901026.potx" id="{FD85E87A-7813-4F67-9E59-69B5487A1910}" vid="{BDF94C36-3ACF-4CF1-939F-F4211E6D666F}"/>
    </a:ext>
  </a:extLst>
</a:theme>
</file>

<file path=ppt/theme/theme2.xml><?xml version="1.0" encoding="utf-8"?>
<a:theme xmlns:a="http://schemas.openxmlformats.org/drawingml/2006/main" name="Office Theme">
  <a:themeElements>
    <a:clrScheme name="TechComputer">
      <a:dk1>
        <a:srgbClr val="000000"/>
      </a:dk1>
      <a:lt1>
        <a:sysClr val="window" lastClr="FFFFFF"/>
      </a:lt1>
      <a:dk2>
        <a:srgbClr val="4D4D4D"/>
      </a:dk2>
      <a:lt2>
        <a:srgbClr val="DDDDDD"/>
      </a:lt2>
      <a:accent1>
        <a:srgbClr val="92D050"/>
      </a:accent1>
      <a:accent2>
        <a:srgbClr val="F7C331"/>
      </a:accent2>
      <a:accent3>
        <a:srgbClr val="47B8C7"/>
      </a:accent3>
      <a:accent4>
        <a:srgbClr val="B074BA"/>
      </a:accent4>
      <a:accent5>
        <a:srgbClr val="F34D47"/>
      </a:accent5>
      <a:accent6>
        <a:srgbClr val="FA8F30"/>
      </a:accent6>
      <a:hlink>
        <a:srgbClr val="47B8C7"/>
      </a:hlink>
      <a:folHlink>
        <a:srgbClr val="969696"/>
      </a:folHlink>
    </a:clrScheme>
    <a:fontScheme name="Consolas-Candara">
      <a:majorFont>
        <a:latin typeface="Consolas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TechComputer">
      <a:dk1>
        <a:srgbClr val="000000"/>
      </a:dk1>
      <a:lt1>
        <a:sysClr val="window" lastClr="FFFFFF"/>
      </a:lt1>
      <a:dk2>
        <a:srgbClr val="4D4D4D"/>
      </a:dk2>
      <a:lt2>
        <a:srgbClr val="DDDDDD"/>
      </a:lt2>
      <a:accent1>
        <a:srgbClr val="92D050"/>
      </a:accent1>
      <a:accent2>
        <a:srgbClr val="F7C331"/>
      </a:accent2>
      <a:accent3>
        <a:srgbClr val="47B8C7"/>
      </a:accent3>
      <a:accent4>
        <a:srgbClr val="B074BA"/>
      </a:accent4>
      <a:accent5>
        <a:srgbClr val="F34D47"/>
      </a:accent5>
      <a:accent6>
        <a:srgbClr val="FA8F30"/>
      </a:accent6>
      <a:hlink>
        <a:srgbClr val="47B8C7"/>
      </a:hlink>
      <a:folHlink>
        <a:srgbClr val="969696"/>
      </a:folHlink>
    </a:clrScheme>
    <a:fontScheme name="Consolas-Candara">
      <a:majorFont>
        <a:latin typeface="Consolas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Business technology circuit board design presentation (widescreen)</Template>
  <TotalTime>7103</TotalTime>
  <Words>354</Words>
  <Application>Microsoft Office PowerPoint</Application>
  <PresentationFormat>Widescreen</PresentationFormat>
  <Paragraphs>91</Paragraphs>
  <Slides>14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8" baseType="lpstr">
      <vt:lpstr>Arial</vt:lpstr>
      <vt:lpstr>Candara</vt:lpstr>
      <vt:lpstr>Consolas</vt:lpstr>
      <vt:lpstr>Tech Computer 16x9</vt:lpstr>
      <vt:lpstr>ArrayLab: Building a 3D APL Game with raylibAPL</vt:lpstr>
      <vt:lpstr>Who am I?</vt:lpstr>
      <vt:lpstr>Overview</vt:lpstr>
      <vt:lpstr>So, what is this year's project?</vt:lpstr>
      <vt:lpstr>What is raylibAPL?</vt:lpstr>
      <vt:lpstr>Getting Started (2D)</vt:lpstr>
      <vt:lpstr>ArrayLab</vt:lpstr>
      <vt:lpstr>My 3D Game Process (in APL)</vt:lpstr>
      <vt:lpstr>Loading…</vt:lpstr>
      <vt:lpstr>Physics</vt:lpstr>
      <vt:lpstr>I/O</vt:lpstr>
      <vt:lpstr>Why should I care?</vt:lpstr>
      <vt:lpstr>Conclusion</vt:lpstr>
      <vt:lpstr>Questions? ArrayLab: Building a 3D APL Game with raylibAPL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Hoover, Holden  cdt</dc:creator>
  <cp:lastModifiedBy>Holden Hoover</cp:lastModifiedBy>
  <cp:revision>17</cp:revision>
  <cp:lastPrinted>2025-09-29T01:40:54Z</cp:lastPrinted>
  <dcterms:created xsi:type="dcterms:W3CDTF">2025-08-02T04:18:25Z</dcterms:created>
  <dcterms:modified xsi:type="dcterms:W3CDTF">2025-09-30T13:47:10Z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nternalTags">
    <vt:lpwstr/>
  </property>
  <property fmtid="{D5CDD505-2E9C-101B-9397-08002B2CF9AE}" pid="3" name="ContentTypeId">
    <vt:lpwstr>0x0101006EDDDB5EE6D98C44930B742096920B300400F5B6D36B3EF94B4E9A635CDF2A18F5B8</vt:lpwstr>
  </property>
  <property fmtid="{D5CDD505-2E9C-101B-9397-08002B2CF9AE}" pid="4" name="FeatureTags">
    <vt:lpwstr/>
  </property>
  <property fmtid="{D5CDD505-2E9C-101B-9397-08002B2CF9AE}" pid="5" name="LocalizationTags">
    <vt:lpwstr/>
  </property>
  <property fmtid="{D5CDD505-2E9C-101B-9397-08002B2CF9AE}" pid="6" name="ScenarioTags">
    <vt:lpwstr/>
  </property>
  <property fmtid="{D5CDD505-2E9C-101B-9397-08002B2CF9AE}" pid="7" name="CampaignTags">
    <vt:lpwstr/>
  </property>
</Properties>
</file>